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7.svg" ContentType="image/svg+xml"/>
  <Override PartName="/ppt/media/image48.svg" ContentType="image/svg+xml"/>
  <Override PartName="/ppt/media/image49.svg" ContentType="image/svg+xml"/>
  <Override PartName="/ppt/media/image50.svg" ContentType="image/svg+xml"/>
  <Override PartName="/ppt/media/image51.svg" ContentType="image/svg+xml"/>
  <Override PartName="/ppt/media/image53.svg" ContentType="image/svg+xml"/>
  <Override PartName="/ppt/media/image55.svg" ContentType="image/svg+xml"/>
  <Override PartName="/ppt/media/image57.svg" ContentType="image/svg+xml"/>
  <Override PartName="/ppt/media/image59.svg" ContentType="image/svg+xml"/>
  <Override PartName="/ppt/media/image64.svg" ContentType="image/svg+xml"/>
  <Override PartName="/ppt/media/image66.svg" ContentType="image/svg+xml"/>
  <Override PartName="/ppt/media/image89.svg" ContentType="image/svg+xml"/>
  <Override PartName="/ppt/media/image91.svg" ContentType="image/svg+xml"/>
  <Override PartName="/ppt/media/image93.svg" ContentType="image/svg+xml"/>
  <Override PartName="/ppt/media/image95.svg" ContentType="image/svg+xml"/>
  <Override PartName="/ppt/media/image9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3"/>
    <p:sldId id="358" r:id="rId4"/>
    <p:sldId id="257" r:id="rId5"/>
    <p:sldId id="507" r:id="rId6"/>
    <p:sldId id="508" r:id="rId7"/>
    <p:sldId id="510" r:id="rId8"/>
    <p:sldId id="509" r:id="rId9"/>
    <p:sldId id="511" r:id="rId10"/>
    <p:sldId id="614" r:id="rId11"/>
    <p:sldId id="591" r:id="rId12"/>
    <p:sldId id="605" r:id="rId13"/>
    <p:sldId id="604" r:id="rId14"/>
    <p:sldId id="603" r:id="rId15"/>
    <p:sldId id="601" r:id="rId17"/>
    <p:sldId id="513" r:id="rId18"/>
    <p:sldId id="517" r:id="rId19"/>
    <p:sldId id="515" r:id="rId20"/>
    <p:sldId id="512" r:id="rId21"/>
    <p:sldId id="597" r:id="rId22"/>
    <p:sldId id="598" r:id="rId23"/>
    <p:sldId id="599" r:id="rId24"/>
    <p:sldId id="519" r:id="rId25"/>
    <p:sldId id="521" r:id="rId26"/>
    <p:sldId id="615" r:id="rId27"/>
    <p:sldId id="616" r:id="rId28"/>
    <p:sldId id="523" r:id="rId29"/>
    <p:sldId id="532" r:id="rId30"/>
    <p:sldId id="533" r:id="rId31"/>
    <p:sldId id="534" r:id="rId32"/>
    <p:sldId id="525" r:id="rId33"/>
    <p:sldId id="575" r:id="rId34"/>
    <p:sldId id="526" r:id="rId35"/>
    <p:sldId id="527" r:id="rId36"/>
    <p:sldId id="528" r:id="rId37"/>
    <p:sldId id="548" r:id="rId38"/>
    <p:sldId id="529" r:id="rId39"/>
    <p:sldId id="613" r:id="rId40"/>
    <p:sldId id="551" r:id="rId41"/>
    <p:sldId id="549" r:id="rId42"/>
    <p:sldId id="550" r:id="rId43"/>
    <p:sldId id="552" r:id="rId44"/>
    <p:sldId id="554" r:id="rId45"/>
    <p:sldId id="555" r:id="rId46"/>
    <p:sldId id="558" r:id="rId47"/>
    <p:sldId id="556" r:id="rId48"/>
    <p:sldId id="557" r:id="rId49"/>
    <p:sldId id="562" r:id="rId50"/>
    <p:sldId id="563" r:id="rId51"/>
    <p:sldId id="565" r:id="rId52"/>
    <p:sldId id="564" r:id="rId53"/>
    <p:sldId id="506" r:id="rId5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FCC1D84E-49AA-4126-A897-D464B3037938}">
          <p14:sldIdLst>
            <p14:sldId id="256"/>
          </p14:sldIdLst>
        </p14:section>
        <p14:section name="中心情况" id="{68D73332-973A-4563-8226-B479B1716FBF}">
          <p14:sldIdLst>
            <p14:sldId id="358"/>
            <p14:sldId id="257"/>
            <p14:sldId id="507"/>
            <p14:sldId id="508"/>
            <p14:sldId id="510"/>
            <p14:sldId id="509"/>
            <p14:sldId id="511"/>
            <p14:sldId id="614"/>
            <p14:sldId id="591"/>
            <p14:sldId id="605"/>
            <p14:sldId id="604"/>
            <p14:sldId id="603"/>
            <p14:sldId id="601"/>
            <p14:sldId id="513"/>
          </p14:sldIdLst>
        </p14:section>
        <p14:section name="创新试点" id="{4F27C006-A625-47FD-9743-52487A47E771}">
          <p14:sldIdLst>
            <p14:sldId id="517"/>
            <p14:sldId id="515"/>
            <p14:sldId id="512"/>
            <p14:sldId id="597"/>
            <p14:sldId id="598"/>
            <p14:sldId id="599"/>
            <p14:sldId id="519"/>
            <p14:sldId id="521"/>
            <p14:sldId id="615"/>
            <p14:sldId id="616"/>
          </p14:sldIdLst>
        </p14:section>
        <p14:section name="“专精特新”专板" id="{298B1886-B121-4EDE-AE8B-101163A00CB5}">
          <p14:sldIdLst>
            <p14:sldId id="523"/>
            <p14:sldId id="532"/>
            <p14:sldId id="533"/>
            <p14:sldId id="534"/>
            <p14:sldId id="525"/>
            <p14:sldId id="575"/>
            <p14:sldId id="526"/>
            <p14:sldId id="527"/>
            <p14:sldId id="528"/>
            <p14:sldId id="548"/>
            <p14:sldId id="529"/>
            <p14:sldId id="613"/>
          </p14:sldIdLst>
        </p14:section>
        <p14:section name="上市培育" id="{6B60BBC8-E2A7-4A36-95EE-00F34308DF44}">
          <p14:sldIdLst>
            <p14:sldId id="551"/>
            <p14:sldId id="549"/>
            <p14:sldId id="550"/>
            <p14:sldId id="552"/>
            <p14:sldId id="554"/>
            <p14:sldId id="555"/>
            <p14:sldId id="558"/>
            <p14:sldId id="556"/>
            <p14:sldId id="557"/>
            <p14:sldId id="562"/>
            <p14:sldId id="563"/>
            <p14:sldId id="565"/>
            <p14:sldId id="564"/>
            <p14:sldId id="506"/>
          </p14:sldIdLst>
        </p14:section>
      </p14:sectionLst>
    </p:ext>
    <p:ext uri="{EFAFB233-063F-42B5-8137-9DF3F51BA10A}">
      <p15:sldGuideLst xmlns:p15="http://schemas.microsoft.com/office/powerpoint/2012/main">
        <p15:guide id="1" orient="horz" pos="2114" userDrawn="1">
          <p15:clr>
            <a:srgbClr val="A4A3A4"/>
          </p15:clr>
        </p15:guide>
        <p15:guide id="2" pos="3754" userDrawn="1">
          <p15:clr>
            <a:srgbClr val="A4A3A4"/>
          </p15:clr>
        </p15:guide>
        <p15:guide id="3" orient="horz" pos="3999" userDrawn="1">
          <p15:clr>
            <a:srgbClr val="A4A3A4"/>
          </p15:clr>
        </p15:guide>
        <p15:guide id="4" orient="horz" pos="381" userDrawn="1">
          <p15:clr>
            <a:srgbClr val="A4A3A4"/>
          </p15:clr>
        </p15:guide>
        <p15:guide id="5" orient="horz" pos="1032" userDrawn="1">
          <p15:clr>
            <a:srgbClr val="A4A3A4"/>
          </p15:clr>
        </p15:guide>
        <p15:guide id="6" pos="7458" userDrawn="1">
          <p15:clr>
            <a:srgbClr val="A4A3A4"/>
          </p15:clr>
        </p15:guide>
        <p15:guide id="7" pos="20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1" clrIdx="0"/>
  <p:cmAuthor id="1" name="波 龚" initials="波" lastIdx="1" clrIdx="0"/>
  <p:cmAuthor id="2" name="作者" initials="A" lastIdx="0" clrIdx="1"/>
  <p:cmAuthor id="3" name="Administrat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8F4E"/>
    <a:srgbClr val="8A0017"/>
    <a:srgbClr val="870000"/>
    <a:srgbClr val="C00000"/>
    <a:srgbClr val="FAB528"/>
    <a:srgbClr val="FBBC4E"/>
    <a:srgbClr val="FDD6A2"/>
    <a:srgbClr val="D8572A"/>
    <a:srgbClr val="A6D0EB"/>
    <a:srgbClr val="86D0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67" autoAdjust="0"/>
    <p:restoredTop sz="95400" autoAdjust="0"/>
  </p:normalViewPr>
  <p:slideViewPr>
    <p:cSldViewPr snapToGrid="0" showGuides="1">
      <p:cViewPr varScale="1">
        <p:scale>
          <a:sx n="91" d="100"/>
          <a:sy n="91" d="100"/>
        </p:scale>
        <p:origin x="66" y="372"/>
      </p:cViewPr>
      <p:guideLst>
        <p:guide orient="horz" pos="2114"/>
        <p:guide pos="3754"/>
        <p:guide orient="horz" pos="3999"/>
        <p:guide orient="horz" pos="381"/>
        <p:guide orient="horz" pos="1032"/>
        <p:guide pos="7458"/>
        <p:guide pos="20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Administrator\Desktop\2024.12.19-PPT&#21046;&#20316;-&#27494;&#27721;&#32929;&#20132;&#20013;&#24515;&#20171;&#32461;\&#21508;&#32929;&#26435;&#30331;&#35760;&#25176;&#31649;&#25176;&#31649;&#20225;&#19994;&#23478;&#25968;-2024.9.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Administrator\Desktop\2024.12.19-PPT&#21046;&#20316;-&#27494;&#27721;&#32929;&#20132;&#20013;&#24515;&#20171;&#32461;\&#21508;&#32929;&#26435;&#30331;&#35760;&#25176;&#31649;&#25176;&#31649;&#20225;&#19994;&#23478;&#25968;-2024.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0" vertOverflow="ellipsis" vert="horz" wrap="square" anchor="ctr" anchorCtr="1"/>
          <a:lstStyle/>
          <a:p>
            <a:pPr defTabSz="914400">
              <a:defRPr lang="zh-CN" sz="144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区域性股权市场托管企业数量</a:t>
            </a:r>
            <a:endParaRPr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defTabSz="914400">
              <a:defRPr lang="zh-CN" sz="144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ltLang="en-US"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（全国前五名）</a:t>
            </a:r>
            <a:endParaRPr lang="en-US" altLang="zh-CN"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layout>
        <c:manualLayout>
          <c:xMode val="edge"/>
          <c:yMode val="edge"/>
          <c:x val="0.300355531245727"/>
          <c:y val="0.0304538799414348"/>
        </c:manualLayout>
      </c:layout>
      <c:overlay val="0"/>
      <c:spPr>
        <a:noFill/>
        <a:ln>
          <a:noFill/>
        </a:ln>
        <a:effectLst/>
      </c:spPr>
    </c:title>
    <c:autoTitleDeleted val="0"/>
    <c:plotArea>
      <c:layout/>
      <c:barChart>
        <c:barDir val="col"/>
        <c:grouping val="clustered"/>
        <c:varyColors val="0"/>
        <c:ser>
          <c:idx val="0"/>
          <c:order val="0"/>
          <c:tx>
            <c:strRef>
              <c:f>'[各股权登记托管托管企业家数-2024.9.xlsx]Sheet1'!$K$7</c:f>
              <c:strCache>
                <c:ptCount val="1"/>
                <c:pt idx="0">
                  <c:v>托管企业家数</c:v>
                </c:pt>
              </c:strCache>
            </c:strRef>
          </c:tx>
          <c:spPr>
            <a:solidFill>
              <a:schemeClr val="dk1">
                <a:tint val="88500"/>
              </a:schemeClr>
            </a:solidFill>
            <a:ln>
              <a:noFill/>
            </a:ln>
            <a:effectLst/>
          </c:spPr>
          <c:invertIfNegative val="0"/>
          <c:dPt>
            <c:idx val="2"/>
            <c:invertIfNegative val="0"/>
            <c:bubble3D val="0"/>
            <c:spPr>
              <a:solidFill>
                <a:srgbClr val="C00000"/>
              </a:solidFill>
              <a:ln>
                <a:noFill/>
              </a:ln>
              <a:effectLst/>
            </c:spPr>
          </c:dPt>
          <c:dLbls>
            <c:dLbl>
              <c:idx val="2"/>
              <c:layout/>
              <c:tx>
                <c:rich>
                  <a:bodyPr rot="0" spcFirstLastPara="0" vertOverflow="ellipsis" vert="horz" wrap="square" lIns="38100" tIns="19050" rIns="38100" bIns="19050" anchor="ctr" anchorCtr="1"/>
                  <a:lstStyle/>
                  <a:p>
                    <a:pPr>
                      <a:defRPr lang="zh-CN" sz="12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200"/>
                      <a:t>7</a:t>
                    </a:r>
                    <a:r>
                      <a:rPr lang="en-US" altLang="zh-CN" sz="1200"/>
                      <a:t>571</a:t>
                    </a:r>
                    <a:endParaRPr lang="en-US" altLang="zh-CN" sz="120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'[各股权登记托管托管企业家数-2024.9.xlsx]Sheet1'!$J$8:$J$12</c:f>
              <c:strCache>
                <c:ptCount val="5"/>
                <c:pt idx="0">
                  <c:v>吉林</c:v>
                </c:pt>
                <c:pt idx="1">
                  <c:v>安徽</c:v>
                </c:pt>
                <c:pt idx="2">
                  <c:v>湖北</c:v>
                </c:pt>
                <c:pt idx="3">
                  <c:v>山东</c:v>
                </c:pt>
                <c:pt idx="4">
                  <c:v>广东</c:v>
                </c:pt>
              </c:strCache>
            </c:strRef>
          </c:cat>
          <c:val>
            <c:numRef>
              <c:f>'[各股权登记托管托管企业家数-2024.9.xlsx]Sheet1'!$K$8:$K$12</c:f>
              <c:numCache>
                <c:formatCode>General</c:formatCode>
                <c:ptCount val="5"/>
                <c:pt idx="0">
                  <c:v>12546</c:v>
                </c:pt>
                <c:pt idx="1">
                  <c:v>11111</c:v>
                </c:pt>
                <c:pt idx="2">
                  <c:v>7401</c:v>
                </c:pt>
                <c:pt idx="3">
                  <c:v>6440</c:v>
                </c:pt>
                <c:pt idx="4">
                  <c:v>5634</c:v>
                </c:pt>
              </c:numCache>
            </c:numRef>
          </c:val>
        </c:ser>
        <c:dLbls>
          <c:showLegendKey val="0"/>
          <c:showVal val="1"/>
          <c:showCatName val="0"/>
          <c:showSerName val="0"/>
          <c:showPercent val="0"/>
          <c:showBubbleSize val="0"/>
        </c:dLbls>
        <c:gapWidth val="246"/>
        <c:overlap val="-28"/>
        <c:axId val="289758201"/>
        <c:axId val="754418486"/>
      </c:barChart>
      <c:catAx>
        <c:axId val="289758201"/>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754418486"/>
        <c:crosses val="autoZero"/>
        <c:auto val="1"/>
        <c:lblAlgn val="ctr"/>
        <c:lblOffset val="100"/>
        <c:noMultiLvlLbl val="0"/>
      </c:catAx>
      <c:valAx>
        <c:axId val="754418486"/>
        <c:scaling>
          <c:orientation val="minMax"/>
        </c:scaling>
        <c:delete val="1"/>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289758201"/>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2"/>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3"/>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4"/>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extLst>
      <c:ext uri="{0b15fc19-7d7d-44ad-8c2d-2c3a37ce22c3}">
        <chartProps xmlns="https://web.wps.cn/et/2018/main" chartId="{8beafc04-5ce8-499a-8344-6d22a14a0712}"/>
      </c:ext>
    </c:extLst>
  </c:chart>
  <c:spPr>
    <a:solidFill>
      <a:schemeClr val="bg1"/>
    </a:solidFill>
    <a:ln w="9525" cap="flat" cmpd="sng" algn="ctr">
      <a:solidFill>
        <a:schemeClr val="tx1">
          <a:lumMod val="15000"/>
          <a:lumOff val="85000"/>
        </a:schemeClr>
      </a:solidFill>
      <a:round/>
    </a:ln>
    <a:effectLst/>
  </c:spPr>
  <c:txPr>
    <a:bodyPr/>
    <a:lstStyle/>
    <a:p>
      <a:pPr>
        <a:defRPr lang="zh-CN" sz="1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0" vertOverflow="ellipsis" vert="horz" wrap="square" anchor="ctr" anchorCtr="1"/>
          <a:lstStyle/>
          <a:p>
            <a:pPr defTabSz="914400">
              <a:defRPr lang="zh-CN" sz="144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altLang="zh-CN"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专精特新</a:t>
            </a:r>
            <a:r>
              <a:rPr lang="en-US" altLang="zh-CN"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专板企业数量</a:t>
            </a:r>
            <a:endParaRPr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defTabSz="914400">
              <a:defRPr lang="zh-CN" sz="144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（全国前五名）</a:t>
            </a:r>
            <a:endParaRPr sz="144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c:rich>
      </c:tx>
      <c:layout>
        <c:manualLayout>
          <c:xMode val="edge"/>
          <c:yMode val="edge"/>
          <c:x val="0.261251583054754"/>
          <c:y val="0.0372934888241011"/>
        </c:manualLayout>
      </c:layout>
      <c:overlay val="0"/>
      <c:spPr>
        <a:noFill/>
        <a:ln>
          <a:noFill/>
        </a:ln>
        <a:effectLst/>
      </c:spPr>
    </c:title>
    <c:autoTitleDeleted val="0"/>
    <c:plotArea>
      <c:layout/>
      <c:barChart>
        <c:barDir val="col"/>
        <c:grouping val="clustered"/>
        <c:varyColors val="0"/>
        <c:ser>
          <c:idx val="0"/>
          <c:order val="0"/>
          <c:tx>
            <c:strRef>
              <c:f>'[各股权登记托管托管企业家数-2024.9.xlsx]Sheet1'!$K$14</c:f>
              <c:strCache>
                <c:ptCount val="1"/>
                <c:pt idx="0">
                  <c:v>入板企业数量</c:v>
                </c:pt>
              </c:strCache>
            </c:strRef>
          </c:tx>
          <c:spPr>
            <a:solidFill>
              <a:schemeClr val="dk1">
                <a:tint val="88500"/>
              </a:schemeClr>
            </a:solidFill>
            <a:ln>
              <a:noFill/>
            </a:ln>
            <a:effectLst/>
          </c:spPr>
          <c:invertIfNegative val="0"/>
          <c:dPt>
            <c:idx val="2"/>
            <c:invertIfNegative val="0"/>
            <c:bubble3D val="0"/>
            <c:spPr>
              <a:solidFill>
                <a:srgbClr val="C00000"/>
              </a:solidFill>
              <a:ln>
                <a:noFill/>
              </a:ln>
              <a:effectLst/>
            </c:spPr>
          </c:dPt>
          <c:dLbls>
            <c:dLbl>
              <c:idx val="2"/>
              <c:layout/>
              <c:tx>
                <c:rich>
                  <a:bodyPr rot="0" spcFirstLastPara="0" vertOverflow="ellipsis" vert="horz" wrap="square" lIns="38100" tIns="19050" rIns="38100" bIns="19050" anchor="ctr" anchorCtr="1"/>
                  <a:lstStyle/>
                  <a:p>
                    <a:pPr>
                      <a:defRPr lang="zh-CN" sz="12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200"/>
                      <a:t>10</a:t>
                    </a:r>
                    <a:r>
                      <a:rPr lang="en-US" altLang="zh-CN" sz="1200"/>
                      <a:t>97</a:t>
                    </a:r>
                    <a:endParaRPr lang="en-US" altLang="zh-CN" sz="120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'[各股权登记托管托管企业家数-2024.9.xlsx]Sheet1'!$J$15:$J$19</c:f>
              <c:strCache>
                <c:ptCount val="5"/>
                <c:pt idx="0">
                  <c:v>齐鲁</c:v>
                </c:pt>
                <c:pt idx="1">
                  <c:v>青岛</c:v>
                </c:pt>
                <c:pt idx="2">
                  <c:v>武汉</c:v>
                </c:pt>
                <c:pt idx="3">
                  <c:v>安徽</c:v>
                </c:pt>
                <c:pt idx="4">
                  <c:v>江苏</c:v>
                </c:pt>
              </c:strCache>
            </c:strRef>
          </c:cat>
          <c:val>
            <c:numRef>
              <c:f>'[各股权登记托管托管企业家数-2024.9.xlsx]Sheet1'!$K$15:$K$19</c:f>
              <c:numCache>
                <c:formatCode>General</c:formatCode>
                <c:ptCount val="5"/>
                <c:pt idx="0">
                  <c:v>1717</c:v>
                </c:pt>
                <c:pt idx="1">
                  <c:v>1132</c:v>
                </c:pt>
                <c:pt idx="2">
                  <c:v>1008</c:v>
                </c:pt>
                <c:pt idx="3">
                  <c:v>972</c:v>
                </c:pt>
                <c:pt idx="4">
                  <c:v>863</c:v>
                </c:pt>
              </c:numCache>
            </c:numRef>
          </c:val>
        </c:ser>
        <c:dLbls>
          <c:showLegendKey val="0"/>
          <c:showVal val="1"/>
          <c:showCatName val="0"/>
          <c:showSerName val="0"/>
          <c:showPercent val="0"/>
          <c:showBubbleSize val="0"/>
        </c:dLbls>
        <c:gapWidth val="246"/>
        <c:overlap val="-28"/>
        <c:axId val="739373014"/>
        <c:axId val="431501664"/>
      </c:barChart>
      <c:catAx>
        <c:axId val="739373014"/>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431501664"/>
        <c:crosses val="autoZero"/>
        <c:auto val="1"/>
        <c:lblAlgn val="ctr"/>
        <c:lblOffset val="100"/>
        <c:noMultiLvlLbl val="0"/>
      </c:catAx>
      <c:valAx>
        <c:axId val="431501664"/>
        <c:scaling>
          <c:orientation val="minMax"/>
        </c:scaling>
        <c:delete val="1"/>
        <c:axPos val="l"/>
        <c:majorGridlines>
          <c:spPr>
            <a:ln w="9525" cap="flat" cmpd="sng" algn="ctr">
              <a:solidFill>
                <a:schemeClr val="lt1">
                  <a:lumMod val="90200"/>
                </a:schemeClr>
              </a:solidFill>
              <a:round/>
            </a:ln>
            <a:effectLst/>
          </c:spPr>
        </c:majorGridlines>
        <c:numFmt formatCode="General" sourceLinked="1"/>
        <c:majorTickMark val="out"/>
        <c:minorTickMark val="none"/>
        <c:tickLblPos val="nextTo"/>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739373014"/>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2"/>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3"/>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4"/>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extLst>
      <c:ext uri="{0b15fc19-7d7d-44ad-8c2d-2c3a37ce22c3}">
        <chartProps xmlns="https://web.wps.cn/et/2018/main" chartId="{43bf3d1e-5b81-423e-9af4-370e25b67d8d}"/>
      </c:ext>
    </c:extLst>
  </c:chart>
  <c:spPr>
    <a:solidFill>
      <a:schemeClr val="bg1"/>
    </a:solidFill>
    <a:ln w="9525" cap="flat" cmpd="sng" algn="ctr">
      <a:solidFill>
        <a:schemeClr val="tx1">
          <a:lumMod val="15000"/>
          <a:lumOff val="85000"/>
        </a:schemeClr>
      </a:solidFill>
      <a:round/>
    </a:ln>
    <a:effectLst/>
  </c:spPr>
  <c:txPr>
    <a:bodyPr/>
    <a:lstStyle/>
    <a:p>
      <a:pPr>
        <a:defRPr lang="zh-CN" sz="1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6C320EB-5352-40AA-A0A9-C13066E1373C}" type="doc">
      <dgm:prSet loTypeId="urn:microsoft.com/office/officeart/2005/8/layout/list1#3" loCatId="list" qsTypeId="urn:microsoft.com/office/officeart/2005/8/quickstyle/simple1#7" qsCatId="simple" csTypeId="urn:microsoft.com/office/officeart/2005/8/colors/accent1_2#7" csCatId="accent1" phldr="0"/>
      <dgm:spPr/>
      <dgm:t>
        <a:bodyPr/>
        <a:lstStyle/>
        <a:p>
          <a:endParaRPr lang="zh-CN" altLang="en-US"/>
        </a:p>
      </dgm:t>
    </dgm:pt>
    <dgm:pt modelId="{773C5012-55F9-436E-B78B-2A38D8AAA0C0}">
      <dgm:prSet phldrT="[文本]" phldr="0" custT="0"/>
      <dgm:spPr/>
      <dgm:t>
        <a:bodyPr vert="horz" wrap="square"/>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35000"/>
            </a:spcAft>
          </a:pPr>
          <a:r>
            <a:rPr lang="zh-CN" b="1" dirty="0">
              <a:latin typeface="微软雅黑" panose="020B0503020204020204" pitchFamily="34" charset="-122"/>
              <a:ea typeface="微软雅黑" panose="020B0503020204020204" pitchFamily="34" charset="-122"/>
              <a:cs typeface="宋体" panose="02010600030101010101" pitchFamily="2" charset="-122"/>
              <a:sym typeface="+mn-ea"/>
            </a:rPr>
            <a:t>制定</a:t>
          </a:r>
          <a:r>
            <a:rPr lang="zh-CN" b="1" dirty="0">
              <a:latin typeface="微软雅黑" panose="020B0503020204020204" pitchFamily="34" charset="-122"/>
              <a:ea typeface="微软雅黑" panose="020B0503020204020204" pitchFamily="34" charset="-122"/>
              <a:cs typeface="仿宋" panose="02010609060101010101" charset="-122"/>
              <a:sym typeface="+mn-ea"/>
            </a:rPr>
            <a:t>目的</a:t>
          </a:r>
          <a:endParaRPr lang="zh-CN" altLang="en-US">
            <a:latin typeface="微软雅黑" panose="020B0503020204020204" pitchFamily="34" charset="-122"/>
            <a:ea typeface="微软雅黑" panose="020B0503020204020204" pitchFamily="34" charset="-122"/>
          </a:endParaRPr>
        </a:p>
      </dgm:t>
    </dgm:pt>
    <dgm:pt modelId="{E1399106-9BE2-43F4-9430-F473CB36780F}" cxnId="{C5CA8E6A-92AC-4FD0-96BE-AB5C63C6CDBC}" type="parTrans">
      <dgm:prSet/>
      <dgm:spPr/>
      <dgm:t>
        <a:bodyPr/>
        <a:lstStyle/>
        <a:p>
          <a:endParaRPr lang="zh-CN" altLang="en-US"/>
        </a:p>
      </dgm:t>
    </dgm:pt>
    <dgm:pt modelId="{507A6FE3-4D55-4ED6-A973-429D64C5DF28}" cxnId="{C5CA8E6A-92AC-4FD0-96BE-AB5C63C6CDBC}" type="sibTrans">
      <dgm:prSet/>
      <dgm:spPr/>
      <dgm:t>
        <a:bodyPr/>
        <a:lstStyle/>
        <a:p>
          <a:endParaRPr lang="zh-CN" altLang="en-US"/>
        </a:p>
      </dgm:t>
    </dgm:pt>
    <dgm:pt modelId="{90CBF67E-1FDA-4EB5-83E6-C601FD6A7850}">
      <dgm:prSet phldr="0" custT="0"/>
      <dgm:spPr/>
      <dgm:t>
        <a:bodyPr vert="horz" wrap="square"/>
        <a:lstStyle>
          <a:lvl1pPr algn="l">
            <a:defRPr sz="18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a:lnSpc>
              <a:spcPct val="100000"/>
            </a:lnSpc>
            <a:spcBef>
              <a:spcPct val="0"/>
            </a:spcBef>
            <a:spcAft>
              <a:spcPct val="15000"/>
            </a:spcAft>
          </a:pPr>
          <a:r>
            <a:rPr>
              <a:latin typeface="微软雅黑" panose="020B0503020204020204" pitchFamily="34" charset="-122"/>
              <a:ea typeface="微软雅黑" panose="020B0503020204020204" pitchFamily="34" charset="-122"/>
              <a:sym typeface="+mn-ea"/>
            </a:rPr>
            <a:t>便</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利四板培育的企业在新三板挂牌</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dgm:t>
    </dgm:pt>
    <dgm:pt modelId="{170CC9BC-2E8E-4744-9D75-0CE5BE3F9164}" cxnId="{FF6B9356-F476-4C3E-999E-9B0CADF7F63D}" type="parTrans">
      <dgm:prSet/>
      <dgm:spPr/>
    </dgm:pt>
    <dgm:pt modelId="{D5ECCCD0-20C6-4E67-BFF5-49E27D7A4CD5}" cxnId="{FF6B9356-F476-4C3E-999E-9B0CADF7F63D}" type="sibTrans">
      <dgm:prSet/>
      <dgm:spPr/>
    </dgm:pt>
    <dgm:pt modelId="{CA58FE74-4619-4E47-BA6C-E0CD35AF5AC2}">
      <dgm:prSet phldrT="[文本]" phldr="0" custT="0"/>
      <dgm:spPr/>
      <dgm:t>
        <a:bodyPr vert="horz" wrap="square"/>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35000"/>
            </a:spcAft>
          </a:pPr>
          <a:r>
            <a:rPr lang="zh-CN" b="1" dirty="0">
              <a:latin typeface="微软雅黑" panose="020B0503020204020204" pitchFamily="34" charset="-122"/>
              <a:ea typeface="微软雅黑" panose="020B0503020204020204" pitchFamily="34" charset="-122"/>
              <a:cs typeface="宋体" panose="02010600030101010101" pitchFamily="2" charset="-122"/>
              <a:sym typeface="+mn-ea"/>
            </a:rPr>
            <a:t>制定</a:t>
          </a:r>
          <a:r>
            <a:rPr lang="zh-CN" b="1" dirty="0">
              <a:latin typeface="微软雅黑" panose="020B0503020204020204" pitchFamily="34" charset="-122"/>
              <a:ea typeface="微软雅黑" panose="020B0503020204020204" pitchFamily="34" charset="-122"/>
              <a:cs typeface="仿宋" panose="02010609060101010101" charset="-122"/>
              <a:sym typeface="+mn-ea"/>
            </a:rPr>
            <a:t>依据</a:t>
          </a:r>
          <a:endParaRPr lang="zh-CN" altLang="en-US">
            <a:latin typeface="微软雅黑" panose="020B0503020204020204" pitchFamily="34" charset="-122"/>
            <a:ea typeface="微软雅黑" panose="020B0503020204020204" pitchFamily="34" charset="-122"/>
          </a:endParaRPr>
        </a:p>
      </dgm:t>
    </dgm:pt>
    <dgm:pt modelId="{EBAD4DA7-135F-4F4E-9475-804E7DC205D2}" cxnId="{D3EAB5E6-BF50-4452-B0B6-DD6883F01A89}" type="parTrans">
      <dgm:prSet/>
      <dgm:spPr/>
      <dgm:t>
        <a:bodyPr/>
        <a:lstStyle/>
        <a:p>
          <a:endParaRPr lang="zh-CN" altLang="en-US"/>
        </a:p>
      </dgm:t>
    </dgm:pt>
    <dgm:pt modelId="{5723A07A-E737-45B0-B84E-97FB4DE86580}" cxnId="{D3EAB5E6-BF50-4452-B0B6-DD6883F01A89}" type="sibTrans">
      <dgm:prSet/>
      <dgm:spPr/>
      <dgm:t>
        <a:bodyPr/>
        <a:lstStyle/>
        <a:p>
          <a:endParaRPr lang="zh-CN" altLang="en-US"/>
        </a:p>
      </dgm:t>
    </dgm:pt>
    <dgm:pt modelId="{1A61C84B-12D5-4D93-9E0F-943FBA0607E1}">
      <dgm:prSet phldr="0" custT="0"/>
      <dgm:spPr/>
      <dgm:t>
        <a:bodyPr vert="horz" wrap="square"/>
        <a:lstStyle>
          <a:lvl1pPr algn="l">
            <a:defRPr sz="1800"/>
          </a:lvl1pPr>
          <a:lvl2pPr marL="171450" indent="-171450" algn="l">
            <a:defRPr sz="1800"/>
          </a:lvl2pPr>
          <a:lvl3pPr marL="342900" indent="-171450" algn="l">
            <a:defRPr sz="1800"/>
          </a:lvl3pPr>
          <a:lvl4pPr marL="514350" indent="-171450" algn="l">
            <a:defRPr sz="1800"/>
          </a:lvl4pPr>
          <a:lvl5pPr marL="685800" indent="-171450" algn="l">
            <a:defRPr sz="1800"/>
          </a:lvl5pPr>
          <a:lvl6pPr marL="857250" indent="-171450" algn="l">
            <a:defRPr sz="1800"/>
          </a:lvl6pPr>
          <a:lvl7pPr marL="1028700" indent="-171450" algn="l">
            <a:defRPr sz="1800"/>
          </a:lvl7pPr>
          <a:lvl8pPr marL="1200150" indent="-171450" algn="l">
            <a:defRPr sz="1800"/>
          </a:lvl8pPr>
          <a:lvl9pPr marL="1371600" indent="-171450" algn="l">
            <a:defRPr sz="1800"/>
          </a:lvl9pPr>
        </a:lstStyle>
        <a:p>
          <a:pPr>
            <a:lnSpc>
              <a:spcPct val="100000"/>
            </a:lnSpc>
            <a:spcBef>
              <a:spcPct val="0"/>
            </a:spcBef>
            <a:spcAft>
              <a:spcPct val="15000"/>
            </a:spcAft>
          </a:pPr>
          <a:r>
            <a:rPr>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关于高质量建设“专精特新”专板的指导意见》（证监会、工信部）</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dgm:t>
    </dgm:pt>
    <dgm:pt modelId="{D0010881-1B2A-4546-B000-0F8BE0999BC7}" cxnId="{73143364-43C1-4D5D-BB93-7C6492BB0AF0}" type="parTrans">
      <dgm:prSet/>
      <dgm:spPr/>
    </dgm:pt>
    <dgm:pt modelId="{60A08A1C-7B66-4177-A4BE-0F0DD656F880}" cxnId="{73143364-43C1-4D5D-BB93-7C6492BB0AF0}" type="sibTrans">
      <dgm:prSet/>
      <dgm:spPr/>
    </dgm:pt>
    <dgm:pt modelId="{D3284563-CEAB-43B3-81C4-5F6C081CBB78}">
      <dgm:prSet phldrT="[文本]" phldr="0" custT="0"/>
      <dgm:spPr/>
      <dgm:t>
        <a:bodyPr vert="horz" wrap="square"/>
        <a:lstStyle>
          <a:lvl1pPr algn="l">
            <a:defRPr sz="1800"/>
          </a:lvl1pPr>
          <a:lvl2pPr marL="114300" indent="-114300" algn="l">
            <a:defRPr sz="1400"/>
          </a:lvl2pPr>
          <a:lvl3pPr marL="228600" indent="-114300" algn="l">
            <a:defRPr sz="1400"/>
          </a:lvl3pPr>
          <a:lvl4pPr marL="342900" indent="-114300" algn="l">
            <a:defRPr sz="1400"/>
          </a:lvl4pPr>
          <a:lvl5pPr marL="457200" indent="-114300" algn="l">
            <a:defRPr sz="1400"/>
          </a:lvl5pPr>
          <a:lvl6pPr marL="571500" indent="-114300" algn="l">
            <a:defRPr sz="1400"/>
          </a:lvl6pPr>
          <a:lvl7pPr marL="685800" indent="-114300" algn="l">
            <a:defRPr sz="1400"/>
          </a:lvl7pPr>
          <a:lvl8pPr marL="800100" indent="-114300" algn="l">
            <a:defRPr sz="1400"/>
          </a:lvl8pPr>
          <a:lvl9pPr marL="914400" indent="-114300" algn="l">
            <a:defRPr sz="1400"/>
          </a:lvl9pPr>
        </a:lstStyle>
        <a:p>
          <a:pPr>
            <a:lnSpc>
              <a:spcPct val="100000"/>
            </a:lnSpc>
            <a:spcBef>
              <a:spcPct val="0"/>
            </a:spcBef>
            <a:spcAft>
              <a:spcPct val="35000"/>
            </a:spcAft>
          </a:pPr>
          <a:r>
            <a:rPr lang="zh-CN" b="1" dirty="0">
              <a:latin typeface="微软雅黑" panose="020B0503020204020204" pitchFamily="34" charset="-122"/>
              <a:ea typeface="微软雅黑" panose="020B0503020204020204" pitchFamily="34" charset="-122"/>
              <a:cs typeface="宋体" panose="02010600030101010101" pitchFamily="2" charset="-122"/>
              <a:sym typeface="+mn-ea"/>
            </a:rPr>
            <a:t>职责分工</a:t>
          </a:r>
          <a:endParaRPr lang="zh-CN" altLang="en-US">
            <a:latin typeface="微软雅黑" panose="020B0503020204020204" pitchFamily="34" charset="-122"/>
            <a:ea typeface="微软雅黑" panose="020B0503020204020204" pitchFamily="34" charset="-122"/>
          </a:endParaRPr>
        </a:p>
      </dgm:t>
    </dgm:pt>
    <dgm:pt modelId="{A2E240DA-ABFA-4A24-BE34-ABE926603D67}" cxnId="{C4E73AD8-6479-4FD2-B29D-5FC21F71CF03}" type="parTrans">
      <dgm:prSet/>
      <dgm:spPr/>
      <dgm:t>
        <a:bodyPr/>
        <a:lstStyle/>
        <a:p>
          <a:endParaRPr lang="zh-CN" altLang="en-US"/>
        </a:p>
      </dgm:t>
    </dgm:pt>
    <dgm:pt modelId="{2E43EE94-FE21-4F90-81B3-CED5B1ECC8C9}" cxnId="{C4E73AD8-6479-4FD2-B29D-5FC21F71CF03}" type="sibTrans">
      <dgm:prSet/>
      <dgm:spPr/>
      <dgm:t>
        <a:bodyPr/>
        <a:lstStyle/>
        <a:p>
          <a:endParaRPr lang="zh-CN" altLang="en-US"/>
        </a:p>
      </dgm:t>
    </dgm:pt>
    <dgm:pt modelId="{FECABB05-6F0B-4B63-BE8E-42EE2DD97615}">
      <dgm:prSet phldr="0" custT="0"/>
      <dgm:spPr/>
      <dgm:t>
        <a:bodyPr vert="horz" wrap="square"/>
        <a:lstStyle/>
        <a:p>
          <a:pPr>
            <a:lnSpc>
              <a:spcPct val="100000"/>
            </a:lnSpc>
            <a:spcBef>
              <a:spcPct val="0"/>
            </a:spcBef>
            <a:spcAft>
              <a:spcPct val="15000"/>
            </a:spcAft>
          </a:pPr>
          <a:r>
            <a:rPr>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全</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国股转公司</a:t>
          </a:r>
          <a:r>
            <a:rPr>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按照法律法规、证监会规定、全国股转系统业务规则进行审核，作出审核决定或出具审核意见。</a:t>
          </a:r>
          <a:endParaRPr>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dgm:t>
    </dgm:pt>
    <dgm:pt modelId="{43493FAD-68CB-4188-94DE-7831978DC329}" cxnId="{B2699C92-160D-4652-93A9-B9462627C59D}" type="parTrans">
      <dgm:prSet/>
      <dgm:spPr/>
    </dgm:pt>
    <dgm:pt modelId="{9358E863-B202-4362-8AC5-036B67D397DD}" cxnId="{B2699C92-160D-4652-93A9-B9462627C59D}" type="sibTrans">
      <dgm:prSet/>
      <dgm:spPr/>
    </dgm:pt>
    <dgm:pt modelId="{78D9ED68-5782-49E4-AA20-A480B5D890DE}">
      <dgm:prSet phldr="0" custT="0"/>
      <dgm:spPr/>
      <dgm:t>
        <a:bodyPr vert="horz" wrap="square"/>
        <a:lstStyle/>
        <a:p>
          <a:pPr>
            <a:lnSpc>
              <a:spcPct val="100000"/>
            </a:lnSpc>
            <a:spcBef>
              <a:spcPct val="0"/>
            </a:spcBef>
            <a:spcAft>
              <a:spcPct val="15000"/>
            </a:spcAft>
          </a:pPr>
          <a:r>
            <a:rPr>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区</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域性股权市场</a:t>
          </a:r>
          <a:r>
            <a:rPr>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按照中国证监会要求建设“专精特新”专板，自建地方业务链，制定与全国股转系统股票公开转让并挂牌、股权激励和员工持股计划相衔接的业务规则；协助企业在取得同意挂牌函后挂牌前在四板摘牌。</a:t>
          </a:r>
        </a:p>
      </dgm:t>
    </dgm:pt>
    <dgm:pt modelId="{37653794-9712-448E-86B7-07C47045C431}" cxnId="{EFEA6D83-22CD-405C-8220-F975647890A2}" type="parTrans">
      <dgm:prSet/>
      <dgm:spPr/>
    </dgm:pt>
    <dgm:pt modelId="{433BE42C-0A23-4C16-9258-B0721D5784FE}" cxnId="{EFEA6D83-22CD-405C-8220-F975647890A2}" type="sibTrans">
      <dgm:prSet/>
      <dgm:spPr/>
    </dgm:pt>
    <dgm:pt modelId="{123D085E-31CA-44DA-8C81-D7CF8D8CC782}">
      <dgm:prSet phldr="0" custT="0"/>
      <dgm:spPr/>
      <dgm:t>
        <a:bodyPr vert="horz" wrap="square"/>
        <a:lstStyle/>
        <a:p>
          <a:pPr>
            <a:lnSpc>
              <a:spcPct val="100000"/>
            </a:lnSpc>
            <a:spcBef>
              <a:spcPct val="0"/>
            </a:spcBef>
            <a:spcAft>
              <a:spcPct val="15000"/>
            </a:spcAft>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dgm:t>
    </dgm:pt>
    <dgm:pt modelId="{E6D8A297-A05D-4DDD-9901-C8152B0CA7F1}" cxnId="{2B65B5DC-8A0A-46ED-9528-B90D90E1560A}" type="parTrans">
      <dgm:prSet/>
      <dgm:spPr/>
    </dgm:pt>
    <dgm:pt modelId="{1B32F699-CA27-4D87-83DE-A5F59F59A88F}" cxnId="{2B65B5DC-8A0A-46ED-9528-B90D90E1560A}" type="sibTrans">
      <dgm:prSet/>
      <dgm:spPr/>
    </dgm:pt>
    <dgm:pt modelId="{E5EECCA3-F875-4B71-92CC-9CCDFB7DBFEF}" type="pres">
      <dgm:prSet presAssocID="{26C320EB-5352-40AA-A0A9-C13066E1373C}" presName="linear" presStyleCnt="0">
        <dgm:presLayoutVars>
          <dgm:dir/>
          <dgm:animLvl val="lvl"/>
          <dgm:resizeHandles val="exact"/>
        </dgm:presLayoutVars>
      </dgm:prSet>
      <dgm:spPr/>
    </dgm:pt>
    <dgm:pt modelId="{667CAF5C-37C0-43B7-8B7E-02CCA3754DB9}" type="pres">
      <dgm:prSet presAssocID="{773C5012-55F9-436E-B78B-2A38D8AAA0C0}" presName="parentLin" presStyleCnt="0"/>
      <dgm:spPr/>
    </dgm:pt>
    <dgm:pt modelId="{58B158CB-C1D2-4676-88E6-6B3937A00A96}" type="pres">
      <dgm:prSet presAssocID="{773C5012-55F9-436E-B78B-2A38D8AAA0C0}" presName="parentLeftMargin" presStyleLbl="node1" presStyleIdx="0" presStyleCnt="3"/>
      <dgm:spPr/>
    </dgm:pt>
    <dgm:pt modelId="{D0971512-D8E1-4E4B-89F4-FF2EB164C196}" type="pres">
      <dgm:prSet presAssocID="{773C5012-55F9-436E-B78B-2A38D8AAA0C0}" presName="parentText" presStyleLbl="node1" presStyleIdx="0" presStyleCnt="3">
        <dgm:presLayoutVars>
          <dgm:chMax val="0"/>
          <dgm:bulletEnabled val="1"/>
        </dgm:presLayoutVars>
      </dgm:prSet>
      <dgm:spPr/>
    </dgm:pt>
    <dgm:pt modelId="{05E10EBB-C85A-471E-9935-B48B9C39A12E}" type="pres">
      <dgm:prSet presAssocID="{773C5012-55F9-436E-B78B-2A38D8AAA0C0}" presName="negativeSpace" presStyleCnt="0"/>
      <dgm:spPr/>
    </dgm:pt>
    <dgm:pt modelId="{1F055725-8984-42CB-98CB-8E7728DD5EAB}" type="pres">
      <dgm:prSet presAssocID="{773C5012-55F9-436E-B78B-2A38D8AAA0C0}" presName="childText" presStyleLbl="conFgAcc1" presStyleIdx="0" presStyleCnt="3">
        <dgm:presLayoutVars>
          <dgm:bulletEnabled val="1"/>
        </dgm:presLayoutVars>
      </dgm:prSet>
      <dgm:spPr/>
    </dgm:pt>
    <dgm:pt modelId="{5785404B-F53E-4CF2-A702-90A46E89CED8}" type="pres">
      <dgm:prSet presAssocID="{507A6FE3-4D55-4ED6-A973-429D64C5DF28}" presName="spaceBetweenRectangles" presStyleCnt="0"/>
      <dgm:spPr/>
    </dgm:pt>
    <dgm:pt modelId="{EF963990-07B7-4DBC-8CFE-C86D15B61BB6}" type="pres">
      <dgm:prSet presAssocID="{CA58FE74-4619-4E47-BA6C-E0CD35AF5AC2}" presName="parentLin" presStyleCnt="0"/>
      <dgm:spPr/>
    </dgm:pt>
    <dgm:pt modelId="{AEA4B341-6C57-43B8-BC42-9813D43D1335}" type="pres">
      <dgm:prSet presAssocID="{CA58FE74-4619-4E47-BA6C-E0CD35AF5AC2}" presName="parentLeftMargin" presStyleLbl="node1" presStyleIdx="0" presStyleCnt="3"/>
      <dgm:spPr/>
    </dgm:pt>
    <dgm:pt modelId="{DD07B078-3354-4F1B-9438-E4F95C4B43A6}" type="pres">
      <dgm:prSet presAssocID="{CA58FE74-4619-4E47-BA6C-E0CD35AF5AC2}" presName="parentText" presStyleLbl="node1" presStyleIdx="1" presStyleCnt="3">
        <dgm:presLayoutVars>
          <dgm:chMax val="0"/>
          <dgm:bulletEnabled val="1"/>
        </dgm:presLayoutVars>
      </dgm:prSet>
      <dgm:spPr/>
    </dgm:pt>
    <dgm:pt modelId="{98F9047E-C8BE-4990-B6F7-84F4581E1FEA}" type="pres">
      <dgm:prSet presAssocID="{CA58FE74-4619-4E47-BA6C-E0CD35AF5AC2}" presName="negativeSpace" presStyleCnt="0"/>
      <dgm:spPr/>
    </dgm:pt>
    <dgm:pt modelId="{FB20FF5F-D131-4A8A-AEBC-01A2B84D6655}" type="pres">
      <dgm:prSet presAssocID="{CA58FE74-4619-4E47-BA6C-E0CD35AF5AC2}" presName="childText" presStyleLbl="conFgAcc1" presStyleIdx="1" presStyleCnt="3">
        <dgm:presLayoutVars>
          <dgm:bulletEnabled val="1"/>
        </dgm:presLayoutVars>
      </dgm:prSet>
      <dgm:spPr/>
    </dgm:pt>
    <dgm:pt modelId="{AC1FEB9E-7ED9-4E44-9D47-B63AE5862158}" type="pres">
      <dgm:prSet presAssocID="{5723A07A-E737-45B0-B84E-97FB4DE86580}" presName="spaceBetweenRectangles" presStyleCnt="0"/>
      <dgm:spPr/>
    </dgm:pt>
    <dgm:pt modelId="{04A221FB-3A34-4804-9E1E-FAA254BEF819}" type="pres">
      <dgm:prSet presAssocID="{D3284563-CEAB-43B3-81C4-5F6C081CBB78}" presName="parentLin" presStyleCnt="0"/>
      <dgm:spPr/>
    </dgm:pt>
    <dgm:pt modelId="{09CBCBA7-E2EE-4654-BCFB-AB2C2D77E66B}" type="pres">
      <dgm:prSet presAssocID="{D3284563-CEAB-43B3-81C4-5F6C081CBB78}" presName="parentLeftMargin" presStyleLbl="node1" presStyleIdx="1" presStyleCnt="3"/>
      <dgm:spPr/>
    </dgm:pt>
    <dgm:pt modelId="{F8B30F84-9FC1-4455-B8FC-CA5DC2189586}" type="pres">
      <dgm:prSet presAssocID="{D3284563-CEAB-43B3-81C4-5F6C081CBB78}" presName="parentText" presStyleLbl="node1" presStyleIdx="2" presStyleCnt="3">
        <dgm:presLayoutVars>
          <dgm:chMax val="0"/>
          <dgm:bulletEnabled val="1"/>
        </dgm:presLayoutVars>
      </dgm:prSet>
      <dgm:spPr/>
    </dgm:pt>
    <dgm:pt modelId="{75AF99AA-34AA-4169-A0AA-91E0CC0C2D15}" type="pres">
      <dgm:prSet presAssocID="{D3284563-CEAB-43B3-81C4-5F6C081CBB78}" presName="negativeSpace" presStyleCnt="0"/>
      <dgm:spPr/>
    </dgm:pt>
    <dgm:pt modelId="{F855875C-E8B4-4273-8C6C-6A8EC3091B3C}" type="pres">
      <dgm:prSet presAssocID="{D3284563-CEAB-43B3-81C4-5F6C081CBB78}" presName="childText" presStyleLbl="conFgAcc1" presStyleIdx="2" presStyleCnt="3">
        <dgm:presLayoutVars>
          <dgm:bulletEnabled val="1"/>
        </dgm:presLayoutVars>
      </dgm:prSet>
      <dgm:spPr/>
    </dgm:pt>
  </dgm:ptLst>
  <dgm:cxnLst>
    <dgm:cxn modelId="{ECE07B1C-9ED4-4651-9AF1-AA92495E1371}" type="presOf" srcId="{90CBF67E-1FDA-4EB5-83E6-C601FD6A7850}" destId="{1F055725-8984-42CB-98CB-8E7728DD5EAB}" srcOrd="0" destOrd="0" presId="urn:microsoft.com/office/officeart/2005/8/layout/list1#3"/>
    <dgm:cxn modelId="{DAA2013C-E4BD-4250-B148-D99D07D9AB9C}" type="presOf" srcId="{1A61C84B-12D5-4D93-9E0F-943FBA0607E1}" destId="{FB20FF5F-D131-4A8A-AEBC-01A2B84D6655}" srcOrd="0" destOrd="0" presId="urn:microsoft.com/office/officeart/2005/8/layout/list1#3"/>
    <dgm:cxn modelId="{73143364-43C1-4D5D-BB93-7C6492BB0AF0}" srcId="{CA58FE74-4619-4E47-BA6C-E0CD35AF5AC2}" destId="{1A61C84B-12D5-4D93-9E0F-943FBA0607E1}" srcOrd="0" destOrd="0" parTransId="{D0010881-1B2A-4546-B000-0F8BE0999BC7}" sibTransId="{60A08A1C-7B66-4177-A4BE-0F0DD656F880}"/>
    <dgm:cxn modelId="{D17C8A6A-49EB-4299-AB24-9CD211435610}" type="presOf" srcId="{CA58FE74-4619-4E47-BA6C-E0CD35AF5AC2}" destId="{DD07B078-3354-4F1B-9438-E4F95C4B43A6}" srcOrd="1" destOrd="0" presId="urn:microsoft.com/office/officeart/2005/8/layout/list1#3"/>
    <dgm:cxn modelId="{C5CA8E6A-92AC-4FD0-96BE-AB5C63C6CDBC}" srcId="{26C320EB-5352-40AA-A0A9-C13066E1373C}" destId="{773C5012-55F9-436E-B78B-2A38D8AAA0C0}" srcOrd="0" destOrd="0" parTransId="{E1399106-9BE2-43F4-9430-F473CB36780F}" sibTransId="{507A6FE3-4D55-4ED6-A973-429D64C5DF28}"/>
    <dgm:cxn modelId="{0911EB6A-EC50-481E-82DD-8BE735DAEB01}" type="presOf" srcId="{CA58FE74-4619-4E47-BA6C-E0CD35AF5AC2}" destId="{AEA4B341-6C57-43B8-BC42-9813D43D1335}" srcOrd="0" destOrd="0" presId="urn:microsoft.com/office/officeart/2005/8/layout/list1#3"/>
    <dgm:cxn modelId="{D5DA3C56-9FAC-465A-A7F0-D6EFE3293F6F}" type="presOf" srcId="{78D9ED68-5782-49E4-AA20-A480B5D890DE}" destId="{F855875C-E8B4-4273-8C6C-6A8EC3091B3C}" srcOrd="0" destOrd="1" presId="urn:microsoft.com/office/officeart/2005/8/layout/list1#3"/>
    <dgm:cxn modelId="{FF6B9356-F476-4C3E-999E-9B0CADF7F63D}" srcId="{773C5012-55F9-436E-B78B-2A38D8AAA0C0}" destId="{90CBF67E-1FDA-4EB5-83E6-C601FD6A7850}" srcOrd="0" destOrd="0" parTransId="{170CC9BC-2E8E-4744-9D75-0CE5BE3F9164}" sibTransId="{D5ECCCD0-20C6-4E67-BFF5-49E27D7A4CD5}"/>
    <dgm:cxn modelId="{FEEC4278-4458-4429-B2AA-4275C1B38B68}" type="presOf" srcId="{D3284563-CEAB-43B3-81C4-5F6C081CBB78}" destId="{09CBCBA7-E2EE-4654-BCFB-AB2C2D77E66B}" srcOrd="0" destOrd="0" presId="urn:microsoft.com/office/officeart/2005/8/layout/list1#3"/>
    <dgm:cxn modelId="{EFEA6D83-22CD-405C-8220-F975647890A2}" srcId="{D3284563-CEAB-43B3-81C4-5F6C081CBB78}" destId="{78D9ED68-5782-49E4-AA20-A480B5D890DE}" srcOrd="1" destOrd="0" parTransId="{37653794-9712-448E-86B7-07C47045C431}" sibTransId="{433BE42C-0A23-4C16-9258-B0721D5784FE}"/>
    <dgm:cxn modelId="{29304488-8E59-4330-9DC8-CE764E3EB61D}" type="presOf" srcId="{FECABB05-6F0B-4B63-BE8E-42EE2DD97615}" destId="{F855875C-E8B4-4273-8C6C-6A8EC3091B3C}" srcOrd="0" destOrd="0" presId="urn:microsoft.com/office/officeart/2005/8/layout/list1#3"/>
    <dgm:cxn modelId="{FE77008B-6672-488D-9AB5-06303054F9BE}" type="presOf" srcId="{123D085E-31CA-44DA-8C81-D7CF8D8CC782}" destId="{F855875C-E8B4-4273-8C6C-6A8EC3091B3C}" srcOrd="0" destOrd="2" presId="urn:microsoft.com/office/officeart/2005/8/layout/list1#3"/>
    <dgm:cxn modelId="{B2699C92-160D-4652-93A9-B9462627C59D}" srcId="{D3284563-CEAB-43B3-81C4-5F6C081CBB78}" destId="{FECABB05-6F0B-4B63-BE8E-42EE2DD97615}" srcOrd="0" destOrd="0" parTransId="{43493FAD-68CB-4188-94DE-7831978DC329}" sibTransId="{9358E863-B202-4362-8AC5-036B67D397DD}"/>
    <dgm:cxn modelId="{8939A5B4-907C-40F0-A8B8-48F037F8D05C}" type="presOf" srcId="{773C5012-55F9-436E-B78B-2A38D8AAA0C0}" destId="{D0971512-D8E1-4E4B-89F4-FF2EB164C196}" srcOrd="1" destOrd="0" presId="urn:microsoft.com/office/officeart/2005/8/layout/list1#3"/>
    <dgm:cxn modelId="{0E7CFBC5-C63A-42FA-9B6F-642F3EF26D64}" type="presOf" srcId="{26C320EB-5352-40AA-A0A9-C13066E1373C}" destId="{E5EECCA3-F875-4B71-92CC-9CCDFB7DBFEF}" srcOrd="0" destOrd="0" presId="urn:microsoft.com/office/officeart/2005/8/layout/list1#3"/>
    <dgm:cxn modelId="{300A83C6-6C53-4F38-8CEA-0C090FDDD9D4}" type="presOf" srcId="{773C5012-55F9-436E-B78B-2A38D8AAA0C0}" destId="{58B158CB-C1D2-4676-88E6-6B3937A00A96}" srcOrd="0" destOrd="0" presId="urn:microsoft.com/office/officeart/2005/8/layout/list1#3"/>
    <dgm:cxn modelId="{C4E73AD8-6479-4FD2-B29D-5FC21F71CF03}" srcId="{26C320EB-5352-40AA-A0A9-C13066E1373C}" destId="{D3284563-CEAB-43B3-81C4-5F6C081CBB78}" srcOrd="2" destOrd="0" parTransId="{A2E240DA-ABFA-4A24-BE34-ABE926603D67}" sibTransId="{2E43EE94-FE21-4F90-81B3-CED5B1ECC8C9}"/>
    <dgm:cxn modelId="{2B65B5DC-8A0A-46ED-9528-B90D90E1560A}" srcId="{D3284563-CEAB-43B3-81C4-5F6C081CBB78}" destId="{123D085E-31CA-44DA-8C81-D7CF8D8CC782}" srcOrd="2" destOrd="0" parTransId="{E6D8A297-A05D-4DDD-9901-C8152B0CA7F1}" sibTransId="{1B32F699-CA27-4D87-83DE-A5F59F59A88F}"/>
    <dgm:cxn modelId="{D3EAB5E6-BF50-4452-B0B6-DD6883F01A89}" srcId="{26C320EB-5352-40AA-A0A9-C13066E1373C}" destId="{CA58FE74-4619-4E47-BA6C-E0CD35AF5AC2}" srcOrd="1" destOrd="0" parTransId="{EBAD4DA7-135F-4F4E-9475-804E7DC205D2}" sibTransId="{5723A07A-E737-45B0-B84E-97FB4DE86580}"/>
    <dgm:cxn modelId="{3DE2A2EE-907F-43DC-9A50-9169B5AC0471}" type="presOf" srcId="{D3284563-CEAB-43B3-81C4-5F6C081CBB78}" destId="{F8B30F84-9FC1-4455-B8FC-CA5DC2189586}" srcOrd="1" destOrd="0" presId="urn:microsoft.com/office/officeart/2005/8/layout/list1#3"/>
    <dgm:cxn modelId="{72374761-9A1E-4AE2-9BF5-8017DF3060BF}" type="presParOf" srcId="{E5EECCA3-F875-4B71-92CC-9CCDFB7DBFEF}" destId="{667CAF5C-37C0-43B7-8B7E-02CCA3754DB9}" srcOrd="0" destOrd="0" presId="urn:microsoft.com/office/officeart/2005/8/layout/list1#3"/>
    <dgm:cxn modelId="{8C7D4848-923A-4724-A25F-B419722EE8EC}" type="presParOf" srcId="{667CAF5C-37C0-43B7-8B7E-02CCA3754DB9}" destId="{58B158CB-C1D2-4676-88E6-6B3937A00A96}" srcOrd="0" destOrd="0" presId="urn:microsoft.com/office/officeart/2005/8/layout/list1#3"/>
    <dgm:cxn modelId="{EEFF8AAC-D396-46CD-8A70-5E3C2466D2A2}" type="presParOf" srcId="{667CAF5C-37C0-43B7-8B7E-02CCA3754DB9}" destId="{D0971512-D8E1-4E4B-89F4-FF2EB164C196}" srcOrd="1" destOrd="0" presId="urn:microsoft.com/office/officeart/2005/8/layout/list1#3"/>
    <dgm:cxn modelId="{110C73D3-A781-4164-860A-2B07DE521A06}" type="presParOf" srcId="{E5EECCA3-F875-4B71-92CC-9CCDFB7DBFEF}" destId="{05E10EBB-C85A-471E-9935-B48B9C39A12E}" srcOrd="1" destOrd="0" presId="urn:microsoft.com/office/officeart/2005/8/layout/list1#3"/>
    <dgm:cxn modelId="{CAEDEAFF-53B5-4AE6-A359-09DCC716FE8D}" type="presParOf" srcId="{E5EECCA3-F875-4B71-92CC-9CCDFB7DBFEF}" destId="{1F055725-8984-42CB-98CB-8E7728DD5EAB}" srcOrd="2" destOrd="0" presId="urn:microsoft.com/office/officeart/2005/8/layout/list1#3"/>
    <dgm:cxn modelId="{FEE86D64-463E-4B94-B42A-D857771BBF67}" type="presParOf" srcId="{E5EECCA3-F875-4B71-92CC-9CCDFB7DBFEF}" destId="{5785404B-F53E-4CF2-A702-90A46E89CED8}" srcOrd="3" destOrd="0" presId="urn:microsoft.com/office/officeart/2005/8/layout/list1#3"/>
    <dgm:cxn modelId="{090B4CE2-5302-4F68-A743-AD1F20D69D43}" type="presParOf" srcId="{E5EECCA3-F875-4B71-92CC-9CCDFB7DBFEF}" destId="{EF963990-07B7-4DBC-8CFE-C86D15B61BB6}" srcOrd="4" destOrd="0" presId="urn:microsoft.com/office/officeart/2005/8/layout/list1#3"/>
    <dgm:cxn modelId="{37FB0F11-5529-4849-BB93-1D52CF43FFC2}" type="presParOf" srcId="{EF963990-07B7-4DBC-8CFE-C86D15B61BB6}" destId="{AEA4B341-6C57-43B8-BC42-9813D43D1335}" srcOrd="0" destOrd="0" presId="urn:microsoft.com/office/officeart/2005/8/layout/list1#3"/>
    <dgm:cxn modelId="{437C2C50-E120-4838-A0F5-9347D79963A9}" type="presParOf" srcId="{EF963990-07B7-4DBC-8CFE-C86D15B61BB6}" destId="{DD07B078-3354-4F1B-9438-E4F95C4B43A6}" srcOrd="1" destOrd="0" presId="urn:microsoft.com/office/officeart/2005/8/layout/list1#3"/>
    <dgm:cxn modelId="{540EC74F-D77C-4E70-8D03-F362E3F72FAA}" type="presParOf" srcId="{E5EECCA3-F875-4B71-92CC-9CCDFB7DBFEF}" destId="{98F9047E-C8BE-4990-B6F7-84F4581E1FEA}" srcOrd="5" destOrd="0" presId="urn:microsoft.com/office/officeart/2005/8/layout/list1#3"/>
    <dgm:cxn modelId="{D07BB2B7-4EF6-4C96-A165-E23E66B3E9B3}" type="presParOf" srcId="{E5EECCA3-F875-4B71-92CC-9CCDFB7DBFEF}" destId="{FB20FF5F-D131-4A8A-AEBC-01A2B84D6655}" srcOrd="6" destOrd="0" presId="urn:microsoft.com/office/officeart/2005/8/layout/list1#3"/>
    <dgm:cxn modelId="{19B76CA4-5146-4A49-B143-71B60F68DB59}" type="presParOf" srcId="{E5EECCA3-F875-4B71-92CC-9CCDFB7DBFEF}" destId="{AC1FEB9E-7ED9-4E44-9D47-B63AE5862158}" srcOrd="7" destOrd="0" presId="urn:microsoft.com/office/officeart/2005/8/layout/list1#3"/>
    <dgm:cxn modelId="{7E228918-CB2A-4D4E-A886-334CA4BC9DCB}" type="presParOf" srcId="{E5EECCA3-F875-4B71-92CC-9CCDFB7DBFEF}" destId="{04A221FB-3A34-4804-9E1E-FAA254BEF819}" srcOrd="8" destOrd="0" presId="urn:microsoft.com/office/officeart/2005/8/layout/list1#3"/>
    <dgm:cxn modelId="{37ACF9D0-6F68-47C3-B299-F85C1760BAF1}" type="presParOf" srcId="{04A221FB-3A34-4804-9E1E-FAA254BEF819}" destId="{09CBCBA7-E2EE-4654-BCFB-AB2C2D77E66B}" srcOrd="0" destOrd="0" presId="urn:microsoft.com/office/officeart/2005/8/layout/list1#3"/>
    <dgm:cxn modelId="{4ED4D219-896E-4709-BA07-EFFD3C26C7ED}" type="presParOf" srcId="{04A221FB-3A34-4804-9E1E-FAA254BEF819}" destId="{F8B30F84-9FC1-4455-B8FC-CA5DC2189586}" srcOrd="1" destOrd="0" presId="urn:microsoft.com/office/officeart/2005/8/layout/list1#3"/>
    <dgm:cxn modelId="{F57384D8-6D81-41CA-9818-7C3EC591C506}" type="presParOf" srcId="{E5EECCA3-F875-4B71-92CC-9CCDFB7DBFEF}" destId="{75AF99AA-34AA-4169-A0AA-91E0CC0C2D15}" srcOrd="9" destOrd="0" presId="urn:microsoft.com/office/officeart/2005/8/layout/list1#3"/>
    <dgm:cxn modelId="{158DF475-BB01-42F7-B4C8-C7FBD73B7C50}" type="presParOf" srcId="{E5EECCA3-F875-4B71-92CC-9CCDFB7DBFEF}" destId="{F855875C-E8B4-4273-8C6C-6A8EC3091B3C}" srcOrd="10" destOrd="0" presId="urn:microsoft.com/office/officeart/2005/8/layout/list1#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8C167-2C01-4B0B-81C4-726248B418D0}" type="doc">
      <dgm:prSet loTypeId="urn:microsoft.com/office/officeart/2005/8/layout/radial4#6" loCatId="relationship" qsTypeId="urn:microsoft.com/office/officeart/2005/8/quickstyle/simple1#9" qsCatId="simple" csTypeId="urn:microsoft.com/office/officeart/2005/8/colors/accent1_2#9" csCatId="accent1" phldr="0"/>
      <dgm:spPr/>
      <dgm:t>
        <a:bodyPr/>
        <a:lstStyle/>
        <a:p>
          <a:endParaRPr lang="zh-CN" altLang="en-US"/>
        </a:p>
      </dgm:t>
    </dgm:pt>
    <dgm:pt modelId="{1D7F6E08-72A6-46CC-8870-C881D1493500}">
      <dgm:prSet phldrT="[文本]" phldr="0" custT="0"/>
      <dgm:spPr/>
      <dgm:t>
        <a:bodyPr vert="horz" wrap="square"/>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专板</a:t>
          </a:r>
        </a:p>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企业</a:t>
          </a:r>
          <a:endParaRPr lang="en-US" altLang="zh-CN" dirty="0">
            <a:latin typeface="微软雅黑" panose="020B0503020204020204" pitchFamily="34" charset="-122"/>
            <a:ea typeface="微软雅黑" panose="020B0503020204020204" pitchFamily="34" charset="-122"/>
            <a:sym typeface="+mn-ea"/>
          </a:endParaRPr>
        </a:p>
      </dgm:t>
    </dgm:pt>
    <dgm:pt modelId="{59A2FE02-4165-4339-BF9A-AEAE1424E52B}" cxnId="{D99A7B2A-F979-4056-843F-698EEF207157}" type="parTrans">
      <dgm:prSet/>
      <dgm:spPr/>
      <dgm:t>
        <a:bodyPr/>
        <a:lstStyle/>
        <a:p>
          <a:endParaRPr lang="zh-CN" altLang="en-US"/>
        </a:p>
      </dgm:t>
    </dgm:pt>
    <dgm:pt modelId="{E44612D1-CAFE-4D30-B4AA-78C3474158AA}" cxnId="{D99A7B2A-F979-4056-843F-698EEF207157}" type="sibTrans">
      <dgm:prSet/>
      <dgm:spPr/>
      <dgm:t>
        <a:bodyPr/>
        <a:lstStyle/>
        <a:p>
          <a:endParaRPr lang="zh-CN" altLang="en-US"/>
        </a:p>
      </dgm:t>
    </dgm:pt>
    <dgm:pt modelId="{24DAAE02-02E7-4412-8074-A0C4CAA380D7}">
      <dgm:prSet phldrT="[文本]" phldr="0" custT="0"/>
      <dgm:spPr/>
      <dgm:t>
        <a:bodyPr vert="horz" wrap="square"/>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专精特新“小巨人”企业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dgm:t>
    </dgm:pt>
    <dgm:pt modelId="{A85E77B5-A1A5-43C8-9868-413E99F101A0}" cxnId="{B7C4F3A7-C71B-48E7-A4FF-A57AA21F704C}" type="parTrans">
      <dgm:prSet/>
      <dgm:spPr/>
      <dgm:t>
        <a:bodyPr/>
        <a:lstStyle/>
        <a:p>
          <a:endParaRPr lang="zh-CN" altLang="en-US"/>
        </a:p>
      </dgm:t>
    </dgm:pt>
    <dgm:pt modelId="{E253A3F8-AA58-4BB8-A0BD-0BB7ECC546C3}" cxnId="{B7C4F3A7-C71B-48E7-A4FF-A57AA21F704C}" type="sibTrans">
      <dgm:prSet/>
      <dgm:spPr/>
      <dgm:t>
        <a:bodyPr/>
        <a:lstStyle/>
        <a:p>
          <a:endParaRPr lang="zh-CN" altLang="en-US"/>
        </a:p>
      </dgm:t>
    </dgm:pt>
    <dgm:pt modelId="{A5880797-7454-4E44-8518-F4D8354F0963}">
      <dgm:prSet phldrT="[文本]" phldr="0" custT="0"/>
      <dgm:spPr/>
      <dgm:t>
        <a:bodyPr vert="horz" wrap="square"/>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制造业单项冠军企业</a:t>
          </a:r>
          <a:endParaRPr lang="zh-CN" altLang="en-US">
            <a:latin typeface="微软雅黑" panose="020B0503020204020204" pitchFamily="34" charset="-122"/>
            <a:ea typeface="微软雅黑" panose="020B0503020204020204" pitchFamily="34" charset="-122"/>
          </a:endParaRPr>
        </a:p>
      </dgm:t>
    </dgm:pt>
    <dgm:pt modelId="{96CD46E7-D239-40C7-B5C4-376FEEE43C15}" cxnId="{D8DA2673-76E8-4AB4-8591-C2652E6DA442}" type="parTrans">
      <dgm:prSet/>
      <dgm:spPr/>
      <dgm:t>
        <a:bodyPr/>
        <a:lstStyle/>
        <a:p>
          <a:endParaRPr lang="zh-CN" altLang="en-US"/>
        </a:p>
      </dgm:t>
    </dgm:pt>
    <dgm:pt modelId="{0076998F-56E1-4A10-A709-E2811BD7C4FB}" cxnId="{D8DA2673-76E8-4AB4-8591-C2652E6DA442}" type="sibTrans">
      <dgm:prSet/>
      <dgm:spPr/>
      <dgm:t>
        <a:bodyPr/>
        <a:lstStyle/>
        <a:p>
          <a:endParaRPr lang="zh-CN" altLang="en-US"/>
        </a:p>
      </dgm:t>
    </dgm:pt>
    <dgm:pt modelId="{CF42B0CB-CDDD-42A1-B3A1-FBB34F262C63}" type="pres">
      <dgm:prSet presAssocID="{6068C167-2C01-4B0B-81C4-726248B418D0}" presName="cycle" presStyleCnt="0">
        <dgm:presLayoutVars>
          <dgm:chMax val="1"/>
          <dgm:dir/>
          <dgm:animLvl val="ctr"/>
          <dgm:resizeHandles val="exact"/>
        </dgm:presLayoutVars>
      </dgm:prSet>
      <dgm:spPr/>
    </dgm:pt>
    <dgm:pt modelId="{B52502C2-594A-4A13-A5FF-5CD5841BD847}" type="pres">
      <dgm:prSet presAssocID="{1D7F6E08-72A6-46CC-8870-C881D1493500}" presName="centerShape" presStyleLbl="node0" presStyleIdx="0" presStyleCnt="1"/>
      <dgm:spPr/>
    </dgm:pt>
    <dgm:pt modelId="{8A478794-BDE0-4AD6-9479-89CDBFC37EB7}" type="pres">
      <dgm:prSet presAssocID="{A85E77B5-A1A5-43C8-9868-413E99F101A0}" presName="parTrans" presStyleLbl="bgSibTrans2D1" presStyleIdx="0" presStyleCnt="2"/>
      <dgm:spPr/>
    </dgm:pt>
    <dgm:pt modelId="{3868CDED-247C-4EE9-95A2-ED400A267946}" type="pres">
      <dgm:prSet presAssocID="{24DAAE02-02E7-4412-8074-A0C4CAA380D7}" presName="node" presStyleLbl="node1" presStyleIdx="0" presStyleCnt="2">
        <dgm:presLayoutVars>
          <dgm:bulletEnabled val="1"/>
        </dgm:presLayoutVars>
      </dgm:prSet>
      <dgm:spPr/>
    </dgm:pt>
    <dgm:pt modelId="{D0718308-59AC-43E6-A882-4828EE4494C2}" type="pres">
      <dgm:prSet presAssocID="{96CD46E7-D239-40C7-B5C4-376FEEE43C15}" presName="parTrans" presStyleLbl="bgSibTrans2D1" presStyleIdx="1" presStyleCnt="2"/>
      <dgm:spPr/>
    </dgm:pt>
    <dgm:pt modelId="{5E0D0BC9-3E91-4623-8C1A-C4A70EB3594B}" type="pres">
      <dgm:prSet presAssocID="{A5880797-7454-4E44-8518-F4D8354F0963}" presName="node" presStyleLbl="node1" presStyleIdx="1" presStyleCnt="2">
        <dgm:presLayoutVars>
          <dgm:bulletEnabled val="1"/>
        </dgm:presLayoutVars>
      </dgm:prSet>
      <dgm:spPr/>
    </dgm:pt>
  </dgm:ptLst>
  <dgm:cxnLst>
    <dgm:cxn modelId="{D99A7B2A-F979-4056-843F-698EEF207157}" srcId="{6068C167-2C01-4B0B-81C4-726248B418D0}" destId="{1D7F6E08-72A6-46CC-8870-C881D1493500}" srcOrd="0" destOrd="0" parTransId="{59A2FE02-4165-4339-BF9A-AEAE1424E52B}" sibTransId="{E44612D1-CAFE-4D30-B4AA-78C3474158AA}"/>
    <dgm:cxn modelId="{B16F0673-1F14-4F17-89A0-205450F4818C}" type="presOf" srcId="{96CD46E7-D239-40C7-B5C4-376FEEE43C15}" destId="{D0718308-59AC-43E6-A882-4828EE4494C2}" srcOrd="0" destOrd="0" presId="urn:microsoft.com/office/officeart/2005/8/layout/radial4#6"/>
    <dgm:cxn modelId="{D8DA2673-76E8-4AB4-8591-C2652E6DA442}" srcId="{1D7F6E08-72A6-46CC-8870-C881D1493500}" destId="{A5880797-7454-4E44-8518-F4D8354F0963}" srcOrd="1" destOrd="0" parTransId="{96CD46E7-D239-40C7-B5C4-376FEEE43C15}" sibTransId="{0076998F-56E1-4A10-A709-E2811BD7C4FB}"/>
    <dgm:cxn modelId="{9D659D77-34FC-4CCE-A791-9B81DEFCC29F}" type="presOf" srcId="{1D7F6E08-72A6-46CC-8870-C881D1493500}" destId="{B52502C2-594A-4A13-A5FF-5CD5841BD847}" srcOrd="0" destOrd="0" presId="urn:microsoft.com/office/officeart/2005/8/layout/radial4#6"/>
    <dgm:cxn modelId="{255EA391-9606-40B2-80C0-902F31CA70AC}" type="presOf" srcId="{6068C167-2C01-4B0B-81C4-726248B418D0}" destId="{CF42B0CB-CDDD-42A1-B3A1-FBB34F262C63}" srcOrd="0" destOrd="0" presId="urn:microsoft.com/office/officeart/2005/8/layout/radial4#6"/>
    <dgm:cxn modelId="{B7C4F3A7-C71B-48E7-A4FF-A57AA21F704C}" srcId="{1D7F6E08-72A6-46CC-8870-C881D1493500}" destId="{24DAAE02-02E7-4412-8074-A0C4CAA380D7}" srcOrd="0" destOrd="0" parTransId="{A85E77B5-A1A5-43C8-9868-413E99F101A0}" sibTransId="{E253A3F8-AA58-4BB8-A0BD-0BB7ECC546C3}"/>
    <dgm:cxn modelId="{CE84DEB0-E2D8-4BAB-BE68-DF98EB0057A1}" type="presOf" srcId="{A85E77B5-A1A5-43C8-9868-413E99F101A0}" destId="{8A478794-BDE0-4AD6-9479-89CDBFC37EB7}" srcOrd="0" destOrd="0" presId="urn:microsoft.com/office/officeart/2005/8/layout/radial4#6"/>
    <dgm:cxn modelId="{B096D1B3-2478-487F-A9B1-115D764C0A18}" type="presOf" srcId="{A5880797-7454-4E44-8518-F4D8354F0963}" destId="{5E0D0BC9-3E91-4623-8C1A-C4A70EB3594B}" srcOrd="0" destOrd="0" presId="urn:microsoft.com/office/officeart/2005/8/layout/radial4#6"/>
    <dgm:cxn modelId="{2F94C7F0-3E71-4D64-8399-DBD13671C4A8}" type="presOf" srcId="{24DAAE02-02E7-4412-8074-A0C4CAA380D7}" destId="{3868CDED-247C-4EE9-95A2-ED400A267946}" srcOrd="0" destOrd="0" presId="urn:microsoft.com/office/officeart/2005/8/layout/radial4#6"/>
    <dgm:cxn modelId="{B1419932-B3FB-4167-83A6-AE7B850239E7}" type="presParOf" srcId="{CF42B0CB-CDDD-42A1-B3A1-FBB34F262C63}" destId="{B52502C2-594A-4A13-A5FF-5CD5841BD847}" srcOrd="0" destOrd="0" presId="urn:microsoft.com/office/officeart/2005/8/layout/radial4#6"/>
    <dgm:cxn modelId="{4A8B70A1-4B95-41E7-A697-9BCD21BDBEE6}" type="presParOf" srcId="{CF42B0CB-CDDD-42A1-B3A1-FBB34F262C63}" destId="{8A478794-BDE0-4AD6-9479-89CDBFC37EB7}" srcOrd="1" destOrd="0" presId="urn:microsoft.com/office/officeart/2005/8/layout/radial4#6"/>
    <dgm:cxn modelId="{15683AC5-9E8F-4658-B23C-2593ED424A0E}" type="presParOf" srcId="{CF42B0CB-CDDD-42A1-B3A1-FBB34F262C63}" destId="{3868CDED-247C-4EE9-95A2-ED400A267946}" srcOrd="2" destOrd="0" presId="urn:microsoft.com/office/officeart/2005/8/layout/radial4#6"/>
    <dgm:cxn modelId="{F6895073-A1B9-4FB6-A4C1-112B1B200D94}" type="presParOf" srcId="{CF42B0CB-CDDD-42A1-B3A1-FBB34F262C63}" destId="{D0718308-59AC-43E6-A882-4828EE4494C2}" srcOrd="3" destOrd="0" presId="urn:microsoft.com/office/officeart/2005/8/layout/radial4#6"/>
    <dgm:cxn modelId="{D97C2E0E-4DD4-49F4-ADFA-78495BCE22A9}" type="presParOf" srcId="{CF42B0CB-CDDD-42A1-B3A1-FBB34F262C63}" destId="{5E0D0BC9-3E91-4623-8C1A-C4A70EB3594B}" srcOrd="4" destOrd="0" presId="urn:microsoft.com/office/officeart/2005/8/layout/radial4#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68C167-2C01-4B0B-81C4-726248B418D0}" type="doc">
      <dgm:prSet loTypeId="urn:microsoft.com/office/officeart/2005/8/layout/radial4#5" loCatId="relationship" qsTypeId="urn:microsoft.com/office/officeart/2005/8/quickstyle/simple1#8" qsCatId="simple" csTypeId="urn:microsoft.com/office/officeart/2005/8/colors/accent1_2#8" csCatId="accent1" phldr="0"/>
      <dgm:spPr/>
      <dgm:t>
        <a:bodyPr/>
        <a:lstStyle/>
        <a:p>
          <a:endParaRPr lang="zh-CN" altLang="en-US"/>
        </a:p>
      </dgm:t>
    </dgm:pt>
    <dgm:pt modelId="{1D7F6E08-72A6-46CC-8870-C881D1493500}">
      <dgm:prSet phldrT="[文本]" phldr="0" custT="0"/>
      <dgm:spPr/>
      <dgm:t>
        <a:bodyPr vert="horz" wrap="square"/>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四板</a:t>
          </a:r>
        </a:p>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挂牌企业</a:t>
          </a:r>
          <a:endParaRPr lang="en-US" altLang="zh-CN" dirty="0">
            <a:latin typeface="微软雅黑" panose="020B0503020204020204" pitchFamily="34" charset="-122"/>
            <a:ea typeface="微软雅黑" panose="020B0503020204020204" pitchFamily="34" charset="-122"/>
            <a:sym typeface="+mn-ea"/>
          </a:endParaRPr>
        </a:p>
      </dgm:t>
    </dgm:pt>
    <dgm:pt modelId="{59A2FE02-4165-4339-BF9A-AEAE1424E52B}" cxnId="{A5F0290F-14C9-4D18-B259-732D4F0824F0}" type="parTrans">
      <dgm:prSet/>
      <dgm:spPr/>
      <dgm:t>
        <a:bodyPr/>
        <a:lstStyle/>
        <a:p>
          <a:endParaRPr lang="zh-CN" altLang="en-US"/>
        </a:p>
      </dgm:t>
    </dgm:pt>
    <dgm:pt modelId="{E44612D1-CAFE-4D30-B4AA-78C3474158AA}" cxnId="{A5F0290F-14C9-4D18-B259-732D4F0824F0}" type="sibTrans">
      <dgm:prSet/>
      <dgm:spPr/>
      <dgm:t>
        <a:bodyPr/>
        <a:lstStyle/>
        <a:p>
          <a:endParaRPr lang="zh-CN" altLang="en-US"/>
        </a:p>
      </dgm:t>
    </dgm:pt>
    <dgm:pt modelId="{D15727BE-4BB4-41E2-BFCD-1CE00CE9A014}">
      <dgm:prSet phldrT="[文本]" phldr="0" custT="0"/>
      <dgm:spPr/>
      <dgm:t>
        <a:bodyPr vert="horz" wrap="square"/>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专精特新中小企业</a:t>
          </a:r>
          <a:endParaRPr lang="zh-CN" altLang="en-US">
            <a:latin typeface="微软雅黑" panose="020B0503020204020204" pitchFamily="34" charset="-122"/>
            <a:ea typeface="微软雅黑" panose="020B0503020204020204" pitchFamily="34" charset="-122"/>
          </a:endParaRPr>
        </a:p>
      </dgm:t>
    </dgm:pt>
    <dgm:pt modelId="{1F3BA15B-B772-426D-8549-F05D47B0B0FC}" cxnId="{4F0408A0-04B8-4E9F-8160-2D7448EF3A24}" type="parTrans">
      <dgm:prSet/>
      <dgm:spPr/>
      <dgm:t>
        <a:bodyPr/>
        <a:lstStyle/>
        <a:p>
          <a:endParaRPr lang="zh-CN" altLang="en-US"/>
        </a:p>
      </dgm:t>
    </dgm:pt>
    <dgm:pt modelId="{021F6AB3-21C2-4079-A40A-CA1B5C51BD93}" cxnId="{4F0408A0-04B8-4E9F-8160-2D7448EF3A24}" type="sibTrans">
      <dgm:prSet/>
      <dgm:spPr/>
      <dgm:t>
        <a:bodyPr/>
        <a:lstStyle/>
        <a:p>
          <a:endParaRPr lang="zh-CN" altLang="en-US"/>
        </a:p>
      </dgm:t>
    </dgm:pt>
    <dgm:pt modelId="{24DAAE02-02E7-4412-8074-A0C4CAA380D7}">
      <dgm:prSet phldrT="[文本]" phldr="0" custT="0"/>
      <dgm:spPr/>
      <dgm:t>
        <a:bodyPr vert="horz" wrap="square"/>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专精特新“小巨人”企业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dgm:t>
    </dgm:pt>
    <dgm:pt modelId="{A85E77B5-A1A5-43C8-9868-413E99F101A0}" cxnId="{BCCE8824-73FA-465F-987D-58D5EC447AE0}" type="parTrans">
      <dgm:prSet/>
      <dgm:spPr/>
      <dgm:t>
        <a:bodyPr/>
        <a:lstStyle/>
        <a:p>
          <a:endParaRPr lang="zh-CN" altLang="en-US"/>
        </a:p>
      </dgm:t>
    </dgm:pt>
    <dgm:pt modelId="{E253A3F8-AA58-4BB8-A0BD-0BB7ECC546C3}" cxnId="{BCCE8824-73FA-465F-987D-58D5EC447AE0}" type="sibTrans">
      <dgm:prSet/>
      <dgm:spPr/>
      <dgm:t>
        <a:bodyPr/>
        <a:lstStyle/>
        <a:p>
          <a:endParaRPr lang="zh-CN" altLang="en-US"/>
        </a:p>
      </dgm:t>
    </dgm:pt>
    <dgm:pt modelId="{A5880797-7454-4E44-8518-F4D8354F0963}">
      <dgm:prSet phldrT="[文本]" phldr="0" custT="0"/>
      <dgm:spPr/>
      <dgm:t>
        <a:bodyPr vert="horz" wrap="square"/>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制造业单项冠军企业</a:t>
          </a:r>
          <a:endParaRPr lang="zh-CN" altLang="en-US">
            <a:latin typeface="微软雅黑" panose="020B0503020204020204" pitchFamily="34" charset="-122"/>
            <a:ea typeface="微软雅黑" panose="020B0503020204020204" pitchFamily="34" charset="-122"/>
          </a:endParaRPr>
        </a:p>
      </dgm:t>
    </dgm:pt>
    <dgm:pt modelId="{96CD46E7-D239-40C7-B5C4-376FEEE43C15}" cxnId="{13B6EF1A-6153-4117-9E43-9B249B9B0CF8}" type="parTrans">
      <dgm:prSet/>
      <dgm:spPr/>
      <dgm:t>
        <a:bodyPr/>
        <a:lstStyle/>
        <a:p>
          <a:endParaRPr lang="zh-CN" altLang="en-US"/>
        </a:p>
      </dgm:t>
    </dgm:pt>
    <dgm:pt modelId="{0076998F-56E1-4A10-A709-E2811BD7C4FB}" cxnId="{13B6EF1A-6153-4117-9E43-9B249B9B0CF8}" type="sibTrans">
      <dgm:prSet/>
      <dgm:spPr/>
      <dgm:t>
        <a:bodyPr/>
        <a:lstStyle/>
        <a:p>
          <a:endParaRPr lang="zh-CN" altLang="en-US"/>
        </a:p>
      </dgm:t>
    </dgm:pt>
    <dgm:pt modelId="{E371E0F5-F2F3-462F-90ED-50AA7CB032F2}">
      <dgm:prSet phldr="0" custT="0"/>
      <dgm:spPr/>
      <dgm:t>
        <a:bodyPr vert="horz" wrap="square"/>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a:lnSpc>
              <a:spcPct val="100000"/>
            </a:lnSpc>
            <a:spcBef>
              <a:spcPct val="0"/>
            </a:spcBef>
            <a:spcAft>
              <a:spcPct val="35000"/>
            </a:spcAft>
          </a:pPr>
          <a:r>
            <a:rPr>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专精特新”专板培育层企业</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dgm:t>
    </dgm:pt>
    <dgm:pt modelId="{F7CD0C35-9EDC-4F68-8A4B-8E997EAE5B33}" cxnId="{6D777FDA-FC2F-45ED-B235-8E0E826288CC}" type="parTrans">
      <dgm:prSet/>
      <dgm:spPr/>
    </dgm:pt>
    <dgm:pt modelId="{8E33B4DA-B2E2-4986-8597-4CA620BDA92A}" cxnId="{6D777FDA-FC2F-45ED-B235-8E0E826288CC}" type="sibTrans">
      <dgm:prSet/>
      <dgm:spPr/>
    </dgm:pt>
    <dgm:pt modelId="{CF42B0CB-CDDD-42A1-B3A1-FBB34F262C63}" type="pres">
      <dgm:prSet presAssocID="{6068C167-2C01-4B0B-81C4-726248B418D0}" presName="cycle" presStyleCnt="0">
        <dgm:presLayoutVars>
          <dgm:chMax val="1"/>
          <dgm:dir/>
          <dgm:animLvl val="ctr"/>
          <dgm:resizeHandles val="exact"/>
        </dgm:presLayoutVars>
      </dgm:prSet>
      <dgm:spPr/>
    </dgm:pt>
    <dgm:pt modelId="{B52502C2-594A-4A13-A5FF-5CD5841BD847}" type="pres">
      <dgm:prSet presAssocID="{1D7F6E08-72A6-46CC-8870-C881D1493500}" presName="centerShape" presStyleLbl="node0" presStyleIdx="0" presStyleCnt="1"/>
      <dgm:spPr/>
    </dgm:pt>
    <dgm:pt modelId="{B849A6F3-9933-4C36-AF65-6098308CBC3C}" type="pres">
      <dgm:prSet presAssocID="{1F3BA15B-B772-426D-8549-F05D47B0B0FC}" presName="parTrans" presStyleLbl="bgSibTrans2D1" presStyleIdx="0" presStyleCnt="4"/>
      <dgm:spPr/>
    </dgm:pt>
    <dgm:pt modelId="{B1756079-1332-4090-9A47-D2C0EDB7FB22}" type="pres">
      <dgm:prSet presAssocID="{D15727BE-4BB4-41E2-BFCD-1CE00CE9A014}" presName="node" presStyleLbl="node1" presStyleIdx="0" presStyleCnt="4">
        <dgm:presLayoutVars>
          <dgm:bulletEnabled val="1"/>
        </dgm:presLayoutVars>
      </dgm:prSet>
      <dgm:spPr/>
    </dgm:pt>
    <dgm:pt modelId="{8A478794-BDE0-4AD6-9479-89CDBFC37EB7}" type="pres">
      <dgm:prSet presAssocID="{A85E77B5-A1A5-43C8-9868-413E99F101A0}" presName="parTrans" presStyleLbl="bgSibTrans2D1" presStyleIdx="1" presStyleCnt="4"/>
      <dgm:spPr/>
    </dgm:pt>
    <dgm:pt modelId="{3868CDED-247C-4EE9-95A2-ED400A267946}" type="pres">
      <dgm:prSet presAssocID="{24DAAE02-02E7-4412-8074-A0C4CAA380D7}" presName="node" presStyleLbl="node1" presStyleIdx="1" presStyleCnt="4">
        <dgm:presLayoutVars>
          <dgm:bulletEnabled val="1"/>
        </dgm:presLayoutVars>
      </dgm:prSet>
      <dgm:spPr/>
    </dgm:pt>
    <dgm:pt modelId="{D0718308-59AC-43E6-A882-4828EE4494C2}" type="pres">
      <dgm:prSet presAssocID="{96CD46E7-D239-40C7-B5C4-376FEEE43C15}" presName="parTrans" presStyleLbl="bgSibTrans2D1" presStyleIdx="2" presStyleCnt="4"/>
      <dgm:spPr/>
    </dgm:pt>
    <dgm:pt modelId="{5E0D0BC9-3E91-4623-8C1A-C4A70EB3594B}" type="pres">
      <dgm:prSet presAssocID="{A5880797-7454-4E44-8518-F4D8354F0963}" presName="node" presStyleLbl="node1" presStyleIdx="2" presStyleCnt="4">
        <dgm:presLayoutVars>
          <dgm:bulletEnabled val="1"/>
        </dgm:presLayoutVars>
      </dgm:prSet>
      <dgm:spPr/>
    </dgm:pt>
    <dgm:pt modelId="{485D9BA2-8507-466D-B33A-28A2CCBEA429}" type="pres">
      <dgm:prSet presAssocID="{F7CD0C35-9EDC-4F68-8A4B-8E997EAE5B33}" presName="parTrans" presStyleLbl="bgSibTrans2D1" presStyleIdx="3" presStyleCnt="4"/>
      <dgm:spPr/>
    </dgm:pt>
    <dgm:pt modelId="{72071CB4-C6E3-4B04-802D-8A0CEA7F4374}" type="pres">
      <dgm:prSet presAssocID="{E371E0F5-F2F3-462F-90ED-50AA7CB032F2}" presName="node" presStyleLbl="node1" presStyleIdx="3" presStyleCnt="4">
        <dgm:presLayoutVars>
          <dgm:bulletEnabled val="1"/>
        </dgm:presLayoutVars>
      </dgm:prSet>
      <dgm:spPr/>
    </dgm:pt>
  </dgm:ptLst>
  <dgm:cxnLst>
    <dgm:cxn modelId="{50AF9F02-7A39-412D-A037-6590CD8AEB0B}" type="presOf" srcId="{1F3BA15B-B772-426D-8549-F05D47B0B0FC}" destId="{B849A6F3-9933-4C36-AF65-6098308CBC3C}" srcOrd="0" destOrd="0" presId="urn:microsoft.com/office/officeart/2005/8/layout/radial4#5"/>
    <dgm:cxn modelId="{A5F0290F-14C9-4D18-B259-732D4F0824F0}" srcId="{6068C167-2C01-4B0B-81C4-726248B418D0}" destId="{1D7F6E08-72A6-46CC-8870-C881D1493500}" srcOrd="0" destOrd="0" parTransId="{59A2FE02-4165-4339-BF9A-AEAE1424E52B}" sibTransId="{E44612D1-CAFE-4D30-B4AA-78C3474158AA}"/>
    <dgm:cxn modelId="{EEACC310-0420-4E49-A86E-34EFB49131F4}" type="presOf" srcId="{E371E0F5-F2F3-462F-90ED-50AA7CB032F2}" destId="{72071CB4-C6E3-4B04-802D-8A0CEA7F4374}" srcOrd="0" destOrd="0" presId="urn:microsoft.com/office/officeart/2005/8/layout/radial4#5"/>
    <dgm:cxn modelId="{EED9E012-6D45-40FE-B860-CDF8B67E6B56}" type="presOf" srcId="{24DAAE02-02E7-4412-8074-A0C4CAA380D7}" destId="{3868CDED-247C-4EE9-95A2-ED400A267946}" srcOrd="0" destOrd="0" presId="urn:microsoft.com/office/officeart/2005/8/layout/radial4#5"/>
    <dgm:cxn modelId="{13B6EF1A-6153-4117-9E43-9B249B9B0CF8}" srcId="{1D7F6E08-72A6-46CC-8870-C881D1493500}" destId="{A5880797-7454-4E44-8518-F4D8354F0963}" srcOrd="2" destOrd="0" parTransId="{96CD46E7-D239-40C7-B5C4-376FEEE43C15}" sibTransId="{0076998F-56E1-4A10-A709-E2811BD7C4FB}"/>
    <dgm:cxn modelId="{BCCE8824-73FA-465F-987D-58D5EC447AE0}" srcId="{1D7F6E08-72A6-46CC-8870-C881D1493500}" destId="{24DAAE02-02E7-4412-8074-A0C4CAA380D7}" srcOrd="1" destOrd="0" parTransId="{A85E77B5-A1A5-43C8-9868-413E99F101A0}" sibTransId="{E253A3F8-AA58-4BB8-A0BD-0BB7ECC546C3}"/>
    <dgm:cxn modelId="{7521FD71-0CAE-4E43-A08A-784C3BED89C5}" type="presOf" srcId="{96CD46E7-D239-40C7-B5C4-376FEEE43C15}" destId="{D0718308-59AC-43E6-A882-4828EE4494C2}" srcOrd="0" destOrd="0" presId="urn:microsoft.com/office/officeart/2005/8/layout/radial4#5"/>
    <dgm:cxn modelId="{947EA57B-B0B3-4E05-B990-77499D538346}" type="presOf" srcId="{1D7F6E08-72A6-46CC-8870-C881D1493500}" destId="{B52502C2-594A-4A13-A5FF-5CD5841BD847}" srcOrd="0" destOrd="0" presId="urn:microsoft.com/office/officeart/2005/8/layout/radial4#5"/>
    <dgm:cxn modelId="{2A443C95-2B98-49F0-B34B-D4906BC9340A}" type="presOf" srcId="{A5880797-7454-4E44-8518-F4D8354F0963}" destId="{5E0D0BC9-3E91-4623-8C1A-C4A70EB3594B}" srcOrd="0" destOrd="0" presId="urn:microsoft.com/office/officeart/2005/8/layout/radial4#5"/>
    <dgm:cxn modelId="{4F0408A0-04B8-4E9F-8160-2D7448EF3A24}" srcId="{1D7F6E08-72A6-46CC-8870-C881D1493500}" destId="{D15727BE-4BB4-41E2-BFCD-1CE00CE9A014}" srcOrd="0" destOrd="0" parTransId="{1F3BA15B-B772-426D-8549-F05D47B0B0FC}" sibTransId="{021F6AB3-21C2-4079-A40A-CA1B5C51BD93}"/>
    <dgm:cxn modelId="{B9477DC4-C995-4EAC-9540-4A3CBC7DA3E2}" type="presOf" srcId="{D15727BE-4BB4-41E2-BFCD-1CE00CE9A014}" destId="{B1756079-1332-4090-9A47-D2C0EDB7FB22}" srcOrd="0" destOrd="0" presId="urn:microsoft.com/office/officeart/2005/8/layout/radial4#5"/>
    <dgm:cxn modelId="{3B4B4CC5-5E8F-489D-97DC-B161E8F5B730}" type="presOf" srcId="{6068C167-2C01-4B0B-81C4-726248B418D0}" destId="{CF42B0CB-CDDD-42A1-B3A1-FBB34F262C63}" srcOrd="0" destOrd="0" presId="urn:microsoft.com/office/officeart/2005/8/layout/radial4#5"/>
    <dgm:cxn modelId="{270E65D2-DB1C-4B68-B38C-B2117CFA2AC8}" type="presOf" srcId="{A85E77B5-A1A5-43C8-9868-413E99F101A0}" destId="{8A478794-BDE0-4AD6-9479-89CDBFC37EB7}" srcOrd="0" destOrd="0" presId="urn:microsoft.com/office/officeart/2005/8/layout/radial4#5"/>
    <dgm:cxn modelId="{6D777FDA-FC2F-45ED-B235-8E0E826288CC}" srcId="{1D7F6E08-72A6-46CC-8870-C881D1493500}" destId="{E371E0F5-F2F3-462F-90ED-50AA7CB032F2}" srcOrd="3" destOrd="0" parTransId="{F7CD0C35-9EDC-4F68-8A4B-8E997EAE5B33}" sibTransId="{8E33B4DA-B2E2-4986-8597-4CA620BDA92A}"/>
    <dgm:cxn modelId="{781DE7FE-CF3B-4A2E-A43C-E9E706206BAF}" type="presOf" srcId="{F7CD0C35-9EDC-4F68-8A4B-8E997EAE5B33}" destId="{485D9BA2-8507-466D-B33A-28A2CCBEA429}" srcOrd="0" destOrd="0" presId="urn:microsoft.com/office/officeart/2005/8/layout/radial4#5"/>
    <dgm:cxn modelId="{F788FC37-A024-4758-AE88-9A361A89E1A6}" type="presParOf" srcId="{CF42B0CB-CDDD-42A1-B3A1-FBB34F262C63}" destId="{B52502C2-594A-4A13-A5FF-5CD5841BD847}" srcOrd="0" destOrd="0" presId="urn:microsoft.com/office/officeart/2005/8/layout/radial4#5"/>
    <dgm:cxn modelId="{F428A34D-29A2-4617-919A-383D26155B54}" type="presParOf" srcId="{CF42B0CB-CDDD-42A1-B3A1-FBB34F262C63}" destId="{B849A6F3-9933-4C36-AF65-6098308CBC3C}" srcOrd="1" destOrd="0" presId="urn:microsoft.com/office/officeart/2005/8/layout/radial4#5"/>
    <dgm:cxn modelId="{4E0C6ED0-839E-4EDF-B02D-EE5EC8DA4E98}" type="presParOf" srcId="{CF42B0CB-CDDD-42A1-B3A1-FBB34F262C63}" destId="{B1756079-1332-4090-9A47-D2C0EDB7FB22}" srcOrd="2" destOrd="0" presId="urn:microsoft.com/office/officeart/2005/8/layout/radial4#5"/>
    <dgm:cxn modelId="{27E5703A-19E4-433A-A427-CE7E020E1ECB}" type="presParOf" srcId="{CF42B0CB-CDDD-42A1-B3A1-FBB34F262C63}" destId="{8A478794-BDE0-4AD6-9479-89CDBFC37EB7}" srcOrd="3" destOrd="0" presId="urn:microsoft.com/office/officeart/2005/8/layout/radial4#5"/>
    <dgm:cxn modelId="{5ED190CB-D146-4DA2-9807-D445841EFECF}" type="presParOf" srcId="{CF42B0CB-CDDD-42A1-B3A1-FBB34F262C63}" destId="{3868CDED-247C-4EE9-95A2-ED400A267946}" srcOrd="4" destOrd="0" presId="urn:microsoft.com/office/officeart/2005/8/layout/radial4#5"/>
    <dgm:cxn modelId="{A2888939-EC31-4F3A-A82F-066F9AB285A9}" type="presParOf" srcId="{CF42B0CB-CDDD-42A1-B3A1-FBB34F262C63}" destId="{D0718308-59AC-43E6-A882-4828EE4494C2}" srcOrd="5" destOrd="0" presId="urn:microsoft.com/office/officeart/2005/8/layout/radial4#5"/>
    <dgm:cxn modelId="{C80938F7-BBC7-45C6-8749-EF32F31FDCAE}" type="presParOf" srcId="{CF42B0CB-CDDD-42A1-B3A1-FBB34F262C63}" destId="{5E0D0BC9-3E91-4623-8C1A-C4A70EB3594B}" srcOrd="6" destOrd="0" presId="urn:microsoft.com/office/officeart/2005/8/layout/radial4#5"/>
    <dgm:cxn modelId="{D71766B4-B4B9-4084-ADFA-D393350C6C1D}" type="presParOf" srcId="{CF42B0CB-CDDD-42A1-B3A1-FBB34F262C63}" destId="{485D9BA2-8507-466D-B33A-28A2CCBEA429}" srcOrd="7" destOrd="0" presId="urn:microsoft.com/office/officeart/2005/8/layout/radial4#5"/>
    <dgm:cxn modelId="{1CDC6F8A-C207-4B27-B497-95B2EE93A81B}" type="presParOf" srcId="{CF42B0CB-CDDD-42A1-B3A1-FBB34F262C63}" destId="{72071CB4-C6E3-4B04-802D-8A0CEA7F4374}" srcOrd="8" destOrd="0" presId="urn:microsoft.com/office/officeart/2005/8/layout/radial4#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9808210" cy="4688205"/>
        <a:chOff x="0" y="0"/>
        <a:chExt cx="9808210" cy="4688205"/>
      </a:xfrm>
    </dsp:grpSpPr>
    <dsp:sp modelId="{1F055725-8984-42CB-98CB-8E7728DD5EAB}">
      <dsp:nvSpPr>
        <dsp:cNvPr id="5" name="矩形 4"/>
        <dsp:cNvSpPr/>
      </dsp:nvSpPr>
      <dsp:spPr bwMode="white">
        <a:xfrm>
          <a:off x="0" y="297725"/>
          <a:ext cx="9808210" cy="752475"/>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761226" tIns="333248" rIns="761226" bIns="113792"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a:lnSpc>
              <a:spcPct val="100000"/>
            </a:lnSpc>
            <a:spcBef>
              <a:spcPct val="0"/>
            </a:spcBef>
            <a:spcAft>
              <a:spcPct val="15000"/>
            </a:spcAft>
            <a:buChar char="•"/>
          </a:pPr>
          <a:r>
            <a:rPr>
              <a:solidFill>
                <a:schemeClr val="dk1"/>
              </a:solidFill>
              <a:latin typeface="微软雅黑" panose="020B0503020204020204" pitchFamily="34" charset="-122"/>
              <a:ea typeface="微软雅黑" panose="020B0503020204020204" pitchFamily="34" charset="-122"/>
              <a:sym typeface="+mn-ea"/>
            </a:rPr>
            <a:t>便</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利四板培育的企业在新三板挂牌</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0" y="297725"/>
        <a:ext cx="9808210" cy="752475"/>
      </dsp:txXfrm>
    </dsp:sp>
    <dsp:sp modelId="{D0971512-D8E1-4E4B-89F4-FF2EB164C196}">
      <dsp:nvSpPr>
        <dsp:cNvPr id="4" name="圆角矩形 3"/>
        <dsp:cNvSpPr/>
      </dsp:nvSpPr>
      <dsp:spPr bwMode="white">
        <a:xfrm>
          <a:off x="490411" y="46805"/>
          <a:ext cx="6865747" cy="50184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59508" tIns="0" rIns="259508" bIns="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pPr>
          <a:r>
            <a:rPr lang="zh-CN" b="1" dirty="0">
              <a:latin typeface="微软雅黑" panose="020B0503020204020204" pitchFamily="34" charset="-122"/>
              <a:ea typeface="微软雅黑" panose="020B0503020204020204" pitchFamily="34" charset="-122"/>
              <a:cs typeface="宋体" panose="02010600030101010101" pitchFamily="2" charset="-122"/>
              <a:sym typeface="+mn-ea"/>
            </a:rPr>
            <a:t>制定</a:t>
          </a:r>
          <a:r>
            <a:rPr lang="zh-CN" b="1" dirty="0">
              <a:latin typeface="微软雅黑" panose="020B0503020204020204" pitchFamily="34" charset="-122"/>
              <a:ea typeface="微软雅黑" panose="020B0503020204020204" pitchFamily="34" charset="-122"/>
              <a:cs typeface="仿宋" panose="02010609060101010101" charset="-122"/>
              <a:sym typeface="+mn-ea"/>
            </a:rPr>
            <a:t>目的</a:t>
          </a:r>
          <a:endParaRPr lang="zh-CN" altLang="en-US">
            <a:latin typeface="微软雅黑" panose="020B0503020204020204" pitchFamily="34" charset="-122"/>
            <a:ea typeface="微软雅黑" panose="020B0503020204020204" pitchFamily="34" charset="-122"/>
          </a:endParaRPr>
        </a:p>
      </dsp:txBody>
      <dsp:txXfrm>
        <a:off x="490411" y="46805"/>
        <a:ext cx="6865747" cy="501840"/>
      </dsp:txXfrm>
    </dsp:sp>
    <dsp:sp modelId="{FB20FF5F-D131-4A8A-AEBC-01A2B84D6655}">
      <dsp:nvSpPr>
        <dsp:cNvPr id="8" name="矩形 7"/>
        <dsp:cNvSpPr/>
      </dsp:nvSpPr>
      <dsp:spPr bwMode="white">
        <a:xfrm>
          <a:off x="0" y="1392920"/>
          <a:ext cx="9808210" cy="752475"/>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761226" tIns="333248" rIns="761226" bIns="113792"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a:lnSpc>
              <a:spcPct val="100000"/>
            </a:lnSpc>
            <a:spcBef>
              <a:spcPct val="0"/>
            </a:spcBef>
            <a:spcAft>
              <a:spcPct val="15000"/>
            </a:spcAft>
            <a:buChar char="•"/>
          </a:pPr>
          <a:r>
            <a:rPr>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关于高质量建设“专精特新”专板的指导意见》（证监会、工信部）</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0" y="1392920"/>
        <a:ext cx="9808210" cy="752475"/>
      </dsp:txXfrm>
    </dsp:sp>
    <dsp:sp modelId="{DD07B078-3354-4F1B-9438-E4F95C4B43A6}">
      <dsp:nvSpPr>
        <dsp:cNvPr id="7" name="圆角矩形 6"/>
        <dsp:cNvSpPr/>
      </dsp:nvSpPr>
      <dsp:spPr bwMode="white">
        <a:xfrm>
          <a:off x="490411" y="1142000"/>
          <a:ext cx="6865747" cy="50184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59508" tIns="0" rIns="259508" bIns="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pPr>
          <a:r>
            <a:rPr lang="zh-CN" b="1" dirty="0">
              <a:latin typeface="微软雅黑" panose="020B0503020204020204" pitchFamily="34" charset="-122"/>
              <a:ea typeface="微软雅黑" panose="020B0503020204020204" pitchFamily="34" charset="-122"/>
              <a:cs typeface="宋体" panose="02010600030101010101" pitchFamily="2" charset="-122"/>
              <a:sym typeface="+mn-ea"/>
            </a:rPr>
            <a:t>制定</a:t>
          </a:r>
          <a:r>
            <a:rPr lang="zh-CN" b="1" dirty="0">
              <a:latin typeface="微软雅黑" panose="020B0503020204020204" pitchFamily="34" charset="-122"/>
              <a:ea typeface="微软雅黑" panose="020B0503020204020204" pitchFamily="34" charset="-122"/>
              <a:cs typeface="仿宋" panose="02010609060101010101" charset="-122"/>
              <a:sym typeface="+mn-ea"/>
            </a:rPr>
            <a:t>依据</a:t>
          </a:r>
          <a:endParaRPr lang="zh-CN" altLang="en-US">
            <a:latin typeface="微软雅黑" panose="020B0503020204020204" pitchFamily="34" charset="-122"/>
            <a:ea typeface="微软雅黑" panose="020B0503020204020204" pitchFamily="34" charset="-122"/>
          </a:endParaRPr>
        </a:p>
      </dsp:txBody>
      <dsp:txXfrm>
        <a:off x="490411" y="1142000"/>
        <a:ext cx="6865747" cy="501840"/>
      </dsp:txXfrm>
    </dsp:sp>
    <dsp:sp modelId="{F855875C-E8B4-4273-8C6C-6A8EC3091B3C}">
      <dsp:nvSpPr>
        <dsp:cNvPr id="11" name="矩形 10"/>
        <dsp:cNvSpPr/>
      </dsp:nvSpPr>
      <dsp:spPr bwMode="white">
        <a:xfrm>
          <a:off x="0" y="2488115"/>
          <a:ext cx="9808210" cy="2153285"/>
        </a:xfrm>
        <a:prstGeom prst="rect">
          <a:avLst/>
        </a:prstGeom>
      </dsp:spPr>
      <dsp:style>
        <a:lnRef idx="2">
          <a:schemeClr val="accent1"/>
        </a:lnRef>
        <a:fillRef idx="1">
          <a:schemeClr val="lt1">
            <a:alpha val="90000"/>
          </a:schemeClr>
        </a:fillRef>
        <a:effectRef idx="0">
          <a:scrgbClr r="0" g="0" b="0"/>
        </a:effectRef>
        <a:fontRef idx="minor"/>
      </dsp:style>
      <dsp:txBody>
        <a:bodyPr vert="horz" wrap="square" lIns="761226" tIns="333248" rIns="761226" bIns="113792" anchor="t"/>
        <a:lstStyle>
          <a:lvl1pPr algn="l">
            <a:defRPr sz="1600"/>
          </a:lvl1pPr>
          <a:lvl2pPr marL="171450" indent="-171450" algn="l">
            <a:defRPr sz="1600"/>
          </a:lvl2pPr>
          <a:lvl3pPr marL="342900" indent="-171450" algn="l">
            <a:defRPr sz="1600"/>
          </a:lvl3pPr>
          <a:lvl4pPr marL="514350" indent="-171450" algn="l">
            <a:defRPr sz="1600"/>
          </a:lvl4pPr>
          <a:lvl5pPr marL="685800" indent="-171450" algn="l">
            <a:defRPr sz="1600"/>
          </a:lvl5pPr>
          <a:lvl6pPr marL="857250" indent="-171450" algn="l">
            <a:defRPr sz="1600"/>
          </a:lvl6pPr>
          <a:lvl7pPr marL="1028700" indent="-171450" algn="l">
            <a:defRPr sz="1600"/>
          </a:lvl7pPr>
          <a:lvl8pPr marL="1200150" indent="-171450" algn="l">
            <a:defRPr sz="1600"/>
          </a:lvl8pPr>
          <a:lvl9pPr marL="1371600" indent="-171450" algn="l">
            <a:defRPr sz="1600"/>
          </a:lvl9pPr>
        </a:lstStyle>
        <a:p>
          <a:pPr lvl="1">
            <a:lnSpc>
              <a:spcPct val="100000"/>
            </a:lnSpc>
            <a:spcBef>
              <a:spcPct val="0"/>
            </a:spcBef>
            <a:spcAft>
              <a:spcPct val="15000"/>
            </a:spcAft>
            <a:buChar char="•"/>
          </a:pPr>
          <a:r>
            <a:rPr>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全</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国股转公司</a:t>
          </a:r>
          <a:r>
            <a:rPr>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按照法律法规、证监会规定、全国股转系统业务规则进行审核，作出审核决定或出具审核意见。</a:t>
          </a:r>
          <a:endParaRPr>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nSpc>
              <a:spcPct val="100000"/>
            </a:lnSpc>
            <a:spcBef>
              <a:spcPct val="0"/>
            </a:spcBef>
            <a:spcAft>
              <a:spcPct val="15000"/>
            </a:spcAft>
            <a:buChar char="•"/>
          </a:pPr>
          <a:r>
            <a:rPr>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区</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域性股权市场</a:t>
          </a:r>
          <a:r>
            <a:rPr>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按照中国证监会要求建设“专精特新”专板，自建地方业务链，制定与全国股转系统股票公开转让并挂牌、股权激励和员工持股计划相衔接的业务规则；协助企业在取得同意挂牌函后挂牌前在四板摘牌。</a:t>
          </a: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nSpc>
              <a:spcPct val="100000"/>
            </a:lnSpc>
            <a:spcBef>
              <a:spcPct val="0"/>
            </a:spcBef>
            <a:spcAft>
              <a:spcPct val="15000"/>
            </a:spcAft>
            <a:buChar char="•"/>
          </a:pPr>
          <a:endParaRPr lang="zh-CN" altLang="en-US"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0" y="2488115"/>
        <a:ext cx="9808210" cy="2153285"/>
      </dsp:txXfrm>
    </dsp:sp>
    <dsp:sp modelId="{F8B30F84-9FC1-4455-B8FC-CA5DC2189586}">
      <dsp:nvSpPr>
        <dsp:cNvPr id="10" name="圆角矩形 9"/>
        <dsp:cNvSpPr/>
      </dsp:nvSpPr>
      <dsp:spPr bwMode="white">
        <a:xfrm>
          <a:off x="490411" y="2237195"/>
          <a:ext cx="6865747" cy="501840"/>
        </a:xfrm>
        <a:prstGeom prst="roundRect">
          <a:avLst/>
        </a:prstGeom>
      </dsp:spPr>
      <dsp:style>
        <a:lnRef idx="2">
          <a:schemeClr val="lt1"/>
        </a:lnRef>
        <a:fillRef idx="1">
          <a:schemeClr val="accent1"/>
        </a:fillRef>
        <a:effectRef idx="0">
          <a:scrgbClr r="0" g="0" b="0"/>
        </a:effectRef>
        <a:fontRef idx="minor">
          <a:schemeClr val="lt1"/>
        </a:fontRef>
      </dsp:style>
      <dsp:txBody>
        <a:bodyPr vert="horz" wrap="square" lIns="259508" tIns="0" rIns="259508" bIns="0" anchor="ctr"/>
        <a:lstStyle>
          <a:lvl1pPr algn="l">
            <a:defRPr sz="16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0">
            <a:lnSpc>
              <a:spcPct val="100000"/>
            </a:lnSpc>
            <a:spcBef>
              <a:spcPct val="0"/>
            </a:spcBef>
            <a:spcAft>
              <a:spcPct val="35000"/>
            </a:spcAft>
          </a:pPr>
          <a:r>
            <a:rPr lang="zh-CN" b="1" dirty="0">
              <a:latin typeface="微软雅黑" panose="020B0503020204020204" pitchFamily="34" charset="-122"/>
              <a:ea typeface="微软雅黑" panose="020B0503020204020204" pitchFamily="34" charset="-122"/>
              <a:cs typeface="宋体" panose="02010600030101010101" pitchFamily="2" charset="-122"/>
              <a:sym typeface="+mn-ea"/>
            </a:rPr>
            <a:t>职责分工</a:t>
          </a:r>
          <a:endParaRPr lang="zh-CN" altLang="en-US">
            <a:latin typeface="微软雅黑" panose="020B0503020204020204" pitchFamily="34" charset="-122"/>
            <a:ea typeface="微软雅黑" panose="020B0503020204020204" pitchFamily="34" charset="-122"/>
          </a:endParaRPr>
        </a:p>
      </dsp:txBody>
      <dsp:txXfrm>
        <a:off x="490411" y="2237195"/>
        <a:ext cx="6865747" cy="501840"/>
      </dsp:txXfrm>
    </dsp:sp>
    <dsp:sp modelId="{58B158CB-C1D2-4676-88E6-6B3937A00A96}">
      <dsp:nvSpPr>
        <dsp:cNvPr id="3" name="矩形 2" hidden="1"/>
        <dsp:cNvSpPr/>
      </dsp:nvSpPr>
      <dsp:spPr>
        <a:xfrm>
          <a:off x="0" y="46805"/>
          <a:ext cx="490411" cy="501840"/>
        </a:xfrm>
        <a:prstGeom prst="rect">
          <a:avLst/>
        </a:prstGeom>
      </dsp:spPr>
      <dsp:txXfrm>
        <a:off x="0" y="46805"/>
        <a:ext cx="490411" cy="501840"/>
      </dsp:txXfrm>
    </dsp:sp>
    <dsp:sp modelId="{AEA4B341-6C57-43B8-BC42-9813D43D1335}">
      <dsp:nvSpPr>
        <dsp:cNvPr id="6" name="矩形 5" hidden="1"/>
        <dsp:cNvSpPr/>
      </dsp:nvSpPr>
      <dsp:spPr>
        <a:xfrm>
          <a:off x="0" y="1142000"/>
          <a:ext cx="490411" cy="501840"/>
        </a:xfrm>
        <a:prstGeom prst="rect">
          <a:avLst/>
        </a:prstGeom>
      </dsp:spPr>
      <dsp:txXfrm>
        <a:off x="0" y="1142000"/>
        <a:ext cx="490411" cy="501840"/>
      </dsp:txXfrm>
    </dsp:sp>
    <dsp:sp modelId="{09CBCBA7-E2EE-4654-BCFB-AB2C2D77E66B}">
      <dsp:nvSpPr>
        <dsp:cNvPr id="9" name="矩形 8" hidden="1"/>
        <dsp:cNvSpPr/>
      </dsp:nvSpPr>
      <dsp:spPr>
        <a:xfrm>
          <a:off x="0" y="2237195"/>
          <a:ext cx="490411" cy="501840"/>
        </a:xfrm>
        <a:prstGeom prst="rect">
          <a:avLst/>
        </a:prstGeom>
      </dsp:spPr>
      <dsp:txXfrm>
        <a:off x="0" y="2237195"/>
        <a:ext cx="490411" cy="50184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946015" cy="2774315"/>
        <a:chOff x="0" y="0"/>
        <a:chExt cx="4946015" cy="2774315"/>
      </a:xfrm>
    </dsp:grpSpPr>
    <dsp:sp modelId="{B52502C2-594A-4A13-A5FF-5CD5841BD847}">
      <dsp:nvSpPr>
        <dsp:cNvPr id="3" name="椭圆 2"/>
        <dsp:cNvSpPr/>
      </dsp:nvSpPr>
      <dsp:spPr bwMode="white">
        <a:xfrm>
          <a:off x="1674223" y="1092653"/>
          <a:ext cx="1597570" cy="1597570"/>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17780" tIns="17780" rIns="17780" bIns="17780" anchor="ctr"/>
        <a:lstStyle>
          <a:lvl1pPr algn="ctr">
            <a:defRPr sz="2800"/>
          </a:lvl1pPr>
          <a:lvl2pPr marL="228600" indent="-228600" algn="ctr">
            <a:defRPr sz="2100"/>
          </a:lvl2pPr>
          <a:lvl3pPr marL="457200" indent="-228600" algn="ctr">
            <a:defRPr sz="2100"/>
          </a:lvl3pPr>
          <a:lvl4pPr marL="685800" indent="-228600" algn="ctr">
            <a:defRPr sz="2100"/>
          </a:lvl4pPr>
          <a:lvl5pPr marL="914400" indent="-228600" algn="ctr">
            <a:defRPr sz="2100"/>
          </a:lvl5pPr>
          <a:lvl6pPr marL="1143000" indent="-228600" algn="ctr">
            <a:defRPr sz="2100"/>
          </a:lvl6pPr>
          <a:lvl7pPr marL="1371600" indent="-228600" algn="ctr">
            <a:defRPr sz="2100"/>
          </a:lvl7pPr>
          <a:lvl8pPr marL="1600200" indent="-228600" algn="ctr">
            <a:defRPr sz="2100"/>
          </a:lvl8pPr>
          <a:lvl9pPr marL="1828800" indent="-228600" algn="ctr">
            <a:defRPr sz="2100"/>
          </a:lvl9pPr>
        </a:lstStyle>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专板</a:t>
          </a:r>
          <a:endParaRPr lang="zh-CN" altLang="en-US" dirty="0">
            <a:latin typeface="微软雅黑" panose="020B0503020204020204" pitchFamily="34" charset="-122"/>
            <a:ea typeface="微软雅黑" panose="020B0503020204020204" pitchFamily="34" charset="-122"/>
            <a:sym typeface="+mn-ea"/>
          </a:endParaRPr>
        </a:p>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企业</a:t>
          </a:r>
          <a:endParaRPr lang="en-US" altLang="zh-CN" dirty="0">
            <a:latin typeface="微软雅黑" panose="020B0503020204020204" pitchFamily="34" charset="-122"/>
            <a:ea typeface="微软雅黑" panose="020B0503020204020204" pitchFamily="34" charset="-122"/>
            <a:sym typeface="+mn-ea"/>
          </a:endParaRPr>
        </a:p>
      </dsp:txBody>
      <dsp:txXfrm>
        <a:off x="1674223" y="1092653"/>
        <a:ext cx="1597570" cy="1597570"/>
      </dsp:txXfrm>
    </dsp:sp>
    <dsp:sp modelId="{8A478794-BDE0-4AD6-9479-89CDBFC37EB7}">
      <dsp:nvSpPr>
        <dsp:cNvPr id="4" name="左箭头 3"/>
        <dsp:cNvSpPr/>
      </dsp:nvSpPr>
      <dsp:spPr bwMode="white">
        <a:xfrm rot="12899999">
          <a:off x="677433" y="834568"/>
          <a:ext cx="1222660" cy="455307"/>
        </a:xfrm>
        <a:prstGeom prst="lef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rot="12899999">
        <a:off x="677433" y="834568"/>
        <a:ext cx="1222660" cy="455307"/>
      </dsp:txXfrm>
    </dsp:sp>
    <dsp:sp modelId="{3868CDED-247C-4EE9-95A2-ED400A267946}">
      <dsp:nvSpPr>
        <dsp:cNvPr id="5" name="圆角矩形 4"/>
        <dsp:cNvSpPr/>
      </dsp:nvSpPr>
      <dsp:spPr bwMode="white">
        <a:xfrm>
          <a:off x="0" y="84092"/>
          <a:ext cx="1517691" cy="121415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41910" tIns="41910" rIns="41910" bIns="4191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专精特新“小巨人”企业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dsp:txBody>
      <dsp:txXfrm>
        <a:off x="0" y="84092"/>
        <a:ext cx="1517691" cy="1214153"/>
      </dsp:txXfrm>
    </dsp:sp>
    <dsp:sp modelId="{D0718308-59AC-43E6-A882-4828EE4494C2}">
      <dsp:nvSpPr>
        <dsp:cNvPr id="6" name="左箭头 5"/>
        <dsp:cNvSpPr/>
      </dsp:nvSpPr>
      <dsp:spPr bwMode="white">
        <a:xfrm rot="-2100000">
          <a:off x="3045921" y="834568"/>
          <a:ext cx="1222660" cy="455307"/>
        </a:xfrm>
        <a:prstGeom prst="lef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rot="-2100000">
        <a:off x="3045921" y="834568"/>
        <a:ext cx="1222660" cy="455307"/>
      </dsp:txXfrm>
    </dsp:sp>
    <dsp:sp modelId="{5E0D0BC9-3E91-4623-8C1A-C4A70EB3594B}">
      <dsp:nvSpPr>
        <dsp:cNvPr id="7" name="圆角矩形 6"/>
        <dsp:cNvSpPr/>
      </dsp:nvSpPr>
      <dsp:spPr bwMode="white">
        <a:xfrm>
          <a:off x="3428324" y="84092"/>
          <a:ext cx="1517691" cy="1214153"/>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41910" tIns="41910" rIns="41910" bIns="41910" anchor="ctr"/>
        <a:lstStyle>
          <a:lvl1pPr algn="ctr">
            <a:defRPr sz="22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制造业单项冠军企业</a:t>
          </a:r>
          <a:endParaRPr lang="zh-CN" altLang="en-US">
            <a:latin typeface="微软雅黑" panose="020B0503020204020204" pitchFamily="34" charset="-122"/>
            <a:ea typeface="微软雅黑" panose="020B0503020204020204" pitchFamily="34" charset="-122"/>
          </a:endParaRPr>
        </a:p>
      </dsp:txBody>
      <dsp:txXfrm>
        <a:off x="3428324" y="84092"/>
        <a:ext cx="1517691" cy="1214153"/>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766435" cy="3237230"/>
        <a:chOff x="0" y="0"/>
        <a:chExt cx="5766435" cy="3237230"/>
      </a:xfrm>
    </dsp:grpSpPr>
    <dsp:sp modelId="{B52502C2-594A-4A13-A5FF-5CD5841BD847}">
      <dsp:nvSpPr>
        <dsp:cNvPr id="3" name="椭圆 2"/>
        <dsp:cNvSpPr/>
      </dsp:nvSpPr>
      <dsp:spPr bwMode="white">
        <a:xfrm>
          <a:off x="2091973" y="1654741"/>
          <a:ext cx="1582489" cy="1582489"/>
        </a:xfrm>
        <a:prstGeom prst="ellipse">
          <a:avLst/>
        </a:prstGeom>
      </dsp:spPr>
      <dsp:style>
        <a:lnRef idx="2">
          <a:schemeClr val="lt1"/>
        </a:lnRef>
        <a:fillRef idx="1">
          <a:schemeClr val="accent1"/>
        </a:fillRef>
        <a:effectRef idx="0">
          <a:scrgbClr r="0" g="0" b="0"/>
        </a:effectRef>
        <a:fontRef idx="minor">
          <a:schemeClr val="lt1"/>
        </a:fontRef>
      </dsp:style>
      <dsp:txBody>
        <a:bodyPr vert="horz" wrap="square" lIns="13335" tIns="13335" rIns="13335" bIns="1333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四板</a:t>
          </a:r>
          <a:endParaRPr lang="zh-CN" altLang="en-US" dirty="0">
            <a:latin typeface="微软雅黑" panose="020B0503020204020204" pitchFamily="34" charset="-122"/>
            <a:ea typeface="微软雅黑" panose="020B0503020204020204" pitchFamily="34" charset="-122"/>
            <a:sym typeface="+mn-ea"/>
          </a:endParaRPr>
        </a:p>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挂牌企业</a:t>
          </a:r>
          <a:endParaRPr lang="en-US" altLang="zh-CN" dirty="0">
            <a:latin typeface="微软雅黑" panose="020B0503020204020204" pitchFamily="34" charset="-122"/>
            <a:ea typeface="微软雅黑" panose="020B0503020204020204" pitchFamily="34" charset="-122"/>
            <a:sym typeface="+mn-ea"/>
          </a:endParaRPr>
        </a:p>
      </dsp:txBody>
      <dsp:txXfrm>
        <a:off x="2091973" y="1654741"/>
        <a:ext cx="1582489" cy="1582489"/>
      </dsp:txXfrm>
    </dsp:sp>
    <dsp:sp modelId="{B849A6F3-9933-4C36-AF65-6098308CBC3C}">
      <dsp:nvSpPr>
        <dsp:cNvPr id="4" name="左箭头 3"/>
        <dsp:cNvSpPr/>
      </dsp:nvSpPr>
      <dsp:spPr bwMode="white">
        <a:xfrm rot="11699999">
          <a:off x="930252" y="1854694"/>
          <a:ext cx="1175665" cy="451009"/>
        </a:xfrm>
        <a:prstGeom prst="lef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rot="11699999">
        <a:off x="930252" y="1854694"/>
        <a:ext cx="1175665" cy="451009"/>
      </dsp:txXfrm>
    </dsp:sp>
    <dsp:sp modelId="{B1756079-1332-4090-9A47-D2C0EDB7FB22}">
      <dsp:nvSpPr>
        <dsp:cNvPr id="5" name="圆角矩形 4"/>
        <dsp:cNvSpPr/>
      </dsp:nvSpPr>
      <dsp:spPr bwMode="white">
        <a:xfrm>
          <a:off x="165553" y="1317856"/>
          <a:ext cx="1503365" cy="120269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40005" tIns="40005" rIns="40005"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专精特新中小企业</a:t>
          </a:r>
          <a:endParaRPr lang="zh-CN" altLang="en-US">
            <a:latin typeface="微软雅黑" panose="020B0503020204020204" pitchFamily="34" charset="-122"/>
            <a:ea typeface="微软雅黑" panose="020B0503020204020204" pitchFamily="34" charset="-122"/>
          </a:endParaRPr>
        </a:p>
      </dsp:txBody>
      <dsp:txXfrm>
        <a:off x="165553" y="1317856"/>
        <a:ext cx="1503365" cy="1202692"/>
      </dsp:txXfrm>
    </dsp:sp>
    <dsp:sp modelId="{8A478794-BDE0-4AD6-9479-89CDBFC37EB7}">
      <dsp:nvSpPr>
        <dsp:cNvPr id="6" name="左箭头 5"/>
        <dsp:cNvSpPr/>
      </dsp:nvSpPr>
      <dsp:spPr bwMode="white">
        <a:xfrm rot="14699999">
          <a:off x="1698103" y="939605"/>
          <a:ext cx="1175665" cy="451009"/>
        </a:xfrm>
        <a:prstGeom prst="lef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rot="14699999">
        <a:off x="1698103" y="939605"/>
        <a:ext cx="1175665" cy="451009"/>
      </dsp:txXfrm>
    </dsp:sp>
    <dsp:sp modelId="{3868CDED-247C-4EE9-95A2-ED400A267946}">
      <dsp:nvSpPr>
        <dsp:cNvPr id="7" name="圆角矩形 6"/>
        <dsp:cNvSpPr/>
      </dsp:nvSpPr>
      <dsp:spPr bwMode="white">
        <a:xfrm>
          <a:off x="1271366" y="0"/>
          <a:ext cx="1503365" cy="120269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40005" tIns="40005" rIns="40005"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专精特新“小巨人”企业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dsp:txBody>
      <dsp:txXfrm>
        <a:off x="1271366" y="0"/>
        <a:ext cx="1503365" cy="1202692"/>
      </dsp:txXfrm>
    </dsp:sp>
    <dsp:sp modelId="{D0718308-59AC-43E6-A882-4828EE4494C2}">
      <dsp:nvSpPr>
        <dsp:cNvPr id="8" name="左箭头 7"/>
        <dsp:cNvSpPr/>
      </dsp:nvSpPr>
      <dsp:spPr bwMode="white">
        <a:xfrm rot="-3900000">
          <a:off x="2892667" y="939605"/>
          <a:ext cx="1175665" cy="451009"/>
        </a:xfrm>
        <a:prstGeom prst="lef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rot="-3900000">
        <a:off x="2892667" y="939605"/>
        <a:ext cx="1175665" cy="451009"/>
      </dsp:txXfrm>
    </dsp:sp>
    <dsp:sp modelId="{5E0D0BC9-3E91-4623-8C1A-C4A70EB3594B}">
      <dsp:nvSpPr>
        <dsp:cNvPr id="9" name="圆角矩形 8"/>
        <dsp:cNvSpPr/>
      </dsp:nvSpPr>
      <dsp:spPr bwMode="white">
        <a:xfrm>
          <a:off x="2991705" y="0"/>
          <a:ext cx="1503365" cy="120269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40005" tIns="40005" rIns="40005"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lang="zh-CN" altLang="en-US" dirty="0">
              <a:latin typeface="微软雅黑" panose="020B0503020204020204" pitchFamily="34" charset="-122"/>
              <a:ea typeface="微软雅黑" panose="020B0503020204020204" pitchFamily="34" charset="-122"/>
              <a:sym typeface="+mn-ea"/>
            </a:rPr>
            <a:t>制造业单项冠军企业</a:t>
          </a:r>
          <a:endParaRPr lang="zh-CN" altLang="en-US">
            <a:latin typeface="微软雅黑" panose="020B0503020204020204" pitchFamily="34" charset="-122"/>
            <a:ea typeface="微软雅黑" panose="020B0503020204020204" pitchFamily="34" charset="-122"/>
          </a:endParaRPr>
        </a:p>
      </dsp:txBody>
      <dsp:txXfrm>
        <a:off x="2991705" y="0"/>
        <a:ext cx="1503365" cy="1202692"/>
      </dsp:txXfrm>
    </dsp:sp>
    <dsp:sp modelId="{485D9BA2-8507-466D-B33A-28A2CCBEA429}">
      <dsp:nvSpPr>
        <dsp:cNvPr id="10" name="左箭头 9"/>
        <dsp:cNvSpPr/>
      </dsp:nvSpPr>
      <dsp:spPr bwMode="white">
        <a:xfrm rot="-900000">
          <a:off x="3660518" y="1854694"/>
          <a:ext cx="1175665" cy="451009"/>
        </a:xfrm>
        <a:prstGeom prst="leftArrow">
          <a:avLst>
            <a:gd name="adj1" fmla="val 60000"/>
            <a:gd name="adj2" fmla="val 50000"/>
          </a:avLst>
        </a:prstGeom>
      </dsp:spPr>
      <dsp:style>
        <a:lnRef idx="0">
          <a:schemeClr val="accent1">
            <a:tint val="60000"/>
          </a:schemeClr>
        </a:lnRef>
        <a:fillRef idx="1">
          <a:schemeClr val="accent1">
            <a:tint val="60000"/>
          </a:schemeClr>
        </a:fillRef>
        <a:effectRef idx="0">
          <a:scrgbClr r="0" g="0" b="0"/>
        </a:effectRef>
        <a:fontRef idx="minor">
          <a:schemeClr val="lt1"/>
        </a:fontRef>
      </dsp:style>
      <dsp:txXfrm rot="-900000">
        <a:off x="3660518" y="1854694"/>
        <a:ext cx="1175665" cy="451009"/>
      </dsp:txXfrm>
    </dsp:sp>
    <dsp:sp modelId="{72071CB4-C6E3-4B04-802D-8A0CEA7F4374}">
      <dsp:nvSpPr>
        <dsp:cNvPr id="11" name="圆角矩形 10"/>
        <dsp:cNvSpPr/>
      </dsp:nvSpPr>
      <dsp:spPr bwMode="white">
        <a:xfrm>
          <a:off x="4097517" y="1317856"/>
          <a:ext cx="1503365" cy="1202692"/>
        </a:xfrm>
        <a:prstGeom prst="roundRect">
          <a:avLst>
            <a:gd name="adj" fmla="val 10000"/>
          </a:avLst>
        </a:prstGeom>
      </dsp:spPr>
      <dsp:style>
        <a:lnRef idx="2">
          <a:schemeClr val="lt1"/>
        </a:lnRef>
        <a:fillRef idx="1">
          <a:schemeClr val="accent1"/>
        </a:fillRef>
        <a:effectRef idx="0">
          <a:scrgbClr r="0" g="0" b="0"/>
        </a:effectRef>
        <a:fontRef idx="minor">
          <a:schemeClr val="lt1"/>
        </a:fontRef>
      </dsp:style>
      <dsp:txBody>
        <a:bodyPr vert="horz" wrap="square" lIns="40005" tIns="40005" rIns="40005" bIns="40005"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r>
            <a:rPr>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专精特新”专板培育层企业</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dsp:txBody>
      <dsp:txXfrm>
        <a:off x="4097517" y="1317856"/>
        <a:ext cx="1503365" cy="1202692"/>
      </dsp:txXfrm>
    </dsp:sp>
  </dsp:spTree>
</dsp:drawing>
</file>

<file path=ppt/diagrams/layout1.xml><?xml version="1.0" encoding="utf-8"?>
<dgm:layoutDef xmlns:dgm="http://schemas.openxmlformats.org/drawingml/2006/diagram" xmlns:a="http://schemas.openxmlformats.org/drawingml/2006/main" uniqueId="urn:microsoft.com/office/officeart/2005/8/layout/list1#3">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6">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5">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BEE83-DF48-D549-A7BF-AB12098EE580}"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BE961-66B3-4447-8862-37A3E2A0699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4.wmf"/><Relationship Id="rId4" Type="http://schemas.openxmlformats.org/officeDocument/2006/relationships/image" Target="../media/image3.jpeg"/><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6" name="图片 5" descr="图层 1"/>
          <p:cNvPicPr>
            <a:picLocks noChangeAspect="1"/>
          </p:cNvPicPr>
          <p:nvPr userDrawn="1"/>
        </p:nvPicPr>
        <p:blipFill>
          <a:blip r:embed="rId2"/>
          <a:srcRect t="22631"/>
          <a:stretch>
            <a:fillRect/>
          </a:stretch>
        </p:blipFill>
        <p:spPr>
          <a:xfrm>
            <a:off x="0" y="3486785"/>
            <a:ext cx="12192635" cy="337121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6" name="图片 5" descr="图层 1"/>
          <p:cNvPicPr>
            <a:picLocks noChangeAspect="1"/>
          </p:cNvPicPr>
          <p:nvPr userDrawn="1"/>
        </p:nvPicPr>
        <p:blipFill>
          <a:blip r:embed="rId2"/>
          <a:srcRect t="22631" r="62901"/>
          <a:stretch>
            <a:fillRect/>
          </a:stretch>
        </p:blipFill>
        <p:spPr>
          <a:xfrm rot="16200000" flipH="1">
            <a:off x="6211570" y="877570"/>
            <a:ext cx="6853555" cy="5107305"/>
          </a:xfrm>
          <a:prstGeom prst="rect">
            <a:avLst/>
          </a:prstGeom>
        </p:spPr>
      </p:pic>
      <p:sp>
        <p:nvSpPr>
          <p:cNvPr id="3" name="文本框 2"/>
          <p:cNvSpPr txBox="1"/>
          <p:nvPr userDrawn="1"/>
        </p:nvSpPr>
        <p:spPr>
          <a:xfrm>
            <a:off x="0" y="6596390"/>
            <a:ext cx="7698810" cy="261610"/>
          </a:xfrm>
          <a:prstGeom prst="rect">
            <a:avLst/>
          </a:prstGeom>
          <a:noFill/>
        </p:spPr>
        <p:txBody>
          <a:bodyPr wrap="square">
            <a:spAutoFit/>
          </a:bodyPr>
          <a:lstStyle/>
          <a:p>
            <a:r>
              <a:rPr lang="zh-CN" altLang="en-US" sz="1100" dirty="0"/>
              <a:t>课程内容属于嘉宾个人观点，不代表全国股转公司、北京证券交易所意见</a:t>
            </a:r>
            <a:endParaRPr lang="zh-CN" altLang="en-US" sz="11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6" name="图片 5" descr="图层 1"/>
          <p:cNvPicPr>
            <a:picLocks noChangeAspect="1"/>
          </p:cNvPicPr>
          <p:nvPr userDrawn="1"/>
        </p:nvPicPr>
        <p:blipFill>
          <a:blip r:embed="rId2"/>
          <a:srcRect t="22631" r="62901" b="16599"/>
          <a:stretch>
            <a:fillRect/>
          </a:stretch>
        </p:blipFill>
        <p:spPr>
          <a:xfrm rot="10800000" flipH="1">
            <a:off x="0" y="0"/>
            <a:ext cx="3642995" cy="2302510"/>
          </a:xfrm>
          <a:prstGeom prst="rect">
            <a:avLst/>
          </a:prstGeom>
        </p:spPr>
      </p:pic>
      <p:pic>
        <p:nvPicPr>
          <p:cNvPr id="2" name="图片 1" descr="图层 1"/>
          <p:cNvPicPr>
            <a:picLocks noChangeAspect="1"/>
          </p:cNvPicPr>
          <p:nvPr userDrawn="1"/>
        </p:nvPicPr>
        <p:blipFill>
          <a:blip r:embed="rId2"/>
          <a:srcRect t="22631" r="62901" b="16599"/>
          <a:stretch>
            <a:fillRect/>
          </a:stretch>
        </p:blipFill>
        <p:spPr>
          <a:xfrm flipH="1">
            <a:off x="9766935" y="5325110"/>
            <a:ext cx="2425065" cy="1532890"/>
          </a:xfrm>
          <a:prstGeom prst="rect">
            <a:avLst/>
          </a:prstGeom>
        </p:spPr>
      </p:pic>
      <p:pic>
        <p:nvPicPr>
          <p:cNvPr id="4" name="图片 12"/>
          <p:cNvPicPr>
            <a:picLocks noChangeAspect="1"/>
          </p:cNvPicPr>
          <p:nvPr userDrawn="1"/>
        </p:nvPicPr>
        <p:blipFill>
          <a:blip r:embed="rId3" cstate="screen">
            <a:clrChange>
              <a:clrFrom>
                <a:srgbClr val="FFFFFF"/>
              </a:clrFrom>
              <a:clrTo>
                <a:srgbClr val="FFFFFF">
                  <a:alpha val="0"/>
                </a:srgbClr>
              </a:clrTo>
            </a:clrChange>
          </a:blip>
          <a:srcRect/>
          <a:stretch>
            <a:fillRect/>
          </a:stretch>
        </p:blipFill>
        <p:spPr bwMode="auto">
          <a:xfrm>
            <a:off x="8710888" y="163929"/>
            <a:ext cx="1459549" cy="103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p:nvPr userDrawn="1"/>
        </p:nvPicPr>
        <p:blipFill>
          <a:blip r:embed="rId4"/>
          <a:srcRect l="1611" t="6068" r="65276" b="82652"/>
          <a:stretch>
            <a:fillRect/>
          </a:stretch>
        </p:blipFill>
        <p:spPr>
          <a:xfrm>
            <a:off x="9613164" y="-5586"/>
            <a:ext cx="3279775" cy="773113"/>
          </a:xfrm>
          <a:prstGeom prst="rect">
            <a:avLst/>
          </a:prstGeom>
          <a:noFill/>
          <a:ln w="9525">
            <a:noFill/>
          </a:ln>
        </p:spPr>
      </p:pic>
      <p:pic>
        <p:nvPicPr>
          <p:cNvPr id="5" name="Picture 2" descr="G:\0FW\National Equities Exchange and Quotations\1054136\National_Equities_Exchange_and_Quotations_01_logo.wmf"/>
          <p:cNvPicPr/>
          <p:nvPr userDrawn="1"/>
        </p:nvPicPr>
        <p:blipFill>
          <a:blip r:embed="rId5"/>
          <a:srcRect l="17892"/>
          <a:stretch>
            <a:fillRect/>
          </a:stretch>
        </p:blipFill>
        <p:spPr>
          <a:xfrm>
            <a:off x="10093534" y="730265"/>
            <a:ext cx="2068512" cy="423863"/>
          </a:xfrm>
          <a:prstGeom prst="rect">
            <a:avLst/>
          </a:prstGeom>
          <a:noFill/>
          <a:ln w="9525">
            <a:noFill/>
          </a:ln>
        </p:spPr>
      </p:pic>
      <p:sp>
        <p:nvSpPr>
          <p:cNvPr id="7" name="文本框 6"/>
          <p:cNvSpPr txBox="1"/>
          <p:nvPr userDrawn="1"/>
        </p:nvSpPr>
        <p:spPr>
          <a:xfrm>
            <a:off x="0" y="6596390"/>
            <a:ext cx="7698810" cy="261610"/>
          </a:xfrm>
          <a:prstGeom prst="rect">
            <a:avLst/>
          </a:prstGeom>
          <a:noFill/>
        </p:spPr>
        <p:txBody>
          <a:bodyPr wrap="square">
            <a:spAutoFit/>
          </a:bodyPr>
          <a:lstStyle/>
          <a:p>
            <a:r>
              <a:rPr lang="zh-CN" altLang="en-US" sz="1100" dirty="0"/>
              <a:t>课程内容属于嘉宾个人观点，不代表全国股转公司、北京证券交易所意见</a:t>
            </a:r>
            <a:endParaRPr lang="zh-CN" altLang="en-US" sz="11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标题和副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330" y="1429385"/>
            <a:ext cx="10968355" cy="381635"/>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A3BA0732-91F1-49F5-ADC1-373AFF5E6C0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679B7EBB-7954-4A32-A451-ED4280AA211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95960" y="360000"/>
            <a:ext cx="10800000" cy="720000"/>
          </a:xfrm>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695960" y="6356350"/>
            <a:ext cx="2743200" cy="365125"/>
          </a:xfrm>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753983" y="6356350"/>
            <a:ext cx="2743200" cy="365125"/>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tags" Target="../tags/tag109.xml"/><Relationship Id="rId6" Type="http://schemas.openxmlformats.org/officeDocument/2006/relationships/tags" Target="../tags/tag108.xml"/><Relationship Id="rId5" Type="http://schemas.openxmlformats.org/officeDocument/2006/relationships/tags" Target="../tags/tag107.xml"/><Relationship Id="rId4" Type="http://schemas.openxmlformats.org/officeDocument/2006/relationships/tags" Target="../tags/tag106.xml"/><Relationship Id="rId39" Type="http://schemas.openxmlformats.org/officeDocument/2006/relationships/slideLayout" Target="../slideLayouts/slideLayout3.xml"/><Relationship Id="rId38" Type="http://schemas.openxmlformats.org/officeDocument/2006/relationships/tags" Target="../tags/tag140.xml"/><Relationship Id="rId37" Type="http://schemas.openxmlformats.org/officeDocument/2006/relationships/tags" Target="../tags/tag139.xml"/><Relationship Id="rId36" Type="http://schemas.openxmlformats.org/officeDocument/2006/relationships/tags" Target="../tags/tag138.xml"/><Relationship Id="rId35" Type="http://schemas.openxmlformats.org/officeDocument/2006/relationships/tags" Target="../tags/tag137.xml"/><Relationship Id="rId34" Type="http://schemas.openxmlformats.org/officeDocument/2006/relationships/tags" Target="../tags/tag136.xml"/><Relationship Id="rId33" Type="http://schemas.openxmlformats.org/officeDocument/2006/relationships/tags" Target="../tags/tag135.xml"/><Relationship Id="rId32" Type="http://schemas.openxmlformats.org/officeDocument/2006/relationships/tags" Target="../tags/tag134.xml"/><Relationship Id="rId31" Type="http://schemas.openxmlformats.org/officeDocument/2006/relationships/tags" Target="../tags/tag133.xml"/><Relationship Id="rId30" Type="http://schemas.openxmlformats.org/officeDocument/2006/relationships/tags" Target="../tags/tag132.xml"/><Relationship Id="rId3" Type="http://schemas.openxmlformats.org/officeDocument/2006/relationships/tags" Target="../tags/tag105.xml"/><Relationship Id="rId29" Type="http://schemas.openxmlformats.org/officeDocument/2006/relationships/tags" Target="../tags/tag131.xml"/><Relationship Id="rId28" Type="http://schemas.openxmlformats.org/officeDocument/2006/relationships/tags" Target="../tags/tag130.xml"/><Relationship Id="rId27" Type="http://schemas.openxmlformats.org/officeDocument/2006/relationships/tags" Target="../tags/tag129.xml"/><Relationship Id="rId26" Type="http://schemas.openxmlformats.org/officeDocument/2006/relationships/tags" Target="../tags/tag128.xml"/><Relationship Id="rId25" Type="http://schemas.openxmlformats.org/officeDocument/2006/relationships/tags" Target="../tags/tag127.xml"/><Relationship Id="rId24" Type="http://schemas.openxmlformats.org/officeDocument/2006/relationships/tags" Target="../tags/tag126.xml"/><Relationship Id="rId23" Type="http://schemas.openxmlformats.org/officeDocument/2006/relationships/tags" Target="../tags/tag125.xml"/><Relationship Id="rId22" Type="http://schemas.openxmlformats.org/officeDocument/2006/relationships/tags" Target="../tags/tag124.xml"/><Relationship Id="rId21" Type="http://schemas.openxmlformats.org/officeDocument/2006/relationships/tags" Target="../tags/tag123.xml"/><Relationship Id="rId20" Type="http://schemas.openxmlformats.org/officeDocument/2006/relationships/tags" Target="../tags/tag122.xml"/><Relationship Id="rId2" Type="http://schemas.openxmlformats.org/officeDocument/2006/relationships/tags" Target="../tags/tag104.xml"/><Relationship Id="rId19" Type="http://schemas.openxmlformats.org/officeDocument/2006/relationships/tags" Target="../tags/tag121.xml"/><Relationship Id="rId18" Type="http://schemas.openxmlformats.org/officeDocument/2006/relationships/tags" Target="../tags/tag120.xml"/><Relationship Id="rId17" Type="http://schemas.openxmlformats.org/officeDocument/2006/relationships/tags" Target="../tags/tag119.xml"/><Relationship Id="rId16" Type="http://schemas.openxmlformats.org/officeDocument/2006/relationships/tags" Target="../tags/tag118.xml"/><Relationship Id="rId15" Type="http://schemas.openxmlformats.org/officeDocument/2006/relationships/tags" Target="../tags/tag117.xml"/><Relationship Id="rId14" Type="http://schemas.openxmlformats.org/officeDocument/2006/relationships/tags" Target="../tags/tag116.xml"/><Relationship Id="rId13" Type="http://schemas.openxmlformats.org/officeDocument/2006/relationships/tags" Target="../tags/tag115.xml"/><Relationship Id="rId12" Type="http://schemas.openxmlformats.org/officeDocument/2006/relationships/tags" Target="../tags/tag114.xml"/><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tags" Target="../tags/tag10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3.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9" Type="http://schemas.openxmlformats.org/officeDocument/2006/relationships/tags" Target="../tags/tag152.xml"/><Relationship Id="rId8" Type="http://schemas.openxmlformats.org/officeDocument/2006/relationships/tags" Target="../tags/tag151.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image" Target="../media/image13.png"/><Relationship Id="rId2" Type="http://schemas.openxmlformats.org/officeDocument/2006/relationships/tags" Target="../tags/tag146.xml"/><Relationship Id="rId12" Type="http://schemas.openxmlformats.org/officeDocument/2006/relationships/slideLayout" Target="../slideLayouts/slideLayout3.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tags" Target="../tags/tag145.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chart" Target="../charts/chart2.xml"/><Relationship Id="rId1" Type="http://schemas.openxmlformats.org/officeDocument/2006/relationships/chart" Target="../charts/chart1.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image" Target="../media/image2.jpeg"/></Relationships>
</file>

<file path=ppt/slides/_rels/slide17.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1" Type="http://schemas.openxmlformats.org/officeDocument/2006/relationships/slideLayout" Target="../slideLayouts/slideLayout3.xml"/><Relationship Id="rId10" Type="http://schemas.openxmlformats.org/officeDocument/2006/relationships/image" Target="../media/image14.jpeg"/><Relationship Id="rId1" Type="http://schemas.openxmlformats.org/officeDocument/2006/relationships/tags" Target="../tags/tag157.xml"/></Relationships>
</file>

<file path=ppt/slides/_rels/slide18.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0" Type="http://schemas.openxmlformats.org/officeDocument/2006/relationships/slideLayout" Target="../slideLayouts/slideLayout3.xml"/><Relationship Id="rId2" Type="http://schemas.openxmlformats.org/officeDocument/2006/relationships/tags" Target="../tags/tag167.xml"/><Relationship Id="rId19" Type="http://schemas.openxmlformats.org/officeDocument/2006/relationships/image" Target="../media/image15.png"/><Relationship Id="rId18" Type="http://schemas.openxmlformats.org/officeDocument/2006/relationships/tags" Target="../tags/tag183.xml"/><Relationship Id="rId17" Type="http://schemas.openxmlformats.org/officeDocument/2006/relationships/tags" Target="../tags/tag182.xml"/><Relationship Id="rId16" Type="http://schemas.openxmlformats.org/officeDocument/2006/relationships/tags" Target="../tags/tag181.xml"/><Relationship Id="rId15" Type="http://schemas.openxmlformats.org/officeDocument/2006/relationships/tags" Target="../tags/tag180.xml"/><Relationship Id="rId14" Type="http://schemas.openxmlformats.org/officeDocument/2006/relationships/tags" Target="../tags/tag179.xml"/><Relationship Id="rId13" Type="http://schemas.openxmlformats.org/officeDocument/2006/relationships/tags" Target="../tags/tag178.xml"/><Relationship Id="rId12" Type="http://schemas.openxmlformats.org/officeDocument/2006/relationships/tags" Target="../tags/tag177.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6.xml"/></Relationships>
</file>

<file path=ppt/slides/_rels/slide19.xml.rels><?xml version="1.0" encoding="UTF-8" standalone="yes"?>
<Relationships xmlns="http://schemas.openxmlformats.org/package/2006/relationships"><Relationship Id="rId9" Type="http://schemas.openxmlformats.org/officeDocument/2006/relationships/tags" Target="../tags/tag19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1" Type="http://schemas.openxmlformats.org/officeDocument/2006/relationships/slideLayout" Target="../slideLayouts/slideLayout3.xml"/><Relationship Id="rId40" Type="http://schemas.openxmlformats.org/officeDocument/2006/relationships/image" Target="../media/image31.svg"/><Relationship Id="rId4" Type="http://schemas.openxmlformats.org/officeDocument/2006/relationships/tags" Target="../tags/tag187.xml"/><Relationship Id="rId39" Type="http://schemas.openxmlformats.org/officeDocument/2006/relationships/image" Target="../media/image30.png"/><Relationship Id="rId38" Type="http://schemas.openxmlformats.org/officeDocument/2006/relationships/image" Target="../media/image29.svg"/><Relationship Id="rId37" Type="http://schemas.openxmlformats.org/officeDocument/2006/relationships/image" Target="../media/image28.png"/><Relationship Id="rId36" Type="http://schemas.openxmlformats.org/officeDocument/2006/relationships/image" Target="../media/image27.svg"/><Relationship Id="rId35" Type="http://schemas.openxmlformats.org/officeDocument/2006/relationships/image" Target="../media/image26.png"/><Relationship Id="rId34" Type="http://schemas.openxmlformats.org/officeDocument/2006/relationships/image" Target="../media/image25.svg"/><Relationship Id="rId33" Type="http://schemas.openxmlformats.org/officeDocument/2006/relationships/image" Target="../media/image24.png"/><Relationship Id="rId32" Type="http://schemas.openxmlformats.org/officeDocument/2006/relationships/image" Target="../media/image23.svg"/><Relationship Id="rId31" Type="http://schemas.openxmlformats.org/officeDocument/2006/relationships/image" Target="../media/image22.png"/><Relationship Id="rId30" Type="http://schemas.openxmlformats.org/officeDocument/2006/relationships/tags" Target="../tags/tag207.xml"/><Relationship Id="rId3" Type="http://schemas.openxmlformats.org/officeDocument/2006/relationships/tags" Target="../tags/tag186.xml"/><Relationship Id="rId29" Type="http://schemas.openxmlformats.org/officeDocument/2006/relationships/image" Target="../media/image21.svg"/><Relationship Id="rId28" Type="http://schemas.openxmlformats.org/officeDocument/2006/relationships/image" Target="../media/image20.png"/><Relationship Id="rId27" Type="http://schemas.openxmlformats.org/officeDocument/2006/relationships/tags" Target="../tags/tag206.xml"/><Relationship Id="rId26" Type="http://schemas.openxmlformats.org/officeDocument/2006/relationships/tags" Target="../tags/tag205.xml"/><Relationship Id="rId25" Type="http://schemas.openxmlformats.org/officeDocument/2006/relationships/tags" Target="../tags/tag204.xml"/><Relationship Id="rId24" Type="http://schemas.openxmlformats.org/officeDocument/2006/relationships/image" Target="../media/image19.svg"/><Relationship Id="rId23" Type="http://schemas.openxmlformats.org/officeDocument/2006/relationships/image" Target="../media/image18.png"/><Relationship Id="rId22" Type="http://schemas.openxmlformats.org/officeDocument/2006/relationships/tags" Target="../tags/tag203.xml"/><Relationship Id="rId21" Type="http://schemas.openxmlformats.org/officeDocument/2006/relationships/image" Target="../media/image17.svg"/><Relationship Id="rId20" Type="http://schemas.openxmlformats.org/officeDocument/2006/relationships/image" Target="../media/image16.png"/><Relationship Id="rId2" Type="http://schemas.openxmlformats.org/officeDocument/2006/relationships/tags" Target="../tags/tag185.xml"/><Relationship Id="rId19" Type="http://schemas.openxmlformats.org/officeDocument/2006/relationships/tags" Target="../tags/tag202.xml"/><Relationship Id="rId18" Type="http://schemas.openxmlformats.org/officeDocument/2006/relationships/tags" Target="../tags/tag201.xml"/><Relationship Id="rId17" Type="http://schemas.openxmlformats.org/officeDocument/2006/relationships/tags" Target="../tags/tag200.xml"/><Relationship Id="rId16" Type="http://schemas.openxmlformats.org/officeDocument/2006/relationships/tags" Target="../tags/tag199.xml"/><Relationship Id="rId15" Type="http://schemas.openxmlformats.org/officeDocument/2006/relationships/tags" Target="../tags/tag198.xml"/><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tags" Target="../tags/tag194.xml"/><Relationship Id="rId10" Type="http://schemas.openxmlformats.org/officeDocument/2006/relationships/tags" Target="../tags/tag193.xml"/><Relationship Id="rId1" Type="http://schemas.openxmlformats.org/officeDocument/2006/relationships/tags" Target="../tags/tag18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3" Type="http://schemas.openxmlformats.org/officeDocument/2006/relationships/slideLayout" Target="../slideLayouts/slideLayout3.xml"/><Relationship Id="rId42" Type="http://schemas.openxmlformats.org/officeDocument/2006/relationships/image" Target="../media/image47.svg"/><Relationship Id="rId41" Type="http://schemas.openxmlformats.org/officeDocument/2006/relationships/image" Target="../media/image46.png"/><Relationship Id="rId40" Type="http://schemas.openxmlformats.org/officeDocument/2006/relationships/image" Target="../media/image45.svg"/><Relationship Id="rId4" Type="http://schemas.openxmlformats.org/officeDocument/2006/relationships/tags" Target="../tags/tag211.xml"/><Relationship Id="rId39" Type="http://schemas.openxmlformats.org/officeDocument/2006/relationships/image" Target="../media/image44.png"/><Relationship Id="rId38" Type="http://schemas.openxmlformats.org/officeDocument/2006/relationships/image" Target="../media/image43.svg"/><Relationship Id="rId37" Type="http://schemas.openxmlformats.org/officeDocument/2006/relationships/image" Target="../media/image42.png"/><Relationship Id="rId36" Type="http://schemas.openxmlformats.org/officeDocument/2006/relationships/image" Target="../media/image41.svg"/><Relationship Id="rId35" Type="http://schemas.openxmlformats.org/officeDocument/2006/relationships/image" Target="../media/image40.png"/><Relationship Id="rId34" Type="http://schemas.openxmlformats.org/officeDocument/2006/relationships/tags" Target="../tags/tag233.xml"/><Relationship Id="rId33" Type="http://schemas.openxmlformats.org/officeDocument/2006/relationships/tags" Target="../tags/tag232.xml"/><Relationship Id="rId32" Type="http://schemas.openxmlformats.org/officeDocument/2006/relationships/tags" Target="../tags/tag231.xml"/><Relationship Id="rId31" Type="http://schemas.openxmlformats.org/officeDocument/2006/relationships/tags" Target="../tags/tag230.xml"/><Relationship Id="rId30" Type="http://schemas.openxmlformats.org/officeDocument/2006/relationships/tags" Target="../tags/tag229.xml"/><Relationship Id="rId3" Type="http://schemas.openxmlformats.org/officeDocument/2006/relationships/tags" Target="../tags/tag210.xml"/><Relationship Id="rId29" Type="http://schemas.openxmlformats.org/officeDocument/2006/relationships/tags" Target="../tags/tag228.xml"/><Relationship Id="rId28" Type="http://schemas.openxmlformats.org/officeDocument/2006/relationships/tags" Target="../tags/tag227.xml"/><Relationship Id="rId27" Type="http://schemas.openxmlformats.org/officeDocument/2006/relationships/tags" Target="../tags/tag226.xml"/><Relationship Id="rId26" Type="http://schemas.openxmlformats.org/officeDocument/2006/relationships/tags" Target="../tags/tag225.xml"/><Relationship Id="rId25" Type="http://schemas.openxmlformats.org/officeDocument/2006/relationships/tags" Target="../tags/tag224.xml"/><Relationship Id="rId24" Type="http://schemas.openxmlformats.org/officeDocument/2006/relationships/tags" Target="../tags/tag223.xml"/><Relationship Id="rId23" Type="http://schemas.openxmlformats.org/officeDocument/2006/relationships/tags" Target="../tags/tag222.xml"/><Relationship Id="rId22" Type="http://schemas.openxmlformats.org/officeDocument/2006/relationships/tags" Target="../tags/tag221.xml"/><Relationship Id="rId21" Type="http://schemas.openxmlformats.org/officeDocument/2006/relationships/image" Target="../media/image39.svg"/><Relationship Id="rId20" Type="http://schemas.openxmlformats.org/officeDocument/2006/relationships/image" Target="../media/image38.png"/><Relationship Id="rId2" Type="http://schemas.openxmlformats.org/officeDocument/2006/relationships/tags" Target="../tags/tag209.xml"/><Relationship Id="rId19" Type="http://schemas.openxmlformats.org/officeDocument/2006/relationships/tags" Target="../tags/tag220.xml"/><Relationship Id="rId18" Type="http://schemas.openxmlformats.org/officeDocument/2006/relationships/image" Target="../media/image37.svg"/><Relationship Id="rId17" Type="http://schemas.openxmlformats.org/officeDocument/2006/relationships/image" Target="../media/image36.png"/><Relationship Id="rId16" Type="http://schemas.openxmlformats.org/officeDocument/2006/relationships/tags" Target="../tags/tag219.xml"/><Relationship Id="rId15" Type="http://schemas.openxmlformats.org/officeDocument/2006/relationships/image" Target="../media/image35.svg"/><Relationship Id="rId14" Type="http://schemas.openxmlformats.org/officeDocument/2006/relationships/image" Target="../media/image34.png"/><Relationship Id="rId13" Type="http://schemas.openxmlformats.org/officeDocument/2006/relationships/tags" Target="../tags/tag218.xml"/><Relationship Id="rId12" Type="http://schemas.openxmlformats.org/officeDocument/2006/relationships/image" Target="../media/image33.svg"/><Relationship Id="rId11" Type="http://schemas.openxmlformats.org/officeDocument/2006/relationships/image" Target="../media/image32.png"/><Relationship Id="rId10" Type="http://schemas.openxmlformats.org/officeDocument/2006/relationships/tags" Target="../tags/tag217.xml"/><Relationship Id="rId1" Type="http://schemas.openxmlformats.org/officeDocument/2006/relationships/tags" Target="../tags/tag208.xml"/></Relationships>
</file>

<file path=ppt/slides/_rels/slide21.xml.rels><?xml version="1.0" encoding="UTF-8" standalone="yes"?>
<Relationships xmlns="http://schemas.openxmlformats.org/package/2006/relationships"><Relationship Id="rId9" Type="http://schemas.openxmlformats.org/officeDocument/2006/relationships/tags" Target="../tags/tag242.xml"/><Relationship Id="rId8" Type="http://schemas.openxmlformats.org/officeDocument/2006/relationships/tags" Target="../tags/tag241.xml"/><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2" Type="http://schemas.openxmlformats.org/officeDocument/2006/relationships/slideLayout" Target="../slideLayouts/slideLayout3.xml"/><Relationship Id="rId41" Type="http://schemas.openxmlformats.org/officeDocument/2006/relationships/image" Target="../media/image59.svg"/><Relationship Id="rId40" Type="http://schemas.openxmlformats.org/officeDocument/2006/relationships/image" Target="../media/image58.png"/><Relationship Id="rId4" Type="http://schemas.openxmlformats.org/officeDocument/2006/relationships/tags" Target="../tags/tag237.xml"/><Relationship Id="rId39" Type="http://schemas.openxmlformats.org/officeDocument/2006/relationships/image" Target="../media/image57.svg"/><Relationship Id="rId38" Type="http://schemas.openxmlformats.org/officeDocument/2006/relationships/image" Target="../media/image56.png"/><Relationship Id="rId37" Type="http://schemas.openxmlformats.org/officeDocument/2006/relationships/image" Target="../media/image55.svg"/><Relationship Id="rId36" Type="http://schemas.openxmlformats.org/officeDocument/2006/relationships/image" Target="../media/image54.png"/><Relationship Id="rId35" Type="http://schemas.openxmlformats.org/officeDocument/2006/relationships/image" Target="../media/image53.svg"/><Relationship Id="rId34" Type="http://schemas.openxmlformats.org/officeDocument/2006/relationships/image" Target="../media/image52.png"/><Relationship Id="rId33" Type="http://schemas.openxmlformats.org/officeDocument/2006/relationships/image" Target="../media/image51.svg"/><Relationship Id="rId32" Type="http://schemas.openxmlformats.org/officeDocument/2006/relationships/image" Target="../media/image38.png"/><Relationship Id="rId31" Type="http://schemas.openxmlformats.org/officeDocument/2006/relationships/tags" Target="../tags/tag258.xml"/><Relationship Id="rId30" Type="http://schemas.openxmlformats.org/officeDocument/2006/relationships/image" Target="../media/image50.svg"/><Relationship Id="rId3" Type="http://schemas.openxmlformats.org/officeDocument/2006/relationships/tags" Target="../tags/tag236.xml"/><Relationship Id="rId29" Type="http://schemas.openxmlformats.org/officeDocument/2006/relationships/image" Target="../media/image34.png"/><Relationship Id="rId28" Type="http://schemas.openxmlformats.org/officeDocument/2006/relationships/tags" Target="../tags/tag257.xml"/><Relationship Id="rId27" Type="http://schemas.openxmlformats.org/officeDocument/2006/relationships/image" Target="../media/image49.svg"/><Relationship Id="rId26" Type="http://schemas.openxmlformats.org/officeDocument/2006/relationships/image" Target="../media/image36.png"/><Relationship Id="rId25" Type="http://schemas.openxmlformats.org/officeDocument/2006/relationships/tags" Target="../tags/tag256.xml"/><Relationship Id="rId24" Type="http://schemas.openxmlformats.org/officeDocument/2006/relationships/image" Target="../media/image48.svg"/><Relationship Id="rId23" Type="http://schemas.openxmlformats.org/officeDocument/2006/relationships/image" Target="../media/image32.png"/><Relationship Id="rId22" Type="http://schemas.openxmlformats.org/officeDocument/2006/relationships/tags" Target="../tags/tag255.xml"/><Relationship Id="rId21" Type="http://schemas.openxmlformats.org/officeDocument/2006/relationships/tags" Target="../tags/tag254.xml"/><Relationship Id="rId20" Type="http://schemas.openxmlformats.org/officeDocument/2006/relationships/tags" Target="../tags/tag253.xml"/><Relationship Id="rId2" Type="http://schemas.openxmlformats.org/officeDocument/2006/relationships/tags" Target="../tags/tag235.xml"/><Relationship Id="rId19" Type="http://schemas.openxmlformats.org/officeDocument/2006/relationships/tags" Target="../tags/tag252.xml"/><Relationship Id="rId18" Type="http://schemas.openxmlformats.org/officeDocument/2006/relationships/tags" Target="../tags/tag251.xml"/><Relationship Id="rId17" Type="http://schemas.openxmlformats.org/officeDocument/2006/relationships/tags" Target="../tags/tag250.xml"/><Relationship Id="rId16" Type="http://schemas.openxmlformats.org/officeDocument/2006/relationships/tags" Target="../tags/tag249.xml"/><Relationship Id="rId15" Type="http://schemas.openxmlformats.org/officeDocument/2006/relationships/tags" Target="../tags/tag248.xml"/><Relationship Id="rId14" Type="http://schemas.openxmlformats.org/officeDocument/2006/relationships/tags" Target="../tags/tag247.xml"/><Relationship Id="rId13" Type="http://schemas.openxmlformats.org/officeDocument/2006/relationships/tags" Target="../tags/tag246.xml"/><Relationship Id="rId12" Type="http://schemas.openxmlformats.org/officeDocument/2006/relationships/tags" Target="../tags/tag245.xml"/><Relationship Id="rId11" Type="http://schemas.openxmlformats.org/officeDocument/2006/relationships/tags" Target="../tags/tag244.xml"/><Relationship Id="rId10" Type="http://schemas.openxmlformats.org/officeDocument/2006/relationships/tags" Target="../tags/tag243.xml"/><Relationship Id="rId1" Type="http://schemas.openxmlformats.org/officeDocument/2006/relationships/tags" Target="../tags/tag23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0.jpeg"/><Relationship Id="rId1" Type="http://schemas.openxmlformats.org/officeDocument/2006/relationships/tags" Target="../tags/tag259.xml"/></Relationships>
</file>

<file path=ppt/slides/_rels/slide23.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6" Type="http://schemas.openxmlformats.org/officeDocument/2006/relationships/slideLayout" Target="../slideLayouts/slideLayout3.xml"/><Relationship Id="rId35" Type="http://schemas.openxmlformats.org/officeDocument/2006/relationships/tags" Target="../tags/tag294.xml"/><Relationship Id="rId34" Type="http://schemas.openxmlformats.org/officeDocument/2006/relationships/tags" Target="../tags/tag293.xml"/><Relationship Id="rId33" Type="http://schemas.openxmlformats.org/officeDocument/2006/relationships/tags" Target="../tags/tag292.xml"/><Relationship Id="rId32" Type="http://schemas.openxmlformats.org/officeDocument/2006/relationships/tags" Target="../tags/tag291.xml"/><Relationship Id="rId31" Type="http://schemas.openxmlformats.org/officeDocument/2006/relationships/tags" Target="../tags/tag290.xml"/><Relationship Id="rId30" Type="http://schemas.openxmlformats.org/officeDocument/2006/relationships/tags" Target="../tags/tag289.xml"/><Relationship Id="rId3" Type="http://schemas.openxmlformats.org/officeDocument/2006/relationships/tags" Target="../tags/tag262.xml"/><Relationship Id="rId29" Type="http://schemas.openxmlformats.org/officeDocument/2006/relationships/tags" Target="../tags/tag288.xml"/><Relationship Id="rId28" Type="http://schemas.openxmlformats.org/officeDocument/2006/relationships/tags" Target="../tags/tag287.xml"/><Relationship Id="rId27" Type="http://schemas.openxmlformats.org/officeDocument/2006/relationships/tags" Target="../tags/tag286.xml"/><Relationship Id="rId26" Type="http://schemas.openxmlformats.org/officeDocument/2006/relationships/tags" Target="../tags/tag285.xml"/><Relationship Id="rId25" Type="http://schemas.openxmlformats.org/officeDocument/2006/relationships/tags" Target="../tags/tag284.xml"/><Relationship Id="rId24" Type="http://schemas.openxmlformats.org/officeDocument/2006/relationships/tags" Target="../tags/tag283.xml"/><Relationship Id="rId23" Type="http://schemas.openxmlformats.org/officeDocument/2006/relationships/tags" Target="../tags/tag282.xml"/><Relationship Id="rId22" Type="http://schemas.openxmlformats.org/officeDocument/2006/relationships/tags" Target="../tags/tag281.xml"/><Relationship Id="rId21" Type="http://schemas.openxmlformats.org/officeDocument/2006/relationships/tags" Target="../tags/tag280.xml"/><Relationship Id="rId20" Type="http://schemas.openxmlformats.org/officeDocument/2006/relationships/tags" Target="../tags/tag279.xml"/><Relationship Id="rId2" Type="http://schemas.openxmlformats.org/officeDocument/2006/relationships/tags" Target="../tags/tag261.xml"/><Relationship Id="rId19" Type="http://schemas.openxmlformats.org/officeDocument/2006/relationships/tags" Target="../tags/tag278.xml"/><Relationship Id="rId18" Type="http://schemas.openxmlformats.org/officeDocument/2006/relationships/tags" Target="../tags/tag277.xml"/><Relationship Id="rId17" Type="http://schemas.openxmlformats.org/officeDocument/2006/relationships/tags" Target="../tags/tag276.xml"/><Relationship Id="rId16" Type="http://schemas.openxmlformats.org/officeDocument/2006/relationships/tags" Target="../tags/tag275.xml"/><Relationship Id="rId15" Type="http://schemas.openxmlformats.org/officeDocument/2006/relationships/tags" Target="../tags/tag274.xml"/><Relationship Id="rId14" Type="http://schemas.openxmlformats.org/officeDocument/2006/relationships/tags" Target="../tags/tag273.xml"/><Relationship Id="rId13" Type="http://schemas.openxmlformats.org/officeDocument/2006/relationships/tags" Target="../tags/tag272.xml"/><Relationship Id="rId12" Type="http://schemas.openxmlformats.org/officeDocument/2006/relationships/tags" Target="../tags/tag271.xml"/><Relationship Id="rId11" Type="http://schemas.openxmlformats.org/officeDocument/2006/relationships/tags" Target="../tags/tag270.xml"/><Relationship Id="rId10" Type="http://schemas.openxmlformats.org/officeDocument/2006/relationships/tags" Target="../tags/tag269.xml"/><Relationship Id="rId1" Type="http://schemas.openxmlformats.org/officeDocument/2006/relationships/tags" Target="../tags/tag260.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95.xml"/><Relationship Id="rId2" Type="http://schemas.openxmlformats.org/officeDocument/2006/relationships/image" Target="../media/image62.png"/><Relationship Id="rId1" Type="http://schemas.openxmlformats.org/officeDocument/2006/relationships/image" Target="../media/image61.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6.svg"/><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image" Target="../media/image2.jpe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image" Target="../media/image67.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00.xml"/><Relationship Id="rId3" Type="http://schemas.openxmlformats.org/officeDocument/2006/relationships/image" Target="../media/image68.jpeg"/><Relationship Id="rId2" Type="http://schemas.openxmlformats.org/officeDocument/2006/relationships/tags" Target="../tags/tag299.xml"/><Relationship Id="rId1" Type="http://schemas.openxmlformats.org/officeDocument/2006/relationships/tags" Target="../tags/tag298.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9.png"/><Relationship Id="rId2" Type="http://schemas.openxmlformats.org/officeDocument/2006/relationships/tags" Target="../tags/tag302.xml"/><Relationship Id="rId1" Type="http://schemas.openxmlformats.org/officeDocument/2006/relationships/tags" Target="../tags/tag30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2" Type="http://schemas.openxmlformats.org/officeDocument/2006/relationships/slideLayout" Target="../slideLayouts/slideLayout3.xml"/><Relationship Id="rId21" Type="http://schemas.openxmlformats.org/officeDocument/2006/relationships/tags" Target="../tags/tag323.xml"/><Relationship Id="rId20" Type="http://schemas.openxmlformats.org/officeDocument/2006/relationships/tags" Target="../tags/tag322.xml"/><Relationship Id="rId2" Type="http://schemas.openxmlformats.org/officeDocument/2006/relationships/tags" Target="../tags/tag304.xml"/><Relationship Id="rId19" Type="http://schemas.openxmlformats.org/officeDocument/2006/relationships/tags" Target="../tags/tag321.xml"/><Relationship Id="rId18" Type="http://schemas.openxmlformats.org/officeDocument/2006/relationships/tags" Target="../tags/tag320.xml"/><Relationship Id="rId17" Type="http://schemas.openxmlformats.org/officeDocument/2006/relationships/tags" Target="../tags/tag319.xml"/><Relationship Id="rId16" Type="http://schemas.openxmlformats.org/officeDocument/2006/relationships/tags" Target="../tags/tag318.xml"/><Relationship Id="rId15" Type="http://schemas.openxmlformats.org/officeDocument/2006/relationships/tags" Target="../tags/tag317.xml"/><Relationship Id="rId14" Type="http://schemas.openxmlformats.org/officeDocument/2006/relationships/tags" Target="../tags/tag316.xml"/><Relationship Id="rId13" Type="http://schemas.openxmlformats.org/officeDocument/2006/relationships/tags" Target="../tags/tag315.xml"/><Relationship Id="rId12" Type="http://schemas.openxmlformats.org/officeDocument/2006/relationships/tags" Target="../tags/tag314.xml"/><Relationship Id="rId11" Type="http://schemas.openxmlformats.org/officeDocument/2006/relationships/tags" Target="../tags/tag313.xml"/><Relationship Id="rId10" Type="http://schemas.openxmlformats.org/officeDocument/2006/relationships/tags" Target="../tags/tag312.xml"/><Relationship Id="rId1" Type="http://schemas.openxmlformats.org/officeDocument/2006/relationships/tags" Target="../tags/tag303.xml"/></Relationships>
</file>

<file path=ppt/slides/_rels/slide31.xml.rels><?xml version="1.0" encoding="UTF-8" standalone="yes"?>
<Relationships xmlns="http://schemas.openxmlformats.org/package/2006/relationships"><Relationship Id="rId9" Type="http://schemas.openxmlformats.org/officeDocument/2006/relationships/tags" Target="../tags/tag332.xml"/><Relationship Id="rId8" Type="http://schemas.openxmlformats.org/officeDocument/2006/relationships/tags" Target="../tags/tag331.xml"/><Relationship Id="rId7" Type="http://schemas.openxmlformats.org/officeDocument/2006/relationships/tags" Target="../tags/tag330.xml"/><Relationship Id="rId6" Type="http://schemas.openxmlformats.org/officeDocument/2006/relationships/tags" Target="../tags/tag329.xml"/><Relationship Id="rId5" Type="http://schemas.openxmlformats.org/officeDocument/2006/relationships/tags" Target="../tags/tag328.xml"/><Relationship Id="rId4" Type="http://schemas.openxmlformats.org/officeDocument/2006/relationships/tags" Target="../tags/tag327.xml"/><Relationship Id="rId3" Type="http://schemas.openxmlformats.org/officeDocument/2006/relationships/tags" Target="../tags/tag326.xml"/><Relationship Id="rId2" Type="http://schemas.openxmlformats.org/officeDocument/2006/relationships/tags" Target="../tags/tag325.xml"/><Relationship Id="rId14" Type="http://schemas.openxmlformats.org/officeDocument/2006/relationships/slideLayout" Target="../slideLayouts/slideLayout3.xml"/><Relationship Id="rId13" Type="http://schemas.openxmlformats.org/officeDocument/2006/relationships/tags" Target="../tags/tag336.xml"/><Relationship Id="rId12" Type="http://schemas.openxmlformats.org/officeDocument/2006/relationships/tags" Target="../tags/tag335.xml"/><Relationship Id="rId11" Type="http://schemas.openxmlformats.org/officeDocument/2006/relationships/tags" Target="../tags/tag334.xml"/><Relationship Id="rId10" Type="http://schemas.openxmlformats.org/officeDocument/2006/relationships/tags" Target="../tags/tag333.xml"/><Relationship Id="rId1" Type="http://schemas.openxmlformats.org/officeDocument/2006/relationships/tags" Target="../tags/tag324.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3.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4.png"/><Relationship Id="rId2" Type="http://schemas.openxmlformats.org/officeDocument/2006/relationships/tags" Target="../tags/tag338.xml"/><Relationship Id="rId1" Type="http://schemas.openxmlformats.org/officeDocument/2006/relationships/tags" Target="../tags/tag337.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41.xml"/><Relationship Id="rId3" Type="http://schemas.openxmlformats.org/officeDocument/2006/relationships/image" Target="../media/image75.jpeg"/><Relationship Id="rId2" Type="http://schemas.openxmlformats.org/officeDocument/2006/relationships/tags" Target="../tags/tag340.xml"/><Relationship Id="rId1" Type="http://schemas.openxmlformats.org/officeDocument/2006/relationships/tags" Target="../tags/tag339.xml"/></Relationships>
</file>

<file path=ppt/slides/_rels/slide36.xml.rels><?xml version="1.0" encoding="UTF-8" standalone="yes"?>
<Relationships xmlns="http://schemas.openxmlformats.org/package/2006/relationships"><Relationship Id="rId9" Type="http://schemas.openxmlformats.org/officeDocument/2006/relationships/tags" Target="../tags/tag350.xml"/><Relationship Id="rId8" Type="http://schemas.openxmlformats.org/officeDocument/2006/relationships/tags" Target="../tags/tag349.xml"/><Relationship Id="rId7" Type="http://schemas.openxmlformats.org/officeDocument/2006/relationships/tags" Target="../tags/tag348.xml"/><Relationship Id="rId6" Type="http://schemas.openxmlformats.org/officeDocument/2006/relationships/tags" Target="../tags/tag347.xml"/><Relationship Id="rId5" Type="http://schemas.openxmlformats.org/officeDocument/2006/relationships/tags" Target="../tags/tag346.xml"/><Relationship Id="rId4" Type="http://schemas.openxmlformats.org/officeDocument/2006/relationships/tags" Target="../tags/tag345.xml"/><Relationship Id="rId38" Type="http://schemas.openxmlformats.org/officeDocument/2006/relationships/slideLayout" Target="../slideLayouts/slideLayout3.xml"/><Relationship Id="rId37" Type="http://schemas.openxmlformats.org/officeDocument/2006/relationships/image" Target="../media/image81.png"/><Relationship Id="rId36" Type="http://schemas.openxmlformats.org/officeDocument/2006/relationships/image" Target="../media/image80.png"/><Relationship Id="rId35" Type="http://schemas.openxmlformats.org/officeDocument/2006/relationships/image" Target="../media/image79.png"/><Relationship Id="rId34" Type="http://schemas.openxmlformats.org/officeDocument/2006/relationships/image" Target="../media/image78.png"/><Relationship Id="rId33" Type="http://schemas.openxmlformats.org/officeDocument/2006/relationships/image" Target="../media/image77.png"/><Relationship Id="rId32" Type="http://schemas.openxmlformats.org/officeDocument/2006/relationships/image" Target="../media/image76.png"/><Relationship Id="rId31" Type="http://schemas.openxmlformats.org/officeDocument/2006/relationships/tags" Target="../tags/tag372.xml"/><Relationship Id="rId30" Type="http://schemas.openxmlformats.org/officeDocument/2006/relationships/tags" Target="../tags/tag371.xml"/><Relationship Id="rId3" Type="http://schemas.openxmlformats.org/officeDocument/2006/relationships/tags" Target="../tags/tag344.xml"/><Relationship Id="rId29" Type="http://schemas.openxmlformats.org/officeDocument/2006/relationships/tags" Target="../tags/tag370.xml"/><Relationship Id="rId28" Type="http://schemas.openxmlformats.org/officeDocument/2006/relationships/tags" Target="../tags/tag369.xml"/><Relationship Id="rId27" Type="http://schemas.openxmlformats.org/officeDocument/2006/relationships/tags" Target="../tags/tag368.xml"/><Relationship Id="rId26" Type="http://schemas.openxmlformats.org/officeDocument/2006/relationships/tags" Target="../tags/tag367.xml"/><Relationship Id="rId25" Type="http://schemas.openxmlformats.org/officeDocument/2006/relationships/tags" Target="../tags/tag366.xml"/><Relationship Id="rId24" Type="http://schemas.openxmlformats.org/officeDocument/2006/relationships/tags" Target="../tags/tag365.xml"/><Relationship Id="rId23" Type="http://schemas.openxmlformats.org/officeDocument/2006/relationships/tags" Target="../tags/tag364.xml"/><Relationship Id="rId22" Type="http://schemas.openxmlformats.org/officeDocument/2006/relationships/tags" Target="../tags/tag363.xml"/><Relationship Id="rId21" Type="http://schemas.openxmlformats.org/officeDocument/2006/relationships/tags" Target="../tags/tag362.xml"/><Relationship Id="rId20" Type="http://schemas.openxmlformats.org/officeDocument/2006/relationships/tags" Target="../tags/tag361.xml"/><Relationship Id="rId2" Type="http://schemas.openxmlformats.org/officeDocument/2006/relationships/tags" Target="../tags/tag343.xml"/><Relationship Id="rId19" Type="http://schemas.openxmlformats.org/officeDocument/2006/relationships/tags" Target="../tags/tag360.xml"/><Relationship Id="rId18" Type="http://schemas.openxmlformats.org/officeDocument/2006/relationships/tags" Target="../tags/tag359.xml"/><Relationship Id="rId17" Type="http://schemas.openxmlformats.org/officeDocument/2006/relationships/tags" Target="../tags/tag358.xml"/><Relationship Id="rId16" Type="http://schemas.openxmlformats.org/officeDocument/2006/relationships/tags" Target="../tags/tag357.xml"/><Relationship Id="rId15" Type="http://schemas.openxmlformats.org/officeDocument/2006/relationships/tags" Target="../tags/tag356.xml"/><Relationship Id="rId14" Type="http://schemas.openxmlformats.org/officeDocument/2006/relationships/tags" Target="../tags/tag355.xml"/><Relationship Id="rId13" Type="http://schemas.openxmlformats.org/officeDocument/2006/relationships/tags" Target="../tags/tag354.xml"/><Relationship Id="rId12" Type="http://schemas.openxmlformats.org/officeDocument/2006/relationships/tags" Target="../tags/tag353.xml"/><Relationship Id="rId11" Type="http://schemas.openxmlformats.org/officeDocument/2006/relationships/tags" Target="../tags/tag352.xml"/><Relationship Id="rId10" Type="http://schemas.openxmlformats.org/officeDocument/2006/relationships/tags" Target="../tags/tag351.xml"/><Relationship Id="rId1" Type="http://schemas.openxmlformats.org/officeDocument/2006/relationships/tags" Target="../tags/tag342.xml"/></Relationships>
</file>

<file path=ppt/slides/_rels/slide37.xml.rels><?xml version="1.0" encoding="UTF-8" standalone="yes"?>
<Relationships xmlns="http://schemas.openxmlformats.org/package/2006/relationships"><Relationship Id="rId9" Type="http://schemas.openxmlformats.org/officeDocument/2006/relationships/image" Target="../media/image84.jpeg"/><Relationship Id="rId8" Type="http://schemas.openxmlformats.org/officeDocument/2006/relationships/tags" Target="../tags/tag378.xml"/><Relationship Id="rId7" Type="http://schemas.openxmlformats.org/officeDocument/2006/relationships/tags" Target="../tags/tag377.xml"/><Relationship Id="rId6" Type="http://schemas.openxmlformats.org/officeDocument/2006/relationships/image" Target="../media/image83.png"/><Relationship Id="rId5" Type="http://schemas.openxmlformats.org/officeDocument/2006/relationships/tags" Target="../tags/tag376.xml"/><Relationship Id="rId49" Type="http://schemas.openxmlformats.org/officeDocument/2006/relationships/slideLayout" Target="../slideLayouts/slideLayout3.xml"/><Relationship Id="rId48" Type="http://schemas.openxmlformats.org/officeDocument/2006/relationships/tags" Target="../tags/tag404.xml"/><Relationship Id="rId47" Type="http://schemas.openxmlformats.org/officeDocument/2006/relationships/tags" Target="../tags/tag403.xml"/><Relationship Id="rId46" Type="http://schemas.openxmlformats.org/officeDocument/2006/relationships/image" Target="../media/image97.svg"/><Relationship Id="rId45" Type="http://schemas.openxmlformats.org/officeDocument/2006/relationships/image" Target="../media/image96.png"/><Relationship Id="rId44" Type="http://schemas.openxmlformats.org/officeDocument/2006/relationships/tags" Target="../tags/tag402.xml"/><Relationship Id="rId43" Type="http://schemas.openxmlformats.org/officeDocument/2006/relationships/tags" Target="../tags/tag401.xml"/><Relationship Id="rId42" Type="http://schemas.openxmlformats.org/officeDocument/2006/relationships/tags" Target="../tags/tag400.xml"/><Relationship Id="rId41" Type="http://schemas.openxmlformats.org/officeDocument/2006/relationships/tags" Target="../tags/tag399.xml"/><Relationship Id="rId40" Type="http://schemas.openxmlformats.org/officeDocument/2006/relationships/tags" Target="../tags/tag398.xml"/><Relationship Id="rId4" Type="http://schemas.openxmlformats.org/officeDocument/2006/relationships/tags" Target="../tags/tag375.xml"/><Relationship Id="rId39" Type="http://schemas.openxmlformats.org/officeDocument/2006/relationships/tags" Target="../tags/tag397.xml"/><Relationship Id="rId38" Type="http://schemas.openxmlformats.org/officeDocument/2006/relationships/image" Target="../media/image95.svg"/><Relationship Id="rId37" Type="http://schemas.openxmlformats.org/officeDocument/2006/relationships/image" Target="../media/image94.png"/><Relationship Id="rId36" Type="http://schemas.openxmlformats.org/officeDocument/2006/relationships/tags" Target="../tags/tag396.xml"/><Relationship Id="rId35" Type="http://schemas.openxmlformats.org/officeDocument/2006/relationships/tags" Target="../tags/tag395.xml"/><Relationship Id="rId34" Type="http://schemas.openxmlformats.org/officeDocument/2006/relationships/tags" Target="../tags/tag394.xml"/><Relationship Id="rId33" Type="http://schemas.openxmlformats.org/officeDocument/2006/relationships/image" Target="../media/image93.svg"/><Relationship Id="rId32" Type="http://schemas.openxmlformats.org/officeDocument/2006/relationships/image" Target="../media/image92.png"/><Relationship Id="rId31" Type="http://schemas.openxmlformats.org/officeDocument/2006/relationships/tags" Target="../tags/tag393.xml"/><Relationship Id="rId30" Type="http://schemas.openxmlformats.org/officeDocument/2006/relationships/tags" Target="../tags/tag392.xml"/><Relationship Id="rId3" Type="http://schemas.openxmlformats.org/officeDocument/2006/relationships/image" Target="../media/image82.png"/><Relationship Id="rId29" Type="http://schemas.openxmlformats.org/officeDocument/2006/relationships/tags" Target="../tags/tag391.xml"/><Relationship Id="rId28" Type="http://schemas.openxmlformats.org/officeDocument/2006/relationships/image" Target="../media/image91.svg"/><Relationship Id="rId27" Type="http://schemas.openxmlformats.org/officeDocument/2006/relationships/image" Target="../media/image90.png"/><Relationship Id="rId26" Type="http://schemas.openxmlformats.org/officeDocument/2006/relationships/tags" Target="../tags/tag390.xml"/><Relationship Id="rId25" Type="http://schemas.openxmlformats.org/officeDocument/2006/relationships/tags" Target="../tags/tag389.xml"/><Relationship Id="rId24" Type="http://schemas.openxmlformats.org/officeDocument/2006/relationships/tags" Target="../tags/tag388.xml"/><Relationship Id="rId23" Type="http://schemas.openxmlformats.org/officeDocument/2006/relationships/image" Target="../media/image89.svg"/><Relationship Id="rId22" Type="http://schemas.openxmlformats.org/officeDocument/2006/relationships/image" Target="../media/image88.png"/><Relationship Id="rId21" Type="http://schemas.openxmlformats.org/officeDocument/2006/relationships/tags" Target="../tags/tag387.xml"/><Relationship Id="rId20" Type="http://schemas.openxmlformats.org/officeDocument/2006/relationships/tags" Target="../tags/tag386.xml"/><Relationship Id="rId2" Type="http://schemas.openxmlformats.org/officeDocument/2006/relationships/tags" Target="../tags/tag374.xml"/><Relationship Id="rId19" Type="http://schemas.openxmlformats.org/officeDocument/2006/relationships/tags" Target="../tags/tag385.xml"/><Relationship Id="rId18" Type="http://schemas.openxmlformats.org/officeDocument/2006/relationships/image" Target="../media/image87.png"/><Relationship Id="rId17" Type="http://schemas.openxmlformats.org/officeDocument/2006/relationships/tags" Target="../tags/tag384.xml"/><Relationship Id="rId16" Type="http://schemas.openxmlformats.org/officeDocument/2006/relationships/tags" Target="../tags/tag383.xml"/><Relationship Id="rId15" Type="http://schemas.openxmlformats.org/officeDocument/2006/relationships/image" Target="../media/image86.png"/><Relationship Id="rId14" Type="http://schemas.openxmlformats.org/officeDocument/2006/relationships/tags" Target="../tags/tag382.xml"/><Relationship Id="rId13" Type="http://schemas.openxmlformats.org/officeDocument/2006/relationships/tags" Target="../tags/tag381.xml"/><Relationship Id="rId12" Type="http://schemas.openxmlformats.org/officeDocument/2006/relationships/image" Target="../media/image85.png"/><Relationship Id="rId11" Type="http://schemas.openxmlformats.org/officeDocument/2006/relationships/tags" Target="../tags/tag380.xml"/><Relationship Id="rId10" Type="http://schemas.openxmlformats.org/officeDocument/2006/relationships/tags" Target="../tags/tag379.xml"/><Relationship Id="rId1" Type="http://schemas.openxmlformats.org/officeDocument/2006/relationships/tags" Target="../tags/tag373.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wmf"/><Relationship Id="rId2" Type="http://schemas.openxmlformats.org/officeDocument/2006/relationships/image" Target="../media/image3.jpeg"/><Relationship Id="rId1" Type="http://schemas.openxmlformats.org/officeDocument/2006/relationships/image" Target="../media/image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0" Type="http://schemas.openxmlformats.org/officeDocument/2006/relationships/slideLayout" Target="../slideLayouts/slideLayout3.xml"/><Relationship Id="rId2" Type="http://schemas.openxmlformats.org/officeDocument/2006/relationships/tags" Target="../tags/tag12.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411.xml"/><Relationship Id="rId6" Type="http://schemas.openxmlformats.org/officeDocument/2006/relationships/tags" Target="../tags/tag410.xml"/><Relationship Id="rId5" Type="http://schemas.openxmlformats.org/officeDocument/2006/relationships/tags" Target="../tags/tag409.xml"/><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s>
</file>

<file path=ppt/slides/_rels/slide41.xml.rels><?xml version="1.0" encoding="UTF-8" standalone="yes"?>
<Relationships xmlns="http://schemas.openxmlformats.org/package/2006/relationships"><Relationship Id="rId9" Type="http://schemas.openxmlformats.org/officeDocument/2006/relationships/tags" Target="../tags/tag419.xml"/><Relationship Id="rId8" Type="http://schemas.openxmlformats.org/officeDocument/2006/relationships/tags" Target="../tags/tag418.xml"/><Relationship Id="rId7" Type="http://schemas.openxmlformats.org/officeDocument/2006/relationships/tags" Target="../tags/tag417.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image" Target="../media/image98.jpeg"/><Relationship Id="rId3" Type="http://schemas.openxmlformats.org/officeDocument/2006/relationships/tags" Target="../tags/tag414.xml"/><Relationship Id="rId2" Type="http://schemas.openxmlformats.org/officeDocument/2006/relationships/tags" Target="../tags/tag413.xml"/><Relationship Id="rId17" Type="http://schemas.openxmlformats.org/officeDocument/2006/relationships/slideLayout" Target="../slideLayouts/slideLayout3.xml"/><Relationship Id="rId16" Type="http://schemas.openxmlformats.org/officeDocument/2006/relationships/tags" Target="../tags/tag425.xml"/><Relationship Id="rId15" Type="http://schemas.openxmlformats.org/officeDocument/2006/relationships/tags" Target="../tags/tag424.xml"/><Relationship Id="rId14" Type="http://schemas.openxmlformats.org/officeDocument/2006/relationships/tags" Target="../tags/tag423.xml"/><Relationship Id="rId13" Type="http://schemas.openxmlformats.org/officeDocument/2006/relationships/tags" Target="../tags/tag422.xml"/><Relationship Id="rId12" Type="http://schemas.openxmlformats.org/officeDocument/2006/relationships/tags" Target="../tags/tag421.xml"/><Relationship Id="rId11" Type="http://schemas.openxmlformats.org/officeDocument/2006/relationships/tags" Target="../tags/tag420.xml"/><Relationship Id="rId10" Type="http://schemas.openxmlformats.org/officeDocument/2006/relationships/image" Target="../media/image99.jpeg"/><Relationship Id="rId1" Type="http://schemas.openxmlformats.org/officeDocument/2006/relationships/tags" Target="../tags/tag412.xml"/></Relationships>
</file>

<file path=ppt/slides/_rels/slide42.xml.rels><?xml version="1.0" encoding="UTF-8" standalone="yes"?>
<Relationships xmlns="http://schemas.openxmlformats.org/package/2006/relationships"><Relationship Id="rId9" Type="http://schemas.openxmlformats.org/officeDocument/2006/relationships/tags" Target="../tags/tag434.xml"/><Relationship Id="rId8" Type="http://schemas.openxmlformats.org/officeDocument/2006/relationships/tags" Target="../tags/tag433.xml"/><Relationship Id="rId7" Type="http://schemas.openxmlformats.org/officeDocument/2006/relationships/tags" Target="../tags/tag432.xml"/><Relationship Id="rId6" Type="http://schemas.openxmlformats.org/officeDocument/2006/relationships/tags" Target="../tags/tag431.xml"/><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tags" Target="../tags/tag427.xml"/><Relationship Id="rId17" Type="http://schemas.openxmlformats.org/officeDocument/2006/relationships/slideLayout" Target="../slideLayouts/slideLayout3.xml"/><Relationship Id="rId16" Type="http://schemas.openxmlformats.org/officeDocument/2006/relationships/image" Target="../media/image102.png"/><Relationship Id="rId15" Type="http://schemas.openxmlformats.org/officeDocument/2006/relationships/tags" Target="../tags/tag438.xml"/><Relationship Id="rId14" Type="http://schemas.openxmlformats.org/officeDocument/2006/relationships/tags" Target="../tags/tag437.xml"/><Relationship Id="rId13" Type="http://schemas.openxmlformats.org/officeDocument/2006/relationships/image" Target="../media/image101.png"/><Relationship Id="rId12" Type="http://schemas.openxmlformats.org/officeDocument/2006/relationships/tags" Target="../tags/tag436.xml"/><Relationship Id="rId11" Type="http://schemas.openxmlformats.org/officeDocument/2006/relationships/tags" Target="../tags/tag435.xml"/><Relationship Id="rId10" Type="http://schemas.openxmlformats.org/officeDocument/2006/relationships/image" Target="../media/image100.jpeg"/><Relationship Id="rId1" Type="http://schemas.openxmlformats.org/officeDocument/2006/relationships/tags" Target="../tags/tag42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4.png"/><Relationship Id="rId1" Type="http://schemas.openxmlformats.org/officeDocument/2006/relationships/image" Target="../media/image103.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5.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6.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07.png"/><Relationship Id="rId2" Type="http://schemas.openxmlformats.org/officeDocument/2006/relationships/tags" Target="../tags/tag440.xml"/><Relationship Id="rId1" Type="http://schemas.openxmlformats.org/officeDocument/2006/relationships/tags" Target="../tags/tag4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9.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3" Type="http://schemas.openxmlformats.org/officeDocument/2006/relationships/slideLayout" Target="../slideLayouts/slideLayout3.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tags" Target="../tags/tag30.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8.png"/></Relationships>
</file>

<file path=ppt/slides/_rels/slide6.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2" Type="http://schemas.openxmlformats.org/officeDocument/2006/relationships/slideLayout" Target="../slideLayouts/slideLayout3.xml"/><Relationship Id="rId31" Type="http://schemas.openxmlformats.org/officeDocument/2006/relationships/tags" Target="../tags/tag72.xml"/><Relationship Id="rId30" Type="http://schemas.openxmlformats.org/officeDocument/2006/relationships/tags" Target="../tags/tag71.xml"/><Relationship Id="rId3" Type="http://schemas.openxmlformats.org/officeDocument/2006/relationships/tags" Target="../tags/tag44.xml"/><Relationship Id="rId29" Type="http://schemas.openxmlformats.org/officeDocument/2006/relationships/tags" Target="../tags/tag70.xml"/><Relationship Id="rId28" Type="http://schemas.openxmlformats.org/officeDocument/2006/relationships/tags" Target="../tags/tag69.xml"/><Relationship Id="rId27" Type="http://schemas.openxmlformats.org/officeDocument/2006/relationships/tags" Target="../tags/tag68.xml"/><Relationship Id="rId26" Type="http://schemas.openxmlformats.org/officeDocument/2006/relationships/tags" Target="../tags/tag67.xml"/><Relationship Id="rId25" Type="http://schemas.openxmlformats.org/officeDocument/2006/relationships/tags" Target="../tags/tag66.xml"/><Relationship Id="rId24" Type="http://schemas.openxmlformats.org/officeDocument/2006/relationships/tags" Target="../tags/tag65.xml"/><Relationship Id="rId23" Type="http://schemas.openxmlformats.org/officeDocument/2006/relationships/tags" Target="../tags/tag64.xml"/><Relationship Id="rId22" Type="http://schemas.openxmlformats.org/officeDocument/2006/relationships/tags" Target="../tags/tag63.xml"/><Relationship Id="rId21" Type="http://schemas.openxmlformats.org/officeDocument/2006/relationships/tags" Target="../tags/tag62.xml"/><Relationship Id="rId20" Type="http://schemas.openxmlformats.org/officeDocument/2006/relationships/tags" Target="../tags/tag61.xml"/><Relationship Id="rId2" Type="http://schemas.openxmlformats.org/officeDocument/2006/relationships/tags" Target="../tags/tag43.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tags" Target="../tags/tag4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9.jpeg"/><Relationship Id="rId2" Type="http://schemas.openxmlformats.org/officeDocument/2006/relationships/tags" Target="../tags/tag74.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6" Type="http://schemas.openxmlformats.org/officeDocument/2006/relationships/slideLayout" Target="../slideLayouts/slideLayout3.xml"/><Relationship Id="rId25" Type="http://schemas.openxmlformats.org/officeDocument/2006/relationships/tags" Target="../tags/tag99.xml"/><Relationship Id="rId24" Type="http://schemas.openxmlformats.org/officeDocument/2006/relationships/tags" Target="../tags/tag98.xml"/><Relationship Id="rId23" Type="http://schemas.openxmlformats.org/officeDocument/2006/relationships/tags" Target="../tags/tag97.xml"/><Relationship Id="rId22" Type="http://schemas.openxmlformats.org/officeDocument/2006/relationships/tags" Target="../tags/tag96.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tags" Target="../tags/tag76.xml"/><Relationship Id="rId19" Type="http://schemas.openxmlformats.org/officeDocument/2006/relationships/tags" Target="../tags/tag93.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21224" y="4944833"/>
            <a:ext cx="2730500" cy="457200"/>
            <a:chOff x="5016500" y="4318000"/>
            <a:chExt cx="2730500" cy="457200"/>
          </a:xfrm>
          <a:solidFill>
            <a:srgbClr val="1C56A6"/>
          </a:solidFill>
        </p:grpSpPr>
        <p:sp>
          <p:nvSpPr>
            <p:cNvPr id="3" name="矩形: 圆角 2"/>
            <p:cNvSpPr/>
            <p:nvPr/>
          </p:nvSpPr>
          <p:spPr>
            <a:xfrm>
              <a:off x="5016500" y="4318000"/>
              <a:ext cx="2730500" cy="457200"/>
            </a:xfrm>
            <a:prstGeom prst="roundRect">
              <a:avLst>
                <a:gd name="adj" fmla="val 50000"/>
              </a:avLst>
            </a:prstGeom>
            <a:noFill/>
            <a:ln>
              <a:solidFill>
                <a:srgbClr val="1C56A6"/>
              </a:solidFill>
            </a:ln>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 name="文本框 3"/>
            <p:cNvSpPr txBox="1"/>
            <p:nvPr/>
          </p:nvSpPr>
          <p:spPr>
            <a:xfrm>
              <a:off x="5699762" y="4377323"/>
              <a:ext cx="1363980" cy="337185"/>
            </a:xfrm>
            <a:prstGeom prst="rect">
              <a:avLst/>
            </a:prstGeom>
            <a:noFill/>
            <a:extLst>
              <a:ext uri="{909E8E84-426E-40DD-AFC4-6F175D3DCCD1}">
                <a14:hiddenFill xmlns:a14="http://schemas.microsoft.com/office/drawing/2010/main">
                  <a:grpFill/>
                </a14:hiddenFill>
              </a:ext>
            </a:extLst>
          </p:spPr>
          <p:txBody>
            <a:bodyPr wrap="none" rtlCol="0">
              <a:spAutoFit/>
            </a:bodyPr>
            <a:lstStyle/>
            <a:p>
              <a:pPr algn="ctr"/>
              <a:r>
                <a:rPr lang="en-US" altLang="zh-CN" sz="1600" spc="200"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rPr>
                <a:t>2025</a:t>
              </a:r>
              <a:r>
                <a:rPr lang="zh-CN" altLang="en-US" sz="1600" spc="200"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rPr>
                <a:t>年</a:t>
              </a:r>
              <a:r>
                <a:rPr lang="en-US" altLang="zh-CN" sz="1600" spc="200"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rPr>
                <a:t>5</a:t>
              </a:r>
              <a:r>
                <a:rPr lang="zh-CN" altLang="en-US" sz="1600" spc="200"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rPr>
                <a:t>月</a:t>
              </a:r>
              <a:endParaRPr lang="en-US" altLang="zh-CN" sz="1600" spc="200"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grpSp>
      <p:sp>
        <p:nvSpPr>
          <p:cNvPr id="5" name="文本框 4"/>
          <p:cNvSpPr txBox="1"/>
          <p:nvPr/>
        </p:nvSpPr>
        <p:spPr>
          <a:xfrm>
            <a:off x="0" y="2231715"/>
            <a:ext cx="12192001" cy="1014730"/>
          </a:xfrm>
          <a:prstGeom prst="rect">
            <a:avLst/>
          </a:prstGeom>
          <a:noFill/>
        </p:spPr>
        <p:txBody>
          <a:bodyPr wrap="square" rtlCol="0" anchor="ctr">
            <a:spAutoFit/>
          </a:bodyPr>
          <a:lstStyle>
            <a:defPPr>
              <a:defRPr lang="zh-CN"/>
            </a:defPPr>
            <a:lvl1pPr algn="ctr">
              <a:defRPr sz="7500">
                <a:solidFill>
                  <a:schemeClr val="accent1"/>
                </a:solidFill>
                <a:effectLst>
                  <a:outerShdw dist="63500" dir="5400000" algn="tl" rotWithShape="0">
                    <a:prstClr val="black">
                      <a:alpha val="10000"/>
                    </a:prstClr>
                  </a:outerShdw>
                </a:effectLst>
                <a:latin typeface="DIN-BlackItalic" pitchFamily="50" charset="0"/>
                <a:ea typeface="+mj-ea"/>
              </a:defRPr>
            </a:lvl1pPr>
          </a:lstStyle>
          <a:p>
            <a:r>
              <a:rPr lang="zh-CN" altLang="en-US" sz="6000" b="1" dirty="0">
                <a:solidFill>
                  <a:srgbClr val="1C56A6"/>
                </a:solidFill>
                <a:effectLst/>
                <a:latin typeface="+mn-lt"/>
                <a:ea typeface="+mn-ea"/>
                <a:cs typeface="+mn-ea"/>
                <a:sym typeface="+mn-lt"/>
              </a:rPr>
              <a:t>依托三四板对接机制助力企业上市</a:t>
            </a:r>
            <a:endParaRPr lang="zh-CN" altLang="en-US" sz="6000" b="1" dirty="0">
              <a:solidFill>
                <a:srgbClr val="1C56A6"/>
              </a:solidFill>
              <a:effectLst/>
              <a:latin typeface="+mn-lt"/>
              <a:ea typeface="+mn-ea"/>
              <a:cs typeface="+mn-ea"/>
              <a:sym typeface="+mn-lt"/>
            </a:endParaRPr>
          </a:p>
        </p:txBody>
      </p:sp>
      <p:pic>
        <p:nvPicPr>
          <p:cNvPr id="131" name="图片 130"/>
          <p:cNvPicPr>
            <a:picLocks noChangeAspect="1"/>
          </p:cNvPicPr>
          <p:nvPr>
            <p:custDataLst>
              <p:tags r:id="rId1"/>
            </p:custDataLst>
          </p:nvPr>
        </p:nvPicPr>
        <p:blipFill>
          <a:blip r:embed="rId2"/>
          <a:stretch>
            <a:fillRect/>
          </a:stretch>
        </p:blipFill>
        <p:spPr>
          <a:xfrm>
            <a:off x="7451725" y="1154430"/>
            <a:ext cx="3160395" cy="5568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17"/>
          <p:cNvSpPr/>
          <p:nvPr>
            <p:custDataLst>
              <p:tags r:id="rId1"/>
            </p:custDataLst>
          </p:nvPr>
        </p:nvSpPr>
        <p:spPr>
          <a:xfrm>
            <a:off x="2965881" y="5109449"/>
            <a:ext cx="6467728" cy="1317628"/>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1">
                  <a:alpha val="15000"/>
                </a:schemeClr>
              </a:gs>
              <a:gs pos="100000">
                <a:schemeClr val="accent1">
                  <a:alpha val="0"/>
                </a:schemeClr>
              </a:gs>
            </a:gsLst>
            <a:lin ang="5400000" scaled="1"/>
          </a:gradFill>
          <a:ln>
            <a:gradFill>
              <a:gsLst>
                <a:gs pos="0">
                  <a:schemeClr val="accent1"/>
                </a:gs>
                <a:gs pos="87000">
                  <a:schemeClr val="accent1">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p:cNvSpPr/>
          <p:nvPr>
            <p:custDataLst>
              <p:tags r:id="rId2"/>
            </p:custDataLst>
          </p:nvPr>
        </p:nvSpPr>
        <p:spPr>
          <a:xfrm>
            <a:off x="5950784" y="5966420"/>
            <a:ext cx="530860" cy="268742"/>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chemeClr val="accent1">
                  <a:lumMod val="78000"/>
                  <a:lumOff val="22000"/>
                </a:schemeClr>
              </a:gs>
              <a:gs pos="78000">
                <a:schemeClr val="accent1">
                  <a:lumMod val="91000"/>
                </a:scheme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6" name="任意多边形: 形状 5"/>
          <p:cNvSpPr/>
          <p:nvPr>
            <p:custDataLst>
              <p:tags r:id="rId3"/>
            </p:custDataLst>
          </p:nvPr>
        </p:nvSpPr>
        <p:spPr>
          <a:xfrm>
            <a:off x="5662175" y="5787608"/>
            <a:ext cx="347865" cy="447554"/>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chemeClr val="accent1">
                  <a:lumMod val="60000"/>
                  <a:lumOff val="40000"/>
                </a:schemeClr>
              </a:gs>
              <a:gs pos="92000">
                <a:schemeClr val="accent1"/>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7" name="任意多边形: 形状 6"/>
          <p:cNvSpPr/>
          <p:nvPr>
            <p:custDataLst>
              <p:tags r:id="rId4"/>
            </p:custDataLst>
          </p:nvPr>
        </p:nvSpPr>
        <p:spPr>
          <a:xfrm>
            <a:off x="5662175" y="5373167"/>
            <a:ext cx="288609" cy="593253"/>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chemeClr val="accent1">
                  <a:lumMod val="50000"/>
                  <a:lumOff val="50000"/>
                </a:schemeClr>
              </a:gs>
              <a:gs pos="100000">
                <a:schemeClr val="accent1">
                  <a:lumMod val="86000"/>
                  <a:lumOff val="14000"/>
                </a:schemeClr>
              </a:gs>
            </a:gsLst>
            <a:lin ang="600000" scaled="0"/>
          </a:gradFill>
          <a:ln w="48331" cap="flat">
            <a:noFill/>
            <a:prstDash val="solid"/>
            <a:miter/>
          </a:ln>
        </p:spPr>
        <p:txBody>
          <a:bodyPr rtlCol="0" anchor="ctr"/>
          <a:lstStyle/>
          <a:p>
            <a:endParaRPr lang="zh-CN" altLang="en-US"/>
          </a:p>
        </p:txBody>
      </p:sp>
      <p:sp>
        <p:nvSpPr>
          <p:cNvPr id="8" name="任意多边形: 形状 7"/>
          <p:cNvSpPr/>
          <p:nvPr>
            <p:custDataLst>
              <p:tags r:id="rId5"/>
            </p:custDataLst>
          </p:nvPr>
        </p:nvSpPr>
        <p:spPr>
          <a:xfrm>
            <a:off x="5950784" y="5591716"/>
            <a:ext cx="530860" cy="566414"/>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chemeClr val="accent1">
                  <a:lumMod val="75000"/>
                </a:schemeClr>
              </a:gs>
              <a:gs pos="100000">
                <a:schemeClr val="accent1">
                  <a:lumMod val="70000"/>
                  <a:lumOff val="30000"/>
                </a:schemeClr>
              </a:gs>
            </a:gsLst>
            <a:lin ang="1800000" scaled="0"/>
            <a:tileRect/>
          </a:gradFill>
          <a:ln w="48331" cap="flat">
            <a:noFill/>
            <a:prstDash val="solid"/>
            <a:miter/>
          </a:ln>
        </p:spPr>
        <p:txBody>
          <a:bodyPr rtlCol="0" anchor="ctr"/>
          <a:lstStyle/>
          <a:p>
            <a:endParaRPr lang="zh-CN" altLang="en-US"/>
          </a:p>
        </p:txBody>
      </p:sp>
      <p:sp>
        <p:nvSpPr>
          <p:cNvPr id="10" name="任意多边形: 形状 9"/>
          <p:cNvSpPr/>
          <p:nvPr>
            <p:custDataLst>
              <p:tags r:id="rId6"/>
            </p:custDataLst>
          </p:nvPr>
        </p:nvSpPr>
        <p:spPr>
          <a:xfrm>
            <a:off x="6403218" y="5236879"/>
            <a:ext cx="337408" cy="461496"/>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chemeClr val="accent1">
                  <a:lumMod val="60000"/>
                  <a:lumOff val="40000"/>
                </a:schemeClr>
              </a:gs>
              <a:gs pos="92000">
                <a:schemeClr val="accent1"/>
              </a:gs>
            </a:gsLst>
            <a:lin ang="9600000" scaled="0"/>
          </a:gradFill>
          <a:ln w="48331" cap="flat">
            <a:noFill/>
            <a:prstDash val="solid"/>
            <a:miter/>
          </a:ln>
        </p:spPr>
        <p:txBody>
          <a:bodyPr rtlCol="0" anchor="ctr"/>
          <a:lstStyle/>
          <a:p>
            <a:endParaRPr lang="zh-CN" altLang="en-US"/>
          </a:p>
        </p:txBody>
      </p:sp>
      <p:sp>
        <p:nvSpPr>
          <p:cNvPr id="11" name="任意多边形: 形状 10"/>
          <p:cNvSpPr/>
          <p:nvPr>
            <p:custDataLst>
              <p:tags r:id="rId7"/>
            </p:custDataLst>
          </p:nvPr>
        </p:nvSpPr>
        <p:spPr>
          <a:xfrm>
            <a:off x="6457942" y="5591716"/>
            <a:ext cx="282684" cy="566414"/>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chemeClr val="accent1">
                  <a:lumMod val="75000"/>
                </a:schemeClr>
              </a:gs>
              <a:gs pos="100000">
                <a:schemeClr val="accent1">
                  <a:lumMod val="70000"/>
                  <a:lumOff val="30000"/>
                </a:schemeClr>
              </a:gs>
            </a:gsLst>
            <a:lin ang="21594000" scaled="0"/>
          </a:gradFill>
          <a:ln w="48331" cap="flat">
            <a:noFill/>
            <a:prstDash val="solid"/>
            <a:miter/>
          </a:ln>
        </p:spPr>
        <p:txBody>
          <a:bodyPr rtlCol="0" anchor="ctr"/>
          <a:lstStyle/>
          <a:p>
            <a:endParaRPr lang="zh-CN" altLang="en-US"/>
          </a:p>
        </p:txBody>
      </p:sp>
      <p:sp>
        <p:nvSpPr>
          <p:cNvPr id="12" name="任意多边形: 形状 11"/>
          <p:cNvSpPr/>
          <p:nvPr>
            <p:custDataLst>
              <p:tags r:id="rId8"/>
            </p:custDataLst>
          </p:nvPr>
        </p:nvSpPr>
        <p:spPr>
          <a:xfrm>
            <a:off x="5888740" y="5236879"/>
            <a:ext cx="569201" cy="354837"/>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chemeClr val="accent1">
                  <a:lumMod val="55000"/>
                  <a:lumOff val="45000"/>
                </a:schemeClr>
              </a:gs>
              <a:gs pos="100000">
                <a:schemeClr val="accent1"/>
              </a:gs>
            </a:gsLst>
            <a:lin ang="7200000" scaled="0"/>
            <a:tileRect/>
          </a:gradFill>
          <a:ln w="48331" cap="flat">
            <a:noFill/>
            <a:prstDash val="solid"/>
            <a:miter/>
          </a:ln>
        </p:spPr>
        <p:txBody>
          <a:bodyPr rtlCol="0" anchor="ctr"/>
          <a:lstStyle/>
          <a:p>
            <a:endParaRPr lang="zh-CN" altLang="en-US"/>
          </a:p>
        </p:txBody>
      </p:sp>
      <p:sp>
        <p:nvSpPr>
          <p:cNvPr id="13" name="任意多边形: 形状 12"/>
          <p:cNvSpPr/>
          <p:nvPr>
            <p:custDataLst>
              <p:tags r:id="rId9"/>
            </p:custDataLst>
          </p:nvPr>
        </p:nvSpPr>
        <p:spPr>
          <a:xfrm>
            <a:off x="5888740" y="5373167"/>
            <a:ext cx="569201" cy="593253"/>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1">
                  <a:lumMod val="36000"/>
                  <a:lumOff val="64000"/>
                </a:schemeClr>
              </a:gs>
              <a:gs pos="100000">
                <a:schemeClr val="accent1">
                  <a:lumMod val="77000"/>
                  <a:lumOff val="23000"/>
                </a:schemeClr>
              </a:gs>
            </a:gsLst>
            <a:lin ang="2700000" scaled="1"/>
            <a:tileRect/>
          </a:gradFill>
          <a:ln w="48331" cap="flat">
            <a:noFill/>
            <a:prstDash val="solid"/>
            <a:miter/>
          </a:ln>
        </p:spPr>
        <p:txBody>
          <a:bodyPr rtlCol="0" anchor="ctr"/>
          <a:lstStyle/>
          <a:p>
            <a:endParaRPr lang="zh-CN" altLang="en-US"/>
          </a:p>
        </p:txBody>
      </p:sp>
      <p:sp>
        <p:nvSpPr>
          <p:cNvPr id="14" name="椭圆 13"/>
          <p:cNvSpPr/>
          <p:nvPr>
            <p:custDataLst>
              <p:tags r:id="rId10"/>
            </p:custDataLst>
          </p:nvPr>
        </p:nvSpPr>
        <p:spPr>
          <a:xfrm rot="20464926">
            <a:off x="5297536" y="5574266"/>
            <a:ext cx="1857222" cy="387995"/>
          </a:xfrm>
          <a:prstGeom prst="ellipse">
            <a:avLst/>
          </a:prstGeom>
          <a:noFill/>
          <a:ln w="9525">
            <a:gradFill flip="none" rotWithShape="1">
              <a:gsLst>
                <a:gs pos="0">
                  <a:schemeClr val="accent1"/>
                </a:gs>
                <a:gs pos="100000">
                  <a:schemeClr val="accent1">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custDataLst>
              <p:tags r:id="rId11"/>
            </p:custDataLst>
          </p:nvPr>
        </p:nvSpPr>
        <p:spPr>
          <a:xfrm rot="997938">
            <a:off x="5370260" y="5574266"/>
            <a:ext cx="1711775" cy="387995"/>
          </a:xfrm>
          <a:prstGeom prst="ellipse">
            <a:avLst/>
          </a:prstGeom>
          <a:noFill/>
          <a:ln w="19050">
            <a:gradFill flip="none" rotWithShape="1">
              <a:gsLst>
                <a:gs pos="0">
                  <a:schemeClr val="accent1"/>
                </a:gs>
                <a:gs pos="100000">
                  <a:schemeClr val="accent1">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custDataLst>
              <p:tags r:id="rId12"/>
            </p:custDataLst>
          </p:nvPr>
        </p:nvSpPr>
        <p:spPr>
          <a:xfrm rot="19668910">
            <a:off x="5244730" y="5574266"/>
            <a:ext cx="1857222" cy="387995"/>
          </a:xfrm>
          <a:prstGeom prst="ellipse">
            <a:avLst/>
          </a:prstGeom>
          <a:noFill/>
          <a:ln w="19050">
            <a:gradFill flip="none" rotWithShape="1">
              <a:gsLst>
                <a:gs pos="1000">
                  <a:schemeClr val="accent1">
                    <a:lumMod val="60000"/>
                    <a:lumOff val="40000"/>
                  </a:schemeClr>
                </a:gs>
                <a:gs pos="100000">
                  <a:schemeClr val="accent1">
                    <a:alpha val="0"/>
                  </a:schemeClr>
                </a:gs>
              </a:gsLst>
              <a:lin ang="16200000" scaled="1"/>
              <a:tileRect/>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custDataLst>
              <p:tags r:id="rId13"/>
            </p:custDataLst>
          </p:nvPr>
        </p:nvSpPr>
        <p:spPr>
          <a:xfrm>
            <a:off x="6770253" y="5695853"/>
            <a:ext cx="72408" cy="72408"/>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14"/>
            </p:custDataLst>
          </p:nvPr>
        </p:nvSpPr>
        <p:spPr>
          <a:xfrm>
            <a:off x="6357918" y="5967774"/>
            <a:ext cx="72408" cy="72408"/>
          </a:xfrm>
          <a:prstGeom prst="ellipse">
            <a:avLst/>
          </a:prstGeom>
          <a:gradFill flip="none" rotWithShape="1">
            <a:gsLst>
              <a:gs pos="1000">
                <a:schemeClr val="accent1">
                  <a:lumMod val="20000"/>
                  <a:lumOff val="80000"/>
                </a:schemeClr>
              </a:gs>
              <a:gs pos="100000">
                <a:schemeClr val="accent1"/>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形状 21"/>
          <p:cNvSpPr/>
          <p:nvPr>
            <p:custDataLst>
              <p:tags r:id="rId15"/>
            </p:custDataLst>
          </p:nvPr>
        </p:nvSpPr>
        <p:spPr>
          <a:xfrm>
            <a:off x="2875814" y="4967194"/>
            <a:ext cx="6647859" cy="1317628"/>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1">
                    <a:lumMod val="40000"/>
                    <a:lumOff val="60000"/>
                  </a:schemeClr>
                </a:gs>
                <a:gs pos="92000">
                  <a:schemeClr val="accent1">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custDataLst>
              <p:tags r:id="rId16"/>
            </p:custDataLst>
          </p:nvPr>
        </p:nvSpPr>
        <p:spPr>
          <a:xfrm>
            <a:off x="3396809" y="5618088"/>
            <a:ext cx="96134" cy="961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17"/>
            </p:custDataLst>
          </p:nvPr>
        </p:nvSpPr>
        <p:spPr>
          <a:xfrm>
            <a:off x="3415178" y="5636456"/>
            <a:ext cx="59397" cy="59397"/>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custDataLst>
              <p:tags r:id="rId18"/>
            </p:custDataLst>
          </p:nvPr>
        </p:nvSpPr>
        <p:spPr>
          <a:xfrm>
            <a:off x="2672715" y="4571704"/>
            <a:ext cx="1543578" cy="241817"/>
          </a:xfrm>
          <a:prstGeom prst="rect">
            <a:avLst/>
          </a:prstGeom>
          <a:noFill/>
        </p:spPr>
        <p:txBody>
          <a:bodyPr wrap="square" lIns="0" tIns="0" rIns="0" bIns="0" rtlCol="0" anchor="b">
            <a:noAutofit/>
          </a:bodyPr>
          <a:lstStyle/>
          <a:p>
            <a:pPr algn="ctr">
              <a:spcBef>
                <a:spcPct val="0"/>
              </a:spcBef>
              <a:spcAft>
                <a:spcPct val="0"/>
              </a:spcAft>
            </a:pPr>
            <a:r>
              <a:rPr lang="zh-CN" altLang="en-US" b="1">
                <a:solidFill>
                  <a:schemeClr val="accent1"/>
                </a:solidFill>
                <a:latin typeface="+mn-ea"/>
                <a:cs typeface="+mn-ea"/>
                <a:sym typeface="+mn-ea"/>
              </a:rPr>
              <a:t>银行</a:t>
            </a:r>
            <a:r>
              <a:rPr lang="en-US" altLang="zh-CN" b="1">
                <a:solidFill>
                  <a:schemeClr val="accent1"/>
                </a:solidFill>
                <a:latin typeface="+mn-ea"/>
                <a:cs typeface="+mn-ea"/>
                <a:sym typeface="+mn-ea"/>
              </a:rPr>
              <a:t>+</a:t>
            </a:r>
            <a:r>
              <a:rPr lang="zh-CN" altLang="en-US" b="1">
                <a:solidFill>
                  <a:schemeClr val="accent1"/>
                </a:solidFill>
                <a:latin typeface="+mn-ea"/>
                <a:cs typeface="+mn-ea"/>
                <a:sym typeface="+mn-ea"/>
              </a:rPr>
              <a:t>认股权</a:t>
            </a:r>
            <a:endParaRPr lang="zh-CN" altLang="en-US" b="1">
              <a:solidFill>
                <a:schemeClr val="accent1"/>
              </a:solidFill>
              <a:latin typeface="+mn-ea"/>
              <a:cs typeface="+mn-ea"/>
              <a:sym typeface="+mn-ea"/>
            </a:endParaRPr>
          </a:p>
        </p:txBody>
      </p:sp>
      <p:cxnSp>
        <p:nvCxnSpPr>
          <p:cNvPr id="37" name="直接连接符 36"/>
          <p:cNvCxnSpPr/>
          <p:nvPr>
            <p:custDataLst>
              <p:tags r:id="rId19"/>
            </p:custDataLst>
          </p:nvPr>
        </p:nvCxnSpPr>
        <p:spPr>
          <a:xfrm flipV="1">
            <a:off x="3445733" y="5191708"/>
            <a:ext cx="0" cy="426380"/>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69" name="椭圆 68"/>
          <p:cNvSpPr/>
          <p:nvPr>
            <p:custDataLst>
              <p:tags r:id="rId20"/>
            </p:custDataLst>
          </p:nvPr>
        </p:nvSpPr>
        <p:spPr>
          <a:xfrm>
            <a:off x="8906546" y="5618088"/>
            <a:ext cx="96134" cy="961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custDataLst>
              <p:tags r:id="rId21"/>
            </p:custDataLst>
          </p:nvPr>
        </p:nvSpPr>
        <p:spPr>
          <a:xfrm>
            <a:off x="8924914" y="5636456"/>
            <a:ext cx="59397" cy="59397"/>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22"/>
            </p:custDataLst>
          </p:nvPr>
        </p:nvSpPr>
        <p:spPr>
          <a:xfrm>
            <a:off x="8278495" y="4572000"/>
            <a:ext cx="1815465" cy="241935"/>
          </a:xfrm>
          <a:prstGeom prst="rect">
            <a:avLst/>
          </a:prstGeom>
          <a:noFill/>
        </p:spPr>
        <p:txBody>
          <a:bodyPr wrap="square" lIns="0" tIns="0" rIns="0" bIns="0" rtlCol="0" anchor="b">
            <a:noAutofit/>
          </a:bodyPr>
          <a:lstStyle/>
          <a:p>
            <a:pPr algn="ctr">
              <a:spcBef>
                <a:spcPct val="0"/>
              </a:spcBef>
              <a:spcAft>
                <a:spcPct val="0"/>
              </a:spcAft>
            </a:pPr>
            <a:r>
              <a:rPr lang="zh-CN" altLang="en-US" b="1">
                <a:solidFill>
                  <a:schemeClr val="accent1"/>
                </a:solidFill>
                <a:latin typeface="+mn-ea"/>
                <a:cs typeface="+mn-ea"/>
                <a:sym typeface="+mn-ea"/>
              </a:rPr>
              <a:t>科技成果</a:t>
            </a:r>
            <a:r>
              <a:rPr lang="en-US" altLang="zh-CN" b="1">
                <a:solidFill>
                  <a:schemeClr val="accent1"/>
                </a:solidFill>
                <a:latin typeface="+mn-ea"/>
                <a:cs typeface="+mn-ea"/>
                <a:sym typeface="+mn-ea"/>
              </a:rPr>
              <a:t>+</a:t>
            </a:r>
            <a:r>
              <a:rPr lang="zh-CN" altLang="en-US" b="1">
                <a:solidFill>
                  <a:schemeClr val="accent1"/>
                </a:solidFill>
                <a:latin typeface="+mn-ea"/>
                <a:cs typeface="+mn-ea"/>
                <a:sym typeface="+mn-ea"/>
              </a:rPr>
              <a:t>认股权</a:t>
            </a:r>
            <a:endParaRPr lang="zh-CN" altLang="en-US" b="1">
              <a:solidFill>
                <a:schemeClr val="accent1"/>
              </a:solidFill>
              <a:latin typeface="+mn-ea"/>
              <a:cs typeface="+mn-ea"/>
              <a:sym typeface="+mn-ea"/>
            </a:endParaRPr>
          </a:p>
        </p:txBody>
      </p:sp>
      <p:cxnSp>
        <p:nvCxnSpPr>
          <p:cNvPr id="61" name="直接连接符 60"/>
          <p:cNvCxnSpPr/>
          <p:nvPr>
            <p:custDataLst>
              <p:tags r:id="rId23"/>
            </p:custDataLst>
          </p:nvPr>
        </p:nvCxnSpPr>
        <p:spPr>
          <a:xfrm flipV="1">
            <a:off x="8955469" y="5191708"/>
            <a:ext cx="0" cy="426380"/>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86" name="椭圆 85"/>
          <p:cNvSpPr/>
          <p:nvPr>
            <p:custDataLst>
              <p:tags r:id="rId24"/>
            </p:custDataLst>
          </p:nvPr>
        </p:nvSpPr>
        <p:spPr>
          <a:xfrm>
            <a:off x="4774243" y="5073549"/>
            <a:ext cx="96134" cy="961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custDataLst>
              <p:tags r:id="rId25"/>
            </p:custDataLst>
          </p:nvPr>
        </p:nvSpPr>
        <p:spPr>
          <a:xfrm>
            <a:off x="4792612" y="5091917"/>
            <a:ext cx="59397" cy="59397"/>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26"/>
            </p:custDataLst>
          </p:nvPr>
        </p:nvSpPr>
        <p:spPr>
          <a:xfrm>
            <a:off x="4002405" y="4123055"/>
            <a:ext cx="1887220" cy="241935"/>
          </a:xfrm>
          <a:prstGeom prst="rect">
            <a:avLst/>
          </a:prstGeom>
          <a:noFill/>
        </p:spPr>
        <p:txBody>
          <a:bodyPr wrap="square" lIns="0" tIns="0" rIns="0" bIns="0" rtlCol="0" anchor="b">
            <a:noAutofit/>
          </a:bodyPr>
          <a:lstStyle/>
          <a:p>
            <a:pPr algn="ctr">
              <a:spcBef>
                <a:spcPct val="0"/>
              </a:spcBef>
              <a:spcAft>
                <a:spcPct val="0"/>
              </a:spcAft>
            </a:pPr>
            <a:r>
              <a:rPr lang="zh-CN" altLang="en-US" b="1">
                <a:solidFill>
                  <a:schemeClr val="accent1"/>
                </a:solidFill>
                <a:latin typeface="+mn-ea"/>
                <a:cs typeface="+mn-ea"/>
                <a:sym typeface="+mn-ea"/>
              </a:rPr>
              <a:t>产业园区</a:t>
            </a:r>
            <a:r>
              <a:rPr lang="en-US" altLang="zh-CN" b="1">
                <a:solidFill>
                  <a:schemeClr val="accent1"/>
                </a:solidFill>
                <a:latin typeface="+mn-ea"/>
                <a:cs typeface="+mn-ea"/>
                <a:sym typeface="+mn-ea"/>
              </a:rPr>
              <a:t>+</a:t>
            </a:r>
            <a:r>
              <a:rPr lang="zh-CN" altLang="en-US" b="1">
                <a:solidFill>
                  <a:schemeClr val="accent1"/>
                </a:solidFill>
                <a:latin typeface="+mn-ea"/>
                <a:cs typeface="+mn-ea"/>
                <a:sym typeface="+mn-ea"/>
              </a:rPr>
              <a:t>认股权</a:t>
            </a:r>
            <a:endParaRPr lang="zh-CN" altLang="en-US" b="1">
              <a:solidFill>
                <a:schemeClr val="accent1"/>
              </a:solidFill>
              <a:latin typeface="+mn-ea"/>
              <a:cs typeface="+mn-ea"/>
              <a:sym typeface="+mn-ea"/>
            </a:endParaRPr>
          </a:p>
        </p:txBody>
      </p:sp>
      <p:cxnSp>
        <p:nvCxnSpPr>
          <p:cNvPr id="83" name="直接连接符 82"/>
          <p:cNvCxnSpPr/>
          <p:nvPr>
            <p:custDataLst>
              <p:tags r:id="rId27"/>
            </p:custDataLst>
          </p:nvPr>
        </p:nvCxnSpPr>
        <p:spPr>
          <a:xfrm flipV="1">
            <a:off x="4823167" y="4647169"/>
            <a:ext cx="0" cy="426380"/>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94" name="椭圆 93"/>
          <p:cNvSpPr/>
          <p:nvPr>
            <p:custDataLst>
              <p:tags r:id="rId28"/>
            </p:custDataLst>
          </p:nvPr>
        </p:nvSpPr>
        <p:spPr>
          <a:xfrm>
            <a:off x="7529112" y="5073549"/>
            <a:ext cx="96134" cy="961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custDataLst>
              <p:tags r:id="rId29"/>
            </p:custDataLst>
          </p:nvPr>
        </p:nvSpPr>
        <p:spPr>
          <a:xfrm>
            <a:off x="7547480" y="5091917"/>
            <a:ext cx="59397" cy="59397"/>
          </a:xfrm>
          <a:prstGeom prst="ellipse">
            <a:avLst/>
          </a:prstGeom>
          <a:gradFill>
            <a:gsLst>
              <a:gs pos="1000">
                <a:schemeClr val="accent1">
                  <a:lumMod val="75000"/>
                </a:schemeClr>
              </a:gs>
              <a:gs pos="100000">
                <a:schemeClr val="accent1"/>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1" name="直接连接符 90"/>
          <p:cNvCxnSpPr/>
          <p:nvPr>
            <p:custDataLst>
              <p:tags r:id="rId30"/>
            </p:custDataLst>
          </p:nvPr>
        </p:nvCxnSpPr>
        <p:spPr>
          <a:xfrm flipV="1">
            <a:off x="7578036" y="4647169"/>
            <a:ext cx="0" cy="426380"/>
          </a:xfrm>
          <a:prstGeom prst="line">
            <a:avLst/>
          </a:prstGeom>
          <a:noFill/>
          <a:ln>
            <a:gradFill flip="none" rotWithShape="1">
              <a:gsLst>
                <a:gs pos="0">
                  <a:schemeClr val="accent1">
                    <a:alpha val="0"/>
                  </a:schemeClr>
                </a:gs>
                <a:gs pos="100000">
                  <a:schemeClr val="accent1"/>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103" name="椭圆 102"/>
          <p:cNvSpPr/>
          <p:nvPr>
            <p:custDataLst>
              <p:tags r:id="rId31"/>
            </p:custDataLst>
          </p:nvPr>
        </p:nvSpPr>
        <p:spPr>
          <a:xfrm>
            <a:off x="6151678" y="4908599"/>
            <a:ext cx="96134" cy="96134"/>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32"/>
            </p:custDataLst>
          </p:nvPr>
        </p:nvSpPr>
        <p:spPr>
          <a:xfrm>
            <a:off x="6371590" y="4240530"/>
            <a:ext cx="2096135" cy="241935"/>
          </a:xfrm>
          <a:prstGeom prst="rect">
            <a:avLst/>
          </a:prstGeom>
          <a:noFill/>
        </p:spPr>
        <p:txBody>
          <a:bodyPr wrap="square" lIns="0" tIns="0" rIns="0" bIns="0" rtlCol="0" anchor="b">
            <a:noAutofit/>
          </a:bodyPr>
          <a:lstStyle/>
          <a:p>
            <a:pPr algn="ctr">
              <a:spcBef>
                <a:spcPct val="0"/>
              </a:spcBef>
              <a:spcAft>
                <a:spcPct val="0"/>
              </a:spcAft>
            </a:pPr>
            <a:r>
              <a:rPr lang="zh-CN" altLang="en-US" b="1">
                <a:solidFill>
                  <a:schemeClr val="accent1"/>
                </a:solidFill>
                <a:latin typeface="+mn-ea"/>
                <a:cs typeface="+mn-ea"/>
                <a:sym typeface="+mn-ea"/>
              </a:rPr>
              <a:t>服务机构</a:t>
            </a:r>
            <a:r>
              <a:rPr lang="en-US" altLang="zh-CN" b="1">
                <a:solidFill>
                  <a:schemeClr val="accent1"/>
                </a:solidFill>
                <a:latin typeface="+mn-ea"/>
                <a:cs typeface="+mn-ea"/>
                <a:sym typeface="+mn-ea"/>
              </a:rPr>
              <a:t>+</a:t>
            </a:r>
            <a:r>
              <a:rPr lang="zh-CN" altLang="en-US" b="1">
                <a:solidFill>
                  <a:schemeClr val="accent1"/>
                </a:solidFill>
                <a:latin typeface="+mn-ea"/>
                <a:cs typeface="+mn-ea"/>
                <a:sym typeface="+mn-ea"/>
              </a:rPr>
              <a:t>认股权</a:t>
            </a:r>
            <a:endParaRPr lang="zh-CN" altLang="en-US" b="1">
              <a:solidFill>
                <a:schemeClr val="accent1"/>
              </a:solidFill>
              <a:latin typeface="+mn-ea"/>
              <a:cs typeface="+mn-ea"/>
              <a:sym typeface="+mn-ea"/>
            </a:endParaRPr>
          </a:p>
        </p:txBody>
      </p:sp>
      <p:sp>
        <p:nvSpPr>
          <p:cNvPr id="17" name="文本框 16"/>
          <p:cNvSpPr txBox="1"/>
          <p:nvPr/>
        </p:nvSpPr>
        <p:spPr>
          <a:xfrm>
            <a:off x="967740" y="1395095"/>
            <a:ext cx="9982835" cy="487045"/>
          </a:xfrm>
          <a:prstGeom prst="rect">
            <a:avLst/>
          </a:prstGeom>
        </p:spPr>
        <p:txBody>
          <a:bodyPr wrap="square">
            <a:noAutofit/>
          </a:bodyPr>
          <a:lstStyle/>
          <a:p>
            <a:pPr algn="l" defTabSz="914400" fontAlgn="auto">
              <a:lnSpc>
                <a:spcPct val="100000"/>
              </a:lnSpc>
              <a:buClrTx/>
              <a:buSzTx/>
              <a:buFontTx/>
            </a:pPr>
            <a:r>
              <a:rPr lang="en-US" altLang="zh-CN" sz="1600" b="1" i="0">
                <a:solidFill>
                  <a:schemeClr val="tx1"/>
                </a:solidFill>
                <a:latin typeface="微软雅黑" panose="020B0503020204020204" pitchFamily="34" charset="-122"/>
                <a:ea typeface="微软雅黑" panose="020B0503020204020204" pitchFamily="34" charset="-122"/>
                <a:cs typeface="+mn-ea"/>
              </a:rPr>
              <a:t>认股权是指企业按照协议约定授予外部机构在未来某一时期认购一定数量或一定金额的企业股权的</a:t>
            </a:r>
            <a:r>
              <a:rPr lang="en-US" altLang="zh-CN" sz="2000" b="1" i="0">
                <a:solidFill>
                  <a:schemeClr val="accent1"/>
                </a:solidFill>
                <a:latin typeface="微软雅黑" panose="020B0503020204020204" pitchFamily="34" charset="-122"/>
                <a:ea typeface="微软雅黑" panose="020B0503020204020204" pitchFamily="34" charset="-122"/>
                <a:cs typeface="+mn-ea"/>
              </a:rPr>
              <a:t>选择权</a:t>
            </a:r>
            <a:r>
              <a:rPr lang="en-US" altLang="zh-CN" sz="1600" b="1" i="0">
                <a:solidFill>
                  <a:schemeClr val="accent1"/>
                </a:solidFill>
                <a:latin typeface="微软雅黑" panose="020B0503020204020204" pitchFamily="34" charset="-122"/>
                <a:ea typeface="微软雅黑" panose="020B0503020204020204" pitchFamily="34" charset="-122"/>
                <a:cs typeface="+mn-ea"/>
              </a:rPr>
              <a:t>。</a:t>
            </a:r>
            <a:endParaRPr lang="en-US" altLang="zh-CN" sz="1600" b="1" i="0">
              <a:solidFill>
                <a:schemeClr val="accent1"/>
              </a:solidFill>
              <a:latin typeface="微软雅黑" panose="020B0503020204020204" pitchFamily="34" charset="-122"/>
              <a:ea typeface="微软雅黑" panose="020B0503020204020204" pitchFamily="34" charset="-122"/>
              <a:cs typeface="+mn-ea"/>
            </a:endParaRPr>
          </a:p>
          <a:p>
            <a:pPr algn="l" defTabSz="914400" fontAlgn="auto">
              <a:lnSpc>
                <a:spcPct val="100000"/>
              </a:lnSpc>
              <a:buClrTx/>
              <a:buSzTx/>
              <a:buFontTx/>
            </a:pPr>
            <a:endParaRPr lang="en-US" altLang="zh-CN" sz="1600" b="1" i="0">
              <a:solidFill>
                <a:schemeClr val="accent1"/>
              </a:solidFill>
              <a:latin typeface="微软雅黑" panose="020B0503020204020204" pitchFamily="34" charset="-122"/>
              <a:ea typeface="微软雅黑" panose="020B0503020204020204" pitchFamily="34" charset="-122"/>
              <a:cs typeface="+mn-ea"/>
            </a:endParaRPr>
          </a:p>
          <a:p>
            <a:pPr indent="0" algn="just" defTabSz="266700" fontAlgn="auto">
              <a:lnSpc>
                <a:spcPct val="125000"/>
              </a:lnSpc>
              <a:spcBef>
                <a:spcPct val="0"/>
              </a:spcBef>
              <a:spcAft>
                <a:spcPct val="0"/>
              </a:spcAft>
            </a:pPr>
            <a:endParaRPr lang="zh-CN" altLang="en-US" sz="1400" i="0" dirty="0">
              <a:solidFill>
                <a:srgbClr val="333333"/>
              </a:solidFill>
              <a:latin typeface="微软雅黑" panose="020B0503020204020204" pitchFamily="34" charset="-122"/>
              <a:ea typeface="微软雅黑" panose="020B0503020204020204" pitchFamily="34" charset="-122"/>
            </a:endParaRPr>
          </a:p>
        </p:txBody>
      </p:sp>
      <p:sp>
        <p:nvSpPr>
          <p:cNvPr id="30" name="矩形 29"/>
          <p:cNvSpPr/>
          <p:nvPr/>
        </p:nvSpPr>
        <p:spPr>
          <a:xfrm>
            <a:off x="24828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创新业务</a:t>
            </a:r>
            <a:r>
              <a:rPr lang="en-US" altLang="zh-CN" sz="2800" b="1" dirty="0">
                <a:solidFill>
                  <a:srgbClr val="1C56A6"/>
                </a:solidFill>
                <a:cs typeface="+mn-ea"/>
                <a:sym typeface="+mn-lt"/>
              </a:rPr>
              <a:t>——</a:t>
            </a:r>
            <a:r>
              <a:rPr lang="zh-CN" altLang="en-US" sz="2800" b="1" dirty="0">
                <a:solidFill>
                  <a:srgbClr val="1C56A6"/>
                </a:solidFill>
                <a:cs typeface="+mn-ea"/>
                <a:sym typeface="+mn-lt"/>
              </a:rPr>
              <a:t>认股权综合服务平台</a:t>
            </a:r>
            <a:endParaRPr lang="zh-CN" altLang="en-US" sz="2800" b="1" dirty="0">
              <a:solidFill>
                <a:srgbClr val="1C56A6"/>
              </a:solidFill>
              <a:cs typeface="+mn-ea"/>
              <a:sym typeface="+mn-lt"/>
            </a:endParaRPr>
          </a:p>
        </p:txBody>
      </p:sp>
      <p:cxnSp>
        <p:nvCxnSpPr>
          <p:cNvPr id="31" name="直接连接符 30"/>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38" name="矩形 37"/>
          <p:cNvSpPr/>
          <p:nvPr>
            <p:custDataLst>
              <p:tags r:id="rId33"/>
            </p:custDataLst>
          </p:nvPr>
        </p:nvSpPr>
        <p:spPr>
          <a:xfrm>
            <a:off x="726440" y="2437765"/>
            <a:ext cx="4256405" cy="868680"/>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400" dirty="0">
                <a:solidFill>
                  <a:srgbClr val="333333"/>
                </a:solidFill>
                <a:latin typeface="微软雅黑" panose="020B0503020204020204" pitchFamily="34" charset="-122"/>
                <a:ea typeface="微软雅黑" panose="020B0503020204020204" pitchFamily="34" charset="-122"/>
                <a:sym typeface="+mn-ea"/>
              </a:rPr>
              <a:t>对于出资方而言，先拿到小微创业企业的认股权，待企业股权增值后再选择行使，既有股权投资的收益，也补偿了其一定的贷款坏账风险。</a:t>
            </a:r>
            <a:endParaRPr lang="zh-CN" altLang="en-US" sz="1400" i="0" dirty="0">
              <a:solidFill>
                <a:srgbClr val="333333"/>
              </a:solidFill>
              <a:latin typeface="微软雅黑" panose="020B0503020204020204" pitchFamily="34" charset="-122"/>
              <a:ea typeface="微软雅黑" panose="020B0503020204020204" pitchFamily="34" charset="-122"/>
            </a:endParaRPr>
          </a:p>
          <a:p>
            <a:pPr algn="just">
              <a:lnSpc>
                <a:spcPct val="150000"/>
              </a:lnSpc>
              <a:spcBef>
                <a:spcPct val="0"/>
              </a:spcBef>
              <a:spcAft>
                <a:spcPct val="0"/>
              </a:spcAft>
            </a:pPr>
            <a:endParaRPr lang="zh-CN" altLang="en-US" sz="1400" i="0" kern="0" dirty="0">
              <a:ln>
                <a:noFill/>
                <a:prstDash val="sysDot"/>
              </a:ln>
              <a:solidFill>
                <a:srgbClr val="333333"/>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矩形 38"/>
          <p:cNvSpPr/>
          <p:nvPr>
            <p:custDataLst>
              <p:tags r:id="rId34"/>
            </p:custDataLst>
          </p:nvPr>
        </p:nvSpPr>
        <p:spPr>
          <a:xfrm>
            <a:off x="726440" y="2011276"/>
            <a:ext cx="4451985" cy="379730"/>
          </a:xfrm>
          <a:prstGeom prst="rect">
            <a:avLst/>
          </a:prstGeom>
          <a:noFill/>
        </p:spPr>
        <p:txBody>
          <a:bodyPr wrap="square" lIns="0" tIns="0" rIns="0" bIns="0" rtlCol="0" anchor="b">
            <a:noAutofit/>
          </a:bodyPr>
          <a:lstStyle/>
          <a:p>
            <a:pPr>
              <a:spcBef>
                <a:spcPct val="0"/>
              </a:spcBef>
              <a:spcAft>
                <a:spcPct val="0"/>
              </a:spcAft>
            </a:pPr>
            <a:r>
              <a:rPr lang="zh-CN" altLang="en-US" sz="1600" b="1">
                <a:solidFill>
                  <a:schemeClr val="accent1"/>
                </a:solidFill>
                <a:latin typeface="微软雅黑" panose="020B0503020204020204" pitchFamily="34" charset="-122"/>
                <a:ea typeface="微软雅黑" panose="020B0503020204020204" pitchFamily="34" charset="-122"/>
                <a:cs typeface="+mn-ea"/>
                <a:sym typeface="+mn-ea"/>
              </a:rPr>
              <a:t>对出资方而言</a:t>
            </a:r>
            <a:endParaRPr lang="zh-CN" altLang="en-US" sz="1600" b="1">
              <a:solidFill>
                <a:schemeClr val="accent1"/>
              </a:solidFill>
              <a:latin typeface="微软雅黑" panose="020B0503020204020204" pitchFamily="34" charset="-122"/>
              <a:ea typeface="微软雅黑" panose="020B0503020204020204" pitchFamily="34" charset="-122"/>
              <a:cs typeface="+mn-ea"/>
              <a:sym typeface="+mn-ea"/>
            </a:endParaRPr>
          </a:p>
        </p:txBody>
      </p:sp>
      <p:sp>
        <p:nvSpPr>
          <p:cNvPr id="40" name="椭圆 39"/>
          <p:cNvSpPr/>
          <p:nvPr>
            <p:custDataLst>
              <p:tags r:id="rId35"/>
            </p:custDataLst>
          </p:nvPr>
        </p:nvSpPr>
        <p:spPr>
          <a:xfrm>
            <a:off x="331274" y="2111158"/>
            <a:ext cx="321310" cy="321310"/>
          </a:xfrm>
          <a:prstGeom prst="ellipse">
            <a:avLst/>
          </a:prstGeom>
          <a:solidFill>
            <a:schemeClr val="accent1"/>
          </a:solidFill>
          <a:effectLst/>
        </p:spPr>
        <p:txBody>
          <a:bodyPr wrap="none" lIns="0" tIns="0" rIns="0" bIns="0" rtlCol="0" anchor="ctr" anchorCtr="0">
            <a:noAutofit/>
          </a:bodyPr>
          <a:lstStyle/>
          <a:p>
            <a:pPr algn="ctr">
              <a:spcBef>
                <a:spcPct val="0"/>
              </a:spcBef>
              <a:spcAft>
                <a:spcPct val="0"/>
              </a:spcAft>
            </a:pPr>
            <a:r>
              <a:rPr lang="en-US" altLang="zh-CN" sz="1400" b="1" dirty="0">
                <a:solidFill>
                  <a:srgbClr val="FFFFFF"/>
                </a:solidFill>
                <a:latin typeface="+mn-ea"/>
                <a:cs typeface="+mn-ea"/>
              </a:rPr>
              <a:t>01</a:t>
            </a:r>
            <a:endParaRPr lang="zh-CN" altLang="en-US" sz="1400" b="1" dirty="0">
              <a:solidFill>
                <a:srgbClr val="FFFFFF"/>
              </a:solidFill>
              <a:latin typeface="+mn-ea"/>
              <a:cs typeface="+mn-ea"/>
            </a:endParaRPr>
          </a:p>
        </p:txBody>
      </p:sp>
      <p:sp>
        <p:nvSpPr>
          <p:cNvPr id="45" name="矩形 44"/>
          <p:cNvSpPr/>
          <p:nvPr>
            <p:custDataLst>
              <p:tags r:id="rId36"/>
            </p:custDataLst>
          </p:nvPr>
        </p:nvSpPr>
        <p:spPr>
          <a:xfrm>
            <a:off x="7387915" y="2437319"/>
            <a:ext cx="4451984" cy="868507"/>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400" dirty="0">
                <a:solidFill>
                  <a:srgbClr val="333333"/>
                </a:solidFill>
                <a:latin typeface="微软雅黑" panose="020B0503020204020204" pitchFamily="34" charset="-122"/>
                <a:ea typeface="微软雅黑" panose="020B0503020204020204" pitchFamily="34" charset="-122"/>
                <a:sym typeface="+mn-ea"/>
              </a:rPr>
              <a:t>认股权可以加大其在企业早期拿到银行债权融资的可能性，进一步拓展融资方式、降低融资成本，提前锁定机构关注和未来融资机会，避免过快稀释股权。</a:t>
            </a:r>
            <a:endParaRPr lang="zh-CN" altLang="en-US" sz="1400" i="0" kern="0" dirty="0">
              <a:ln>
                <a:noFill/>
                <a:prstDash val="sysDot"/>
              </a:ln>
              <a:solidFill>
                <a:srgbClr val="333333"/>
              </a:solidFill>
              <a:latin typeface="微软雅黑" panose="020B0503020204020204" pitchFamily="34" charset="-122"/>
              <a:ea typeface="微软雅黑" panose="020B0503020204020204" pitchFamily="34" charset="-122"/>
              <a:cs typeface="+mn-ea"/>
            </a:endParaRPr>
          </a:p>
        </p:txBody>
      </p:sp>
      <p:sp>
        <p:nvSpPr>
          <p:cNvPr id="46" name="矩形 45"/>
          <p:cNvSpPr/>
          <p:nvPr>
            <p:custDataLst>
              <p:tags r:id="rId37"/>
            </p:custDataLst>
          </p:nvPr>
        </p:nvSpPr>
        <p:spPr>
          <a:xfrm>
            <a:off x="7388225" y="2011061"/>
            <a:ext cx="4451985" cy="379730"/>
          </a:xfrm>
          <a:prstGeom prst="rect">
            <a:avLst/>
          </a:prstGeom>
          <a:noFill/>
        </p:spPr>
        <p:txBody>
          <a:bodyPr wrap="square" lIns="0" tIns="0" rIns="0" bIns="0" rtlCol="0" anchor="b">
            <a:noAutofit/>
          </a:bodyPr>
          <a:lstStyle/>
          <a:p>
            <a:pPr>
              <a:spcBef>
                <a:spcPct val="0"/>
              </a:spcBef>
              <a:spcAft>
                <a:spcPct val="0"/>
              </a:spcAft>
            </a:pPr>
            <a:r>
              <a:rPr lang="zh-CN" altLang="en-US" sz="1600" b="1">
                <a:solidFill>
                  <a:schemeClr val="accent1"/>
                </a:solidFill>
                <a:latin typeface="+mn-ea"/>
                <a:cs typeface="+mn-ea"/>
              </a:rPr>
              <a:t>对企业而言</a:t>
            </a:r>
            <a:endParaRPr lang="zh-CN" altLang="en-US" sz="1600" b="1">
              <a:solidFill>
                <a:schemeClr val="accent1"/>
              </a:solidFill>
              <a:latin typeface="+mn-ea"/>
              <a:cs typeface="+mn-ea"/>
            </a:endParaRPr>
          </a:p>
        </p:txBody>
      </p:sp>
      <p:sp>
        <p:nvSpPr>
          <p:cNvPr id="47" name="椭圆 46"/>
          <p:cNvSpPr/>
          <p:nvPr>
            <p:custDataLst>
              <p:tags r:id="rId38"/>
            </p:custDataLst>
          </p:nvPr>
        </p:nvSpPr>
        <p:spPr>
          <a:xfrm>
            <a:off x="6993059" y="2110943"/>
            <a:ext cx="321310" cy="321310"/>
          </a:xfrm>
          <a:prstGeom prst="ellipse">
            <a:avLst/>
          </a:prstGeom>
          <a:solidFill>
            <a:schemeClr val="accent1"/>
          </a:solidFill>
          <a:effectLst/>
        </p:spPr>
        <p:txBody>
          <a:bodyPr wrap="none" lIns="0" tIns="0" rIns="0" bIns="0" rtlCol="0" anchor="ctr" anchorCtr="0">
            <a:noAutofit/>
          </a:bodyPr>
          <a:lstStyle/>
          <a:p>
            <a:pPr algn="ctr">
              <a:spcBef>
                <a:spcPct val="0"/>
              </a:spcBef>
              <a:spcAft>
                <a:spcPct val="0"/>
              </a:spcAft>
            </a:pPr>
            <a:r>
              <a:rPr lang="en-US" altLang="zh-CN" sz="1400" b="1">
                <a:solidFill>
                  <a:srgbClr val="FFFFFF"/>
                </a:solidFill>
                <a:latin typeface="+mn-ea"/>
                <a:cs typeface="+mn-ea"/>
              </a:rPr>
              <a:t>02</a:t>
            </a:r>
            <a:endParaRPr lang="zh-CN" altLang="en-US" sz="1400" b="1">
              <a:solidFill>
                <a:srgbClr val="FFFFFF"/>
              </a:solidFill>
              <a:latin typeface="+mn-ea"/>
              <a:cs typeface="+mn-ea"/>
            </a:endParaRPr>
          </a:p>
        </p:txBody>
      </p:sp>
      <p:sp>
        <p:nvSpPr>
          <p:cNvPr id="48" name="文本框 47"/>
          <p:cNvSpPr txBox="1"/>
          <p:nvPr/>
        </p:nvSpPr>
        <p:spPr>
          <a:xfrm>
            <a:off x="4525645" y="6284595"/>
            <a:ext cx="3576955" cy="398780"/>
          </a:xfrm>
          <a:prstGeom prst="rect">
            <a:avLst/>
          </a:prstGeom>
        </p:spPr>
        <p:txBody>
          <a:bodyPr wrap="square">
            <a:spAutoFit/>
          </a:bodyPr>
          <a:lstStyle/>
          <a:p>
            <a:r>
              <a:rPr lang="en-US" altLang="zh-CN" sz="2000" b="1">
                <a:solidFill>
                  <a:schemeClr val="accent1"/>
                </a:solidFill>
                <a:effectLst>
                  <a:outerShdw blurRad="38100" dist="25400" dir="5400000" algn="ctr" rotWithShape="0">
                    <a:srgbClr val="6E747A">
                      <a:alpha val="43000"/>
                    </a:srgbClr>
                  </a:outerShdw>
                </a:effectLst>
              </a:rPr>
              <a:t>“X+</a:t>
            </a:r>
            <a:r>
              <a:rPr lang="zh-CN" altLang="en-US" sz="2000" b="1">
                <a:solidFill>
                  <a:schemeClr val="accent1"/>
                </a:solidFill>
                <a:effectLst>
                  <a:outerShdw blurRad="38100" dist="25400" dir="5400000" algn="ctr" rotWithShape="0">
                    <a:srgbClr val="6E747A">
                      <a:alpha val="43000"/>
                    </a:srgbClr>
                  </a:outerShdw>
                </a:effectLst>
              </a:rPr>
              <a:t>认股权</a:t>
            </a:r>
            <a:r>
              <a:rPr lang="en-US" altLang="zh-CN" sz="2000" b="1">
                <a:solidFill>
                  <a:schemeClr val="accent1"/>
                </a:solidFill>
                <a:effectLst>
                  <a:outerShdw blurRad="38100" dist="25400" dir="5400000" algn="ctr" rotWithShape="0">
                    <a:srgbClr val="6E747A">
                      <a:alpha val="43000"/>
                    </a:srgbClr>
                  </a:outerShdw>
                </a:effectLst>
              </a:rPr>
              <a:t>”</a:t>
            </a:r>
            <a:r>
              <a:rPr lang="zh-CN" altLang="en-US" sz="2000" b="1">
                <a:solidFill>
                  <a:schemeClr val="accent1"/>
                </a:solidFill>
                <a:effectLst>
                  <a:outerShdw blurRad="38100" dist="25400" dir="5400000" algn="ctr" rotWithShape="0">
                    <a:srgbClr val="6E747A">
                      <a:alpha val="43000"/>
                    </a:srgbClr>
                  </a:outerShdw>
                </a:effectLst>
              </a:rPr>
              <a:t>多种业务场景</a:t>
            </a:r>
            <a:endParaRPr lang="zh-CN" altLang="en-US" sz="2000" b="1">
              <a:solidFill>
                <a:schemeClr val="accent1"/>
              </a:solidFill>
              <a:effectLst>
                <a:outerShdw blurRad="38100" dist="25400" dir="5400000" algn="ctr" rotWithShape="0">
                  <a:srgbClr val="6E747A">
                    <a:alpha val="43000"/>
                  </a:srgbClr>
                </a:outerShdw>
              </a:effectLst>
            </a:endParaRPr>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455545" y="441510"/>
            <a:ext cx="6262927" cy="521970"/>
          </a:xfrm>
          <a:prstGeom prst="rect">
            <a:avLst/>
          </a:prstGeom>
        </p:spPr>
        <p:txBody>
          <a:bodyPr wrap="square">
            <a:spAutoFit/>
          </a:bodyPr>
          <a:lstStyle/>
          <a:p>
            <a:pPr algn="ctr"/>
            <a:r>
              <a:rPr lang="zh-CN" altLang="en-US" sz="2800" b="1" dirty="0">
                <a:solidFill>
                  <a:srgbClr val="1C56A6"/>
                </a:solidFill>
                <a:cs typeface="+mn-ea"/>
                <a:sym typeface="+mn-lt"/>
              </a:rPr>
              <a:t>创新业务</a:t>
            </a:r>
            <a:r>
              <a:rPr lang="en-US" altLang="zh-CN" sz="2800" b="1" dirty="0">
                <a:solidFill>
                  <a:srgbClr val="1C56A6"/>
                </a:solidFill>
                <a:cs typeface="+mn-ea"/>
                <a:sym typeface="+mn-lt"/>
              </a:rPr>
              <a:t>——</a:t>
            </a:r>
            <a:r>
              <a:rPr lang="zh-CN" altLang="en-US" sz="2800" b="1" dirty="0">
                <a:solidFill>
                  <a:srgbClr val="1C56A6"/>
                </a:solidFill>
                <a:cs typeface="+mn-ea"/>
                <a:sym typeface="+mn-lt"/>
              </a:rPr>
              <a:t>认股权综合服务平台</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605527" y="1616867"/>
            <a:ext cx="6255185" cy="1087755"/>
          </a:xfrm>
          <a:prstGeom prst="rect">
            <a:avLst/>
          </a:prstGeom>
          <a:noFill/>
        </p:spPr>
        <p:txBody>
          <a:bodyPr wrap="square">
            <a:spAutoFit/>
          </a:bodyPr>
          <a:lstStyle/>
          <a:p>
            <a:pPr algn="just">
              <a:lnSpc>
                <a:spcPct val="120000"/>
              </a:lnSpc>
            </a:pPr>
            <a:r>
              <a:rPr lang="zh-CN" altLang="en-US" dirty="0">
                <a:latin typeface="微软雅黑" panose="020B0503020204020204" pitchFamily="34" charset="-122"/>
                <a:ea typeface="微软雅黑" panose="020B0503020204020204" pitchFamily="34" charset="-122"/>
              </a:rPr>
              <a:t>基于区块链技术搭建功能包括</a:t>
            </a:r>
            <a:r>
              <a:rPr lang="zh-CN" altLang="en-US" b="1" dirty="0">
                <a:solidFill>
                  <a:srgbClr val="660000"/>
                </a:solidFill>
                <a:latin typeface="微软雅黑" panose="020B0503020204020204" pitchFamily="34" charset="-122"/>
                <a:ea typeface="微软雅黑" panose="020B0503020204020204" pitchFamily="34" charset="-122"/>
              </a:rPr>
              <a:t>认股权登记、确权、托管、估值、转让、行权、工商变更等一系列综合服务的平台，</a:t>
            </a:r>
            <a:r>
              <a:rPr lang="zh-CN" altLang="en-US" dirty="0">
                <a:latin typeface="微软雅黑" panose="020B0503020204020204" pitchFamily="34" charset="-122"/>
                <a:ea typeface="微软雅黑" panose="020B0503020204020204" pitchFamily="34" charset="-122"/>
              </a:rPr>
              <a:t>着力提高认股权的法律效力、转让效率和价格公允性。</a:t>
            </a:r>
            <a:endParaRPr lang="zh-CN" altLang="en-US" dirty="0">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5437458" y="3469640"/>
            <a:ext cx="1959732" cy="0"/>
          </a:xfrm>
          <a:prstGeom prst="line">
            <a:avLst/>
          </a:prstGeom>
          <a:ln w="19050">
            <a:solidFill>
              <a:schemeClr val="tx1">
                <a:lumMod val="95000"/>
                <a:lumOff val="5000"/>
                <a:alpha val="1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968411" y="3469640"/>
            <a:ext cx="1744504" cy="10334"/>
          </a:xfrm>
          <a:prstGeom prst="line">
            <a:avLst/>
          </a:prstGeom>
          <a:ln w="19050">
            <a:solidFill>
              <a:schemeClr val="tx1">
                <a:lumMod val="95000"/>
                <a:lumOff val="5000"/>
                <a:alpha val="10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6521427" y="3200302"/>
            <a:ext cx="2389074" cy="2688382"/>
            <a:chOff x="6527248" y="3503191"/>
            <a:chExt cx="2389074" cy="2688382"/>
          </a:xfrm>
        </p:grpSpPr>
        <p:grpSp>
          <p:nvGrpSpPr>
            <p:cNvPr id="4" name="组合 3"/>
            <p:cNvGrpSpPr/>
            <p:nvPr/>
          </p:nvGrpSpPr>
          <p:grpSpPr>
            <a:xfrm>
              <a:off x="7435553" y="3503191"/>
              <a:ext cx="538679" cy="538676"/>
              <a:chOff x="5417189" y="2235779"/>
              <a:chExt cx="410200" cy="410198"/>
            </a:xfrm>
          </p:grpSpPr>
          <p:sp>
            <p:nvSpPr>
              <p:cNvPr id="13" name="椭圆 12"/>
              <p:cNvSpPr/>
              <p:nvPr/>
            </p:nvSpPr>
            <p:spPr>
              <a:xfrm>
                <a:off x="5417189" y="2235779"/>
                <a:ext cx="410200" cy="410198"/>
              </a:xfrm>
              <a:prstGeom prst="ellipse">
                <a:avLst/>
              </a:prstGeom>
              <a:solidFill>
                <a:schemeClr val="accent5"/>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14" name="任意多边形 18"/>
              <p:cNvSpPr/>
              <p:nvPr/>
            </p:nvSpPr>
            <p:spPr>
              <a:xfrm>
                <a:off x="5533289" y="2369958"/>
                <a:ext cx="178001" cy="148188"/>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0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0" name="组合 9"/>
            <p:cNvGrpSpPr/>
            <p:nvPr/>
          </p:nvGrpSpPr>
          <p:grpSpPr>
            <a:xfrm>
              <a:off x="6527248" y="4292456"/>
              <a:ext cx="2389074" cy="1899117"/>
              <a:chOff x="4028838" y="3705852"/>
              <a:chExt cx="2389074" cy="1899117"/>
            </a:xfrm>
          </p:grpSpPr>
          <p:sp>
            <p:nvSpPr>
              <p:cNvPr id="11" name="文本框 10"/>
              <p:cNvSpPr txBox="1"/>
              <p:nvPr/>
            </p:nvSpPr>
            <p:spPr>
              <a:xfrm>
                <a:off x="4501906" y="3705852"/>
                <a:ext cx="1409152" cy="369332"/>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2000" b="1" i="0" u="none" strike="noStrike" cap="none" spc="0" normalizeH="0" baseline="0">
                    <a:ln>
                      <a:noFill/>
                    </a:ln>
                    <a:effectLst/>
                    <a:uLnTx/>
                    <a:uFillTx/>
                  </a:defRPr>
                </a:lvl1pPr>
              </a:lstStyle>
              <a:p>
                <a:pPr algn="ctr"/>
                <a:r>
                  <a:rPr lang="zh-CN" altLang="en-US" sz="1800" dirty="0">
                    <a:latin typeface="微软雅黑" panose="020B0503020204020204" pitchFamily="34" charset="-122"/>
                    <a:ea typeface="微软雅黑" panose="020B0503020204020204" pitchFamily="34" charset="-122"/>
                  </a:rPr>
                  <a:t>认股权管理</a:t>
                </a:r>
                <a:endParaRPr lang="en-US" altLang="zh-CN" sz="1800"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4028838" y="4060315"/>
                <a:ext cx="2389074" cy="1544654"/>
              </a:xfrm>
              <a:prstGeom prst="rect">
                <a:avLst/>
              </a:prstGeom>
              <a:noFill/>
            </p:spPr>
            <p:txBody>
              <a:bodyPr wrap="square">
                <a:spAutoFit/>
              </a:bodyPr>
              <a:lstStyle/>
              <a:p>
                <a:pPr algn="ctr">
                  <a:lnSpc>
                    <a:spcPct val="120000"/>
                  </a:lnSpc>
                </a:pPr>
                <a:r>
                  <a:rPr lang="zh-CN" altLang="en-US" sz="1600" dirty="0">
                    <a:latin typeface="微软雅黑" panose="020B0503020204020204" pitchFamily="34" charset="-122"/>
                    <a:ea typeface="微软雅黑" panose="020B0503020204020204" pitchFamily="34" charset="-122"/>
                  </a:rPr>
                  <a:t>权益确认</a:t>
                </a:r>
                <a:endParaRPr lang="zh-CN" altLang="en-US" sz="1600" dirty="0">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企业路演</a:t>
                </a:r>
                <a:endParaRPr lang="zh-CN" altLang="en-US" sz="1600" dirty="0">
                  <a:latin typeface="微软雅黑" panose="020B0503020204020204" pitchFamily="34" charset="-122"/>
                  <a:ea typeface="微软雅黑" panose="020B0503020204020204" pitchFamily="34" charset="-122"/>
                </a:endParaRPr>
              </a:p>
              <a:p>
                <a:pPr algn="ctr">
                  <a:lnSpc>
                    <a:spcPct val="120000"/>
                  </a:lnSpc>
                </a:pPr>
                <a:r>
                  <a:rPr lang="zh-CN" altLang="en-US" sz="1600" b="1" dirty="0">
                    <a:solidFill>
                      <a:srgbClr val="660000"/>
                    </a:solidFill>
                    <a:latin typeface="微软雅黑" panose="020B0503020204020204" pitchFamily="34" charset="-122"/>
                    <a:ea typeface="微软雅黑" panose="020B0503020204020204" pitchFamily="34" charset="-122"/>
                  </a:rPr>
                  <a:t>交易转让</a:t>
                </a:r>
                <a:endParaRPr lang="zh-CN" altLang="en-US" sz="1600" b="1" dirty="0">
                  <a:solidFill>
                    <a:srgbClr val="660000"/>
                  </a:solidFill>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交易鉴证</a:t>
                </a:r>
                <a:endParaRPr lang="zh-CN" altLang="en-US" sz="1600" dirty="0">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工商代办</a:t>
                </a:r>
                <a:endParaRPr lang="zh-CN" altLang="en-US" sz="1600" dirty="0">
                  <a:latin typeface="微软雅黑" panose="020B0503020204020204" pitchFamily="34" charset="-122"/>
                  <a:ea typeface="微软雅黑" panose="020B0503020204020204" pitchFamily="34" charset="-122"/>
                </a:endParaRPr>
              </a:p>
            </p:txBody>
          </p:sp>
        </p:grpSp>
      </p:grpSp>
      <p:grpSp>
        <p:nvGrpSpPr>
          <p:cNvPr id="15" name="组合 14"/>
          <p:cNvGrpSpPr/>
          <p:nvPr/>
        </p:nvGrpSpPr>
        <p:grpSpPr>
          <a:xfrm>
            <a:off x="4492074" y="3200302"/>
            <a:ext cx="1409152" cy="2402718"/>
            <a:chOff x="4497895" y="3503191"/>
            <a:chExt cx="1409152" cy="2402718"/>
          </a:xfrm>
        </p:grpSpPr>
        <p:grpSp>
          <p:nvGrpSpPr>
            <p:cNvPr id="17" name="组合 16"/>
            <p:cNvGrpSpPr/>
            <p:nvPr/>
          </p:nvGrpSpPr>
          <p:grpSpPr>
            <a:xfrm>
              <a:off x="4937142" y="3503191"/>
              <a:ext cx="538679" cy="538676"/>
              <a:chOff x="4471992" y="2235779"/>
              <a:chExt cx="410200" cy="410198"/>
            </a:xfrm>
            <a:effectLst/>
          </p:grpSpPr>
          <p:sp>
            <p:nvSpPr>
              <p:cNvPr id="20" name="椭圆 19"/>
              <p:cNvSpPr/>
              <p:nvPr/>
            </p:nvSpPr>
            <p:spPr>
              <a:xfrm>
                <a:off x="4471992" y="2235779"/>
                <a:ext cx="410200" cy="410198"/>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18" name="任意多边形 15"/>
              <p:cNvSpPr/>
              <p:nvPr/>
            </p:nvSpPr>
            <p:spPr>
              <a:xfrm>
                <a:off x="4595899" y="2358227"/>
                <a:ext cx="162386" cy="17800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9" name="组合 18"/>
            <p:cNvGrpSpPr/>
            <p:nvPr/>
          </p:nvGrpSpPr>
          <p:grpSpPr>
            <a:xfrm>
              <a:off x="4497895" y="4302258"/>
              <a:ext cx="1409152" cy="1603651"/>
              <a:chOff x="4501906" y="3705852"/>
              <a:chExt cx="1409152" cy="1603651"/>
            </a:xfrm>
          </p:grpSpPr>
          <p:sp>
            <p:nvSpPr>
              <p:cNvPr id="26" name="文本框 25"/>
              <p:cNvSpPr txBox="1"/>
              <p:nvPr/>
            </p:nvSpPr>
            <p:spPr>
              <a:xfrm>
                <a:off x="4501906" y="3705852"/>
                <a:ext cx="1409152" cy="369332"/>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2000" b="1" i="0" u="none" strike="noStrike" cap="none" spc="0" normalizeH="0" baseline="0">
                    <a:ln>
                      <a:noFill/>
                    </a:ln>
                    <a:effectLst/>
                    <a:uLnTx/>
                    <a:uFillTx/>
                  </a:defRPr>
                </a:lvl1pPr>
              </a:lstStyle>
              <a:p>
                <a:pPr algn="ctr"/>
                <a:r>
                  <a:rPr lang="zh-CN" altLang="en-US" sz="1800" dirty="0">
                    <a:latin typeface="微软雅黑" panose="020B0503020204020204" pitchFamily="34" charset="-122"/>
                    <a:ea typeface="微软雅黑" panose="020B0503020204020204" pitchFamily="34" charset="-122"/>
                  </a:rPr>
                  <a:t>认股权登记</a:t>
                </a:r>
                <a:endParaRPr lang="en-US" altLang="zh-CN" sz="1800"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4615253" y="4060315"/>
                <a:ext cx="1182458" cy="1249188"/>
              </a:xfrm>
              <a:prstGeom prst="rect">
                <a:avLst/>
              </a:prstGeom>
              <a:noFill/>
            </p:spPr>
            <p:txBody>
              <a:bodyPr wrap="square">
                <a:spAutoFit/>
              </a:bodyPr>
              <a:lstStyle/>
              <a:p>
                <a:pPr algn="ctr">
                  <a:lnSpc>
                    <a:spcPct val="120000"/>
                  </a:lnSpc>
                </a:pPr>
                <a:r>
                  <a:rPr lang="zh-CN" altLang="en-US" sz="1600" dirty="0">
                    <a:latin typeface="微软雅黑" panose="020B0503020204020204" pitchFamily="34" charset="-122"/>
                    <a:ea typeface="微软雅黑" panose="020B0503020204020204" pitchFamily="34" charset="-122"/>
                  </a:rPr>
                  <a:t>电子签约</a:t>
                </a:r>
                <a:endParaRPr lang="zh-CN" altLang="en-US" sz="1600" dirty="0">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初始登记</a:t>
                </a:r>
                <a:endParaRPr lang="zh-CN" altLang="en-US" sz="1600" dirty="0">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变更登记</a:t>
                </a:r>
                <a:endParaRPr lang="zh-CN" altLang="en-US" sz="1600" dirty="0">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注销登记</a:t>
                </a:r>
                <a:endParaRPr lang="zh-CN" altLang="en-US" sz="1600" dirty="0">
                  <a:latin typeface="微软雅黑" panose="020B0503020204020204" pitchFamily="34" charset="-122"/>
                  <a:ea typeface="微软雅黑" panose="020B0503020204020204" pitchFamily="34" charset="-122"/>
                </a:endParaRPr>
              </a:p>
            </p:txBody>
          </p:sp>
        </p:grpSp>
      </p:grpSp>
      <p:grpSp>
        <p:nvGrpSpPr>
          <p:cNvPr id="29" name="组合 28"/>
          <p:cNvGrpSpPr/>
          <p:nvPr/>
        </p:nvGrpSpPr>
        <p:grpSpPr>
          <a:xfrm>
            <a:off x="9103900" y="3210636"/>
            <a:ext cx="1756707" cy="2101247"/>
            <a:chOff x="9324949" y="3513525"/>
            <a:chExt cx="1756707" cy="2101247"/>
          </a:xfrm>
        </p:grpSpPr>
        <p:grpSp>
          <p:nvGrpSpPr>
            <p:cNvPr id="30" name="组合 29"/>
            <p:cNvGrpSpPr/>
            <p:nvPr/>
          </p:nvGrpSpPr>
          <p:grpSpPr>
            <a:xfrm>
              <a:off x="9933964" y="3513525"/>
              <a:ext cx="538679" cy="538676"/>
              <a:chOff x="6362386" y="2235779"/>
              <a:chExt cx="410200" cy="410198"/>
            </a:xfrm>
          </p:grpSpPr>
          <p:sp>
            <p:nvSpPr>
              <p:cNvPr id="31" name="椭圆 30"/>
              <p:cNvSpPr/>
              <p:nvPr/>
            </p:nvSpPr>
            <p:spPr>
              <a:xfrm>
                <a:off x="6362386" y="2235779"/>
                <a:ext cx="410200" cy="410198"/>
              </a:xfrm>
              <a:prstGeom prst="ellipse">
                <a:avLst/>
              </a:prstGeom>
              <a:solidFill>
                <a:schemeClr val="accent2"/>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34" name="任意多边形 21"/>
              <p:cNvSpPr/>
              <p:nvPr/>
            </p:nvSpPr>
            <p:spPr>
              <a:xfrm>
                <a:off x="6478486" y="2376357"/>
                <a:ext cx="178001" cy="141741"/>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36" name="组合 35"/>
            <p:cNvGrpSpPr/>
            <p:nvPr/>
          </p:nvGrpSpPr>
          <p:grpSpPr>
            <a:xfrm>
              <a:off x="9324949" y="4306586"/>
              <a:ext cx="1756707" cy="1308186"/>
              <a:chOff x="4328128" y="3705852"/>
              <a:chExt cx="1756707" cy="1308186"/>
            </a:xfrm>
          </p:grpSpPr>
          <p:sp>
            <p:nvSpPr>
              <p:cNvPr id="37" name="文本框 36"/>
              <p:cNvSpPr txBox="1"/>
              <p:nvPr/>
            </p:nvSpPr>
            <p:spPr>
              <a:xfrm>
                <a:off x="4501906" y="3705852"/>
                <a:ext cx="1409152" cy="369332"/>
              </a:xfrm>
              <a:prstGeom prst="rect">
                <a:avLst/>
              </a:prstGeom>
              <a:noFill/>
            </p:spPr>
            <p:txBody>
              <a:bodyPr wrap="square">
                <a:spAutoFit/>
              </a:bodyPr>
              <a:lstStyle>
                <a:defPPr>
                  <a:defRPr lang="zh-CN"/>
                </a:defPPr>
                <a:lvl1pPr marR="0" lvl="0" indent="0" defTabSz="913765" fontAlgn="auto">
                  <a:lnSpc>
                    <a:spcPct val="100000"/>
                  </a:lnSpc>
                  <a:spcBef>
                    <a:spcPts val="0"/>
                  </a:spcBef>
                  <a:spcAft>
                    <a:spcPts val="0"/>
                  </a:spcAft>
                  <a:buClrTx/>
                  <a:buSzPct val="25000"/>
                  <a:buFontTx/>
                  <a:buNone/>
                  <a:defRPr kumimoji="0" sz="2000" b="1" i="0" u="none" strike="noStrike" cap="none" spc="0" normalizeH="0" baseline="0">
                    <a:ln>
                      <a:noFill/>
                    </a:ln>
                    <a:effectLst/>
                    <a:uLnTx/>
                    <a:uFillTx/>
                  </a:defRPr>
                </a:lvl1pPr>
              </a:lstStyle>
              <a:p>
                <a:pPr algn="ctr"/>
                <a:r>
                  <a:rPr lang="zh-CN" altLang="en-US" sz="1800" dirty="0">
                    <a:latin typeface="微软雅黑" panose="020B0503020204020204" pitchFamily="34" charset="-122"/>
                    <a:ea typeface="微软雅黑" panose="020B0503020204020204" pitchFamily="34" charset="-122"/>
                  </a:rPr>
                  <a:t>认股权增值</a:t>
                </a:r>
                <a:endParaRPr lang="en-US" altLang="zh-CN" sz="180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4328128" y="4060315"/>
                <a:ext cx="1756707" cy="953723"/>
              </a:xfrm>
              <a:prstGeom prst="rect">
                <a:avLst/>
              </a:prstGeom>
              <a:noFill/>
            </p:spPr>
            <p:txBody>
              <a:bodyPr wrap="square">
                <a:spAutoFit/>
              </a:bodyPr>
              <a:lstStyle/>
              <a:p>
                <a:pPr algn="ctr">
                  <a:lnSpc>
                    <a:spcPct val="120000"/>
                  </a:lnSpc>
                </a:pPr>
                <a:r>
                  <a:rPr lang="zh-CN" altLang="en-US" sz="1600" dirty="0">
                    <a:latin typeface="微软雅黑" panose="020B0503020204020204" pitchFamily="34" charset="-122"/>
                    <a:ea typeface="微软雅黑" panose="020B0503020204020204" pitchFamily="34" charset="-122"/>
                  </a:rPr>
                  <a:t>估值跟踪</a:t>
                </a:r>
                <a:endParaRPr lang="zh-CN" altLang="en-US" sz="1600" dirty="0">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企业赋能</a:t>
                </a:r>
                <a:endParaRPr lang="en-US" altLang="zh-CN" sz="1600" dirty="0">
                  <a:latin typeface="微软雅黑" panose="020B0503020204020204" pitchFamily="34" charset="-122"/>
                  <a:ea typeface="微软雅黑" panose="020B0503020204020204" pitchFamily="34" charset="-122"/>
                </a:endParaRPr>
              </a:p>
              <a:p>
                <a:pPr algn="ctr">
                  <a:lnSpc>
                    <a:spcPct val="120000"/>
                  </a:lnSpc>
                </a:pPr>
                <a:r>
                  <a:rPr lang="zh-CN" altLang="en-US" sz="1600" dirty="0">
                    <a:latin typeface="微软雅黑" panose="020B0503020204020204" pitchFamily="34" charset="-122"/>
                    <a:ea typeface="微软雅黑" panose="020B0503020204020204" pitchFamily="34" charset="-122"/>
                  </a:rPr>
                  <a:t>交流培训</a:t>
                </a:r>
                <a:endParaRPr lang="zh-CN" altLang="en-US" sz="1600" dirty="0">
                  <a:latin typeface="微软雅黑" panose="020B0503020204020204" pitchFamily="34" charset="-122"/>
                  <a:ea typeface="微软雅黑" panose="020B0503020204020204" pitchFamily="34" charset="-122"/>
                </a:endParaRPr>
              </a:p>
            </p:txBody>
          </p:sp>
        </p:grpSp>
      </p:grpSp>
      <p:grpSp>
        <p:nvGrpSpPr>
          <p:cNvPr id="40" name="组合 39"/>
          <p:cNvGrpSpPr/>
          <p:nvPr/>
        </p:nvGrpSpPr>
        <p:grpSpPr>
          <a:xfrm flipH="1">
            <a:off x="588760" y="1884239"/>
            <a:ext cx="3685384" cy="4611121"/>
            <a:chOff x="7821738" y="1198699"/>
            <a:chExt cx="3685384" cy="4611121"/>
          </a:xfrm>
        </p:grpSpPr>
        <p:sp>
          <p:nvSpPr>
            <p:cNvPr id="41" name="任意多边形 4"/>
            <p:cNvSpPr/>
            <p:nvPr/>
          </p:nvSpPr>
          <p:spPr>
            <a:xfrm rot="5400000">
              <a:off x="8293731" y="3447329"/>
              <a:ext cx="3159946" cy="1565036"/>
            </a:xfrm>
            <a:custGeom>
              <a:avLst/>
              <a:gdLst>
                <a:gd name="connsiteX0" fmla="*/ 1841766 w 3683532"/>
                <a:gd name="connsiteY0" fmla="*/ 0 h 1824354"/>
                <a:gd name="connsiteX1" fmla="*/ 3674944 w 3683532"/>
                <a:gd name="connsiteY1" fmla="*/ 1654288 h 1824354"/>
                <a:gd name="connsiteX2" fmla="*/ 3683532 w 3683532"/>
                <a:gd name="connsiteY2" fmla="*/ 1824354 h 1824354"/>
                <a:gd name="connsiteX3" fmla="*/ 0 w 3683532"/>
                <a:gd name="connsiteY3" fmla="*/ 1824354 h 1824354"/>
                <a:gd name="connsiteX4" fmla="*/ 8588 w 3683532"/>
                <a:gd name="connsiteY4" fmla="*/ 1654288 h 1824354"/>
                <a:gd name="connsiteX5" fmla="*/ 1841766 w 3683532"/>
                <a:gd name="connsiteY5" fmla="*/ 0 h 182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3532" h="1824354">
                  <a:moveTo>
                    <a:pt x="1841766" y="0"/>
                  </a:moveTo>
                  <a:cubicBezTo>
                    <a:pt x="2795851" y="0"/>
                    <a:pt x="3580580" y="725099"/>
                    <a:pt x="3674944" y="1654288"/>
                  </a:cubicBezTo>
                  <a:lnTo>
                    <a:pt x="3683532" y="1824354"/>
                  </a:lnTo>
                  <a:lnTo>
                    <a:pt x="0" y="1824354"/>
                  </a:lnTo>
                  <a:lnTo>
                    <a:pt x="8588" y="1654288"/>
                  </a:lnTo>
                  <a:cubicBezTo>
                    <a:pt x="102952" y="725099"/>
                    <a:pt x="887681" y="0"/>
                    <a:pt x="1841766" y="0"/>
                  </a:cubicBezTo>
                  <a:close/>
                </a:path>
              </a:pathLst>
            </a:custGeom>
            <a:solidFill>
              <a:schemeClr val="tx1">
                <a:lumMod val="50000"/>
                <a:lumOff val="50000"/>
                <a:alpha val="10000"/>
              </a:schemeClr>
            </a:solidFill>
            <a:ln w="9525" cap="rnd">
              <a:noFill/>
              <a:prstDash val="lgDash"/>
              <a:round/>
              <a:tailEnd type="ova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4400"/>
              <a:endParaRPr lang="zh-CN" altLang="en-US" sz="2000" b="1">
                <a:solidFill>
                  <a:schemeClr val="bg1"/>
                </a:solidFill>
              </a:endParaRPr>
            </a:p>
          </p:txBody>
        </p:sp>
        <p:sp>
          <p:nvSpPr>
            <p:cNvPr id="43" name="椭圆 42"/>
            <p:cNvSpPr/>
            <p:nvPr/>
          </p:nvSpPr>
          <p:spPr>
            <a:xfrm>
              <a:off x="7821738" y="1198699"/>
              <a:ext cx="3685384" cy="3685384"/>
            </a:xfrm>
            <a:prstGeom prst="ellipse">
              <a:avLst/>
            </a:prstGeom>
            <a:blipFill>
              <a:blip r:embed="rId1"/>
              <a:srcRect/>
              <a:stretch>
                <a:fillRect l="-25086" r="-24914"/>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
        <p:nvSpPr>
          <p:cNvPr id="47" name="灯片编号占位符 1"/>
          <p:cNvSpPr txBox="1"/>
          <p:nvPr/>
        </p:nvSpPr>
        <p:spPr>
          <a:xfrm>
            <a:off x="8550910" y="6693218"/>
            <a:ext cx="2909888" cy="206375"/>
          </a:xfrm>
          <a:prstGeom prst="rect">
            <a:avLst/>
          </a:prstGeom>
        </p:spPr>
        <p:txBody>
          <a:bodyPr vert="horz" wrap="square" lIns="91440" tIns="45720" rIns="91440" bIns="45720" numCol="1" anchor="ctr" anchorCtr="0" compatLnSpc="1"/>
          <a:lstStyle>
            <a:defPPr>
              <a:defRPr lang="zh-CN"/>
            </a:defPPr>
            <a:lvl1pPr marL="0" lvl="0" indent="0" algn="r" defTabSz="914400" rtl="0" eaLnBrk="0" fontAlgn="base" latinLnBrk="0" hangingPunct="0">
              <a:lnSpc>
                <a:spcPct val="100000"/>
              </a:lnSpc>
              <a:spcBef>
                <a:spcPct val="0"/>
              </a:spcBef>
              <a:spcAft>
                <a:spcPct val="0"/>
              </a:spcAft>
              <a:buNone/>
              <a:defRPr sz="1000" b="0" i="0" u="none" kern="1200" baseline="0">
                <a:solidFill>
                  <a:srgbClr val="7F7F7F"/>
                </a:solidFill>
                <a:latin typeface="Arial" panose="020B0604020202020204" pitchFamily="34" charset="0"/>
                <a:ea typeface="黑体" panose="02010609060101010101"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9pPr>
          </a:lstStyle>
          <a:p>
            <a:pPr eaLnBrk="1" hangingPunct="1"/>
            <a:fld id="{9A0DB2DC-4C9A-4742-B13C-FB6460FD3503}" type="slidenum">
              <a:rPr lang="en-US" altLang="zh-CN" smtClean="0"/>
            </a:fld>
            <a:endParaRPr lang="en-US" altLang="zh-CN" dirty="0"/>
          </a:p>
        </p:txBody>
      </p:sp>
      <p:sp>
        <p:nvSpPr>
          <p:cNvPr id="2" name="矩形 1"/>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246888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创新业务</a:t>
            </a:r>
            <a:r>
              <a:rPr lang="en-US" altLang="zh-CN" sz="2800" b="1" dirty="0">
                <a:solidFill>
                  <a:srgbClr val="1C56A6"/>
                </a:solidFill>
                <a:cs typeface="+mn-ea"/>
                <a:sym typeface="+mn-lt"/>
              </a:rPr>
              <a:t>——</a:t>
            </a:r>
            <a:r>
              <a:rPr lang="zh-CN" altLang="en-US" sz="2800" b="1" dirty="0">
                <a:solidFill>
                  <a:srgbClr val="1C56A6"/>
                </a:solidFill>
                <a:cs typeface="+mn-ea"/>
                <a:sym typeface="+mn-lt"/>
              </a:rPr>
              <a:t>认股权综合服务平台</a:t>
            </a:r>
            <a:endParaRPr lang="zh-CN" altLang="en-US" sz="2800" b="1" dirty="0">
              <a:solidFill>
                <a:srgbClr val="1C56A6"/>
              </a:solidFill>
              <a:cs typeface="+mn-ea"/>
              <a:sym typeface="+mn-lt"/>
            </a:endParaRPr>
          </a:p>
        </p:txBody>
      </p:sp>
      <p:cxnSp>
        <p:nvCxnSpPr>
          <p:cNvPr id="31" name="直接连接符 30"/>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5363" name="矩形 24"/>
          <p:cNvSpPr/>
          <p:nvPr/>
        </p:nvSpPr>
        <p:spPr>
          <a:xfrm>
            <a:off x="633730" y="1180465"/>
            <a:ext cx="2427605" cy="460375"/>
          </a:xfrm>
          <a:prstGeom prst="rect">
            <a:avLst/>
          </a:prstGeom>
          <a:noFill/>
          <a:ln w="9525">
            <a:noFill/>
          </a:ln>
        </p:spPr>
        <p:txBody>
          <a:bodyPr wrap="square">
            <a:spAutoFit/>
          </a:bodyPr>
          <a:lstStyle/>
          <a:p>
            <a:pPr eaLnBrk="1" hangingPunct="1"/>
            <a:r>
              <a:rPr lang="zh-CN" altLang="en-US" sz="2400" b="1" dirty="0">
                <a:latin typeface="微软雅黑" panose="020B0503020204020204" pitchFamily="34" charset="-122"/>
                <a:ea typeface="微软雅黑" panose="020B0503020204020204" pitchFamily="34" charset="-122"/>
              </a:rPr>
              <a:t>认股权业务流程</a:t>
            </a:r>
            <a:endParaRPr lang="zh-CN" altLang="en-US" sz="2400" b="1" dirty="0">
              <a:latin typeface="微软雅黑" panose="020B0503020204020204" pitchFamily="34" charset="-122"/>
              <a:ea typeface="微软雅黑" panose="020B0503020204020204" pitchFamily="34" charset="-122"/>
            </a:endParaRPr>
          </a:p>
        </p:txBody>
      </p:sp>
      <p:sp>
        <p:nvSpPr>
          <p:cNvPr id="98" name="灯片编号占位符 1"/>
          <p:cNvSpPr txBox="1"/>
          <p:nvPr/>
        </p:nvSpPr>
        <p:spPr>
          <a:xfrm>
            <a:off x="8610600" y="6240463"/>
            <a:ext cx="2909888" cy="206375"/>
          </a:xfrm>
          <a:prstGeom prst="rect">
            <a:avLst/>
          </a:prstGeom>
        </p:spPr>
        <p:txBody>
          <a:bodyPr vert="horz" wrap="square" lIns="91440" tIns="45720" rIns="91440" bIns="45720" numCol="1" anchor="ctr" anchorCtr="0" compatLnSpc="1"/>
          <a:lstStyle>
            <a:defPPr>
              <a:defRPr lang="zh-CN"/>
            </a:defPPr>
            <a:lvl1pPr marL="0" lvl="0" indent="0" algn="r" defTabSz="914400" rtl="0" eaLnBrk="0" fontAlgn="base" latinLnBrk="0" hangingPunct="0">
              <a:lnSpc>
                <a:spcPct val="100000"/>
              </a:lnSpc>
              <a:spcBef>
                <a:spcPct val="0"/>
              </a:spcBef>
              <a:spcAft>
                <a:spcPct val="0"/>
              </a:spcAft>
              <a:buNone/>
              <a:defRPr sz="1000" b="0" i="0" u="none" kern="1200" baseline="0">
                <a:solidFill>
                  <a:srgbClr val="7F7F7F"/>
                </a:solidFill>
                <a:latin typeface="Arial" panose="020B0604020202020204" pitchFamily="34" charset="0"/>
                <a:ea typeface="黑体" panose="02010609060101010101"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黑体" panose="02010609060101010101" charset="-122"/>
                <a:cs typeface="+mn-cs"/>
              </a:defRPr>
            </a:lvl9pPr>
          </a:lstStyle>
          <a:p>
            <a:pPr eaLnBrk="1" hangingPunct="1"/>
            <a:fld id="{9A0DB2DC-4C9A-4742-B13C-FB6460FD3503}" type="slidenum">
              <a:rPr lang="en-US" altLang="zh-CN" smtClean="0"/>
            </a:fld>
            <a:endParaRPr lang="en-US" altLang="zh-CN" dirty="0"/>
          </a:p>
        </p:txBody>
      </p:sp>
      <p:grpSp>
        <p:nvGrpSpPr>
          <p:cNvPr id="2" name="组合 1"/>
          <p:cNvGrpSpPr/>
          <p:nvPr/>
        </p:nvGrpSpPr>
        <p:grpSpPr>
          <a:xfrm>
            <a:off x="897720" y="1219954"/>
            <a:ext cx="10396559" cy="2742101"/>
            <a:chOff x="897720" y="1383191"/>
            <a:chExt cx="10396559" cy="2742101"/>
          </a:xfrm>
        </p:grpSpPr>
        <p:sp>
          <p:nvSpPr>
            <p:cNvPr id="41" name="i$ḷîḍe"/>
            <p:cNvSpPr/>
            <p:nvPr/>
          </p:nvSpPr>
          <p:spPr>
            <a:xfrm>
              <a:off x="897720" y="2503782"/>
              <a:ext cx="2172128" cy="440280"/>
            </a:xfrm>
            <a:prstGeom prst="roundRect">
              <a:avLst>
                <a:gd name="adj" fmla="val 50000"/>
              </a:avLst>
            </a:prstGeom>
            <a:solidFill>
              <a:schemeClr val="accent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1000" dirty="0">
                  <a:solidFill>
                    <a:schemeClr val="bg1"/>
                  </a:solidFill>
                  <a:latin typeface="微软雅黑" panose="020B0503020204020204" pitchFamily="34" charset="-122"/>
                  <a:ea typeface="微软雅黑" panose="020B0503020204020204" pitchFamily="34" charset="-122"/>
                </a:rPr>
                <a:t>开展认股权登记</a:t>
              </a:r>
              <a:endParaRPr lang="zh-CN" altLang="en-US" sz="1000" dirty="0">
                <a:solidFill>
                  <a:schemeClr val="bg1"/>
                </a:solidFill>
                <a:latin typeface="微软雅黑" panose="020B0503020204020204" pitchFamily="34" charset="-122"/>
                <a:ea typeface="微软雅黑" panose="020B0503020204020204" pitchFamily="34" charset="-122"/>
              </a:endParaRPr>
            </a:p>
            <a:p>
              <a:pPr algn="ctr" defTabSz="914400"/>
              <a:r>
                <a:rPr lang="zh-CN" altLang="en-US" sz="1000" dirty="0">
                  <a:solidFill>
                    <a:schemeClr val="bg1"/>
                  </a:solidFill>
                  <a:latin typeface="微软雅黑" panose="020B0503020204020204" pitchFamily="34" charset="-122"/>
                  <a:ea typeface="微软雅黑" panose="020B0503020204020204" pitchFamily="34" charset="-122"/>
                </a:rPr>
                <a:t>填报相关业务信息</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2" name="i$ḷîḍe"/>
            <p:cNvSpPr/>
            <p:nvPr/>
          </p:nvSpPr>
          <p:spPr>
            <a:xfrm>
              <a:off x="3560305" y="2503782"/>
              <a:ext cx="2172128" cy="440280"/>
            </a:xfrm>
            <a:prstGeom prst="roundRect">
              <a:avLst>
                <a:gd name="adj" fmla="val 5000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本中心审核材料</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sp>
          <p:nvSpPr>
            <p:cNvPr id="43" name="i$ḷîḍe"/>
            <p:cNvSpPr/>
            <p:nvPr/>
          </p:nvSpPr>
          <p:spPr>
            <a:xfrm>
              <a:off x="6211592" y="2503782"/>
              <a:ext cx="2172128" cy="440280"/>
            </a:xfrm>
            <a:prstGeom prst="roundRect">
              <a:avLst>
                <a:gd name="adj" fmla="val 5000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本中心或所属机构出具</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a:t>
              </a: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认股权业务初始登记函</a:t>
              </a:r>
              <a:r>
                <a:rPr kumimoji="0" lang="en-US" altLang="zh-CN"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a:t>
              </a:r>
              <a:endParaRPr kumimoji="0" lang="en-US" altLang="zh-CN"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sp>
          <p:nvSpPr>
            <p:cNvPr id="4" name="i$ḷîḍe"/>
            <p:cNvSpPr/>
            <p:nvPr/>
          </p:nvSpPr>
          <p:spPr>
            <a:xfrm>
              <a:off x="3564786" y="3313362"/>
              <a:ext cx="2172128" cy="440280"/>
            </a:xfrm>
            <a:prstGeom prst="roundRect">
              <a:avLst>
                <a:gd name="adj" fmla="val 5000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三方存管、资金划付</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sp>
          <p:nvSpPr>
            <p:cNvPr id="21" name="i$ḷîḍe"/>
            <p:cNvSpPr/>
            <p:nvPr/>
          </p:nvSpPr>
          <p:spPr>
            <a:xfrm>
              <a:off x="897720" y="3313362"/>
              <a:ext cx="2172128" cy="440280"/>
            </a:xfrm>
            <a:prstGeom prst="roundRect">
              <a:avLst>
                <a:gd name="adj" fmla="val 50000"/>
              </a:avLst>
            </a:prstGeom>
            <a:solidFill>
              <a:schemeClr val="accent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1000" dirty="0">
                  <a:solidFill>
                    <a:schemeClr val="bg1"/>
                  </a:solidFill>
                  <a:latin typeface="微软雅黑" panose="020B0503020204020204" pitchFamily="34" charset="-122"/>
                  <a:ea typeface="微软雅黑" panose="020B0503020204020204" pitchFamily="34" charset="-122"/>
                </a:rPr>
                <a:t>交易完成</a:t>
              </a:r>
              <a:endParaRPr lang="zh-CN" altLang="en-US" sz="1000" dirty="0">
                <a:solidFill>
                  <a:schemeClr val="bg1"/>
                </a:solidFill>
                <a:latin typeface="微软雅黑" panose="020B0503020204020204" pitchFamily="34" charset="-122"/>
                <a:ea typeface="微软雅黑" panose="020B0503020204020204" pitchFamily="34" charset="-122"/>
              </a:endParaRPr>
            </a:p>
          </p:txBody>
        </p:sp>
        <p:cxnSp>
          <p:nvCxnSpPr>
            <p:cNvPr id="24" name="直接箭头连接符 23"/>
            <p:cNvCxnSpPr>
              <a:stCxn id="41" idx="3"/>
              <a:endCxn id="42" idx="1"/>
            </p:cNvCxnSpPr>
            <p:nvPr/>
          </p:nvCxnSpPr>
          <p:spPr>
            <a:xfrm>
              <a:off x="3069848" y="2723922"/>
              <a:ext cx="490455" cy="0"/>
            </a:xfrm>
            <a:prstGeom prst="straightConnector1">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cxnSp>
          <p:nvCxnSpPr>
            <p:cNvPr id="49" name="直接连接符 48"/>
            <p:cNvCxnSpPr>
              <a:stCxn id="42" idx="3"/>
              <a:endCxn id="43" idx="1"/>
            </p:cNvCxnSpPr>
            <p:nvPr/>
          </p:nvCxnSpPr>
          <p:spPr>
            <a:xfrm>
              <a:off x="5732433" y="2723922"/>
              <a:ext cx="479159" cy="0"/>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cxnSp>
          <p:nvCxnSpPr>
            <p:cNvPr id="51" name="连接符: 肘形 50"/>
            <p:cNvCxnSpPr>
              <a:stCxn id="42" idx="0"/>
              <a:endCxn id="41" idx="0"/>
            </p:cNvCxnSpPr>
            <p:nvPr/>
          </p:nvCxnSpPr>
          <p:spPr>
            <a:xfrm rot="16200000" flipV="1">
              <a:off x="3315713" y="1172490"/>
              <a:ext cx="10361" cy="2662585"/>
            </a:xfrm>
            <a:prstGeom prst="bentConnector3">
              <a:avLst>
                <a:gd name="adj1" fmla="val 1800000"/>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sp>
          <p:nvSpPr>
            <p:cNvPr id="52" name="文本框 51"/>
            <p:cNvSpPr txBox="1"/>
            <p:nvPr/>
          </p:nvSpPr>
          <p:spPr>
            <a:xfrm>
              <a:off x="2999533" y="2211144"/>
              <a:ext cx="635569" cy="230578"/>
            </a:xfrm>
            <a:prstGeom prst="rect">
              <a:avLst/>
            </a:prstGeom>
            <a:solidFill>
              <a:schemeClr val="bg1"/>
            </a:solidFill>
            <a:ln w="6350" cap="flat">
              <a:noFill/>
              <a:prstDash val="sysDot"/>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sym typeface="Arial" panose="020B0604020202020204" pitchFamily="34" charset="0"/>
                </a:rPr>
                <a:t>未通过</a:t>
              </a:r>
              <a:endPar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3" name="文本框 52"/>
            <p:cNvSpPr txBox="1"/>
            <p:nvPr/>
          </p:nvSpPr>
          <p:spPr>
            <a:xfrm>
              <a:off x="5767526" y="2464845"/>
              <a:ext cx="368909" cy="212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sym typeface="Arial" panose="020B0604020202020204" pitchFamily="34" charset="0"/>
                </a:rPr>
                <a:t>通过</a:t>
              </a:r>
              <a:endPar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5" name="i$ḷîḍe"/>
            <p:cNvSpPr/>
            <p:nvPr/>
          </p:nvSpPr>
          <p:spPr>
            <a:xfrm>
              <a:off x="6213832" y="3313362"/>
              <a:ext cx="2172128" cy="440280"/>
            </a:xfrm>
            <a:prstGeom prst="roundRect">
              <a:avLst>
                <a:gd name="adj" fmla="val 50000"/>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思源黑体 Normal" panose="020B0400000000000000" pitchFamily="34" charset="-122"/>
                  <a:ea typeface="思源黑体 Normal" panose="020B0400000000000000" pitchFamily="34" charset="-122"/>
                </a:rPr>
                <a:t>标的公司有权机构作出有效</a:t>
              </a:r>
              <a:endParaRPr kumimoji="0" lang="en-US" altLang="zh-CN" sz="1000" i="0" u="none" strike="noStrike" kern="1200" cap="none" spc="0" normalizeH="0" baseline="0" noProof="0" dirty="0">
                <a:ln>
                  <a:noFill/>
                </a:ln>
                <a:solidFill>
                  <a:srgbClr val="000000">
                    <a:lumMod val="85000"/>
                    <a:lumOff val="15000"/>
                  </a:srgbClr>
                </a:solidFill>
                <a:effectLst/>
                <a:uLnTx/>
                <a:uFillTx/>
                <a:latin typeface="思源黑体 Normal" panose="020B0400000000000000" pitchFamily="34" charset="-122"/>
                <a:ea typeface="思源黑体 Normal" panose="020B0400000000000000"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思源黑体 Normal" panose="020B0400000000000000" pitchFamily="34" charset="-122"/>
                  <a:ea typeface="思源黑体 Normal" panose="020B0400000000000000" pitchFamily="34" charset="-122"/>
                </a:rPr>
                <a:t>决议、本中心登记确权</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思源黑体 Normal" panose="020B0400000000000000" pitchFamily="34" charset="-122"/>
                <a:ea typeface="思源黑体 Normal" panose="020B0400000000000000" pitchFamily="34" charset="-122"/>
              </a:endParaRPr>
            </a:p>
          </p:txBody>
        </p:sp>
        <p:sp>
          <p:nvSpPr>
            <p:cNvPr id="56" name="i$ḷîḍe"/>
            <p:cNvSpPr/>
            <p:nvPr/>
          </p:nvSpPr>
          <p:spPr>
            <a:xfrm>
              <a:off x="6207826" y="1694201"/>
              <a:ext cx="2172128" cy="440280"/>
            </a:xfrm>
            <a:prstGeom prst="roundRect">
              <a:avLst>
                <a:gd name="adj" fmla="val 50000"/>
              </a:avLst>
            </a:prstGeom>
            <a:solidFill>
              <a:schemeClr val="accent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zh-CN" altLang="en-US" sz="1000" dirty="0">
                  <a:solidFill>
                    <a:schemeClr val="bg1"/>
                  </a:solidFill>
                  <a:latin typeface="思源黑体 Normal" panose="020B0400000000000000" pitchFamily="34" charset="-122"/>
                  <a:ea typeface="思源黑体 Normal" panose="020B0400000000000000" pitchFamily="34" charset="-122"/>
                </a:rPr>
                <a:t>权益注销</a:t>
              </a:r>
              <a:endParaRPr lang="zh-CN" altLang="en-US" sz="1000" dirty="0">
                <a:solidFill>
                  <a:schemeClr val="bg1"/>
                </a:solidFill>
                <a:latin typeface="思源黑体 Normal" panose="020B0400000000000000" pitchFamily="34" charset="-122"/>
                <a:ea typeface="思源黑体 Normal" panose="020B0400000000000000" pitchFamily="34" charset="-122"/>
              </a:endParaRPr>
            </a:p>
          </p:txBody>
        </p:sp>
        <p:cxnSp>
          <p:nvCxnSpPr>
            <p:cNvPr id="60" name="直接连接符 59"/>
            <p:cNvCxnSpPr>
              <a:stCxn id="43" idx="2"/>
              <a:endCxn id="55" idx="0"/>
            </p:cNvCxnSpPr>
            <p:nvPr/>
          </p:nvCxnSpPr>
          <p:spPr>
            <a:xfrm>
              <a:off x="7297657" y="2944062"/>
              <a:ext cx="2240" cy="369300"/>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cxnSp>
          <p:nvCxnSpPr>
            <p:cNvPr id="28" name="直接连接符 27"/>
            <p:cNvCxnSpPr>
              <a:stCxn id="55" idx="1"/>
              <a:endCxn id="4" idx="3"/>
            </p:cNvCxnSpPr>
            <p:nvPr/>
          </p:nvCxnSpPr>
          <p:spPr>
            <a:xfrm flipH="1">
              <a:off x="5736915" y="3533503"/>
              <a:ext cx="476918" cy="0"/>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cxnSp>
          <p:nvCxnSpPr>
            <p:cNvPr id="63" name="直接连接符 62"/>
            <p:cNvCxnSpPr>
              <a:stCxn id="4" idx="1"/>
              <a:endCxn id="21" idx="3"/>
            </p:cNvCxnSpPr>
            <p:nvPr/>
          </p:nvCxnSpPr>
          <p:spPr>
            <a:xfrm flipH="1">
              <a:off x="3069849" y="3533503"/>
              <a:ext cx="494936" cy="0"/>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cxnSp>
          <p:nvCxnSpPr>
            <p:cNvPr id="64" name="直接连接符 63"/>
            <p:cNvCxnSpPr/>
            <p:nvPr/>
          </p:nvCxnSpPr>
          <p:spPr>
            <a:xfrm flipV="1">
              <a:off x="7293890" y="2134481"/>
              <a:ext cx="3766" cy="369300"/>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grpSp>
          <p:nvGrpSpPr>
            <p:cNvPr id="33" name="组合 32"/>
            <p:cNvGrpSpPr/>
            <p:nvPr/>
          </p:nvGrpSpPr>
          <p:grpSpPr>
            <a:xfrm>
              <a:off x="8587954" y="1383191"/>
              <a:ext cx="2706325" cy="2742101"/>
              <a:chOff x="8587954" y="1278081"/>
              <a:chExt cx="2706325" cy="2742101"/>
            </a:xfrm>
          </p:grpSpPr>
          <p:sp>
            <p:nvSpPr>
              <p:cNvPr id="34" name="矩形: 圆角 39"/>
              <p:cNvSpPr/>
              <p:nvPr/>
            </p:nvSpPr>
            <p:spPr>
              <a:xfrm>
                <a:off x="8587954" y="1278081"/>
                <a:ext cx="2706325" cy="2742101"/>
              </a:xfrm>
              <a:prstGeom prst="roundRect">
                <a:avLst>
                  <a:gd name="adj" fmla="val 2041"/>
                </a:avLst>
              </a:prstGeom>
              <a:solidFill>
                <a:schemeClr val="accent2">
                  <a:lumMod val="20000"/>
                  <a:lumOff val="80000"/>
                  <a:alpha val="25000"/>
                </a:schemeClr>
              </a:solidFill>
              <a:ln w="127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a:latin typeface="微软雅黑" panose="020B0503020204020204" pitchFamily="34" charset="-122"/>
                  <a:ea typeface="微软雅黑" panose="020B0503020204020204" pitchFamily="34" charset="-122"/>
                </a:endParaRPr>
              </a:p>
            </p:txBody>
          </p:sp>
          <p:sp>
            <p:nvSpPr>
              <p:cNvPr id="44" name="i$ḷîḍe"/>
              <p:cNvSpPr/>
              <p:nvPr/>
            </p:nvSpPr>
            <p:spPr>
              <a:xfrm>
                <a:off x="8862877" y="2102437"/>
                <a:ext cx="2172128" cy="440280"/>
              </a:xfrm>
              <a:prstGeom prst="roundRect">
                <a:avLst>
                  <a:gd name="adj" fmla="val 50000"/>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确认受让主体</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（协议转让</a:t>
                </a:r>
                <a:r>
                  <a:rPr kumimoji="0" lang="en-US" altLang="zh-CN"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a:t>
                </a: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单向竞价）</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sp>
            <p:nvSpPr>
              <p:cNvPr id="35" name="i$ḷîḍe"/>
              <p:cNvSpPr/>
              <p:nvPr/>
            </p:nvSpPr>
            <p:spPr>
              <a:xfrm>
                <a:off x="8862877" y="2759266"/>
                <a:ext cx="2172128" cy="440280"/>
              </a:xfrm>
              <a:prstGeom prst="roundRect">
                <a:avLst>
                  <a:gd name="adj" fmla="val 50000"/>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三方存管、划付对价</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sp>
            <p:nvSpPr>
              <p:cNvPr id="66" name="i$ḷîḍe"/>
              <p:cNvSpPr/>
              <p:nvPr/>
            </p:nvSpPr>
            <p:spPr>
              <a:xfrm>
                <a:off x="8862877" y="1439892"/>
                <a:ext cx="2172128" cy="440280"/>
              </a:xfrm>
              <a:prstGeom prst="roundRect">
                <a:avLst>
                  <a:gd name="adj" fmla="val 50000"/>
                </a:avLst>
              </a:prstGeom>
              <a:solidFill>
                <a:schemeClr val="bg1"/>
              </a:solidFill>
              <a:ln w="127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受让方完成尽调</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sp>
            <p:nvSpPr>
              <p:cNvPr id="73" name="i$ḷîḍe"/>
              <p:cNvSpPr/>
              <p:nvPr/>
            </p:nvSpPr>
            <p:spPr>
              <a:xfrm>
                <a:off x="8862877" y="3419991"/>
                <a:ext cx="2172128" cy="440280"/>
              </a:xfrm>
              <a:prstGeom prst="roundRect">
                <a:avLst>
                  <a:gd name="adj" fmla="val 50000"/>
                </a:avLst>
              </a:prstGeom>
              <a:solidFill>
                <a:schemeClr val="bg1"/>
              </a:solidFill>
              <a:ln w="127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本中心出具相关凭证</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rPr>
                  <a:t>并完成变更登记</a:t>
                </a:r>
                <a:endParaRPr kumimoji="0" lang="zh-CN" altLang="en-US" sz="100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endParaRPr>
              </a:p>
            </p:txBody>
          </p:sp>
          <p:cxnSp>
            <p:nvCxnSpPr>
              <p:cNvPr id="77" name="直接连接符 76"/>
              <p:cNvCxnSpPr>
                <a:stCxn id="66" idx="2"/>
                <a:endCxn id="44" idx="0"/>
              </p:cNvCxnSpPr>
              <p:nvPr/>
            </p:nvCxnSpPr>
            <p:spPr>
              <a:xfrm>
                <a:off x="9948941" y="1880171"/>
                <a:ext cx="0" cy="222266"/>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cxnSp>
            <p:nvCxnSpPr>
              <p:cNvPr id="36" name="直接连接符 35"/>
              <p:cNvCxnSpPr>
                <a:stCxn id="44" idx="2"/>
                <a:endCxn id="35" idx="0"/>
              </p:cNvCxnSpPr>
              <p:nvPr/>
            </p:nvCxnSpPr>
            <p:spPr>
              <a:xfrm>
                <a:off x="9948941" y="2542717"/>
                <a:ext cx="0" cy="216549"/>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cxnSp>
            <p:nvCxnSpPr>
              <p:cNvPr id="89" name="直接连接符 88"/>
              <p:cNvCxnSpPr>
                <a:stCxn id="35" idx="2"/>
                <a:endCxn id="73" idx="0"/>
              </p:cNvCxnSpPr>
              <p:nvPr/>
            </p:nvCxnSpPr>
            <p:spPr>
              <a:xfrm>
                <a:off x="9948941" y="3199546"/>
                <a:ext cx="0" cy="220445"/>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grpSp>
        <p:sp>
          <p:nvSpPr>
            <p:cNvPr id="90" name="文本框 89"/>
            <p:cNvSpPr txBox="1"/>
            <p:nvPr/>
          </p:nvSpPr>
          <p:spPr>
            <a:xfrm>
              <a:off x="6873708" y="3010194"/>
              <a:ext cx="368909" cy="212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sym typeface="Arial" panose="020B0604020202020204" pitchFamily="34" charset="0"/>
                </a:rPr>
                <a:t>行权</a:t>
              </a:r>
              <a:endPar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50" name="文本框 49"/>
            <p:cNvSpPr txBox="1"/>
            <p:nvPr/>
          </p:nvSpPr>
          <p:spPr>
            <a:xfrm>
              <a:off x="6728637" y="2218191"/>
              <a:ext cx="508132" cy="2121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000000">
                      <a:lumMod val="85000"/>
                      <a:lumOff val="15000"/>
                    </a:srgbClr>
                  </a:solidFill>
                  <a:effectLst/>
                  <a:uLnTx/>
                  <a:uFillTx/>
                  <a:latin typeface="微软雅黑" panose="020B0503020204020204" pitchFamily="34" charset="-122"/>
                  <a:ea typeface="微软雅黑" panose="020B0503020204020204" pitchFamily="34" charset="-122"/>
                  <a:sym typeface="Arial" panose="020B0604020202020204" pitchFamily="34" charset="0"/>
                </a:rPr>
                <a:t>不行权</a:t>
              </a:r>
              <a:endParaRPr kumimoji="0" lang="zh-CN" altLang="en-US" sz="1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endParaRPr>
            </a:p>
          </p:txBody>
        </p:sp>
        <p:cxnSp>
          <p:nvCxnSpPr>
            <p:cNvPr id="92" name="直接连接符 91"/>
            <p:cNvCxnSpPr/>
            <p:nvPr/>
          </p:nvCxnSpPr>
          <p:spPr>
            <a:xfrm flipH="1">
              <a:off x="7293890" y="2351798"/>
              <a:ext cx="1437688" cy="0"/>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cxnSp>
          <p:nvCxnSpPr>
            <p:cNvPr id="54" name="直接连接符 53"/>
            <p:cNvCxnSpPr/>
            <p:nvPr/>
          </p:nvCxnSpPr>
          <p:spPr>
            <a:xfrm flipH="1">
              <a:off x="7293890" y="3122475"/>
              <a:ext cx="1437688" cy="0"/>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grpSp>
      <p:grpSp>
        <p:nvGrpSpPr>
          <p:cNvPr id="57" name="组合 56"/>
          <p:cNvGrpSpPr/>
          <p:nvPr/>
        </p:nvGrpSpPr>
        <p:grpSpPr>
          <a:xfrm>
            <a:off x="810557" y="4133546"/>
            <a:ext cx="10570886" cy="866140"/>
            <a:chOff x="723393" y="4496943"/>
            <a:chExt cx="10570886" cy="866140"/>
          </a:xfrm>
        </p:grpSpPr>
        <p:sp>
          <p:nvSpPr>
            <p:cNvPr id="58" name="文本框 57"/>
            <p:cNvSpPr txBox="1"/>
            <p:nvPr/>
          </p:nvSpPr>
          <p:spPr>
            <a:xfrm>
              <a:off x="723393" y="4592226"/>
              <a:ext cx="10311612" cy="328936"/>
            </a:xfrm>
            <a:prstGeom prst="rect">
              <a:avLst/>
            </a:prstGeom>
            <a:noFill/>
          </p:spPr>
          <p:txBody>
            <a:bodyPr wrap="square" rtlCol="0" anchor="t">
              <a:spAutoFit/>
            </a:bodyPr>
            <a:lstStyle/>
            <a:p>
              <a:pPr algn="l" eaLnBrk="1" fontAlgn="auto" hangingPunct="1">
                <a:lnSpc>
                  <a:spcPct val="120000"/>
                </a:lnSpc>
                <a:spcBef>
                  <a:spcPts val="0"/>
                </a:spcBef>
                <a:spcAft>
                  <a:spcPts val="600"/>
                </a:spcAft>
                <a:buClrTx/>
                <a:buSzPct val="50000"/>
                <a:buFontTx/>
                <a:defRPr/>
              </a:pPr>
              <a:r>
                <a:rPr lang="zh-CN" altLang="en-US" sz="1400" b="1"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确权登记</a:t>
              </a:r>
              <a:endParaRPr lang="zh-CN" altLang="en-US" sz="1400" b="1"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6" name="文本框 95"/>
            <p:cNvSpPr txBox="1"/>
            <p:nvPr/>
          </p:nvSpPr>
          <p:spPr>
            <a:xfrm>
              <a:off x="1657553" y="4496943"/>
              <a:ext cx="9636726" cy="866140"/>
            </a:xfrm>
            <a:prstGeom prst="rect">
              <a:avLst/>
            </a:prstGeom>
            <a:noFill/>
          </p:spPr>
          <p:txBody>
            <a:bodyPr wrap="square">
              <a:spAutoFit/>
            </a:bodyPr>
            <a:lstStyle/>
            <a:p>
              <a:pPr algn="l" eaLnBrk="1" fontAlgn="auto" hangingPunct="1">
                <a:lnSpc>
                  <a:spcPct val="120000"/>
                </a:lnSpc>
                <a:spcBef>
                  <a:spcPts val="0"/>
                </a:spcBef>
                <a:spcAft>
                  <a:spcPts val="600"/>
                </a:spcAft>
                <a:buClrTx/>
                <a:buSzPct val="50000"/>
                <a:buFontTx/>
                <a:defRPr/>
              </a:pP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认股权持有方和科创企业依托</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认股权</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平台，通过电子签约等方式完成认股权协议签署及相关信息资料的填报；武汉股权托管交易中心审核通过后，出具确权登记函。认股权托管期间，</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认股权</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平台根据持有方需求，构建科创企业成长画像，提供价值评估、估值跟踪、企业成长性分析等增值服务</a:t>
              </a:r>
              <a:endPar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9" name="组合 58"/>
          <p:cNvGrpSpPr/>
          <p:nvPr/>
        </p:nvGrpSpPr>
        <p:grpSpPr>
          <a:xfrm>
            <a:off x="762000" y="4971834"/>
            <a:ext cx="10619443" cy="349250"/>
            <a:chOff x="674836" y="5224476"/>
            <a:chExt cx="10619443" cy="349250"/>
          </a:xfrm>
        </p:grpSpPr>
        <p:sp>
          <p:nvSpPr>
            <p:cNvPr id="97" name="文本框 96"/>
            <p:cNvSpPr txBox="1"/>
            <p:nvPr/>
          </p:nvSpPr>
          <p:spPr>
            <a:xfrm>
              <a:off x="674836" y="5224476"/>
              <a:ext cx="1030943" cy="328936"/>
            </a:xfrm>
            <a:prstGeom prst="rect">
              <a:avLst/>
            </a:prstGeom>
            <a:noFill/>
          </p:spPr>
          <p:txBody>
            <a:bodyPr wrap="square" rtlCol="0" anchor="t">
              <a:spAutoFit/>
            </a:bodyPr>
            <a:lstStyle/>
            <a:p>
              <a:pPr algn="ctr" eaLnBrk="1" fontAlgn="auto" hangingPunct="1">
                <a:lnSpc>
                  <a:spcPct val="120000"/>
                </a:lnSpc>
                <a:spcBef>
                  <a:spcPts val="0"/>
                </a:spcBef>
                <a:spcAft>
                  <a:spcPts val="600"/>
                </a:spcAft>
                <a:buClrTx/>
                <a:buSzPct val="50000"/>
                <a:buFontTx/>
                <a:defRPr/>
              </a:pPr>
              <a:r>
                <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转让</a:t>
              </a:r>
              <a:endParaRPr lang="zh-CN" altLang="en-US" sz="1400" b="1"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9" name="文本框 98"/>
            <p:cNvSpPr txBox="1"/>
            <p:nvPr/>
          </p:nvSpPr>
          <p:spPr>
            <a:xfrm>
              <a:off x="1657553" y="5224476"/>
              <a:ext cx="9636726" cy="349250"/>
            </a:xfrm>
            <a:prstGeom prst="rect">
              <a:avLst/>
            </a:prstGeom>
            <a:noFill/>
          </p:spPr>
          <p:txBody>
            <a:bodyPr wrap="square">
              <a:spAutoFit/>
            </a:bodyPr>
            <a:lstStyle/>
            <a:p>
              <a:pPr algn="l" eaLnBrk="1" fontAlgn="auto" hangingPunct="1">
                <a:lnSpc>
                  <a:spcPct val="120000"/>
                </a:lnSpc>
                <a:spcBef>
                  <a:spcPts val="0"/>
                </a:spcBef>
                <a:spcAft>
                  <a:spcPts val="600"/>
                </a:spcAft>
                <a:buClrTx/>
                <a:buSzPct val="50000"/>
                <a:buFontTx/>
                <a:defRPr/>
              </a:pP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认股权持有方通过</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认股权</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平台合规转让，由武汉股权托管交易中心出具交易鉴证文件并完成认股权变更登记</a:t>
              </a:r>
              <a:endPar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62" name="组合 61"/>
          <p:cNvGrpSpPr/>
          <p:nvPr/>
        </p:nvGrpSpPr>
        <p:grpSpPr>
          <a:xfrm>
            <a:off x="810557" y="5293057"/>
            <a:ext cx="10570886" cy="607695"/>
            <a:chOff x="723393" y="5581243"/>
            <a:chExt cx="10570886" cy="607695"/>
          </a:xfrm>
        </p:grpSpPr>
        <p:sp>
          <p:nvSpPr>
            <p:cNvPr id="65" name="文本框 64"/>
            <p:cNvSpPr txBox="1"/>
            <p:nvPr/>
          </p:nvSpPr>
          <p:spPr>
            <a:xfrm>
              <a:off x="723393" y="5675308"/>
              <a:ext cx="934160" cy="328936"/>
            </a:xfrm>
            <a:prstGeom prst="rect">
              <a:avLst/>
            </a:prstGeom>
            <a:noFill/>
          </p:spPr>
          <p:txBody>
            <a:bodyPr wrap="square" rtlCol="0" anchor="t">
              <a:spAutoFit/>
            </a:bodyPr>
            <a:lstStyle/>
            <a:p>
              <a:pPr algn="ctr" eaLnBrk="1" fontAlgn="auto" hangingPunct="1">
                <a:lnSpc>
                  <a:spcPct val="120000"/>
                </a:lnSpc>
                <a:spcBef>
                  <a:spcPts val="0"/>
                </a:spcBef>
                <a:spcAft>
                  <a:spcPts val="600"/>
                </a:spcAft>
                <a:buClrTx/>
                <a:buSzPct val="50000"/>
                <a:buFontTx/>
                <a:defRPr/>
              </a:pPr>
              <a:r>
                <a:rPr lang="zh-CN" altLang="en-US" sz="1400" b="1"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行权</a:t>
              </a:r>
              <a:endParaRPr lang="zh-CN" altLang="en-US" sz="1400" b="1"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1" name="文本框 100"/>
            <p:cNvSpPr txBox="1"/>
            <p:nvPr/>
          </p:nvSpPr>
          <p:spPr>
            <a:xfrm>
              <a:off x="1657553" y="5581243"/>
              <a:ext cx="9636726" cy="607695"/>
            </a:xfrm>
            <a:prstGeom prst="rect">
              <a:avLst/>
            </a:prstGeom>
            <a:noFill/>
          </p:spPr>
          <p:txBody>
            <a:bodyPr wrap="square">
              <a:spAutoFit/>
            </a:bodyPr>
            <a:lstStyle/>
            <a:p>
              <a:pPr algn="l" eaLnBrk="1" fontAlgn="auto" hangingPunct="1">
                <a:lnSpc>
                  <a:spcPct val="120000"/>
                </a:lnSpc>
                <a:spcBef>
                  <a:spcPts val="0"/>
                </a:spcBef>
                <a:spcAft>
                  <a:spcPts val="600"/>
                </a:spcAft>
                <a:buClrTx/>
                <a:buSzPct val="50000"/>
                <a:buFontTx/>
                <a:defRPr/>
              </a:pP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认股权持有方向</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认股权</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平台提交标的公司有权机构作出的有效决议，经武汉股权托管交易中心登记确权后，</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认股权</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平台可代为向市场监管部门提交股权变更登记材料，完成工商变更</a:t>
              </a:r>
              <a:endPar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67" name="组合 66"/>
          <p:cNvGrpSpPr/>
          <p:nvPr/>
        </p:nvGrpSpPr>
        <p:grpSpPr>
          <a:xfrm>
            <a:off x="810557" y="5872814"/>
            <a:ext cx="10570886" cy="609398"/>
            <a:chOff x="723393" y="6087797"/>
            <a:chExt cx="10570886" cy="609398"/>
          </a:xfrm>
        </p:grpSpPr>
        <p:sp>
          <p:nvSpPr>
            <p:cNvPr id="102" name="文本框 101"/>
            <p:cNvSpPr txBox="1"/>
            <p:nvPr/>
          </p:nvSpPr>
          <p:spPr>
            <a:xfrm>
              <a:off x="723393" y="6087797"/>
              <a:ext cx="934160" cy="328936"/>
            </a:xfrm>
            <a:prstGeom prst="rect">
              <a:avLst/>
            </a:prstGeom>
            <a:noFill/>
          </p:spPr>
          <p:txBody>
            <a:bodyPr wrap="square" rtlCol="0" anchor="t">
              <a:spAutoFit/>
            </a:bodyPr>
            <a:lstStyle/>
            <a:p>
              <a:pPr algn="ctr" eaLnBrk="1" fontAlgn="auto" hangingPunct="1">
                <a:lnSpc>
                  <a:spcPct val="120000"/>
                </a:lnSpc>
                <a:spcBef>
                  <a:spcPts val="0"/>
                </a:spcBef>
                <a:spcAft>
                  <a:spcPts val="600"/>
                </a:spcAft>
                <a:buClrTx/>
                <a:buSzPct val="50000"/>
                <a:buFontTx/>
                <a:defRPr/>
              </a:pPr>
              <a:r>
                <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注销</a:t>
              </a:r>
              <a:endParaRPr lang="zh-CN" altLang="en-US" sz="1400" b="1"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8" name="文本框 67"/>
            <p:cNvSpPr txBox="1"/>
            <p:nvPr/>
          </p:nvSpPr>
          <p:spPr>
            <a:xfrm>
              <a:off x="1657553" y="6087797"/>
              <a:ext cx="9636726" cy="609398"/>
            </a:xfrm>
            <a:prstGeom prst="rect">
              <a:avLst/>
            </a:prstGeom>
            <a:noFill/>
          </p:spPr>
          <p:txBody>
            <a:bodyPr wrap="square">
              <a:spAutoFit/>
            </a:bodyPr>
            <a:lstStyle/>
            <a:p>
              <a:pPr algn="l" eaLnBrk="1" fontAlgn="auto" hangingPunct="1">
                <a:lnSpc>
                  <a:spcPct val="120000"/>
                </a:lnSpc>
                <a:spcBef>
                  <a:spcPts val="0"/>
                </a:spcBef>
                <a:spcAft>
                  <a:spcPts val="600"/>
                </a:spcAft>
                <a:buClrTx/>
                <a:buSzPct val="50000"/>
                <a:buFontTx/>
                <a:defRPr/>
              </a:pP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权益灭失前</a:t>
              </a:r>
              <a:r>
                <a:rPr lang="en-US" altLang="zh-CN"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30</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天，</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认股权</a:t>
              </a:r>
              <a:r>
                <a:rPr lang="zh-CN" altLang="en-US" sz="1400" noProof="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书面告知持有人</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在认股权</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平台进行注销登记；通过回售（或回购）等方式进行注销的，由持有人通过</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认股权</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平台发起申请，在</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认股权</a:t>
              </a:r>
              <a:r>
                <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平台完成回售（或回购）并注销</a:t>
              </a:r>
              <a:endParaRPr lang="zh-CN" altLang="en-US" sz="140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cxnSp>
        <p:nvCxnSpPr>
          <p:cNvPr id="93" name="直接连接符 92"/>
          <p:cNvCxnSpPr>
            <a:stCxn id="43" idx="3"/>
          </p:cNvCxnSpPr>
          <p:nvPr/>
        </p:nvCxnSpPr>
        <p:spPr>
          <a:xfrm>
            <a:off x="8383720" y="2560685"/>
            <a:ext cx="507899" cy="0"/>
          </a:xfrm>
          <a:prstGeom prst="line">
            <a:avLst/>
          </a:prstGeom>
          <a:solidFill>
            <a:schemeClr val="bg1"/>
          </a:solidFill>
          <a:ln w="6350" cap="flat">
            <a:solidFill>
              <a:schemeClr val="tx1"/>
            </a:solidFill>
            <a:prstDash val="sysDot"/>
            <a:miter lim="800000"/>
            <a:tailEnd type="triangle"/>
          </a:ln>
          <a:effectLst/>
          <a:sp3d/>
        </p:spPr>
        <p:style>
          <a:lnRef idx="0">
            <a:scrgbClr r="0" g="0" b="0"/>
          </a:lnRef>
          <a:fillRef idx="0">
            <a:scrgbClr r="0" g="0" b="0"/>
          </a:fillRef>
          <a:effectRef idx="0">
            <a:scrgbClr r="0" g="0" b="0"/>
          </a:effectRef>
          <a:fontRef idx="none"/>
        </p:style>
      </p:cxnSp>
      <p:sp>
        <p:nvSpPr>
          <p:cNvPr id="71" name="文本框 70"/>
          <p:cNvSpPr txBox="1"/>
          <p:nvPr/>
        </p:nvSpPr>
        <p:spPr>
          <a:xfrm>
            <a:off x="8354978" y="2317414"/>
            <a:ext cx="473186" cy="241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000000">
                    <a:lumMod val="85000"/>
                    <a:lumOff val="15000"/>
                  </a:srgbClr>
                </a:solidFill>
                <a:effectLst/>
                <a:uLnTx/>
                <a:uFillTx/>
                <a:latin typeface="思源黑体 Normal" panose="020B0400000000000000" pitchFamily="34" charset="-122"/>
                <a:ea typeface="思源黑体 Normal" panose="020B0400000000000000" pitchFamily="34" charset="-122"/>
                <a:sym typeface="Arial" panose="020B0604020202020204" pitchFamily="34" charset="0"/>
              </a:rPr>
              <a:t>转让</a:t>
            </a:r>
            <a:endParaRPr kumimoji="0" lang="en-US" altLang="zh-CN" sz="1050" b="0" i="0" u="none" strike="noStrike" kern="1200" cap="none" spc="0" normalizeH="0" baseline="0" noProof="0" dirty="0">
              <a:ln>
                <a:noFill/>
              </a:ln>
              <a:solidFill>
                <a:srgbClr val="000000">
                  <a:lumMod val="85000"/>
                  <a:lumOff val="15000"/>
                </a:srgbClr>
              </a:solidFill>
              <a:effectLst/>
              <a:uLnTx/>
              <a:uFillTx/>
              <a:latin typeface="思源黑体 Normal" panose="020B0400000000000000" pitchFamily="34" charset="-122"/>
              <a:ea typeface="思源黑体 Normal" panose="020B0400000000000000" pitchFamily="34" charset="-122"/>
              <a:sym typeface="Arial" panose="020B0604020202020204" pitchFamily="34" charset="0"/>
            </a:endParaRPr>
          </a:p>
        </p:txBody>
      </p:sp>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2541905" y="441510"/>
            <a:ext cx="6262927" cy="521970"/>
          </a:xfrm>
          <a:prstGeom prst="rect">
            <a:avLst/>
          </a:prstGeom>
        </p:spPr>
        <p:txBody>
          <a:bodyPr wrap="square">
            <a:spAutoFit/>
          </a:bodyPr>
          <a:lstStyle/>
          <a:p>
            <a:pPr algn="ctr"/>
            <a:r>
              <a:rPr lang="zh-CN" altLang="en-US" sz="2800" b="1" dirty="0">
                <a:solidFill>
                  <a:srgbClr val="1C56A6"/>
                </a:solidFill>
                <a:cs typeface="+mn-ea"/>
                <a:sym typeface="+mn-lt"/>
              </a:rPr>
              <a:t>创新业务</a:t>
            </a:r>
            <a:r>
              <a:rPr lang="en-US" altLang="zh-CN" sz="2800" b="1" dirty="0">
                <a:solidFill>
                  <a:srgbClr val="1C56A6"/>
                </a:solidFill>
                <a:cs typeface="+mn-ea"/>
                <a:sym typeface="+mn-lt"/>
              </a:rPr>
              <a:t>——</a:t>
            </a:r>
            <a:r>
              <a:rPr lang="zh-CN" altLang="en-US" sz="2800" b="1" dirty="0">
                <a:solidFill>
                  <a:srgbClr val="1C56A6"/>
                </a:solidFill>
                <a:cs typeface="+mn-ea"/>
                <a:sym typeface="+mn-lt"/>
              </a:rPr>
              <a:t>应急转贷</a:t>
            </a:r>
            <a:endParaRPr lang="zh-CN" altLang="en-US" sz="2800" b="1" dirty="0">
              <a:solidFill>
                <a:srgbClr val="1C56A6"/>
              </a:solidFill>
              <a:cs typeface="+mn-ea"/>
              <a:sym typeface="+mn-lt"/>
            </a:endParaRPr>
          </a:p>
        </p:txBody>
      </p:sp>
      <p:cxnSp>
        <p:nvCxnSpPr>
          <p:cNvPr id="31" name="直接连接符 30"/>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1"/>
          <a:stretch>
            <a:fillRect/>
          </a:stretch>
        </p:blipFill>
        <p:spPr>
          <a:xfrm>
            <a:off x="538480" y="3068955"/>
            <a:ext cx="4388485" cy="2774950"/>
          </a:xfrm>
          <a:prstGeom prst="rect">
            <a:avLst/>
          </a:prstGeom>
        </p:spPr>
      </p:pic>
      <p:sp>
        <p:nvSpPr>
          <p:cNvPr id="21" name="文本框 20"/>
          <p:cNvSpPr txBox="1"/>
          <p:nvPr/>
        </p:nvSpPr>
        <p:spPr>
          <a:xfrm>
            <a:off x="2200910" y="1993900"/>
            <a:ext cx="3416300" cy="368300"/>
          </a:xfrm>
          <a:prstGeom prst="rect">
            <a:avLst/>
          </a:prstGeom>
          <a:noFill/>
        </p:spPr>
        <p:txBody>
          <a:bodyPr wrap="square" rtlCol="0">
            <a:spAutoFit/>
          </a:bodyPr>
          <a:lstStyle/>
          <a:p>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2022.12.15</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 </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31</a:t>
            </a:r>
            <a:endPar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矩形: 棱台 4"/>
          <p:cNvSpPr/>
          <p:nvPr>
            <p:custDataLst>
              <p:tags r:id="rId2"/>
            </p:custDataLst>
          </p:nvPr>
        </p:nvSpPr>
        <p:spPr>
          <a:xfrm>
            <a:off x="5795645" y="1567180"/>
            <a:ext cx="2378710" cy="1607820"/>
          </a:xfrm>
          <a:prstGeom prst="bevel">
            <a:avLst>
              <a:gd name="adj" fmla="val 3545"/>
            </a:avLst>
          </a:prstGeom>
          <a:solidFill>
            <a:schemeClr val="bg1"/>
          </a:solidFill>
          <a:ln>
            <a:solidFill>
              <a:srgbClr val="DE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
            </p:custDataLst>
          </p:nvPr>
        </p:nvSpPr>
        <p:spPr>
          <a:xfrm>
            <a:off x="6119495" y="1929130"/>
            <a:ext cx="1981200" cy="883920"/>
          </a:xfrm>
          <a:prstGeom prst="rect">
            <a:avLst/>
          </a:prstGeom>
          <a:noFill/>
        </p:spPr>
        <p:txBody>
          <a:bodyPr wrap="square" rtlCol="0">
            <a:noAutofit/>
          </a:bodyPr>
          <a:lstStyle/>
          <a:p>
            <a:pPr>
              <a:lnSpc>
                <a:spcPct val="150000"/>
              </a:lnSpc>
            </a:pPr>
            <a:r>
              <a:rPr lang="en-US" altLang="zh-CN" sz="2400" b="1" dirty="0">
                <a:solidFill>
                  <a:srgbClr val="A31F28"/>
                </a:solidFill>
                <a:latin typeface="微软雅黑" panose="020B0503020204020204" pitchFamily="34" charset="-122"/>
                <a:ea typeface="微软雅黑" panose="020B0503020204020204" pitchFamily="34" charset="-122"/>
              </a:rPr>
              <a:t>88</a:t>
            </a:r>
            <a:r>
              <a:rPr lang="zh-CN" altLang="en-US" sz="1400" b="1" dirty="0">
                <a:solidFill>
                  <a:schemeClr val="tx1"/>
                </a:solidFill>
                <a:latin typeface="微软雅黑" panose="020B0503020204020204" pitchFamily="34" charset="-122"/>
                <a:ea typeface="微软雅黑" panose="020B0503020204020204" pitchFamily="34" charset="-122"/>
              </a:rPr>
              <a:t>家市县转贷机构</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indent="0" fontAlgn="auto">
              <a:lnSpc>
                <a:spcPct val="100000"/>
              </a:lnSpc>
            </a:pP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indent="0" fontAlgn="auto">
              <a:lnSpc>
                <a:spcPct val="100000"/>
              </a:lnSpc>
            </a:pP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矩形: 棱台 4"/>
          <p:cNvSpPr/>
          <p:nvPr>
            <p:custDataLst>
              <p:tags r:id="rId4"/>
            </p:custDataLst>
          </p:nvPr>
        </p:nvSpPr>
        <p:spPr>
          <a:xfrm>
            <a:off x="8602345" y="1567180"/>
            <a:ext cx="2396490" cy="1607820"/>
          </a:xfrm>
          <a:prstGeom prst="bevel">
            <a:avLst>
              <a:gd name="adj" fmla="val 3545"/>
            </a:avLst>
          </a:prstGeom>
          <a:solidFill>
            <a:schemeClr val="bg1"/>
          </a:solidFill>
          <a:ln>
            <a:solidFill>
              <a:srgbClr val="DE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5"/>
            </p:custDataLst>
          </p:nvPr>
        </p:nvSpPr>
        <p:spPr>
          <a:xfrm>
            <a:off x="9043035" y="1929130"/>
            <a:ext cx="2510790" cy="1014730"/>
          </a:xfrm>
          <a:prstGeom prst="rect">
            <a:avLst/>
          </a:prstGeom>
          <a:noFill/>
        </p:spPr>
        <p:txBody>
          <a:bodyPr wrap="square" rtlCol="0">
            <a:spAutoFit/>
          </a:bodyPr>
          <a:lstStyle/>
          <a:p>
            <a:pPr>
              <a:lnSpc>
                <a:spcPct val="150000"/>
              </a:lnSpc>
            </a:pPr>
            <a:r>
              <a:rPr lang="en-US" altLang="zh-CN" sz="2400" b="1" dirty="0">
                <a:solidFill>
                  <a:srgbClr val="A31F28"/>
                </a:solidFill>
                <a:latin typeface="微软雅黑" panose="020B0503020204020204" pitchFamily="34" charset="-122"/>
                <a:ea typeface="微软雅黑" panose="020B0503020204020204" pitchFamily="34" charset="-122"/>
              </a:rPr>
              <a:t>118</a:t>
            </a:r>
            <a:r>
              <a:rPr lang="zh-CN" altLang="en-US" sz="1400" b="1" dirty="0">
                <a:solidFill>
                  <a:schemeClr val="tx1"/>
                </a:solidFill>
                <a:latin typeface="微软雅黑" panose="020B0503020204020204" pitchFamily="34" charset="-122"/>
                <a:ea typeface="微软雅黑" panose="020B0503020204020204" pitchFamily="34" charset="-122"/>
              </a:rPr>
              <a:t>家合作银行</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a:p>
            <a:pPr indent="0" fontAlgn="auto">
              <a:lnSpc>
                <a:spcPct val="100000"/>
              </a:lnSpc>
            </a:pP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endParaRPr>
          </a:p>
          <a:p>
            <a:pPr indent="0" fontAlgn="auto">
              <a:lnSpc>
                <a:spcPct val="100000"/>
              </a:lnSpc>
            </a:pP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左中括号 34"/>
          <p:cNvSpPr/>
          <p:nvPr/>
        </p:nvSpPr>
        <p:spPr>
          <a:xfrm rot="16200000">
            <a:off x="8148320" y="1358265"/>
            <a:ext cx="427355" cy="465963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文本框 35"/>
          <p:cNvSpPr txBox="1"/>
          <p:nvPr/>
        </p:nvSpPr>
        <p:spPr>
          <a:xfrm>
            <a:off x="7153275" y="3469005"/>
            <a:ext cx="2687955" cy="368300"/>
          </a:xfrm>
          <a:prstGeom prst="rect">
            <a:avLst/>
          </a:prstGeom>
          <a:noFill/>
        </p:spPr>
        <p:txBody>
          <a:bodyPr wrap="square" rtlCol="0">
            <a:spAutoFit/>
          </a:bodyPr>
          <a:lstStyle/>
          <a:p>
            <a:pPr lvl="0" algn="l">
              <a:buClrTx/>
              <a:buSzTx/>
              <a:buFontTx/>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全省应急转贷纾困体系</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1" name="文本框 40"/>
          <p:cNvSpPr txBox="1"/>
          <p:nvPr/>
        </p:nvSpPr>
        <p:spPr>
          <a:xfrm>
            <a:off x="5049520" y="4131310"/>
            <a:ext cx="6855460" cy="2497455"/>
          </a:xfrm>
          <a:prstGeom prst="rect">
            <a:avLst/>
          </a:prstGeom>
          <a:noFill/>
        </p:spPr>
        <p:txBody>
          <a:bodyPr wrap="square" rtlCol="0">
            <a:noAutofit/>
          </a:bodyPr>
          <a:lstStyle/>
          <a:p>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实现应急转贷纾困服务省域</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全覆盖</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，县（市、区）覆盖率达</a:t>
            </a:r>
            <a:r>
              <a:rPr lang="zh-CN" altLang="en-US"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100%</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60000"/>
              </a:lnSpc>
            </a:pP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带动地方资金投入3</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9.55</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亿元，全省应急转贷纾困基金规模达</a:t>
            </a:r>
            <a:r>
              <a:rPr lang="en-US" altLang="zh-CN"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47.55</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亿元</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60000"/>
              </a:lnSpc>
            </a:pP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全省应急转贷基金累计服务企业</a:t>
            </a:r>
            <a:r>
              <a:rPr lang="en-US" altLang="zh-CN" sz="1600" dirty="0">
                <a:latin typeface="微软雅黑" panose="020B0503020204020204" pitchFamily="34" charset="-122"/>
                <a:ea typeface="微软雅黑" panose="020B0503020204020204" pitchFamily="34" charset="-122"/>
                <a:cs typeface="微软雅黑" panose="020B0503020204020204" pitchFamily="34" charset="-122"/>
              </a:rPr>
              <a:t>5928</a:t>
            </a: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家，转贷续贷规模达</a:t>
            </a:r>
            <a:r>
              <a:rPr lang="en-US" altLang="zh-CN" sz="20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820.35</a:t>
            </a:r>
            <a:r>
              <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亿元</a:t>
            </a:r>
            <a:endParaRPr lang="zh-CN" altLang="en-US"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文本框 41"/>
          <p:cNvSpPr txBox="1"/>
          <p:nvPr userDrawn="1"/>
        </p:nvSpPr>
        <p:spPr>
          <a:xfrm>
            <a:off x="7824787" y="5382736"/>
            <a:ext cx="309880" cy="368300"/>
          </a:xfrm>
          <a:prstGeom prst="rect">
            <a:avLst/>
          </a:prstGeom>
        </p:spPr>
        <p:txBody>
          <a:bodyPr wrap="square" rtlCol="0">
            <a:spAutoFit/>
          </a:bodyPr>
          <a:lstStyle/>
          <a:p>
            <a:endParaRPr lang="zh-CN" altLang="en-US"/>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741930" y="442145"/>
            <a:ext cx="6262927" cy="521970"/>
          </a:xfrm>
          <a:prstGeom prst="rect">
            <a:avLst/>
          </a:prstGeom>
        </p:spPr>
        <p:txBody>
          <a:bodyPr wrap="square">
            <a:spAutoFit/>
          </a:bodyPr>
          <a:lstStyle/>
          <a:p>
            <a:pPr algn="ctr"/>
            <a:r>
              <a:rPr lang="zh-CN" altLang="en-US" sz="2800" b="1" dirty="0">
                <a:solidFill>
                  <a:srgbClr val="1C56A6"/>
                </a:solidFill>
                <a:cs typeface="+mn-ea"/>
                <a:sym typeface="+mn-lt"/>
              </a:rPr>
              <a:t>创新业务</a:t>
            </a:r>
            <a:r>
              <a:rPr lang="en-US" altLang="zh-CN" sz="2800" b="1" dirty="0">
                <a:solidFill>
                  <a:srgbClr val="1C56A6"/>
                </a:solidFill>
                <a:cs typeface="+mn-ea"/>
                <a:sym typeface="+mn-lt"/>
              </a:rPr>
              <a:t>——</a:t>
            </a:r>
            <a:r>
              <a:rPr lang="zh-CN" altLang="en-US" sz="2800" b="1" dirty="0">
                <a:solidFill>
                  <a:srgbClr val="1C56A6"/>
                </a:solidFill>
                <a:cs typeface="+mn-ea"/>
                <a:sym typeface="+mn-lt"/>
              </a:rPr>
              <a:t>应急转贷</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425315" y="1264920"/>
            <a:ext cx="3547110" cy="460375"/>
          </a:xfrm>
          <a:prstGeom prst="rect">
            <a:avLst/>
          </a:prstGeom>
          <a:noFill/>
        </p:spPr>
        <p:txBody>
          <a:bodyPr wrap="square" rtlCol="0">
            <a:spAutoFit/>
          </a:bodyPr>
          <a:lstStyle/>
          <a:p>
            <a:r>
              <a:rPr lang="zh-CN" altLang="en-US" sz="2400"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应急转贷主要参与方</a:t>
            </a:r>
            <a:endParaRPr lang="zh-CN" altLang="en-US" sz="2400"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8" name="文本框 7"/>
          <p:cNvSpPr txBox="1"/>
          <p:nvPr>
            <p:custDataLst>
              <p:tags r:id="rId1"/>
            </p:custDataLst>
          </p:nvPr>
        </p:nvSpPr>
        <p:spPr>
          <a:xfrm>
            <a:off x="4687680" y="2618147"/>
            <a:ext cx="2904490" cy="556895"/>
          </a:xfrm>
          <a:prstGeom prst="rect">
            <a:avLst/>
          </a:prstGeom>
          <a:noFill/>
          <a:ln>
            <a:solidFill>
              <a:schemeClr val="tx1"/>
            </a:solidFill>
          </a:ln>
        </p:spPr>
        <p:txBody>
          <a:bodyPr wrap="square" rtlCol="0" anchor="ctr" anchorCtr="0">
            <a:noAutofit/>
            <a:scene3d>
              <a:camera prst="orthographicFront"/>
              <a:lightRig rig="threePt" dir="t"/>
            </a:scene3d>
          </a:bodyPr>
          <a:lstStyle/>
          <a:p>
            <a:r>
              <a:rPr lang="en-US" altLang="zh-CN" b="1">
                <a:solidFill>
                  <a:srgbClr val="A5894B"/>
                </a:solidFill>
                <a:latin typeface="微软雅黑" panose="020B0503020204020204" pitchFamily="34" charset="-122"/>
                <a:ea typeface="微软雅黑" panose="020B0503020204020204" pitchFamily="34" charset="-122"/>
              </a:rPr>
              <a:t> </a:t>
            </a:r>
            <a:r>
              <a:rPr lang="en-US" altLang="zh-CN" b="1">
                <a:solidFill>
                  <a:schemeClr val="accent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3200" b="1">
                <a:solidFill>
                  <a:schemeClr val="accent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牵头管理机构</a:t>
            </a:r>
            <a:endParaRPr lang="zh-CN" altLang="en-US" sz="3200" b="1">
              <a:solidFill>
                <a:schemeClr val="accent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4" name="图片 3"/>
          <p:cNvPicPr/>
          <p:nvPr>
            <p:custDataLst>
              <p:tags r:id="rId2"/>
            </p:custDataLst>
          </p:nvPr>
        </p:nvPicPr>
        <p:blipFill>
          <a:blip r:embed="rId3"/>
          <a:stretch>
            <a:fillRect/>
          </a:stretch>
        </p:blipFill>
        <p:spPr>
          <a:xfrm>
            <a:off x="4462780" y="2026573"/>
            <a:ext cx="3413760" cy="482600"/>
          </a:xfrm>
          <a:prstGeom prst="rect">
            <a:avLst/>
          </a:prstGeom>
          <a:noFill/>
          <a:ln w="9525">
            <a:noFill/>
          </a:ln>
        </p:spPr>
      </p:pic>
      <p:sp>
        <p:nvSpPr>
          <p:cNvPr id="10" name="文本框 9"/>
          <p:cNvSpPr txBox="1"/>
          <p:nvPr>
            <p:custDataLst>
              <p:tags r:id="rId4"/>
            </p:custDataLst>
          </p:nvPr>
        </p:nvSpPr>
        <p:spPr>
          <a:xfrm>
            <a:off x="1619152" y="5177565"/>
            <a:ext cx="2806065" cy="627380"/>
          </a:xfrm>
          <a:prstGeom prst="rect">
            <a:avLst/>
          </a:prstGeom>
          <a:noFill/>
          <a:ln>
            <a:solidFill>
              <a:schemeClr val="tx1"/>
            </a:solidFill>
          </a:ln>
        </p:spPr>
        <p:txBody>
          <a:bodyPr wrap="square" rtlCol="0" anchor="ctr" anchorCtr="0">
            <a:noAutofit/>
          </a:bodyPr>
          <a:lstStyle/>
          <a:p>
            <a:r>
              <a:rPr lang="en-US" altLang="zh-CN"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a:t>
            </a:r>
            <a:r>
              <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备案转贷机构</a:t>
            </a:r>
            <a:endParaRPr lang="zh-CN" altLang="en-US" sz="32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1" name="文本框 10"/>
          <p:cNvSpPr txBox="1"/>
          <p:nvPr>
            <p:custDataLst>
              <p:tags r:id="rId5"/>
            </p:custDataLst>
          </p:nvPr>
        </p:nvSpPr>
        <p:spPr>
          <a:xfrm>
            <a:off x="7854633" y="5177565"/>
            <a:ext cx="2498090" cy="708660"/>
          </a:xfrm>
          <a:prstGeom prst="rect">
            <a:avLst/>
          </a:prstGeom>
          <a:noFill/>
          <a:ln>
            <a:solidFill>
              <a:schemeClr val="tx1"/>
            </a:solidFill>
          </a:ln>
        </p:spPr>
        <p:txBody>
          <a:bodyPr wrap="square" rtlCol="0" anchor="ctr" anchorCtr="0">
            <a:noAutofit/>
          </a:bodyPr>
          <a:lstStyle/>
          <a:p>
            <a:pPr algn="l"/>
            <a:r>
              <a:rPr lang="en-US" altLang="zh-CN" b="1">
                <a:solidFill>
                  <a:srgbClr val="C00000"/>
                </a:solidFill>
                <a:latin typeface="微软雅黑" panose="020B0503020204020204" pitchFamily="34" charset="-122"/>
                <a:ea typeface="微软雅黑" panose="020B0503020204020204" pitchFamily="34" charset="-122"/>
              </a:rPr>
              <a:t>  </a:t>
            </a:r>
            <a:r>
              <a:rPr lang="zh-CN" altLang="en-US" sz="3200" b="1">
                <a:solidFill>
                  <a:schemeClr val="accent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合 作 银 行</a:t>
            </a:r>
            <a:r>
              <a:rPr lang="en-US" altLang="zh-CN" sz="2400" b="1">
                <a:solidFill>
                  <a:srgbClr val="A5894B"/>
                </a:solidFill>
                <a:latin typeface="微软雅黑" panose="020B0503020204020204" pitchFamily="34" charset="-122"/>
                <a:ea typeface="微软雅黑" panose="020B0503020204020204" pitchFamily="34" charset="-122"/>
              </a:rPr>
              <a:t> </a:t>
            </a:r>
            <a:endParaRPr lang="en-US" altLang="zh-CN" sz="2400" b="1">
              <a:solidFill>
                <a:srgbClr val="A5894B"/>
              </a:solidFill>
              <a:latin typeface="微软雅黑" panose="020B0503020204020204" pitchFamily="34" charset="-122"/>
              <a:ea typeface="微软雅黑" panose="020B0503020204020204" pitchFamily="34" charset="-122"/>
            </a:endParaRPr>
          </a:p>
        </p:txBody>
      </p:sp>
      <p:sp>
        <p:nvSpPr>
          <p:cNvPr id="13" name="TextBox 29"/>
          <p:cNvSpPr txBox="1"/>
          <p:nvPr>
            <p:custDataLst>
              <p:tags r:id="rId6"/>
            </p:custDataLst>
          </p:nvPr>
        </p:nvSpPr>
        <p:spPr>
          <a:xfrm>
            <a:off x="2987675" y="3926840"/>
            <a:ext cx="2018665" cy="512445"/>
          </a:xfrm>
          <a:prstGeom prst="rect">
            <a:avLst/>
          </a:prstGeom>
          <a:noFill/>
        </p:spPr>
        <p:txBody>
          <a:bodyPr wrap="square" lIns="0" tIns="0" rIns="0" bIns="0" rtlCol="0">
            <a:spAutoFit/>
          </a:bodyPr>
          <a:lstStyle/>
          <a:p>
            <a:pPr lvl="0" algn="just">
              <a:lnSpc>
                <a:spcPts val="2000"/>
              </a:lnSpc>
              <a:buClrTx/>
              <a:buSzTx/>
              <a:buFontTx/>
            </a:pPr>
            <a:r>
              <a:rPr lang="en-US" sz="1600" b="1" dirty="0">
                <a:solidFill>
                  <a:schemeClr val="tx1"/>
                </a:solidFill>
                <a:latin typeface="微软雅黑" panose="020B0503020204020204" pitchFamily="34" charset="-122"/>
                <a:ea typeface="微软雅黑" panose="020B0503020204020204" pitchFamily="34" charset="-122"/>
                <a:sym typeface="+mn-ea"/>
              </a:rPr>
              <a:t>1</a:t>
            </a:r>
            <a:r>
              <a:rPr lang="zh-CN" altLang="en-US" sz="1600" b="1" dirty="0">
                <a:solidFill>
                  <a:schemeClr val="tx1"/>
                </a:solidFill>
                <a:latin typeface="微软雅黑" panose="020B0503020204020204" pitchFamily="34" charset="-122"/>
                <a:ea typeface="微软雅黑" panose="020B0503020204020204" pitchFamily="34" charset="-122"/>
                <a:sym typeface="+mn-ea"/>
              </a:rPr>
              <a:t>、签署备案协议</a:t>
            </a:r>
            <a:endParaRPr lang="zh-CN" altLang="en-US" sz="1600" b="1" dirty="0">
              <a:solidFill>
                <a:schemeClr val="tx1"/>
              </a:solidFill>
              <a:latin typeface="微软雅黑" panose="020B0503020204020204" pitchFamily="34" charset="-122"/>
              <a:ea typeface="微软雅黑" panose="020B0503020204020204" pitchFamily="34" charset="-122"/>
              <a:sym typeface="+mn-ea"/>
            </a:endParaRPr>
          </a:p>
          <a:p>
            <a:pPr lvl="0" algn="just">
              <a:lnSpc>
                <a:spcPts val="2000"/>
              </a:lnSpc>
              <a:buClrTx/>
              <a:buSzTx/>
              <a:buFontTx/>
            </a:pPr>
            <a:r>
              <a:rPr lang="en-US" altLang="zh-CN" sz="1600" b="1" dirty="0">
                <a:solidFill>
                  <a:schemeClr val="tx1"/>
                </a:solidFill>
                <a:latin typeface="微软雅黑" panose="020B0503020204020204" pitchFamily="34" charset="-122"/>
                <a:ea typeface="微软雅黑" panose="020B0503020204020204" pitchFamily="34" charset="-122"/>
                <a:sym typeface="+mn-ea"/>
              </a:rPr>
              <a:t>2</a:t>
            </a:r>
            <a:r>
              <a:rPr lang="zh-CN" altLang="en-US" sz="1600" b="1" dirty="0">
                <a:solidFill>
                  <a:schemeClr val="tx1"/>
                </a:solidFill>
                <a:latin typeface="微软雅黑" panose="020B0503020204020204" pitchFamily="34" charset="-122"/>
                <a:ea typeface="微软雅黑" panose="020B0503020204020204" pitchFamily="34" charset="-122"/>
                <a:sym typeface="+mn-ea"/>
              </a:rPr>
              <a:t>、受理审查转贷业务</a:t>
            </a:r>
            <a:endParaRPr lang="zh-CN" altLang="en-US" sz="1600" b="1" dirty="0">
              <a:solidFill>
                <a:schemeClr val="tx1"/>
              </a:solidFill>
              <a:latin typeface="微软雅黑" panose="020B0503020204020204" pitchFamily="34" charset="-122"/>
              <a:ea typeface="微软雅黑" panose="020B0503020204020204" pitchFamily="34" charset="-122"/>
              <a:sym typeface="+mn-ea"/>
            </a:endParaRPr>
          </a:p>
        </p:txBody>
      </p:sp>
      <p:sp>
        <p:nvSpPr>
          <p:cNvPr id="15" name="TextBox 29"/>
          <p:cNvSpPr txBox="1"/>
          <p:nvPr>
            <p:custDataLst>
              <p:tags r:id="rId7"/>
            </p:custDataLst>
          </p:nvPr>
        </p:nvSpPr>
        <p:spPr>
          <a:xfrm>
            <a:off x="7289165" y="3948840"/>
            <a:ext cx="1890395" cy="375285"/>
          </a:xfrm>
          <a:prstGeom prst="rect">
            <a:avLst/>
          </a:prstGeom>
          <a:noFill/>
        </p:spPr>
        <p:txBody>
          <a:bodyPr wrap="square" lIns="0" tIns="0" rIns="0" bIns="0" rtlCol="0">
            <a:noAutofit/>
          </a:bodyPr>
          <a:lstStyle/>
          <a:p>
            <a:pPr lvl="0" algn="just">
              <a:lnSpc>
                <a:spcPts val="2000"/>
              </a:lnSpc>
              <a:buClrTx/>
              <a:buSzTx/>
              <a:buFontTx/>
            </a:pPr>
            <a:r>
              <a:rPr lang="zh-CN" altLang="en-US" sz="1600" b="1" dirty="0">
                <a:solidFill>
                  <a:schemeClr val="tx1"/>
                </a:solidFill>
                <a:latin typeface="微软雅黑" panose="020B0503020204020204" pitchFamily="34" charset="-122"/>
                <a:ea typeface="微软雅黑" panose="020B0503020204020204" pitchFamily="34" charset="-122"/>
                <a:sym typeface="+mn-ea"/>
              </a:rPr>
              <a:t>签署总对总合作协议</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a:p>
            <a:pPr lvl="0" algn="just">
              <a:lnSpc>
                <a:spcPts val="2000"/>
              </a:lnSpc>
              <a:buClrTx/>
              <a:buSzTx/>
              <a:buFontTx/>
            </a:pP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cxnSp>
        <p:nvCxnSpPr>
          <p:cNvPr id="5" name="直接箭头连接符 4"/>
          <p:cNvCxnSpPr/>
          <p:nvPr>
            <p:custDataLst>
              <p:tags r:id="rId8"/>
            </p:custDataLst>
          </p:nvPr>
        </p:nvCxnSpPr>
        <p:spPr>
          <a:xfrm>
            <a:off x="4987925" y="5317490"/>
            <a:ext cx="2304000" cy="0"/>
          </a:xfrm>
          <a:prstGeom prst="straightConnector1">
            <a:avLst/>
          </a:prstGeom>
          <a:ln w="28575">
            <a:solidFill>
              <a:schemeClr val="tx1"/>
            </a:solidFill>
            <a:headEnd type="arrow"/>
            <a:tailEnd type="arrow"/>
          </a:ln>
        </p:spPr>
        <p:style>
          <a:lnRef idx="2">
            <a:schemeClr val="accent1"/>
          </a:lnRef>
          <a:fillRef idx="0">
            <a:srgbClr val="FFFFFF"/>
          </a:fillRef>
          <a:effectRef idx="0">
            <a:srgbClr val="FFFFFF"/>
          </a:effectRef>
          <a:fontRef idx="minor">
            <a:schemeClr val="tx1"/>
          </a:fontRef>
        </p:style>
      </p:cxnSp>
      <p:sp>
        <p:nvSpPr>
          <p:cNvPr id="17" name="TextBox 29"/>
          <p:cNvSpPr txBox="1"/>
          <p:nvPr>
            <p:custDataLst>
              <p:tags r:id="rId9"/>
            </p:custDataLst>
          </p:nvPr>
        </p:nvSpPr>
        <p:spPr>
          <a:xfrm>
            <a:off x="5173345" y="5540375"/>
            <a:ext cx="2115820" cy="346710"/>
          </a:xfrm>
          <a:prstGeom prst="rect">
            <a:avLst/>
          </a:prstGeom>
          <a:noFill/>
        </p:spPr>
        <p:txBody>
          <a:bodyPr wrap="square" lIns="0" tIns="0" rIns="0" bIns="0" rtlCol="0">
            <a:noAutofit/>
          </a:bodyPr>
          <a:lstStyle/>
          <a:p>
            <a:pPr lvl="0" algn="just">
              <a:lnSpc>
                <a:spcPts val="2000"/>
              </a:lnSpc>
              <a:buClrTx/>
              <a:buSzTx/>
              <a:buFontTx/>
            </a:pP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sym typeface="+mn-ea"/>
              </a:rPr>
              <a:t>        </a:t>
            </a:r>
            <a:r>
              <a:rPr lang="zh-CN" altLang="en-US" sz="1600" b="1" dirty="0">
                <a:solidFill>
                  <a:schemeClr val="tx1"/>
                </a:solidFill>
                <a:latin typeface="微软雅黑" panose="020B0503020204020204" pitchFamily="34" charset="-122"/>
                <a:ea typeface="微软雅黑" panose="020B0503020204020204" pitchFamily="34" charset="-122"/>
                <a:sym typeface="+mn-ea"/>
              </a:rPr>
              <a:t>承接、操做业务</a:t>
            </a:r>
            <a:endParaRPr lang="zh-CN" altLang="en-US" sz="16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18" name="直接箭头连接符 17"/>
          <p:cNvCxnSpPr/>
          <p:nvPr>
            <p:custDataLst>
              <p:tags r:id="rId10"/>
            </p:custDataLst>
          </p:nvPr>
        </p:nvCxnSpPr>
        <p:spPr>
          <a:xfrm flipH="1">
            <a:off x="4586605" y="3377565"/>
            <a:ext cx="1440000" cy="1800000"/>
          </a:xfrm>
          <a:prstGeom prst="straightConnector1">
            <a:avLst/>
          </a:prstGeom>
          <a:ln w="28575">
            <a:solidFill>
              <a:schemeClr val="tx1"/>
            </a:solidFill>
            <a:headEnd type="arrow"/>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custDataLst>
              <p:tags r:id="rId11"/>
            </p:custDataLst>
          </p:nvPr>
        </p:nvCxnSpPr>
        <p:spPr>
          <a:xfrm>
            <a:off x="6245225" y="3382645"/>
            <a:ext cx="1440000" cy="1800000"/>
          </a:xfrm>
          <a:prstGeom prst="straightConnector1">
            <a:avLst/>
          </a:prstGeom>
          <a:ln w="28575">
            <a:solidFill>
              <a:schemeClr val="tx1"/>
            </a:solidFill>
            <a:headEnd type="arrow"/>
            <a:tailEnd type="arrow"/>
          </a:ln>
        </p:spPr>
        <p:style>
          <a:lnRef idx="2">
            <a:schemeClr val="accent1"/>
          </a:lnRef>
          <a:fillRef idx="0">
            <a:srgbClr val="FFFFFF"/>
          </a:fillRef>
          <a:effectRef idx="0">
            <a:srgbClr val="FFFFFF"/>
          </a:effectRef>
          <a:fontRef idx="minor">
            <a:schemeClr val="tx1"/>
          </a:fontRef>
        </p:style>
      </p:cxn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465070" y="433255"/>
            <a:ext cx="6262927" cy="521970"/>
          </a:xfrm>
          <a:prstGeom prst="rect">
            <a:avLst/>
          </a:prstGeom>
        </p:spPr>
        <p:txBody>
          <a:bodyPr wrap="square">
            <a:spAutoFit/>
          </a:bodyPr>
          <a:lstStyle/>
          <a:p>
            <a:pPr algn="ctr"/>
            <a:r>
              <a:rPr lang="zh-CN" altLang="en-US" sz="2800" b="1" dirty="0">
                <a:solidFill>
                  <a:srgbClr val="1C56A6"/>
                </a:solidFill>
                <a:cs typeface="+mn-ea"/>
                <a:sym typeface="+mn-lt"/>
              </a:rPr>
              <a:t>服务成效</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30" name="矩形 29"/>
          <p:cNvSpPr/>
          <p:nvPr>
            <p:custDataLst>
              <p:tags r:id="rId3"/>
            </p:custDataLst>
          </p:nvPr>
        </p:nvSpPr>
        <p:spPr>
          <a:xfrm>
            <a:off x="874395" y="1343660"/>
            <a:ext cx="10473055" cy="4514850"/>
          </a:xfrm>
          <a:prstGeom prst="rect">
            <a:avLst/>
          </a:prstGeom>
          <a:solidFill>
            <a:schemeClr val="lt1"/>
          </a:solidFill>
          <a:ln>
            <a:noFill/>
          </a:ln>
          <a:effectLst>
            <a:outerShdw blurRad="165100" sx="102000" sy="102000" algn="ctr" rotWithShape="0">
              <a:schemeClr val="dk1">
                <a:lumMod val="50000"/>
                <a:lumOff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cxnSp>
        <p:nvCxnSpPr>
          <p:cNvPr id="34" name="直接连接符 33"/>
          <p:cNvCxnSpPr/>
          <p:nvPr/>
        </p:nvCxnSpPr>
        <p:spPr>
          <a:xfrm>
            <a:off x="8847455" y="1343660"/>
            <a:ext cx="2499995" cy="0"/>
          </a:xfrm>
          <a:prstGeom prst="line">
            <a:avLst/>
          </a:prstGeom>
          <a:ln w="25400">
            <a:solidFill>
              <a:srgbClr val="BC1E1E"/>
            </a:solidFill>
          </a:ln>
        </p:spPr>
        <p:style>
          <a:lnRef idx="1">
            <a:schemeClr val="accent1"/>
          </a:lnRef>
          <a:fillRef idx="0">
            <a:schemeClr val="accent1"/>
          </a:fillRef>
          <a:effectRef idx="0">
            <a:schemeClr val="accent1"/>
          </a:effectRef>
          <a:fontRef idx="minor">
            <a:schemeClr val="tx1"/>
          </a:fontRef>
        </p:style>
      </p:cxnSp>
      <p:sp>
        <p:nvSpPr>
          <p:cNvPr id="37" name="矩形 36"/>
          <p:cNvSpPr/>
          <p:nvPr>
            <p:custDataLst>
              <p:tags r:id="rId4"/>
            </p:custDataLst>
          </p:nvPr>
        </p:nvSpPr>
        <p:spPr>
          <a:xfrm>
            <a:off x="1972945" y="1552575"/>
            <a:ext cx="8600440" cy="318770"/>
          </a:xfrm>
          <a:prstGeom prst="rect">
            <a:avLst/>
          </a:prstGeom>
          <a:noFill/>
        </p:spPr>
        <p:txBody>
          <a:bodyPr wrap="square" lIns="0" tIns="0" rIns="0" bIns="0" rtlCol="0" anchor="b">
            <a:noAutofit/>
            <a:scene3d>
              <a:camera prst="orthographicFront"/>
              <a:lightRig rig="threePt" dir="t"/>
            </a:scene3d>
          </a:bodyPr>
          <a:lstStyle/>
          <a:p>
            <a:pPr lvl="0" algn="ctr">
              <a:buClrTx/>
              <a:buSzTx/>
              <a:buFontTx/>
            </a:pPr>
            <a:r>
              <a:rPr lang="zh-CN" altLang="en-US" sz="2400" b="1" dirty="0">
                <a:solidFill>
                  <a:schemeClr val="accent1"/>
                </a:solidFill>
                <a:effectLst>
                  <a:outerShdw blurRad="38100" dist="25400" dir="5400000" algn="ctr" rotWithShape="0">
                    <a:srgbClr val="6E747A">
                      <a:alpha val="43000"/>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服务企业规模居全国</a:t>
            </a:r>
            <a:r>
              <a:rPr lang="zh-CN" altLang="en-US" sz="2400" b="1" dirty="0">
                <a:solidFill>
                  <a:schemeClr val="accent1"/>
                </a:solidFill>
                <a:effectLst>
                  <a:outerShdw blurRad="38100" dist="25400" dir="5400000" algn="ctr" rotWithShape="0">
                    <a:srgbClr val="6E747A">
                      <a:alpha val="43000"/>
                      <a:alpha val="43000"/>
                    </a:srgbClr>
                  </a:outerShdw>
                </a:effectLst>
                <a:latin typeface="微软雅黑" panose="020B0503020204020204" pitchFamily="34" charset="-122"/>
                <a:ea typeface="微软雅黑" panose="020B0503020204020204" pitchFamily="34" charset="-122"/>
                <a:sym typeface="+mn-ea"/>
              </a:rPr>
              <a:t>前列</a:t>
            </a:r>
            <a:endParaRPr lang="zh-CN" altLang="en-US" sz="2400" b="1" i="0" dirty="0">
              <a:solidFill>
                <a:schemeClr val="accent1"/>
              </a:solidFill>
              <a:effectLst>
                <a:outerShdw blurRad="38100" dist="25400" dir="5400000" algn="ctr" rotWithShape="0">
                  <a:srgbClr val="6E747A">
                    <a:alpha val="43000"/>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 name="图表 3"/>
          <p:cNvGraphicFramePr/>
          <p:nvPr/>
        </p:nvGraphicFramePr>
        <p:xfrm>
          <a:off x="1184910" y="2103120"/>
          <a:ext cx="4643755" cy="216852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6" name="图表 15"/>
          <p:cNvGraphicFramePr/>
          <p:nvPr/>
        </p:nvGraphicFramePr>
        <p:xfrm>
          <a:off x="6447790" y="2093595"/>
          <a:ext cx="4531360" cy="2178050"/>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p:cNvSpPr txBox="1"/>
          <p:nvPr/>
        </p:nvSpPr>
        <p:spPr>
          <a:xfrm>
            <a:off x="1476375" y="4558665"/>
            <a:ext cx="4754245" cy="950595"/>
          </a:xfrm>
          <a:prstGeom prst="rect">
            <a:avLst/>
          </a:prstGeom>
          <a:noFill/>
        </p:spPr>
        <p:txBody>
          <a:bodyPr wrap="square" rtlCol="0" anchor="t">
            <a:spAutoFit/>
          </a:bodyPr>
          <a:lstStyle/>
          <a:p>
            <a:pPr marL="41275" marR="635" indent="0" algn="l" eaLnBrk="0">
              <a:lnSpc>
                <a:spcPct val="99000"/>
              </a:lnSpc>
              <a:spcAft>
                <a:spcPts val="265"/>
              </a:spcAft>
              <a:tabLst>
                <a:tab pos="681355" algn="l"/>
              </a:tabLst>
            </a:pPr>
            <a:r>
              <a:rPr lang="zh-CN" altLang="en-US" sz="2400" b="1" kern="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累计为企业融资</a:t>
            </a:r>
            <a:r>
              <a:rPr lang="en-US" sz="2400" b="1" kern="0" noProof="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1852.29</a:t>
            </a:r>
            <a:r>
              <a:rPr lang="zh-CN" altLang="en-US" sz="2400" b="1" kern="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亿元</a:t>
            </a:r>
            <a:endParaRPr lang="zh-CN" altLang="en-US" sz="2400" b="1" kern="0" noProof="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1275" marR="635" indent="0" algn="l" eaLnBrk="0">
              <a:lnSpc>
                <a:spcPct val="99000"/>
              </a:lnSpc>
              <a:spcAft>
                <a:spcPts val="265"/>
              </a:spcAft>
              <a:tabLst>
                <a:tab pos="681355" algn="l"/>
              </a:tabLst>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股权</a:t>
            </a:r>
            <a:r>
              <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直接融资6</a:t>
            </a:r>
            <a:r>
              <a:rPr 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74.34</a:t>
            </a:r>
            <a:r>
              <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亿元</a:t>
            </a:r>
            <a:endParaRPr lang="zh-CN"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41275" marR="635" indent="0" algn="l" eaLnBrk="0">
              <a:lnSpc>
                <a:spcPct val="99000"/>
              </a:lnSpc>
              <a:spcAft>
                <a:spcPts val="265"/>
              </a:spcAft>
              <a:tabLst>
                <a:tab pos="681355" algn="l"/>
              </a:tabLst>
            </a:pPr>
            <a:r>
              <a:rPr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股权</a:t>
            </a:r>
            <a:r>
              <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质押融资11</a:t>
            </a:r>
            <a:r>
              <a:rPr lang="en-US"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51.73</a:t>
            </a:r>
            <a:r>
              <a:rPr sz="1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亿元</a:t>
            </a:r>
            <a:endParaRPr lang="zh-CN" altLang="en-US" sz="1400" b="1" kern="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6667500" y="4441825"/>
            <a:ext cx="4679950" cy="1129665"/>
          </a:xfrm>
          <a:prstGeom prst="rect">
            <a:avLst/>
          </a:prstGeom>
          <a:noFill/>
        </p:spPr>
        <p:txBody>
          <a:bodyPr wrap="square" rtlCol="0" anchor="t">
            <a:spAutoFit/>
          </a:bodyPr>
          <a:lstStyle/>
          <a:p>
            <a:pPr indent="0" algn="l">
              <a:lnSpc>
                <a:spcPct val="130000"/>
              </a:lnSpc>
              <a:buFont typeface="Wingdings" panose="05000000000000000000" charset="0"/>
              <a:buNone/>
            </a:pPr>
            <a:r>
              <a:rPr lang="zh-CN" altLang="en-US" sz="2400" b="1" kern="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累计培育</a:t>
            </a:r>
            <a:r>
              <a:rPr lang="en-US" altLang="zh-CN" sz="2400" b="1" kern="0" noProof="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57</a:t>
            </a:r>
            <a:r>
              <a:rPr lang="zh-CN" altLang="en-US" sz="2400" b="1" kern="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家企业成功转板</a:t>
            </a:r>
            <a:endParaRPr lang="zh-CN" altLang="en-US" sz="2400" b="1" i="0" kern="0" noProof="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30000"/>
              </a:lnSpc>
              <a:buFont typeface="Wingdings" panose="05000000000000000000" charset="0"/>
              <a:buNone/>
            </a:pPr>
            <a:r>
              <a:rPr lang="zh-CN" altLang="en-US" sz="1400" b="1" kern="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包括</a:t>
            </a:r>
            <a:r>
              <a:rPr lang="en-US" altLang="zh-CN" sz="1400" b="1" kern="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400" b="1" kern="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家上市企业：</a:t>
            </a:r>
            <a:endParaRPr lang="zh-CN" altLang="en-US" sz="1400" b="1" kern="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a:lnSpc>
                <a:spcPct val="130000"/>
              </a:lnSpc>
              <a:buFont typeface="Wingdings" panose="05000000000000000000" charset="0"/>
              <a:buNone/>
            </a:pPr>
            <a:r>
              <a:rPr lang="zh-CN" altLang="en-US" sz="1400" b="1" kern="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航天南湖、明德生物、天风证券、中一科技、博亚精工</a:t>
            </a:r>
            <a:endParaRPr lang="zh-CN" altLang="en-US" sz="1400" b="1" kern="0" noProof="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1" name="直接连接符 10"/>
          <p:cNvCxnSpPr/>
          <p:nvPr/>
        </p:nvCxnSpPr>
        <p:spPr>
          <a:xfrm>
            <a:off x="6148705" y="2040255"/>
            <a:ext cx="0" cy="2433955"/>
          </a:xfrm>
          <a:prstGeom prst="line">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cxn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73269" y="1986785"/>
            <a:ext cx="3559975" cy="580983"/>
            <a:chOff x="3351" y="3543"/>
            <a:chExt cx="6269" cy="1023"/>
          </a:xfrm>
        </p:grpSpPr>
        <p:grpSp>
          <p:nvGrpSpPr>
            <p:cNvPr id="12" name="组合 11"/>
            <p:cNvGrpSpPr/>
            <p:nvPr/>
          </p:nvGrpSpPr>
          <p:grpSpPr>
            <a:xfrm>
              <a:off x="3351" y="3543"/>
              <a:ext cx="1023" cy="1023"/>
              <a:chOff x="910275" y="2123864"/>
              <a:chExt cx="792088" cy="792088"/>
            </a:xfrm>
          </p:grpSpPr>
          <p:sp>
            <p:nvSpPr>
              <p:cNvPr id="11" name="椭圆 10"/>
              <p:cNvSpPr/>
              <p:nvPr/>
            </p:nvSpPr>
            <p:spPr>
              <a:xfrm>
                <a:off x="910275" y="2123864"/>
                <a:ext cx="792088" cy="792088"/>
              </a:xfrm>
              <a:prstGeom prst="ellipse">
                <a:avLst/>
              </a:prstGeom>
              <a:solidFill>
                <a:schemeClr val="accent5">
                  <a:lumMod val="50000"/>
                </a:schemeClr>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300" name="文本框 9"/>
              <p:cNvSpPr txBox="1"/>
              <p:nvPr/>
            </p:nvSpPr>
            <p:spPr>
              <a:xfrm>
                <a:off x="1001314" y="2310639"/>
                <a:ext cx="610011" cy="419059"/>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01</a:t>
                </a:r>
                <a:endParaRPr lang="en-US" altLang="zh-CN" sz="2000" dirty="0">
                  <a:solidFill>
                    <a:schemeClr val="bg1"/>
                  </a:solidFill>
                  <a:latin typeface="+mn-lt"/>
                  <a:ea typeface="+mn-ea"/>
                  <a:cs typeface="+mn-ea"/>
                  <a:sym typeface="+mn-lt"/>
                </a:endParaRPr>
              </a:p>
            </p:txBody>
          </p:sp>
        </p:grpSp>
        <p:sp>
          <p:nvSpPr>
            <p:cNvPr id="14" name="矩形 13"/>
            <p:cNvSpPr/>
            <p:nvPr/>
          </p:nvSpPr>
          <p:spPr>
            <a:xfrm>
              <a:off x="4899" y="3647"/>
              <a:ext cx="4721" cy="919"/>
            </a:xfrm>
            <a:prstGeom prst="rect">
              <a:avLst/>
            </a:prstGeom>
          </p:spPr>
          <p:txBody>
            <a:bodyPr wrap="square">
              <a:spAutoFit/>
            </a:bodyPr>
            <a:lstStyle/>
            <a:p>
              <a:pPr lvl="0" algn="l">
                <a:buClrTx/>
                <a:buSzTx/>
                <a:buFontTx/>
              </a:pPr>
              <a:r>
                <a:rPr lang="zh-CN" altLang="en-US" sz="2800" dirty="0">
                  <a:solidFill>
                    <a:srgbClr val="1C56A6"/>
                  </a:solidFill>
                  <a:cs typeface="+mn-ea"/>
                  <a:sym typeface="+mn-lt"/>
                </a:rPr>
                <a:t>中心情况</a:t>
              </a:r>
              <a:endParaRPr lang="zh-CN" altLang="en-US" sz="2800" dirty="0">
                <a:solidFill>
                  <a:srgbClr val="1C56A6"/>
                </a:solidFill>
                <a:cs typeface="+mn-ea"/>
                <a:sym typeface="+mn-lt"/>
              </a:endParaRPr>
            </a:p>
          </p:txBody>
        </p:sp>
      </p:grpSp>
      <p:grpSp>
        <p:nvGrpSpPr>
          <p:cNvPr id="5" name="组合 4"/>
          <p:cNvGrpSpPr/>
          <p:nvPr/>
        </p:nvGrpSpPr>
        <p:grpSpPr>
          <a:xfrm>
            <a:off x="4573269" y="3013640"/>
            <a:ext cx="3487288" cy="580415"/>
            <a:chOff x="3351" y="3604"/>
            <a:chExt cx="6141" cy="1023"/>
          </a:xfrm>
        </p:grpSpPr>
        <p:grpSp>
          <p:nvGrpSpPr>
            <p:cNvPr id="6" name="组合 5"/>
            <p:cNvGrpSpPr/>
            <p:nvPr/>
          </p:nvGrpSpPr>
          <p:grpSpPr>
            <a:xfrm>
              <a:off x="3351" y="3604"/>
              <a:ext cx="1023" cy="1023"/>
              <a:chOff x="910275" y="2171425"/>
              <a:chExt cx="792088" cy="792088"/>
            </a:xfrm>
          </p:grpSpPr>
          <p:sp>
            <p:nvSpPr>
              <p:cNvPr id="7" name="椭圆 6"/>
              <p:cNvSpPr/>
              <p:nvPr/>
            </p:nvSpPr>
            <p:spPr>
              <a:xfrm>
                <a:off x="910275" y="2171425"/>
                <a:ext cx="792088" cy="792088"/>
              </a:xfrm>
              <a:prstGeom prst="ellipse">
                <a:avLst/>
              </a:prstGeom>
              <a:solidFill>
                <a:srgbClr val="1C56A6"/>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8" name="文本框 9"/>
              <p:cNvSpPr txBox="1"/>
              <p:nvPr/>
            </p:nvSpPr>
            <p:spPr>
              <a:xfrm>
                <a:off x="1001314" y="2356520"/>
                <a:ext cx="610011" cy="419335"/>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02</a:t>
                </a:r>
                <a:endParaRPr lang="en-US" altLang="zh-CN" sz="2000" dirty="0">
                  <a:solidFill>
                    <a:schemeClr val="bg1"/>
                  </a:solidFill>
                  <a:latin typeface="+mn-lt"/>
                  <a:ea typeface="+mn-ea"/>
                  <a:cs typeface="+mn-ea"/>
                  <a:sym typeface="+mn-lt"/>
                </a:endParaRPr>
              </a:p>
            </p:txBody>
          </p:sp>
        </p:grpSp>
        <p:sp>
          <p:nvSpPr>
            <p:cNvPr id="10" name="矩形 9"/>
            <p:cNvSpPr/>
            <p:nvPr/>
          </p:nvSpPr>
          <p:spPr>
            <a:xfrm>
              <a:off x="4899" y="3706"/>
              <a:ext cx="4593" cy="920"/>
            </a:xfrm>
            <a:prstGeom prst="rect">
              <a:avLst/>
            </a:prstGeom>
          </p:spPr>
          <p:txBody>
            <a:bodyPr wrap="square">
              <a:spAutoFit/>
            </a:bodyPr>
            <a:lstStyle/>
            <a:p>
              <a:r>
                <a:rPr lang="en-US" altLang="zh-CN" sz="2800" b="1" i="1" u="sng" dirty="0">
                  <a:solidFill>
                    <a:srgbClr val="1C56A6"/>
                  </a:solidFill>
                  <a:cs typeface="+mn-ea"/>
                  <a:sym typeface="+mn-lt"/>
                </a:rPr>
                <a:t>创新试点</a:t>
              </a:r>
              <a:endParaRPr lang="zh-CN" altLang="en-US" sz="2800" dirty="0">
                <a:solidFill>
                  <a:srgbClr val="1C56A6"/>
                </a:solidFill>
                <a:cs typeface="+mn-ea"/>
                <a:sym typeface="+mn-lt"/>
              </a:endParaRPr>
            </a:p>
          </p:txBody>
        </p:sp>
      </p:grpSp>
      <p:grpSp>
        <p:nvGrpSpPr>
          <p:cNvPr id="17" name="组合 16"/>
          <p:cNvGrpSpPr/>
          <p:nvPr/>
        </p:nvGrpSpPr>
        <p:grpSpPr>
          <a:xfrm>
            <a:off x="4573269" y="4039927"/>
            <a:ext cx="3664463" cy="580983"/>
            <a:chOff x="3351" y="3543"/>
            <a:chExt cx="6453" cy="1023"/>
          </a:xfrm>
        </p:grpSpPr>
        <p:grpSp>
          <p:nvGrpSpPr>
            <p:cNvPr id="18" name="组合 17"/>
            <p:cNvGrpSpPr/>
            <p:nvPr/>
          </p:nvGrpSpPr>
          <p:grpSpPr>
            <a:xfrm>
              <a:off x="3351" y="3543"/>
              <a:ext cx="1023" cy="1023"/>
              <a:chOff x="910275" y="2123864"/>
              <a:chExt cx="792088" cy="792088"/>
            </a:xfrm>
          </p:grpSpPr>
          <p:sp>
            <p:nvSpPr>
              <p:cNvPr id="19" name="椭圆 18"/>
              <p:cNvSpPr/>
              <p:nvPr/>
            </p:nvSpPr>
            <p:spPr>
              <a:xfrm>
                <a:off x="910275" y="2123864"/>
                <a:ext cx="792088" cy="792088"/>
              </a:xfrm>
              <a:prstGeom prst="ellipse">
                <a:avLst/>
              </a:prstGeom>
              <a:solidFill>
                <a:srgbClr val="1C56A6"/>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20" name="文本框 9"/>
              <p:cNvSpPr txBox="1"/>
              <p:nvPr/>
            </p:nvSpPr>
            <p:spPr>
              <a:xfrm>
                <a:off x="1001314" y="2309773"/>
                <a:ext cx="610011" cy="419025"/>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03</a:t>
                </a:r>
                <a:endParaRPr lang="en-US" altLang="zh-CN" sz="2000" dirty="0">
                  <a:solidFill>
                    <a:schemeClr val="bg1"/>
                  </a:solidFill>
                  <a:latin typeface="+mn-lt"/>
                  <a:ea typeface="+mn-ea"/>
                  <a:cs typeface="+mn-ea"/>
                  <a:sym typeface="+mn-lt"/>
                </a:endParaRPr>
              </a:p>
            </p:txBody>
          </p:sp>
        </p:grpSp>
        <p:sp>
          <p:nvSpPr>
            <p:cNvPr id="22" name="矩形 21"/>
            <p:cNvSpPr/>
            <p:nvPr/>
          </p:nvSpPr>
          <p:spPr>
            <a:xfrm>
              <a:off x="4899" y="3647"/>
              <a:ext cx="4905" cy="919"/>
            </a:xfrm>
            <a:prstGeom prst="rect">
              <a:avLst/>
            </a:prstGeom>
          </p:spPr>
          <p:txBody>
            <a:bodyPr wrap="square">
              <a:spAutoFit/>
            </a:bodyPr>
            <a:lstStyle/>
            <a:p>
              <a:r>
                <a:rPr lang="en-US" altLang="zh-CN" sz="2800" dirty="0">
                  <a:solidFill>
                    <a:srgbClr val="1C56A6"/>
                  </a:solidFill>
                  <a:cs typeface="+mn-ea"/>
                  <a:sym typeface="+mn-lt"/>
                </a:rPr>
                <a:t>“</a:t>
              </a:r>
              <a:r>
                <a:rPr lang="zh-CN" altLang="en-US" sz="2800" dirty="0">
                  <a:solidFill>
                    <a:srgbClr val="1C56A6"/>
                  </a:solidFill>
                  <a:cs typeface="+mn-ea"/>
                  <a:sym typeface="+mn-lt"/>
                </a:rPr>
                <a:t>专精特新</a:t>
              </a:r>
              <a:r>
                <a:rPr lang="en-US" altLang="zh-CN" sz="2800" dirty="0">
                  <a:solidFill>
                    <a:srgbClr val="1C56A6"/>
                  </a:solidFill>
                  <a:cs typeface="+mn-ea"/>
                  <a:sym typeface="+mn-lt"/>
                </a:rPr>
                <a:t>”</a:t>
              </a:r>
              <a:r>
                <a:rPr lang="zh-CN" altLang="en-US" sz="2800" dirty="0">
                  <a:solidFill>
                    <a:srgbClr val="1C56A6"/>
                  </a:solidFill>
                  <a:cs typeface="+mn-ea"/>
                  <a:sym typeface="+mn-lt"/>
                </a:rPr>
                <a:t>专板</a:t>
              </a:r>
              <a:endParaRPr lang="zh-CN" altLang="en-US" sz="2800" dirty="0">
                <a:solidFill>
                  <a:srgbClr val="1C56A6"/>
                </a:solidFill>
                <a:cs typeface="+mn-ea"/>
                <a:sym typeface="+mn-lt"/>
              </a:endParaRPr>
            </a:p>
          </p:txBody>
        </p:sp>
      </p:grpSp>
      <p:grpSp>
        <p:nvGrpSpPr>
          <p:cNvPr id="24" name="组合 23"/>
          <p:cNvGrpSpPr/>
          <p:nvPr/>
        </p:nvGrpSpPr>
        <p:grpSpPr>
          <a:xfrm>
            <a:off x="4573269" y="5066783"/>
            <a:ext cx="3801320" cy="579847"/>
            <a:chOff x="3351" y="3544"/>
            <a:chExt cx="6694" cy="1023"/>
          </a:xfrm>
        </p:grpSpPr>
        <p:grpSp>
          <p:nvGrpSpPr>
            <p:cNvPr id="25" name="组合 24"/>
            <p:cNvGrpSpPr/>
            <p:nvPr/>
          </p:nvGrpSpPr>
          <p:grpSpPr>
            <a:xfrm>
              <a:off x="3351" y="3544"/>
              <a:ext cx="1023" cy="1023"/>
              <a:chOff x="910275" y="2124640"/>
              <a:chExt cx="792088" cy="792088"/>
            </a:xfrm>
          </p:grpSpPr>
          <p:sp>
            <p:nvSpPr>
              <p:cNvPr id="26" name="椭圆 25"/>
              <p:cNvSpPr/>
              <p:nvPr/>
            </p:nvSpPr>
            <p:spPr>
              <a:xfrm>
                <a:off x="910275" y="2124640"/>
                <a:ext cx="792088" cy="792088"/>
              </a:xfrm>
              <a:prstGeom prst="ellipse">
                <a:avLst/>
              </a:prstGeom>
              <a:solidFill>
                <a:schemeClr val="accent1">
                  <a:lumMod val="75000"/>
                </a:schemeClr>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27" name="文本框 9"/>
              <p:cNvSpPr txBox="1"/>
              <p:nvPr/>
            </p:nvSpPr>
            <p:spPr>
              <a:xfrm>
                <a:off x="1001314" y="2310582"/>
                <a:ext cx="610011" cy="419335"/>
              </a:xfrm>
              <a:prstGeom prst="rect">
                <a:avLst/>
              </a:prstGeom>
              <a:noFill/>
            </p:spPr>
            <p:txBody>
              <a:bodyPr wrap="square" lIns="0" tIns="0" rIns="0" bIns="0" rtlCol="0">
                <a:spAutoFit/>
              </a:bodyPr>
              <a:lstStyle/>
              <a:p>
                <a:pPr marL="0" lvl="1" algn="ctr"/>
                <a:r>
                  <a:rPr lang="en-US" altLang="zh-CN" sz="2000" b="1" dirty="0">
                    <a:solidFill>
                      <a:schemeClr val="bg1"/>
                    </a:solidFill>
                    <a:latin typeface="+mn-lt"/>
                    <a:ea typeface="+mn-ea"/>
                    <a:cs typeface="+mn-ea"/>
                    <a:sym typeface="+mn-lt"/>
                  </a:rPr>
                  <a:t>04</a:t>
                </a:r>
                <a:endParaRPr lang="en-US" altLang="zh-CN" sz="2000" b="1" dirty="0">
                  <a:solidFill>
                    <a:schemeClr val="bg1"/>
                  </a:solidFill>
                  <a:latin typeface="+mn-lt"/>
                  <a:ea typeface="+mn-ea"/>
                  <a:cs typeface="+mn-ea"/>
                  <a:sym typeface="+mn-lt"/>
                </a:endParaRPr>
              </a:p>
            </p:txBody>
          </p:sp>
        </p:grpSp>
        <p:sp>
          <p:nvSpPr>
            <p:cNvPr id="29" name="矩形 28"/>
            <p:cNvSpPr/>
            <p:nvPr/>
          </p:nvSpPr>
          <p:spPr>
            <a:xfrm>
              <a:off x="4899" y="3645"/>
              <a:ext cx="5146" cy="921"/>
            </a:xfrm>
            <a:prstGeom prst="rect">
              <a:avLst/>
            </a:prstGeom>
          </p:spPr>
          <p:txBody>
            <a:bodyPr wrap="square">
              <a:spAutoFit/>
            </a:bodyPr>
            <a:lstStyle/>
            <a:p>
              <a:r>
                <a:rPr lang="zh-CN" altLang="en-US" sz="2800" dirty="0">
                  <a:solidFill>
                    <a:schemeClr val="accent1">
                      <a:lumMod val="75000"/>
                    </a:schemeClr>
                  </a:solidFill>
                  <a:cs typeface="+mn-ea"/>
                  <a:sym typeface="+mn-lt"/>
                </a:rPr>
                <a:t>上市培育</a:t>
              </a:r>
              <a:endParaRPr lang="zh-CN" altLang="en-US" sz="2800" dirty="0">
                <a:solidFill>
                  <a:schemeClr val="accent1">
                    <a:lumMod val="75000"/>
                  </a:schemeClr>
                </a:solidFill>
                <a:cs typeface="+mn-ea"/>
                <a:sym typeface="+mn-lt"/>
              </a:endParaRPr>
            </a:p>
          </p:txBody>
        </p:sp>
      </p:grpSp>
      <p:sp>
        <p:nvSpPr>
          <p:cNvPr id="3" name="文本框 2"/>
          <p:cNvSpPr txBox="1"/>
          <p:nvPr/>
        </p:nvSpPr>
        <p:spPr>
          <a:xfrm>
            <a:off x="1152882" y="2427091"/>
            <a:ext cx="1290320" cy="2609215"/>
          </a:xfrm>
          <a:prstGeom prst="rect">
            <a:avLst/>
          </a:prstGeom>
          <a:noFill/>
        </p:spPr>
        <p:txBody>
          <a:bodyPr vert="eaVert" wrap="square" rtlCol="0">
            <a:spAutoFit/>
          </a:bodyPr>
          <a:lstStyle/>
          <a:p>
            <a:pPr algn="dist"/>
            <a:r>
              <a:rPr lang="zh-CN" altLang="en-US" sz="7200" dirty="0">
                <a:solidFill>
                  <a:srgbClr val="1C56A6"/>
                </a:solidFill>
                <a:effectLst/>
                <a:latin typeface="微软雅黑" panose="020B0503020204020204" pitchFamily="34" charset="-122"/>
                <a:ea typeface="微软雅黑" panose="020B0503020204020204" pitchFamily="34" charset="-122"/>
              </a:rPr>
              <a:t>目录</a:t>
            </a:r>
            <a:endParaRPr lang="zh-CN" altLang="en-US" sz="7200" dirty="0">
              <a:solidFill>
                <a:srgbClr val="1C56A6"/>
              </a:solidFill>
              <a:effectLst/>
              <a:latin typeface="微软雅黑" panose="020B0503020204020204" pitchFamily="34" charset="-122"/>
              <a:ea typeface="微软雅黑" panose="020B0503020204020204" pitchFamily="34" charset="-122"/>
            </a:endParaRPr>
          </a:p>
        </p:txBody>
      </p:sp>
      <p:pic>
        <p:nvPicPr>
          <p:cNvPr id="33" name="图片 12"/>
          <p:cNvPicPr>
            <a:picLocks noChangeAspect="1"/>
          </p:cNvPicPr>
          <p:nvPr/>
        </p:nvPicPr>
        <p:blipFill>
          <a:blip r:embed="rId1" cstate="screen">
            <a:clrChange>
              <a:clrFrom>
                <a:srgbClr val="FFFFFF"/>
              </a:clrFrom>
              <a:clrTo>
                <a:srgbClr val="FFFFFF">
                  <a:alpha val="0"/>
                </a:srgbClr>
              </a:clrTo>
            </a:clrChange>
          </a:blip>
          <a:srcRect/>
          <a:stretch>
            <a:fillRect/>
          </a:stretch>
        </p:blipFill>
        <p:spPr bwMode="auto">
          <a:xfrm>
            <a:off x="347718" y="312681"/>
            <a:ext cx="1459549" cy="103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Grp="1" noRot="1" noChangeAspect="1" noMove="1" noResize="1" noEditPoints="1" noAdjustHandles="1" noChangeArrowheads="1" noChangeShapeType="1" noCrop="1"/>
          </p:cNvPicPr>
          <p:nvPr/>
        </p:nvPicPr>
        <p:blipFill>
          <a:blip r:embed="rId2"/>
          <a:srcRect l="1611" t="6068" r="65276" b="82652"/>
          <a:stretch>
            <a:fillRect/>
          </a:stretch>
        </p:blipFill>
        <p:spPr>
          <a:xfrm>
            <a:off x="1293494" y="149349"/>
            <a:ext cx="3279775" cy="773113"/>
          </a:xfrm>
          <a:prstGeom prst="rect">
            <a:avLst/>
          </a:prstGeom>
          <a:noFill/>
          <a:ln w="9525">
            <a:noFill/>
          </a:ln>
        </p:spPr>
      </p:pic>
      <p:pic>
        <p:nvPicPr>
          <p:cNvPr id="15" name="Picture 2" descr="G:\0FW\National Equities Exchange and Quotations\1054136\National_Equities_Exchange_and_Quotations_01_logo.wmf"/>
          <p:cNvPicPr>
            <a:picLocks noGrp="1" noRot="1" noChangeAspect="1" noMove="1" noResize="1" noEditPoints="1" noAdjustHandles="1" noChangeArrowheads="1" noChangeShapeType="1" noCrop="1"/>
          </p:cNvPicPr>
          <p:nvPr/>
        </p:nvPicPr>
        <p:blipFill>
          <a:blip r:embed="rId3"/>
          <a:srcRect l="17892"/>
          <a:stretch>
            <a:fillRect/>
          </a:stretch>
        </p:blipFill>
        <p:spPr>
          <a:xfrm>
            <a:off x="1773864" y="885200"/>
            <a:ext cx="2068512" cy="423863"/>
          </a:xfrm>
          <a:prstGeom prst="rect">
            <a:avLst/>
          </a:prstGeom>
          <a:noFill/>
          <a:ln w="9525">
            <a:noFill/>
          </a:ln>
        </p:spPr>
      </p:pic>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nvSpPr>
        <p:spPr>
          <a:xfrm>
            <a:off x="347980" y="370205"/>
            <a:ext cx="349440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创新试点</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nvGrpSpPr>
          <p:cNvPr id="16" name="组合 15"/>
          <p:cNvGrpSpPr/>
          <p:nvPr>
            <p:custDataLst>
              <p:tags r:id="rId1"/>
            </p:custDataLst>
          </p:nvPr>
        </p:nvGrpSpPr>
        <p:grpSpPr>
          <a:xfrm>
            <a:off x="4786630" y="1889125"/>
            <a:ext cx="6797675" cy="3632647"/>
            <a:chOff x="4222115" y="1544955"/>
            <a:chExt cx="7253605" cy="3632374"/>
          </a:xfrm>
        </p:grpSpPr>
        <p:grpSp>
          <p:nvGrpSpPr>
            <p:cNvPr id="14" name="组合 13"/>
            <p:cNvGrpSpPr/>
            <p:nvPr/>
          </p:nvGrpSpPr>
          <p:grpSpPr>
            <a:xfrm>
              <a:off x="4222115" y="1544955"/>
              <a:ext cx="7253605" cy="1869935"/>
              <a:chOff x="4222115" y="1544955"/>
              <a:chExt cx="7253605" cy="1869935"/>
            </a:xfrm>
          </p:grpSpPr>
          <p:sp>
            <p:nvSpPr>
              <p:cNvPr id="22" name="图形"/>
              <p:cNvSpPr/>
              <p:nvPr>
                <p:custDataLst>
                  <p:tags r:id="rId2"/>
                </p:custDataLst>
              </p:nvPr>
            </p:nvSpPr>
            <p:spPr>
              <a:xfrm>
                <a:off x="4222115" y="1544955"/>
                <a:ext cx="7253605" cy="1869935"/>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rgbClr val="84110A"/>
                  </a:solidFill>
                  <a:latin typeface="微软雅黑" panose="020B0503020204020204" pitchFamily="34" charset="-122"/>
                  <a:ea typeface="微软雅黑" panose="020B0503020204020204" pitchFamily="34" charset="-122"/>
                  <a:cs typeface="思源黑体 CN Normal" panose="020B0400000000000000" pitchFamily="34" charset="-122"/>
                  <a:sym typeface="思源宋体 CN" panose="02020700000000000000" pitchFamily="18" charset="-122"/>
                </a:endParaRPr>
              </a:p>
            </p:txBody>
          </p:sp>
          <p:sp>
            <p:nvSpPr>
              <p:cNvPr id="26" name="图形"/>
              <p:cNvSpPr txBox="1"/>
              <p:nvPr>
                <p:custDataLst>
                  <p:tags r:id="rId3"/>
                </p:custDataLst>
              </p:nvPr>
            </p:nvSpPr>
            <p:spPr>
              <a:xfrm>
                <a:off x="4594375" y="1856635"/>
                <a:ext cx="2910251" cy="398750"/>
              </a:xfrm>
              <a:prstGeom prst="rect">
                <a:avLst/>
              </a:prstGeom>
              <a:solidFill>
                <a:schemeClr val="accent1"/>
              </a:solidFill>
            </p:spPr>
            <p:txBody>
              <a:bodyPr wrap="square" rtlCol="0" anchor="t">
                <a:spAutoFit/>
              </a:bodyPr>
              <a:lstStyle/>
              <a:p>
                <a:pPr algn="dist"/>
                <a:r>
                  <a:rPr lang="zh-CN" sz="2000">
                    <a:solidFill>
                      <a:schemeClr val="bg1"/>
                    </a:solidFill>
                    <a:latin typeface="微软雅黑" panose="020B0503020204020204" pitchFamily="34" charset="-122"/>
                    <a:ea typeface="微软雅黑" panose="020B0503020204020204" pitchFamily="34" charset="-122"/>
                    <a:cs typeface="思源黑体 CN Normal" panose="020B0400000000000000" pitchFamily="34" charset="-122"/>
                    <a:sym typeface="+mn-ea"/>
                  </a:rPr>
                  <a:t>中部首家、全国第四家</a:t>
                </a:r>
                <a:endParaRPr lang="zh-CN" altLang="en-US" sz="2000" noProof="0" dirty="0">
                  <a:ln>
                    <a:noFill/>
                  </a:ln>
                  <a:solidFill>
                    <a:schemeClr val="bg1"/>
                  </a:solidFill>
                  <a:effectLst/>
                  <a:uLnTx/>
                  <a:uFillTx/>
                  <a:latin typeface="微软雅黑" panose="020B0503020204020204" pitchFamily="34" charset="-122"/>
                  <a:ea typeface="微软雅黑" panose="020B0503020204020204" pitchFamily="34" charset="-122"/>
                  <a:cs typeface="思源黑体 CN Normal" panose="020B0400000000000000" pitchFamily="34" charset="-122"/>
                  <a:sym typeface="+mn-ea"/>
                </a:endParaRPr>
              </a:p>
            </p:txBody>
          </p:sp>
        </p:grpSp>
        <p:grpSp>
          <p:nvGrpSpPr>
            <p:cNvPr id="15" name="组合 14"/>
            <p:cNvGrpSpPr/>
            <p:nvPr/>
          </p:nvGrpSpPr>
          <p:grpSpPr>
            <a:xfrm>
              <a:off x="4222115" y="3704875"/>
              <a:ext cx="7253605" cy="1472454"/>
              <a:chOff x="4222115" y="3704875"/>
              <a:chExt cx="7253605" cy="1472454"/>
            </a:xfrm>
          </p:grpSpPr>
          <p:sp>
            <p:nvSpPr>
              <p:cNvPr id="23" name="图形"/>
              <p:cNvSpPr/>
              <p:nvPr>
                <p:custDataLst>
                  <p:tags r:id="rId4"/>
                </p:custDataLst>
              </p:nvPr>
            </p:nvSpPr>
            <p:spPr>
              <a:xfrm>
                <a:off x="4222115" y="3704875"/>
                <a:ext cx="7253605" cy="1472454"/>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rgbClr val="84110A"/>
                  </a:solidFill>
                  <a:latin typeface="微软雅黑" panose="020B0503020204020204" pitchFamily="34" charset="-122"/>
                  <a:ea typeface="微软雅黑" panose="020B0503020204020204" pitchFamily="34" charset="-122"/>
                  <a:cs typeface="思源黑体 CN Normal" panose="020B0400000000000000" pitchFamily="34" charset="-122"/>
                  <a:sym typeface="思源宋体 CN" panose="02020700000000000000" pitchFamily="18" charset="-122"/>
                </a:endParaRPr>
              </a:p>
            </p:txBody>
          </p:sp>
          <p:sp>
            <p:nvSpPr>
              <p:cNvPr id="29" name="图形"/>
              <p:cNvSpPr txBox="1"/>
              <p:nvPr>
                <p:custDataLst>
                  <p:tags r:id="rId5"/>
                </p:custDataLst>
              </p:nvPr>
            </p:nvSpPr>
            <p:spPr>
              <a:xfrm>
                <a:off x="4549287" y="3819163"/>
                <a:ext cx="6598920" cy="1198790"/>
              </a:xfrm>
              <a:prstGeom prst="rect">
                <a:avLst/>
              </a:prstGeom>
              <a:noFill/>
            </p:spPr>
            <p:txBody>
              <a:bodyPr wrap="square" rtlCol="0" anchor="t">
                <a:spAutoFit/>
              </a:bodyPr>
              <a:lstStyle/>
              <a:p>
                <a:pPr>
                  <a:lnSpc>
                    <a:spcPct val="150000"/>
                  </a:lnSpc>
                </a:pPr>
                <a:r>
                  <a:rPr lang="en-US" altLang="zh-CN"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rPr>
                  <a:t>      </a:t>
                </a:r>
                <a:r>
                  <a:rPr lang="zh-CN" altLang="en-US"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rPr>
                  <a:t>进一步建立健全湖北多层次资本市场体系</a:t>
                </a:r>
                <a:endParaRPr lang="zh-CN" altLang="en-US"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endParaRPr>
              </a:p>
              <a:p>
                <a:pPr>
                  <a:lnSpc>
                    <a:spcPct val="150000"/>
                  </a:lnSpc>
                </a:pPr>
                <a:r>
                  <a:rPr lang="zh-CN" altLang="en-US"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rPr>
                  <a:t> </a:t>
                </a:r>
                <a:r>
                  <a:rPr lang="en-US" altLang="zh-CN"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rPr>
                  <a:t>     </a:t>
                </a:r>
                <a:r>
                  <a:rPr lang="zh-CN" altLang="en-US"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rPr>
                  <a:t>有效发挥区域性股权市场功能</a:t>
                </a:r>
                <a:r>
                  <a:rPr lang="en-US" altLang="zh-CN"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rPr>
                  <a:t> </a:t>
                </a:r>
                <a:endParaRPr lang="en-US" altLang="zh-CN"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endParaRPr>
              </a:p>
              <a:p>
                <a:pPr>
                  <a:lnSpc>
                    <a:spcPct val="150000"/>
                  </a:lnSpc>
                </a:pPr>
                <a:r>
                  <a:rPr lang="en-US" altLang="zh-CN"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rPr>
                  <a:t>      </a:t>
                </a:r>
                <a:r>
                  <a:rPr lang="zh-CN" altLang="en-US"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rPr>
                  <a:t>多维度提升服务湖北中小微企业的能力</a:t>
                </a:r>
                <a:endParaRPr lang="zh-CN" altLang="en-US" sz="1600" b="1" dirty="0">
                  <a:solidFill>
                    <a:srgbClr val="BC2E21"/>
                  </a:solidFill>
                  <a:latin typeface="微软雅黑" panose="020B0503020204020204" pitchFamily="34" charset="-122"/>
                  <a:ea typeface="微软雅黑" panose="020B0503020204020204" pitchFamily="34" charset="-122"/>
                  <a:cs typeface="思源黑体旧字形 Light" panose="020B0300000000000000" charset="-128"/>
                  <a:sym typeface="+mn-ea"/>
                </a:endParaRPr>
              </a:p>
            </p:txBody>
          </p:sp>
        </p:grpSp>
      </p:grpSp>
      <p:sp>
        <p:nvSpPr>
          <p:cNvPr id="2" name="图形"/>
          <p:cNvSpPr txBox="1"/>
          <p:nvPr>
            <p:custDataLst>
              <p:tags r:id="rId6"/>
            </p:custDataLst>
          </p:nvPr>
        </p:nvSpPr>
        <p:spPr>
          <a:xfrm>
            <a:off x="5054600" y="2649220"/>
            <a:ext cx="6336030" cy="829945"/>
          </a:xfrm>
          <a:prstGeom prst="rect">
            <a:avLst/>
          </a:prstGeom>
          <a:noFill/>
        </p:spPr>
        <p:txBody>
          <a:bodyPr wrap="square" rtlCol="0" anchor="t">
            <a:spAutoFit/>
          </a:bodyPr>
          <a:lstStyle/>
          <a:p>
            <a:pPr>
              <a:lnSpc>
                <a:spcPct val="15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思源黑体旧字形 Light" panose="020B0300000000000000" charset="-128"/>
                <a:sym typeface="+mn-ea"/>
              </a:rPr>
              <a:t>2023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思源黑体旧字形 Light" panose="020B0300000000000000" charset="-128"/>
                <a:sym typeface="+mn-ea"/>
              </a:rPr>
              <a:t>年8月22日，中国证监会正式批复同意湖北开展区域性股权市场制度和业务创新试点，股交中心成为中部首家、全国第四家试点单位。</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思源黑体旧字形 Light" panose="020B0300000000000000" charset="-128"/>
              <a:sym typeface="+mn-ea"/>
            </a:endParaRPr>
          </a:p>
        </p:txBody>
      </p:sp>
      <p:sp>
        <p:nvSpPr>
          <p:cNvPr id="5" name="图形"/>
          <p:cNvSpPr/>
          <p:nvPr>
            <p:custDataLst>
              <p:tags r:id="rId7"/>
            </p:custDataLst>
          </p:nvPr>
        </p:nvSpPr>
        <p:spPr>
          <a:xfrm>
            <a:off x="5165090" y="4347210"/>
            <a:ext cx="170815" cy="170815"/>
          </a:xfrm>
          <a:prstGeom prst="ellipse">
            <a:avLst/>
          </a:prstGeom>
          <a:gradFill>
            <a:gsLst>
              <a:gs pos="0">
                <a:srgbClr val="BB2E22"/>
              </a:gs>
              <a:gs pos="100000">
                <a:srgbClr val="BC2D1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6000">
              <a:latin typeface="思源宋体 CN" panose="02020700000000000000" pitchFamily="18" charset="-122"/>
              <a:ea typeface="思源宋体 CN" panose="02020700000000000000" pitchFamily="18" charset="-122"/>
              <a:cs typeface="思源黑体 CN Normal" panose="020B0400000000000000" pitchFamily="34" charset="-122"/>
              <a:sym typeface="思源宋体 CN" panose="02020700000000000000" pitchFamily="18" charset="-122"/>
            </a:endParaRPr>
          </a:p>
        </p:txBody>
      </p:sp>
      <p:sp>
        <p:nvSpPr>
          <p:cNvPr id="7" name="图形"/>
          <p:cNvSpPr/>
          <p:nvPr>
            <p:custDataLst>
              <p:tags r:id="rId8"/>
            </p:custDataLst>
          </p:nvPr>
        </p:nvSpPr>
        <p:spPr>
          <a:xfrm>
            <a:off x="5165090" y="4706620"/>
            <a:ext cx="170815" cy="170815"/>
          </a:xfrm>
          <a:prstGeom prst="ellipse">
            <a:avLst/>
          </a:prstGeom>
          <a:gradFill>
            <a:gsLst>
              <a:gs pos="0">
                <a:srgbClr val="BB2E22"/>
              </a:gs>
              <a:gs pos="100000">
                <a:srgbClr val="BC2D1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6000">
              <a:latin typeface="思源宋体 CN" panose="02020700000000000000" pitchFamily="18" charset="-122"/>
              <a:ea typeface="思源宋体 CN" panose="02020700000000000000" pitchFamily="18" charset="-122"/>
              <a:cs typeface="思源黑体 CN Normal" panose="020B0400000000000000" pitchFamily="34" charset="-122"/>
              <a:sym typeface="思源宋体 CN" panose="02020700000000000000" pitchFamily="18" charset="-122"/>
            </a:endParaRPr>
          </a:p>
        </p:txBody>
      </p:sp>
      <p:sp>
        <p:nvSpPr>
          <p:cNvPr id="8" name="图形"/>
          <p:cNvSpPr/>
          <p:nvPr>
            <p:custDataLst>
              <p:tags r:id="rId9"/>
            </p:custDataLst>
          </p:nvPr>
        </p:nvSpPr>
        <p:spPr>
          <a:xfrm>
            <a:off x="5165090" y="5066030"/>
            <a:ext cx="170815" cy="170815"/>
          </a:xfrm>
          <a:prstGeom prst="ellipse">
            <a:avLst/>
          </a:prstGeom>
          <a:gradFill>
            <a:gsLst>
              <a:gs pos="0">
                <a:srgbClr val="BB2E22"/>
              </a:gs>
              <a:gs pos="100000">
                <a:srgbClr val="BC2D1F"/>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6000">
              <a:latin typeface="思源宋体 CN" panose="02020700000000000000" pitchFamily="18" charset="-122"/>
              <a:ea typeface="思源宋体 CN" panose="02020700000000000000" pitchFamily="18" charset="-122"/>
              <a:cs typeface="思源黑体 CN Normal" panose="020B0400000000000000" pitchFamily="34" charset="-122"/>
              <a:sym typeface="思源宋体 CN" panose="02020700000000000000" pitchFamily="18" charset="-122"/>
            </a:endParaRPr>
          </a:p>
        </p:txBody>
      </p:sp>
      <p:pic>
        <p:nvPicPr>
          <p:cNvPr id="4" name="图片 3" descr="创新试点批复红头照片"/>
          <p:cNvPicPr>
            <a:picLocks noChangeAspect="1"/>
          </p:cNvPicPr>
          <p:nvPr/>
        </p:nvPicPr>
        <p:blipFill>
          <a:blip r:embed="rId10"/>
          <a:srcRect r="-4090" b="32118"/>
          <a:stretch>
            <a:fillRect/>
          </a:stretch>
        </p:blipFill>
        <p:spPr>
          <a:xfrm>
            <a:off x="573405" y="1398270"/>
            <a:ext cx="4147185" cy="4570095"/>
          </a:xfrm>
          <a:prstGeom prst="rect">
            <a:avLst/>
          </a:prstGeom>
        </p:spPr>
      </p:pic>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创新试点</a:t>
            </a:r>
            <a:r>
              <a:rPr lang="en-US" altLang="zh-CN" sz="2800" b="1" dirty="0">
                <a:solidFill>
                  <a:srgbClr val="1C56A6"/>
                </a:solidFill>
                <a:cs typeface="+mn-ea"/>
                <a:sym typeface="+mn-lt"/>
              </a:rPr>
              <a:t>-</a:t>
            </a:r>
            <a:r>
              <a:rPr lang="zh-CN" altLang="en-US" sz="2800" b="1" dirty="0">
                <a:solidFill>
                  <a:srgbClr val="1C56A6"/>
                </a:solidFill>
                <a:cs typeface="+mn-ea"/>
                <a:sym typeface="+mn-lt"/>
              </a:rPr>
              <a:t>核心内容</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298055" y="2675890"/>
            <a:ext cx="3088640" cy="2900045"/>
            <a:chOff x="3138" y="2709"/>
            <a:chExt cx="5427" cy="5060"/>
          </a:xfrm>
        </p:grpSpPr>
        <p:sp>
          <p:nvSpPr>
            <p:cNvPr id="33" name="Freeform 2"/>
            <p:cNvSpPr/>
            <p:nvPr>
              <p:custDataLst>
                <p:tags r:id="rId1"/>
              </p:custDataLst>
            </p:nvPr>
          </p:nvSpPr>
          <p:spPr bwMode="auto">
            <a:xfrm rot="20441731">
              <a:off x="4533" y="3543"/>
              <a:ext cx="1023" cy="964"/>
            </a:xfrm>
            <a:custGeom>
              <a:avLst/>
              <a:gdLst>
                <a:gd name="T0" fmla="*/ 277 w 570"/>
                <a:gd name="T1" fmla="*/ 0 h 536"/>
                <a:gd name="T2" fmla="*/ 217 w 570"/>
                <a:gd name="T3" fmla="*/ 7 h 536"/>
                <a:gd name="T4" fmla="*/ 50 w 570"/>
                <a:gd name="T5" fmla="*/ 126 h 536"/>
                <a:gd name="T6" fmla="*/ 16 w 570"/>
                <a:gd name="T7" fmla="*/ 328 h 536"/>
                <a:gd name="T8" fmla="*/ 276 w 570"/>
                <a:gd name="T9" fmla="*/ 536 h 536"/>
                <a:gd name="T10" fmla="*/ 336 w 570"/>
                <a:gd name="T11" fmla="*/ 529 h 536"/>
                <a:gd name="T12" fmla="*/ 538 w 570"/>
                <a:gd name="T13" fmla="*/ 208 h 536"/>
                <a:gd name="T14" fmla="*/ 277 w 570"/>
                <a:gd name="T15" fmla="*/ 0 h 5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536">
                  <a:moveTo>
                    <a:pt x="277" y="0"/>
                  </a:moveTo>
                  <a:cubicBezTo>
                    <a:pt x="257" y="0"/>
                    <a:pt x="237" y="3"/>
                    <a:pt x="217" y="7"/>
                  </a:cubicBezTo>
                  <a:cubicBezTo>
                    <a:pt x="147" y="23"/>
                    <a:pt x="88" y="65"/>
                    <a:pt x="50" y="126"/>
                  </a:cubicBezTo>
                  <a:cubicBezTo>
                    <a:pt x="12" y="186"/>
                    <a:pt x="0" y="258"/>
                    <a:pt x="16" y="328"/>
                  </a:cubicBezTo>
                  <a:cubicBezTo>
                    <a:pt x="44" y="450"/>
                    <a:pt x="151" y="536"/>
                    <a:pt x="276" y="536"/>
                  </a:cubicBezTo>
                  <a:cubicBezTo>
                    <a:pt x="296" y="536"/>
                    <a:pt x="316" y="533"/>
                    <a:pt x="336" y="529"/>
                  </a:cubicBezTo>
                  <a:cubicBezTo>
                    <a:pt x="480" y="496"/>
                    <a:pt x="570" y="352"/>
                    <a:pt x="538" y="208"/>
                  </a:cubicBezTo>
                  <a:cubicBezTo>
                    <a:pt x="510" y="86"/>
                    <a:pt x="402" y="0"/>
                    <a:pt x="277" y="0"/>
                  </a:cubicBezTo>
                  <a:close/>
                </a:path>
              </a:pathLst>
            </a:custGeom>
            <a:solidFill>
              <a:schemeClr val="accent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7" name="Freeform 3"/>
            <p:cNvSpPr>
              <a:spLocks noEditPoints="1"/>
            </p:cNvSpPr>
            <p:nvPr>
              <p:custDataLst>
                <p:tags r:id="rId2"/>
              </p:custDataLst>
            </p:nvPr>
          </p:nvSpPr>
          <p:spPr bwMode="auto">
            <a:xfrm rot="20441731">
              <a:off x="3980" y="2980"/>
              <a:ext cx="2100" cy="2101"/>
            </a:xfrm>
            <a:custGeom>
              <a:avLst/>
              <a:gdLst>
                <a:gd name="T0" fmla="*/ 1055 w 1169"/>
                <a:gd name="T1" fmla="*/ 596 h 1170"/>
                <a:gd name="T2" fmla="*/ 1169 w 1169"/>
                <a:gd name="T3" fmla="*/ 551 h 1170"/>
                <a:gd name="T4" fmla="*/ 1156 w 1169"/>
                <a:gd name="T5" fmla="*/ 455 h 1170"/>
                <a:gd name="T6" fmla="*/ 1153 w 1169"/>
                <a:gd name="T7" fmla="*/ 446 h 1170"/>
                <a:gd name="T8" fmla="*/ 1031 w 1169"/>
                <a:gd name="T9" fmla="*/ 436 h 1170"/>
                <a:gd name="T10" fmla="*/ 998 w 1169"/>
                <a:gd name="T11" fmla="*/ 359 h 1170"/>
                <a:gd name="T12" fmla="*/ 1074 w 1169"/>
                <a:gd name="T13" fmla="*/ 263 h 1170"/>
                <a:gd name="T14" fmla="*/ 1008 w 1169"/>
                <a:gd name="T15" fmla="*/ 180 h 1170"/>
                <a:gd name="T16" fmla="*/ 897 w 1169"/>
                <a:gd name="T17" fmla="*/ 233 h 1170"/>
                <a:gd name="T18" fmla="*/ 829 w 1169"/>
                <a:gd name="T19" fmla="*/ 183 h 1170"/>
                <a:gd name="T20" fmla="*/ 847 w 1169"/>
                <a:gd name="T21" fmla="*/ 62 h 1170"/>
                <a:gd name="T22" fmla="*/ 749 w 1169"/>
                <a:gd name="T23" fmla="*/ 23 h 1170"/>
                <a:gd name="T24" fmla="*/ 679 w 1169"/>
                <a:gd name="T25" fmla="*/ 124 h 1170"/>
                <a:gd name="T26" fmla="*/ 596 w 1169"/>
                <a:gd name="T27" fmla="*/ 114 h 1170"/>
                <a:gd name="T28" fmla="*/ 550 w 1169"/>
                <a:gd name="T29" fmla="*/ 0 h 1170"/>
                <a:gd name="T30" fmla="*/ 454 w 1169"/>
                <a:gd name="T31" fmla="*/ 14 h 1170"/>
                <a:gd name="T32" fmla="*/ 446 w 1169"/>
                <a:gd name="T33" fmla="*/ 16 h 1170"/>
                <a:gd name="T34" fmla="*/ 436 w 1169"/>
                <a:gd name="T35" fmla="*/ 139 h 1170"/>
                <a:gd name="T36" fmla="*/ 359 w 1169"/>
                <a:gd name="T37" fmla="*/ 172 h 1170"/>
                <a:gd name="T38" fmla="*/ 262 w 1169"/>
                <a:gd name="T39" fmla="*/ 96 h 1170"/>
                <a:gd name="T40" fmla="*/ 180 w 1169"/>
                <a:gd name="T41" fmla="*/ 162 h 1170"/>
                <a:gd name="T42" fmla="*/ 232 w 1169"/>
                <a:gd name="T43" fmla="*/ 273 h 1170"/>
                <a:gd name="T44" fmla="*/ 183 w 1169"/>
                <a:gd name="T45" fmla="*/ 340 h 1170"/>
                <a:gd name="T46" fmla="*/ 61 w 1169"/>
                <a:gd name="T47" fmla="*/ 323 h 1170"/>
                <a:gd name="T48" fmla="*/ 22 w 1169"/>
                <a:gd name="T49" fmla="*/ 421 h 1170"/>
                <a:gd name="T50" fmla="*/ 123 w 1169"/>
                <a:gd name="T51" fmla="*/ 491 h 1170"/>
                <a:gd name="T52" fmla="*/ 114 w 1169"/>
                <a:gd name="T53" fmla="*/ 574 h 1170"/>
                <a:gd name="T54" fmla="*/ 0 w 1169"/>
                <a:gd name="T55" fmla="*/ 619 h 1170"/>
                <a:gd name="T56" fmla="*/ 14 w 1169"/>
                <a:gd name="T57" fmla="*/ 716 h 1170"/>
                <a:gd name="T58" fmla="*/ 16 w 1169"/>
                <a:gd name="T59" fmla="*/ 724 h 1170"/>
                <a:gd name="T60" fmla="*/ 138 w 1169"/>
                <a:gd name="T61" fmla="*/ 734 h 1170"/>
                <a:gd name="T62" fmla="*/ 171 w 1169"/>
                <a:gd name="T63" fmla="*/ 811 h 1170"/>
                <a:gd name="T64" fmla="*/ 95 w 1169"/>
                <a:gd name="T65" fmla="*/ 907 h 1170"/>
                <a:gd name="T66" fmla="*/ 161 w 1169"/>
                <a:gd name="T67" fmla="*/ 990 h 1170"/>
                <a:gd name="T68" fmla="*/ 272 w 1169"/>
                <a:gd name="T69" fmla="*/ 937 h 1170"/>
                <a:gd name="T70" fmla="*/ 340 w 1169"/>
                <a:gd name="T71" fmla="*/ 987 h 1170"/>
                <a:gd name="T72" fmla="*/ 322 w 1169"/>
                <a:gd name="T73" fmla="*/ 1109 h 1170"/>
                <a:gd name="T74" fmla="*/ 420 w 1169"/>
                <a:gd name="T75" fmla="*/ 1147 h 1170"/>
                <a:gd name="T76" fmla="*/ 490 w 1169"/>
                <a:gd name="T77" fmla="*/ 1046 h 1170"/>
                <a:gd name="T78" fmla="*/ 574 w 1169"/>
                <a:gd name="T79" fmla="*/ 1056 h 1170"/>
                <a:gd name="T80" fmla="*/ 619 w 1169"/>
                <a:gd name="T81" fmla="*/ 1170 h 1170"/>
                <a:gd name="T82" fmla="*/ 715 w 1169"/>
                <a:gd name="T83" fmla="*/ 1156 h 1170"/>
                <a:gd name="T84" fmla="*/ 723 w 1169"/>
                <a:gd name="T85" fmla="*/ 1154 h 1170"/>
                <a:gd name="T86" fmla="*/ 733 w 1169"/>
                <a:gd name="T87" fmla="*/ 1032 h 1170"/>
                <a:gd name="T88" fmla="*/ 810 w 1169"/>
                <a:gd name="T89" fmla="*/ 998 h 1170"/>
                <a:gd name="T90" fmla="*/ 907 w 1169"/>
                <a:gd name="T91" fmla="*/ 1074 h 1170"/>
                <a:gd name="T92" fmla="*/ 989 w 1169"/>
                <a:gd name="T93" fmla="*/ 1008 h 1170"/>
                <a:gd name="T94" fmla="*/ 937 w 1169"/>
                <a:gd name="T95" fmla="*/ 897 h 1170"/>
                <a:gd name="T96" fmla="*/ 987 w 1169"/>
                <a:gd name="T97" fmla="*/ 830 h 1170"/>
                <a:gd name="T98" fmla="*/ 1108 w 1169"/>
                <a:gd name="T99" fmla="*/ 848 h 1170"/>
                <a:gd name="T100" fmla="*/ 1147 w 1169"/>
                <a:gd name="T101" fmla="*/ 749 h 1170"/>
                <a:gd name="T102" fmla="*/ 1046 w 1169"/>
                <a:gd name="T103" fmla="*/ 679 h 1170"/>
                <a:gd name="T104" fmla="*/ 1055 w 1169"/>
                <a:gd name="T105" fmla="*/ 596 h 1170"/>
                <a:gd name="T106" fmla="*/ 657 w 1169"/>
                <a:gd name="T107" fmla="*/ 901 h 1170"/>
                <a:gd name="T108" fmla="*/ 584 w 1169"/>
                <a:gd name="T109" fmla="*/ 909 h 1170"/>
                <a:gd name="T110" fmla="*/ 384 w 1169"/>
                <a:gd name="T111" fmla="*/ 839 h 1170"/>
                <a:gd name="T112" fmla="*/ 269 w 1169"/>
                <a:gd name="T113" fmla="*/ 657 h 1170"/>
                <a:gd name="T114" fmla="*/ 310 w 1169"/>
                <a:gd name="T115" fmla="*/ 413 h 1170"/>
                <a:gd name="T116" fmla="*/ 512 w 1169"/>
                <a:gd name="T117" fmla="*/ 270 h 1170"/>
                <a:gd name="T118" fmla="*/ 585 w 1169"/>
                <a:gd name="T119" fmla="*/ 261 h 1170"/>
                <a:gd name="T120" fmla="*/ 785 w 1169"/>
                <a:gd name="T121" fmla="*/ 331 h 1170"/>
                <a:gd name="T122" fmla="*/ 900 w 1169"/>
                <a:gd name="T123" fmla="*/ 513 h 1170"/>
                <a:gd name="T124" fmla="*/ 657 w 1169"/>
                <a:gd name="T125" fmla="*/ 901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9" h="1170">
                  <a:moveTo>
                    <a:pt x="1055" y="596"/>
                  </a:moveTo>
                  <a:cubicBezTo>
                    <a:pt x="1101" y="580"/>
                    <a:pt x="1140" y="564"/>
                    <a:pt x="1169" y="551"/>
                  </a:cubicBezTo>
                  <a:cubicBezTo>
                    <a:pt x="1167" y="519"/>
                    <a:pt x="1163" y="487"/>
                    <a:pt x="1156" y="455"/>
                  </a:cubicBezTo>
                  <a:cubicBezTo>
                    <a:pt x="1155" y="452"/>
                    <a:pt x="1154" y="449"/>
                    <a:pt x="1153" y="446"/>
                  </a:cubicBezTo>
                  <a:cubicBezTo>
                    <a:pt x="1121" y="442"/>
                    <a:pt x="1080" y="438"/>
                    <a:pt x="1031" y="436"/>
                  </a:cubicBezTo>
                  <a:cubicBezTo>
                    <a:pt x="1022" y="409"/>
                    <a:pt x="1011" y="384"/>
                    <a:pt x="998" y="359"/>
                  </a:cubicBezTo>
                  <a:cubicBezTo>
                    <a:pt x="1030" y="322"/>
                    <a:pt x="1055" y="290"/>
                    <a:pt x="1074" y="263"/>
                  </a:cubicBezTo>
                  <a:cubicBezTo>
                    <a:pt x="1054" y="233"/>
                    <a:pt x="1032" y="206"/>
                    <a:pt x="1008" y="180"/>
                  </a:cubicBezTo>
                  <a:cubicBezTo>
                    <a:pt x="977" y="193"/>
                    <a:pt x="940" y="210"/>
                    <a:pt x="897" y="233"/>
                  </a:cubicBezTo>
                  <a:cubicBezTo>
                    <a:pt x="876" y="214"/>
                    <a:pt x="853" y="198"/>
                    <a:pt x="829" y="183"/>
                  </a:cubicBezTo>
                  <a:cubicBezTo>
                    <a:pt x="838" y="135"/>
                    <a:pt x="844" y="94"/>
                    <a:pt x="847" y="62"/>
                  </a:cubicBezTo>
                  <a:cubicBezTo>
                    <a:pt x="816" y="46"/>
                    <a:pt x="783" y="33"/>
                    <a:pt x="749" y="23"/>
                  </a:cubicBezTo>
                  <a:cubicBezTo>
                    <a:pt x="729" y="49"/>
                    <a:pt x="705" y="82"/>
                    <a:pt x="679" y="124"/>
                  </a:cubicBezTo>
                  <a:cubicBezTo>
                    <a:pt x="652" y="118"/>
                    <a:pt x="624" y="115"/>
                    <a:pt x="596" y="114"/>
                  </a:cubicBezTo>
                  <a:cubicBezTo>
                    <a:pt x="579" y="68"/>
                    <a:pt x="564" y="30"/>
                    <a:pt x="550" y="0"/>
                  </a:cubicBezTo>
                  <a:cubicBezTo>
                    <a:pt x="518" y="2"/>
                    <a:pt x="486" y="7"/>
                    <a:pt x="454" y="14"/>
                  </a:cubicBezTo>
                  <a:cubicBezTo>
                    <a:pt x="451" y="15"/>
                    <a:pt x="449" y="15"/>
                    <a:pt x="446" y="16"/>
                  </a:cubicBezTo>
                  <a:cubicBezTo>
                    <a:pt x="441" y="49"/>
                    <a:pt x="438" y="89"/>
                    <a:pt x="436" y="139"/>
                  </a:cubicBezTo>
                  <a:cubicBezTo>
                    <a:pt x="409" y="147"/>
                    <a:pt x="383" y="159"/>
                    <a:pt x="359" y="172"/>
                  </a:cubicBezTo>
                  <a:cubicBezTo>
                    <a:pt x="321" y="140"/>
                    <a:pt x="289" y="115"/>
                    <a:pt x="262" y="96"/>
                  </a:cubicBezTo>
                  <a:cubicBezTo>
                    <a:pt x="233" y="115"/>
                    <a:pt x="205" y="137"/>
                    <a:pt x="180" y="162"/>
                  </a:cubicBezTo>
                  <a:cubicBezTo>
                    <a:pt x="192" y="192"/>
                    <a:pt x="210" y="229"/>
                    <a:pt x="232" y="273"/>
                  </a:cubicBezTo>
                  <a:cubicBezTo>
                    <a:pt x="214" y="294"/>
                    <a:pt x="197" y="316"/>
                    <a:pt x="183" y="340"/>
                  </a:cubicBezTo>
                  <a:cubicBezTo>
                    <a:pt x="134" y="331"/>
                    <a:pt x="94" y="325"/>
                    <a:pt x="61" y="323"/>
                  </a:cubicBezTo>
                  <a:cubicBezTo>
                    <a:pt x="45" y="354"/>
                    <a:pt x="32" y="387"/>
                    <a:pt x="22" y="421"/>
                  </a:cubicBezTo>
                  <a:cubicBezTo>
                    <a:pt x="48" y="441"/>
                    <a:pt x="82" y="464"/>
                    <a:pt x="123" y="491"/>
                  </a:cubicBezTo>
                  <a:cubicBezTo>
                    <a:pt x="118" y="518"/>
                    <a:pt x="115" y="546"/>
                    <a:pt x="114" y="574"/>
                  </a:cubicBezTo>
                  <a:cubicBezTo>
                    <a:pt x="68" y="590"/>
                    <a:pt x="30" y="606"/>
                    <a:pt x="0" y="619"/>
                  </a:cubicBezTo>
                  <a:cubicBezTo>
                    <a:pt x="2" y="651"/>
                    <a:pt x="6" y="683"/>
                    <a:pt x="14" y="716"/>
                  </a:cubicBezTo>
                  <a:cubicBezTo>
                    <a:pt x="14" y="718"/>
                    <a:pt x="15" y="721"/>
                    <a:pt x="16" y="724"/>
                  </a:cubicBezTo>
                  <a:cubicBezTo>
                    <a:pt x="48" y="729"/>
                    <a:pt x="89" y="732"/>
                    <a:pt x="138" y="734"/>
                  </a:cubicBezTo>
                  <a:cubicBezTo>
                    <a:pt x="147" y="761"/>
                    <a:pt x="158" y="787"/>
                    <a:pt x="171" y="811"/>
                  </a:cubicBezTo>
                  <a:cubicBezTo>
                    <a:pt x="140" y="848"/>
                    <a:pt x="114" y="880"/>
                    <a:pt x="95" y="907"/>
                  </a:cubicBezTo>
                  <a:cubicBezTo>
                    <a:pt x="115" y="937"/>
                    <a:pt x="137" y="965"/>
                    <a:pt x="161" y="990"/>
                  </a:cubicBezTo>
                  <a:cubicBezTo>
                    <a:pt x="192" y="977"/>
                    <a:pt x="229" y="960"/>
                    <a:pt x="272" y="937"/>
                  </a:cubicBezTo>
                  <a:cubicBezTo>
                    <a:pt x="293" y="956"/>
                    <a:pt x="316" y="972"/>
                    <a:pt x="340" y="987"/>
                  </a:cubicBezTo>
                  <a:cubicBezTo>
                    <a:pt x="331" y="1035"/>
                    <a:pt x="325" y="1076"/>
                    <a:pt x="322" y="1109"/>
                  </a:cubicBezTo>
                  <a:cubicBezTo>
                    <a:pt x="354" y="1124"/>
                    <a:pt x="386" y="1137"/>
                    <a:pt x="420" y="1147"/>
                  </a:cubicBezTo>
                  <a:cubicBezTo>
                    <a:pt x="441" y="1121"/>
                    <a:pt x="464" y="1088"/>
                    <a:pt x="490" y="1046"/>
                  </a:cubicBezTo>
                  <a:cubicBezTo>
                    <a:pt x="517" y="1052"/>
                    <a:pt x="545" y="1055"/>
                    <a:pt x="574" y="1056"/>
                  </a:cubicBezTo>
                  <a:cubicBezTo>
                    <a:pt x="590" y="1102"/>
                    <a:pt x="605" y="1140"/>
                    <a:pt x="619" y="1170"/>
                  </a:cubicBezTo>
                  <a:cubicBezTo>
                    <a:pt x="651" y="1168"/>
                    <a:pt x="683" y="1163"/>
                    <a:pt x="715" y="1156"/>
                  </a:cubicBezTo>
                  <a:cubicBezTo>
                    <a:pt x="718" y="1155"/>
                    <a:pt x="721" y="1155"/>
                    <a:pt x="723" y="1154"/>
                  </a:cubicBezTo>
                  <a:cubicBezTo>
                    <a:pt x="728" y="1121"/>
                    <a:pt x="731" y="1081"/>
                    <a:pt x="733" y="1032"/>
                  </a:cubicBezTo>
                  <a:cubicBezTo>
                    <a:pt x="760" y="1023"/>
                    <a:pt x="786" y="1011"/>
                    <a:pt x="810" y="998"/>
                  </a:cubicBezTo>
                  <a:cubicBezTo>
                    <a:pt x="848" y="1030"/>
                    <a:pt x="880" y="1055"/>
                    <a:pt x="907" y="1074"/>
                  </a:cubicBezTo>
                  <a:cubicBezTo>
                    <a:pt x="936" y="1055"/>
                    <a:pt x="964" y="1033"/>
                    <a:pt x="989" y="1008"/>
                  </a:cubicBezTo>
                  <a:cubicBezTo>
                    <a:pt x="977" y="978"/>
                    <a:pt x="960" y="941"/>
                    <a:pt x="937" y="897"/>
                  </a:cubicBezTo>
                  <a:cubicBezTo>
                    <a:pt x="955" y="876"/>
                    <a:pt x="972" y="854"/>
                    <a:pt x="987" y="830"/>
                  </a:cubicBezTo>
                  <a:cubicBezTo>
                    <a:pt x="1035" y="839"/>
                    <a:pt x="1075" y="845"/>
                    <a:pt x="1108" y="848"/>
                  </a:cubicBezTo>
                  <a:cubicBezTo>
                    <a:pt x="1124" y="816"/>
                    <a:pt x="1137" y="783"/>
                    <a:pt x="1147" y="749"/>
                  </a:cubicBezTo>
                  <a:cubicBezTo>
                    <a:pt x="1121" y="729"/>
                    <a:pt x="1087" y="706"/>
                    <a:pt x="1046" y="679"/>
                  </a:cubicBezTo>
                  <a:cubicBezTo>
                    <a:pt x="1051" y="652"/>
                    <a:pt x="1055" y="624"/>
                    <a:pt x="1055" y="596"/>
                  </a:cubicBezTo>
                  <a:close/>
                  <a:moveTo>
                    <a:pt x="657" y="901"/>
                  </a:moveTo>
                  <a:cubicBezTo>
                    <a:pt x="633" y="906"/>
                    <a:pt x="609" y="909"/>
                    <a:pt x="584" y="909"/>
                  </a:cubicBezTo>
                  <a:cubicBezTo>
                    <a:pt x="512" y="909"/>
                    <a:pt x="441" y="884"/>
                    <a:pt x="384" y="839"/>
                  </a:cubicBezTo>
                  <a:cubicBezTo>
                    <a:pt x="326" y="794"/>
                    <a:pt x="285" y="729"/>
                    <a:pt x="269" y="657"/>
                  </a:cubicBezTo>
                  <a:cubicBezTo>
                    <a:pt x="250" y="573"/>
                    <a:pt x="264" y="486"/>
                    <a:pt x="310" y="413"/>
                  </a:cubicBezTo>
                  <a:cubicBezTo>
                    <a:pt x="356" y="340"/>
                    <a:pt x="428" y="289"/>
                    <a:pt x="512" y="270"/>
                  </a:cubicBezTo>
                  <a:cubicBezTo>
                    <a:pt x="536" y="264"/>
                    <a:pt x="561" y="261"/>
                    <a:pt x="585" y="261"/>
                  </a:cubicBezTo>
                  <a:cubicBezTo>
                    <a:pt x="657" y="261"/>
                    <a:pt x="728" y="286"/>
                    <a:pt x="785" y="331"/>
                  </a:cubicBezTo>
                  <a:cubicBezTo>
                    <a:pt x="843" y="376"/>
                    <a:pt x="884" y="441"/>
                    <a:pt x="900" y="513"/>
                  </a:cubicBezTo>
                  <a:cubicBezTo>
                    <a:pt x="940" y="687"/>
                    <a:pt x="831" y="861"/>
                    <a:pt x="657" y="901"/>
                  </a:cubicBezTo>
                  <a:close/>
                </a:path>
              </a:pathLst>
            </a:custGeom>
            <a:solidFill>
              <a:schemeClr val="accent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2" name="Freeform 5"/>
            <p:cNvSpPr/>
            <p:nvPr>
              <p:custDataLst>
                <p:tags r:id="rId3"/>
              </p:custDataLst>
            </p:nvPr>
          </p:nvSpPr>
          <p:spPr bwMode="auto">
            <a:xfrm>
              <a:off x="6309" y="4995"/>
              <a:ext cx="1494" cy="1407"/>
            </a:xfrm>
            <a:custGeom>
              <a:avLst/>
              <a:gdLst>
                <a:gd name="T0" fmla="*/ 277 w 570"/>
                <a:gd name="T1" fmla="*/ 0 h 536"/>
                <a:gd name="T2" fmla="*/ 217 w 570"/>
                <a:gd name="T3" fmla="*/ 7 h 536"/>
                <a:gd name="T4" fmla="*/ 50 w 570"/>
                <a:gd name="T5" fmla="*/ 126 h 536"/>
                <a:gd name="T6" fmla="*/ 16 w 570"/>
                <a:gd name="T7" fmla="*/ 328 h 536"/>
                <a:gd name="T8" fmla="*/ 276 w 570"/>
                <a:gd name="T9" fmla="*/ 536 h 536"/>
                <a:gd name="T10" fmla="*/ 336 w 570"/>
                <a:gd name="T11" fmla="*/ 529 h 536"/>
                <a:gd name="T12" fmla="*/ 538 w 570"/>
                <a:gd name="T13" fmla="*/ 208 h 536"/>
                <a:gd name="T14" fmla="*/ 277 w 570"/>
                <a:gd name="T15" fmla="*/ 0 h 5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536">
                  <a:moveTo>
                    <a:pt x="277" y="0"/>
                  </a:moveTo>
                  <a:cubicBezTo>
                    <a:pt x="257" y="0"/>
                    <a:pt x="237" y="3"/>
                    <a:pt x="217" y="7"/>
                  </a:cubicBezTo>
                  <a:cubicBezTo>
                    <a:pt x="147" y="23"/>
                    <a:pt x="88" y="65"/>
                    <a:pt x="50" y="126"/>
                  </a:cubicBezTo>
                  <a:cubicBezTo>
                    <a:pt x="12" y="186"/>
                    <a:pt x="0" y="258"/>
                    <a:pt x="16" y="328"/>
                  </a:cubicBezTo>
                  <a:cubicBezTo>
                    <a:pt x="44" y="450"/>
                    <a:pt x="151" y="536"/>
                    <a:pt x="276" y="536"/>
                  </a:cubicBezTo>
                  <a:cubicBezTo>
                    <a:pt x="296" y="536"/>
                    <a:pt x="316" y="533"/>
                    <a:pt x="336" y="529"/>
                  </a:cubicBezTo>
                  <a:cubicBezTo>
                    <a:pt x="480" y="496"/>
                    <a:pt x="570" y="352"/>
                    <a:pt x="538" y="208"/>
                  </a:cubicBezTo>
                  <a:cubicBezTo>
                    <a:pt x="510" y="86"/>
                    <a:pt x="402" y="0"/>
                    <a:pt x="277" y="0"/>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3" name="Freeform 6"/>
            <p:cNvSpPr>
              <a:spLocks noEditPoints="1"/>
            </p:cNvSpPr>
            <p:nvPr>
              <p:custDataLst>
                <p:tags r:id="rId4"/>
              </p:custDataLst>
            </p:nvPr>
          </p:nvSpPr>
          <p:spPr bwMode="auto">
            <a:xfrm>
              <a:off x="5501" y="4165"/>
              <a:ext cx="3065" cy="3067"/>
            </a:xfrm>
            <a:custGeom>
              <a:avLst/>
              <a:gdLst>
                <a:gd name="T0" fmla="*/ 1055 w 1169"/>
                <a:gd name="T1" fmla="*/ 596 h 1170"/>
                <a:gd name="T2" fmla="*/ 1169 w 1169"/>
                <a:gd name="T3" fmla="*/ 551 h 1170"/>
                <a:gd name="T4" fmla="*/ 1156 w 1169"/>
                <a:gd name="T5" fmla="*/ 455 h 1170"/>
                <a:gd name="T6" fmla="*/ 1153 w 1169"/>
                <a:gd name="T7" fmla="*/ 446 h 1170"/>
                <a:gd name="T8" fmla="*/ 1031 w 1169"/>
                <a:gd name="T9" fmla="*/ 436 h 1170"/>
                <a:gd name="T10" fmla="*/ 998 w 1169"/>
                <a:gd name="T11" fmla="*/ 359 h 1170"/>
                <a:gd name="T12" fmla="*/ 1074 w 1169"/>
                <a:gd name="T13" fmla="*/ 263 h 1170"/>
                <a:gd name="T14" fmla="*/ 1008 w 1169"/>
                <a:gd name="T15" fmla="*/ 180 h 1170"/>
                <a:gd name="T16" fmla="*/ 897 w 1169"/>
                <a:gd name="T17" fmla="*/ 233 h 1170"/>
                <a:gd name="T18" fmla="*/ 829 w 1169"/>
                <a:gd name="T19" fmla="*/ 183 h 1170"/>
                <a:gd name="T20" fmla="*/ 847 w 1169"/>
                <a:gd name="T21" fmla="*/ 62 h 1170"/>
                <a:gd name="T22" fmla="*/ 749 w 1169"/>
                <a:gd name="T23" fmla="*/ 23 h 1170"/>
                <a:gd name="T24" fmla="*/ 679 w 1169"/>
                <a:gd name="T25" fmla="*/ 124 h 1170"/>
                <a:gd name="T26" fmla="*/ 596 w 1169"/>
                <a:gd name="T27" fmla="*/ 114 h 1170"/>
                <a:gd name="T28" fmla="*/ 550 w 1169"/>
                <a:gd name="T29" fmla="*/ 0 h 1170"/>
                <a:gd name="T30" fmla="*/ 454 w 1169"/>
                <a:gd name="T31" fmla="*/ 14 h 1170"/>
                <a:gd name="T32" fmla="*/ 446 w 1169"/>
                <a:gd name="T33" fmla="*/ 16 h 1170"/>
                <a:gd name="T34" fmla="*/ 436 w 1169"/>
                <a:gd name="T35" fmla="*/ 139 h 1170"/>
                <a:gd name="T36" fmla="*/ 359 w 1169"/>
                <a:gd name="T37" fmla="*/ 172 h 1170"/>
                <a:gd name="T38" fmla="*/ 262 w 1169"/>
                <a:gd name="T39" fmla="*/ 96 h 1170"/>
                <a:gd name="T40" fmla="*/ 180 w 1169"/>
                <a:gd name="T41" fmla="*/ 162 h 1170"/>
                <a:gd name="T42" fmla="*/ 232 w 1169"/>
                <a:gd name="T43" fmla="*/ 273 h 1170"/>
                <a:gd name="T44" fmla="*/ 183 w 1169"/>
                <a:gd name="T45" fmla="*/ 340 h 1170"/>
                <a:gd name="T46" fmla="*/ 61 w 1169"/>
                <a:gd name="T47" fmla="*/ 323 h 1170"/>
                <a:gd name="T48" fmla="*/ 22 w 1169"/>
                <a:gd name="T49" fmla="*/ 421 h 1170"/>
                <a:gd name="T50" fmla="*/ 123 w 1169"/>
                <a:gd name="T51" fmla="*/ 491 h 1170"/>
                <a:gd name="T52" fmla="*/ 114 w 1169"/>
                <a:gd name="T53" fmla="*/ 574 h 1170"/>
                <a:gd name="T54" fmla="*/ 0 w 1169"/>
                <a:gd name="T55" fmla="*/ 619 h 1170"/>
                <a:gd name="T56" fmla="*/ 14 w 1169"/>
                <a:gd name="T57" fmla="*/ 716 h 1170"/>
                <a:gd name="T58" fmla="*/ 16 w 1169"/>
                <a:gd name="T59" fmla="*/ 724 h 1170"/>
                <a:gd name="T60" fmla="*/ 138 w 1169"/>
                <a:gd name="T61" fmla="*/ 734 h 1170"/>
                <a:gd name="T62" fmla="*/ 171 w 1169"/>
                <a:gd name="T63" fmla="*/ 811 h 1170"/>
                <a:gd name="T64" fmla="*/ 95 w 1169"/>
                <a:gd name="T65" fmla="*/ 907 h 1170"/>
                <a:gd name="T66" fmla="*/ 161 w 1169"/>
                <a:gd name="T67" fmla="*/ 990 h 1170"/>
                <a:gd name="T68" fmla="*/ 272 w 1169"/>
                <a:gd name="T69" fmla="*/ 937 h 1170"/>
                <a:gd name="T70" fmla="*/ 340 w 1169"/>
                <a:gd name="T71" fmla="*/ 987 h 1170"/>
                <a:gd name="T72" fmla="*/ 322 w 1169"/>
                <a:gd name="T73" fmla="*/ 1109 h 1170"/>
                <a:gd name="T74" fmla="*/ 420 w 1169"/>
                <a:gd name="T75" fmla="*/ 1147 h 1170"/>
                <a:gd name="T76" fmla="*/ 490 w 1169"/>
                <a:gd name="T77" fmla="*/ 1046 h 1170"/>
                <a:gd name="T78" fmla="*/ 574 w 1169"/>
                <a:gd name="T79" fmla="*/ 1056 h 1170"/>
                <a:gd name="T80" fmla="*/ 619 w 1169"/>
                <a:gd name="T81" fmla="*/ 1170 h 1170"/>
                <a:gd name="T82" fmla="*/ 715 w 1169"/>
                <a:gd name="T83" fmla="*/ 1156 h 1170"/>
                <a:gd name="T84" fmla="*/ 723 w 1169"/>
                <a:gd name="T85" fmla="*/ 1154 h 1170"/>
                <a:gd name="T86" fmla="*/ 733 w 1169"/>
                <a:gd name="T87" fmla="*/ 1032 h 1170"/>
                <a:gd name="T88" fmla="*/ 810 w 1169"/>
                <a:gd name="T89" fmla="*/ 998 h 1170"/>
                <a:gd name="T90" fmla="*/ 907 w 1169"/>
                <a:gd name="T91" fmla="*/ 1074 h 1170"/>
                <a:gd name="T92" fmla="*/ 989 w 1169"/>
                <a:gd name="T93" fmla="*/ 1008 h 1170"/>
                <a:gd name="T94" fmla="*/ 937 w 1169"/>
                <a:gd name="T95" fmla="*/ 897 h 1170"/>
                <a:gd name="T96" fmla="*/ 987 w 1169"/>
                <a:gd name="T97" fmla="*/ 830 h 1170"/>
                <a:gd name="T98" fmla="*/ 1108 w 1169"/>
                <a:gd name="T99" fmla="*/ 848 h 1170"/>
                <a:gd name="T100" fmla="*/ 1147 w 1169"/>
                <a:gd name="T101" fmla="*/ 749 h 1170"/>
                <a:gd name="T102" fmla="*/ 1046 w 1169"/>
                <a:gd name="T103" fmla="*/ 679 h 1170"/>
                <a:gd name="T104" fmla="*/ 1055 w 1169"/>
                <a:gd name="T105" fmla="*/ 596 h 1170"/>
                <a:gd name="T106" fmla="*/ 657 w 1169"/>
                <a:gd name="T107" fmla="*/ 901 h 1170"/>
                <a:gd name="T108" fmla="*/ 584 w 1169"/>
                <a:gd name="T109" fmla="*/ 909 h 1170"/>
                <a:gd name="T110" fmla="*/ 384 w 1169"/>
                <a:gd name="T111" fmla="*/ 839 h 1170"/>
                <a:gd name="T112" fmla="*/ 269 w 1169"/>
                <a:gd name="T113" fmla="*/ 657 h 1170"/>
                <a:gd name="T114" fmla="*/ 310 w 1169"/>
                <a:gd name="T115" fmla="*/ 413 h 1170"/>
                <a:gd name="T116" fmla="*/ 512 w 1169"/>
                <a:gd name="T117" fmla="*/ 270 h 1170"/>
                <a:gd name="T118" fmla="*/ 585 w 1169"/>
                <a:gd name="T119" fmla="*/ 261 h 1170"/>
                <a:gd name="T120" fmla="*/ 785 w 1169"/>
                <a:gd name="T121" fmla="*/ 331 h 1170"/>
                <a:gd name="T122" fmla="*/ 900 w 1169"/>
                <a:gd name="T123" fmla="*/ 513 h 1170"/>
                <a:gd name="T124" fmla="*/ 657 w 1169"/>
                <a:gd name="T125" fmla="*/ 901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9" h="1170">
                  <a:moveTo>
                    <a:pt x="1055" y="596"/>
                  </a:moveTo>
                  <a:cubicBezTo>
                    <a:pt x="1101" y="580"/>
                    <a:pt x="1140" y="564"/>
                    <a:pt x="1169" y="551"/>
                  </a:cubicBezTo>
                  <a:cubicBezTo>
                    <a:pt x="1167" y="519"/>
                    <a:pt x="1163" y="487"/>
                    <a:pt x="1156" y="455"/>
                  </a:cubicBezTo>
                  <a:cubicBezTo>
                    <a:pt x="1155" y="452"/>
                    <a:pt x="1154" y="449"/>
                    <a:pt x="1153" y="446"/>
                  </a:cubicBezTo>
                  <a:cubicBezTo>
                    <a:pt x="1121" y="442"/>
                    <a:pt x="1080" y="438"/>
                    <a:pt x="1031" y="436"/>
                  </a:cubicBezTo>
                  <a:cubicBezTo>
                    <a:pt x="1022" y="409"/>
                    <a:pt x="1011" y="384"/>
                    <a:pt x="998" y="359"/>
                  </a:cubicBezTo>
                  <a:cubicBezTo>
                    <a:pt x="1030" y="322"/>
                    <a:pt x="1055" y="290"/>
                    <a:pt x="1074" y="263"/>
                  </a:cubicBezTo>
                  <a:cubicBezTo>
                    <a:pt x="1054" y="233"/>
                    <a:pt x="1032" y="206"/>
                    <a:pt x="1008" y="180"/>
                  </a:cubicBezTo>
                  <a:cubicBezTo>
                    <a:pt x="977" y="193"/>
                    <a:pt x="940" y="210"/>
                    <a:pt x="897" y="233"/>
                  </a:cubicBezTo>
                  <a:cubicBezTo>
                    <a:pt x="876" y="214"/>
                    <a:pt x="853" y="198"/>
                    <a:pt x="829" y="183"/>
                  </a:cubicBezTo>
                  <a:cubicBezTo>
                    <a:pt x="838" y="135"/>
                    <a:pt x="844" y="94"/>
                    <a:pt x="847" y="62"/>
                  </a:cubicBezTo>
                  <a:cubicBezTo>
                    <a:pt x="816" y="46"/>
                    <a:pt x="783" y="33"/>
                    <a:pt x="749" y="23"/>
                  </a:cubicBezTo>
                  <a:cubicBezTo>
                    <a:pt x="729" y="49"/>
                    <a:pt x="705" y="82"/>
                    <a:pt x="679" y="124"/>
                  </a:cubicBezTo>
                  <a:cubicBezTo>
                    <a:pt x="652" y="118"/>
                    <a:pt x="624" y="115"/>
                    <a:pt x="596" y="114"/>
                  </a:cubicBezTo>
                  <a:cubicBezTo>
                    <a:pt x="579" y="68"/>
                    <a:pt x="564" y="30"/>
                    <a:pt x="550" y="0"/>
                  </a:cubicBezTo>
                  <a:cubicBezTo>
                    <a:pt x="518" y="2"/>
                    <a:pt x="486" y="7"/>
                    <a:pt x="454" y="14"/>
                  </a:cubicBezTo>
                  <a:cubicBezTo>
                    <a:pt x="451" y="15"/>
                    <a:pt x="449" y="15"/>
                    <a:pt x="446" y="16"/>
                  </a:cubicBezTo>
                  <a:cubicBezTo>
                    <a:pt x="441" y="49"/>
                    <a:pt x="438" y="89"/>
                    <a:pt x="436" y="139"/>
                  </a:cubicBezTo>
                  <a:cubicBezTo>
                    <a:pt x="409" y="147"/>
                    <a:pt x="383" y="159"/>
                    <a:pt x="359" y="172"/>
                  </a:cubicBezTo>
                  <a:cubicBezTo>
                    <a:pt x="321" y="140"/>
                    <a:pt x="289" y="115"/>
                    <a:pt x="262" y="96"/>
                  </a:cubicBezTo>
                  <a:cubicBezTo>
                    <a:pt x="233" y="115"/>
                    <a:pt x="205" y="137"/>
                    <a:pt x="180" y="162"/>
                  </a:cubicBezTo>
                  <a:cubicBezTo>
                    <a:pt x="192" y="192"/>
                    <a:pt x="210" y="229"/>
                    <a:pt x="232" y="273"/>
                  </a:cubicBezTo>
                  <a:cubicBezTo>
                    <a:pt x="214" y="294"/>
                    <a:pt x="197" y="316"/>
                    <a:pt x="183" y="340"/>
                  </a:cubicBezTo>
                  <a:cubicBezTo>
                    <a:pt x="134" y="331"/>
                    <a:pt x="94" y="325"/>
                    <a:pt x="61" y="323"/>
                  </a:cubicBezTo>
                  <a:cubicBezTo>
                    <a:pt x="45" y="354"/>
                    <a:pt x="32" y="387"/>
                    <a:pt x="22" y="421"/>
                  </a:cubicBezTo>
                  <a:cubicBezTo>
                    <a:pt x="48" y="441"/>
                    <a:pt x="82" y="464"/>
                    <a:pt x="123" y="491"/>
                  </a:cubicBezTo>
                  <a:cubicBezTo>
                    <a:pt x="118" y="518"/>
                    <a:pt x="115" y="546"/>
                    <a:pt x="114" y="574"/>
                  </a:cubicBezTo>
                  <a:cubicBezTo>
                    <a:pt x="68" y="590"/>
                    <a:pt x="30" y="606"/>
                    <a:pt x="0" y="619"/>
                  </a:cubicBezTo>
                  <a:cubicBezTo>
                    <a:pt x="2" y="651"/>
                    <a:pt x="6" y="683"/>
                    <a:pt x="14" y="716"/>
                  </a:cubicBezTo>
                  <a:cubicBezTo>
                    <a:pt x="14" y="718"/>
                    <a:pt x="15" y="721"/>
                    <a:pt x="16" y="724"/>
                  </a:cubicBezTo>
                  <a:cubicBezTo>
                    <a:pt x="48" y="729"/>
                    <a:pt x="89" y="732"/>
                    <a:pt x="138" y="734"/>
                  </a:cubicBezTo>
                  <a:cubicBezTo>
                    <a:pt x="147" y="761"/>
                    <a:pt x="158" y="787"/>
                    <a:pt x="171" y="811"/>
                  </a:cubicBezTo>
                  <a:cubicBezTo>
                    <a:pt x="140" y="848"/>
                    <a:pt x="114" y="880"/>
                    <a:pt x="95" y="907"/>
                  </a:cubicBezTo>
                  <a:cubicBezTo>
                    <a:pt x="115" y="937"/>
                    <a:pt x="137" y="965"/>
                    <a:pt x="161" y="990"/>
                  </a:cubicBezTo>
                  <a:cubicBezTo>
                    <a:pt x="192" y="977"/>
                    <a:pt x="229" y="960"/>
                    <a:pt x="272" y="937"/>
                  </a:cubicBezTo>
                  <a:cubicBezTo>
                    <a:pt x="293" y="956"/>
                    <a:pt x="316" y="972"/>
                    <a:pt x="340" y="987"/>
                  </a:cubicBezTo>
                  <a:cubicBezTo>
                    <a:pt x="331" y="1035"/>
                    <a:pt x="325" y="1076"/>
                    <a:pt x="322" y="1109"/>
                  </a:cubicBezTo>
                  <a:cubicBezTo>
                    <a:pt x="354" y="1124"/>
                    <a:pt x="386" y="1137"/>
                    <a:pt x="420" y="1147"/>
                  </a:cubicBezTo>
                  <a:cubicBezTo>
                    <a:pt x="441" y="1121"/>
                    <a:pt x="464" y="1088"/>
                    <a:pt x="490" y="1046"/>
                  </a:cubicBezTo>
                  <a:cubicBezTo>
                    <a:pt x="517" y="1052"/>
                    <a:pt x="545" y="1055"/>
                    <a:pt x="574" y="1056"/>
                  </a:cubicBezTo>
                  <a:cubicBezTo>
                    <a:pt x="590" y="1102"/>
                    <a:pt x="605" y="1140"/>
                    <a:pt x="619" y="1170"/>
                  </a:cubicBezTo>
                  <a:cubicBezTo>
                    <a:pt x="651" y="1168"/>
                    <a:pt x="683" y="1163"/>
                    <a:pt x="715" y="1156"/>
                  </a:cubicBezTo>
                  <a:cubicBezTo>
                    <a:pt x="718" y="1155"/>
                    <a:pt x="721" y="1155"/>
                    <a:pt x="723" y="1154"/>
                  </a:cubicBezTo>
                  <a:cubicBezTo>
                    <a:pt x="728" y="1121"/>
                    <a:pt x="731" y="1081"/>
                    <a:pt x="733" y="1032"/>
                  </a:cubicBezTo>
                  <a:cubicBezTo>
                    <a:pt x="760" y="1023"/>
                    <a:pt x="786" y="1011"/>
                    <a:pt x="810" y="998"/>
                  </a:cubicBezTo>
                  <a:cubicBezTo>
                    <a:pt x="848" y="1030"/>
                    <a:pt x="880" y="1055"/>
                    <a:pt x="907" y="1074"/>
                  </a:cubicBezTo>
                  <a:cubicBezTo>
                    <a:pt x="936" y="1055"/>
                    <a:pt x="964" y="1033"/>
                    <a:pt x="989" y="1008"/>
                  </a:cubicBezTo>
                  <a:cubicBezTo>
                    <a:pt x="977" y="978"/>
                    <a:pt x="960" y="941"/>
                    <a:pt x="937" y="897"/>
                  </a:cubicBezTo>
                  <a:cubicBezTo>
                    <a:pt x="955" y="876"/>
                    <a:pt x="972" y="854"/>
                    <a:pt x="987" y="830"/>
                  </a:cubicBezTo>
                  <a:cubicBezTo>
                    <a:pt x="1035" y="839"/>
                    <a:pt x="1075" y="845"/>
                    <a:pt x="1108" y="848"/>
                  </a:cubicBezTo>
                  <a:cubicBezTo>
                    <a:pt x="1124" y="816"/>
                    <a:pt x="1137" y="783"/>
                    <a:pt x="1147" y="749"/>
                  </a:cubicBezTo>
                  <a:cubicBezTo>
                    <a:pt x="1121" y="729"/>
                    <a:pt x="1087" y="706"/>
                    <a:pt x="1046" y="679"/>
                  </a:cubicBezTo>
                  <a:cubicBezTo>
                    <a:pt x="1051" y="652"/>
                    <a:pt x="1055" y="624"/>
                    <a:pt x="1055" y="596"/>
                  </a:cubicBezTo>
                  <a:close/>
                  <a:moveTo>
                    <a:pt x="657" y="901"/>
                  </a:moveTo>
                  <a:cubicBezTo>
                    <a:pt x="633" y="906"/>
                    <a:pt x="609" y="909"/>
                    <a:pt x="584" y="909"/>
                  </a:cubicBezTo>
                  <a:cubicBezTo>
                    <a:pt x="512" y="909"/>
                    <a:pt x="441" y="884"/>
                    <a:pt x="384" y="839"/>
                  </a:cubicBezTo>
                  <a:cubicBezTo>
                    <a:pt x="326" y="794"/>
                    <a:pt x="285" y="729"/>
                    <a:pt x="269" y="657"/>
                  </a:cubicBezTo>
                  <a:cubicBezTo>
                    <a:pt x="250" y="573"/>
                    <a:pt x="264" y="486"/>
                    <a:pt x="310" y="413"/>
                  </a:cubicBezTo>
                  <a:cubicBezTo>
                    <a:pt x="356" y="340"/>
                    <a:pt x="428" y="289"/>
                    <a:pt x="512" y="270"/>
                  </a:cubicBezTo>
                  <a:cubicBezTo>
                    <a:pt x="536" y="264"/>
                    <a:pt x="561" y="261"/>
                    <a:pt x="585" y="261"/>
                  </a:cubicBezTo>
                  <a:cubicBezTo>
                    <a:pt x="657" y="261"/>
                    <a:pt x="728" y="286"/>
                    <a:pt x="785" y="331"/>
                  </a:cubicBezTo>
                  <a:cubicBezTo>
                    <a:pt x="843" y="376"/>
                    <a:pt x="884" y="441"/>
                    <a:pt x="900" y="513"/>
                  </a:cubicBezTo>
                  <a:cubicBezTo>
                    <a:pt x="940" y="687"/>
                    <a:pt x="831" y="861"/>
                    <a:pt x="657" y="901"/>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7" name="Freeform 7"/>
            <p:cNvSpPr/>
            <p:nvPr>
              <p:custDataLst>
                <p:tags r:id="rId5"/>
              </p:custDataLst>
            </p:nvPr>
          </p:nvSpPr>
          <p:spPr bwMode="auto">
            <a:xfrm rot="12322883">
              <a:off x="6913" y="6473"/>
              <a:ext cx="1295" cy="1297"/>
            </a:xfrm>
            <a:custGeom>
              <a:avLst/>
              <a:gdLst>
                <a:gd name="T0" fmla="*/ 338 w 494"/>
                <a:gd name="T1" fmla="*/ 112 h 494"/>
                <a:gd name="T2" fmla="*/ 494 w 494"/>
                <a:gd name="T3" fmla="*/ 26 h 494"/>
                <a:gd name="T4" fmla="*/ 494 w 494"/>
                <a:gd name="T5" fmla="*/ 26 h 494"/>
                <a:gd name="T6" fmla="*/ 494 w 494"/>
                <a:gd name="T7" fmla="*/ 25 h 494"/>
                <a:gd name="T8" fmla="*/ 494 w 494"/>
                <a:gd name="T9" fmla="*/ 25 h 494"/>
                <a:gd name="T10" fmla="*/ 494 w 494"/>
                <a:gd name="T11" fmla="*/ 25 h 494"/>
                <a:gd name="T12" fmla="*/ 296 w 494"/>
                <a:gd name="T13" fmla="*/ 8 h 494"/>
                <a:gd name="T14" fmla="*/ 313 w 494"/>
                <a:gd name="T15" fmla="*/ 18 h 494"/>
                <a:gd name="T16" fmla="*/ 329 w 494"/>
                <a:gd name="T17" fmla="*/ 28 h 494"/>
                <a:gd name="T18" fmla="*/ 327 w 494"/>
                <a:gd name="T19" fmla="*/ 29 h 494"/>
                <a:gd name="T20" fmla="*/ 321 w 494"/>
                <a:gd name="T21" fmla="*/ 31 h 494"/>
                <a:gd name="T22" fmla="*/ 298 w 494"/>
                <a:gd name="T23" fmla="*/ 40 h 494"/>
                <a:gd name="T24" fmla="*/ 290 w 494"/>
                <a:gd name="T25" fmla="*/ 44 h 494"/>
                <a:gd name="T26" fmla="*/ 278 w 494"/>
                <a:gd name="T27" fmla="*/ 50 h 494"/>
                <a:gd name="T28" fmla="*/ 266 w 494"/>
                <a:gd name="T29" fmla="*/ 56 h 494"/>
                <a:gd name="T30" fmla="*/ 240 w 494"/>
                <a:gd name="T31" fmla="*/ 70 h 494"/>
                <a:gd name="T32" fmla="*/ 228 w 494"/>
                <a:gd name="T33" fmla="*/ 78 h 494"/>
                <a:gd name="T34" fmla="*/ 215 w 494"/>
                <a:gd name="T35" fmla="*/ 86 h 494"/>
                <a:gd name="T36" fmla="*/ 190 w 494"/>
                <a:gd name="T37" fmla="*/ 105 h 494"/>
                <a:gd name="T38" fmla="*/ 177 w 494"/>
                <a:gd name="T39" fmla="*/ 115 h 494"/>
                <a:gd name="T40" fmla="*/ 165 w 494"/>
                <a:gd name="T41" fmla="*/ 125 h 494"/>
                <a:gd name="T42" fmla="*/ 119 w 494"/>
                <a:gd name="T43" fmla="*/ 172 h 494"/>
                <a:gd name="T44" fmla="*/ 49 w 494"/>
                <a:gd name="T45" fmla="*/ 279 h 494"/>
                <a:gd name="T46" fmla="*/ 12 w 494"/>
                <a:gd name="T47" fmla="*/ 385 h 494"/>
                <a:gd name="T48" fmla="*/ 1 w 494"/>
                <a:gd name="T49" fmla="*/ 464 h 494"/>
                <a:gd name="T50" fmla="*/ 0 w 494"/>
                <a:gd name="T51" fmla="*/ 486 h 494"/>
                <a:gd name="T52" fmla="*/ 0 w 494"/>
                <a:gd name="T53" fmla="*/ 494 h 494"/>
                <a:gd name="T54" fmla="*/ 51 w 494"/>
                <a:gd name="T55" fmla="*/ 494 h 494"/>
                <a:gd name="T56" fmla="*/ 51 w 494"/>
                <a:gd name="T57" fmla="*/ 487 h 494"/>
                <a:gd name="T58" fmla="*/ 52 w 494"/>
                <a:gd name="T59" fmla="*/ 467 h 494"/>
                <a:gd name="T60" fmla="*/ 62 w 494"/>
                <a:gd name="T61" fmla="*/ 396 h 494"/>
                <a:gd name="T62" fmla="*/ 95 w 494"/>
                <a:gd name="T63" fmla="*/ 302 h 494"/>
                <a:gd name="T64" fmla="*/ 158 w 494"/>
                <a:gd name="T65" fmla="*/ 205 h 494"/>
                <a:gd name="T66" fmla="*/ 199 w 494"/>
                <a:gd name="T67" fmla="*/ 164 h 494"/>
                <a:gd name="T68" fmla="*/ 210 w 494"/>
                <a:gd name="T69" fmla="*/ 154 h 494"/>
                <a:gd name="T70" fmla="*/ 221 w 494"/>
                <a:gd name="T71" fmla="*/ 145 h 494"/>
                <a:gd name="T72" fmla="*/ 244 w 494"/>
                <a:gd name="T73" fmla="*/ 128 h 494"/>
                <a:gd name="T74" fmla="*/ 255 w 494"/>
                <a:gd name="T75" fmla="*/ 121 h 494"/>
                <a:gd name="T76" fmla="*/ 266 w 494"/>
                <a:gd name="T77" fmla="*/ 114 h 494"/>
                <a:gd name="T78" fmla="*/ 289 w 494"/>
                <a:gd name="T79" fmla="*/ 101 h 494"/>
                <a:gd name="T80" fmla="*/ 300 w 494"/>
                <a:gd name="T81" fmla="*/ 95 h 494"/>
                <a:gd name="T82" fmla="*/ 311 w 494"/>
                <a:gd name="T83" fmla="*/ 90 h 494"/>
                <a:gd name="T84" fmla="*/ 318 w 494"/>
                <a:gd name="T85" fmla="*/ 87 h 494"/>
                <a:gd name="T86" fmla="*/ 338 w 494"/>
                <a:gd name="T87" fmla="*/ 79 h 494"/>
                <a:gd name="T88" fmla="*/ 344 w 494"/>
                <a:gd name="T89" fmla="*/ 77 h 494"/>
                <a:gd name="T90" fmla="*/ 346 w 494"/>
                <a:gd name="T91" fmla="*/ 76 h 494"/>
                <a:gd name="T92" fmla="*/ 342 w 494"/>
                <a:gd name="T93" fmla="*/ 94 h 494"/>
                <a:gd name="T94" fmla="*/ 338 w 494"/>
                <a:gd name="T95" fmla="*/ 11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94" h="494">
                  <a:moveTo>
                    <a:pt x="338" y="112"/>
                  </a:moveTo>
                  <a:cubicBezTo>
                    <a:pt x="380" y="75"/>
                    <a:pt x="433" y="44"/>
                    <a:pt x="494" y="26"/>
                  </a:cubicBezTo>
                  <a:cubicBezTo>
                    <a:pt x="494" y="26"/>
                    <a:pt x="494" y="26"/>
                    <a:pt x="494" y="26"/>
                  </a:cubicBezTo>
                  <a:cubicBezTo>
                    <a:pt x="494" y="25"/>
                    <a:pt x="494" y="25"/>
                    <a:pt x="494" y="25"/>
                  </a:cubicBezTo>
                  <a:cubicBezTo>
                    <a:pt x="494" y="25"/>
                    <a:pt x="494" y="25"/>
                    <a:pt x="494" y="25"/>
                  </a:cubicBezTo>
                  <a:cubicBezTo>
                    <a:pt x="494" y="25"/>
                    <a:pt x="494" y="25"/>
                    <a:pt x="494" y="25"/>
                  </a:cubicBezTo>
                  <a:cubicBezTo>
                    <a:pt x="433" y="7"/>
                    <a:pt x="366" y="0"/>
                    <a:pt x="296" y="8"/>
                  </a:cubicBezTo>
                  <a:cubicBezTo>
                    <a:pt x="296" y="8"/>
                    <a:pt x="305" y="13"/>
                    <a:pt x="313" y="18"/>
                  </a:cubicBezTo>
                  <a:cubicBezTo>
                    <a:pt x="321" y="23"/>
                    <a:pt x="329" y="28"/>
                    <a:pt x="329" y="28"/>
                  </a:cubicBezTo>
                  <a:cubicBezTo>
                    <a:pt x="329" y="28"/>
                    <a:pt x="328" y="28"/>
                    <a:pt x="327" y="29"/>
                  </a:cubicBezTo>
                  <a:cubicBezTo>
                    <a:pt x="325" y="29"/>
                    <a:pt x="323" y="30"/>
                    <a:pt x="321" y="31"/>
                  </a:cubicBezTo>
                  <a:cubicBezTo>
                    <a:pt x="315" y="34"/>
                    <a:pt x="307" y="36"/>
                    <a:pt x="298" y="40"/>
                  </a:cubicBezTo>
                  <a:cubicBezTo>
                    <a:pt x="296" y="42"/>
                    <a:pt x="293" y="43"/>
                    <a:pt x="290" y="44"/>
                  </a:cubicBezTo>
                  <a:cubicBezTo>
                    <a:pt x="286" y="46"/>
                    <a:pt x="282" y="48"/>
                    <a:pt x="278" y="50"/>
                  </a:cubicBezTo>
                  <a:cubicBezTo>
                    <a:pt x="274" y="52"/>
                    <a:pt x="270" y="54"/>
                    <a:pt x="266" y="56"/>
                  </a:cubicBezTo>
                  <a:cubicBezTo>
                    <a:pt x="257" y="60"/>
                    <a:pt x="249" y="65"/>
                    <a:pt x="240" y="70"/>
                  </a:cubicBezTo>
                  <a:cubicBezTo>
                    <a:pt x="236" y="72"/>
                    <a:pt x="232" y="75"/>
                    <a:pt x="228" y="78"/>
                  </a:cubicBezTo>
                  <a:cubicBezTo>
                    <a:pt x="223" y="81"/>
                    <a:pt x="219" y="83"/>
                    <a:pt x="215" y="86"/>
                  </a:cubicBezTo>
                  <a:cubicBezTo>
                    <a:pt x="207" y="92"/>
                    <a:pt x="198" y="98"/>
                    <a:pt x="190" y="105"/>
                  </a:cubicBezTo>
                  <a:cubicBezTo>
                    <a:pt x="186" y="108"/>
                    <a:pt x="181" y="111"/>
                    <a:pt x="177" y="115"/>
                  </a:cubicBezTo>
                  <a:cubicBezTo>
                    <a:pt x="173" y="118"/>
                    <a:pt x="169" y="122"/>
                    <a:pt x="165" y="125"/>
                  </a:cubicBezTo>
                  <a:cubicBezTo>
                    <a:pt x="149" y="140"/>
                    <a:pt x="133" y="155"/>
                    <a:pt x="119" y="172"/>
                  </a:cubicBezTo>
                  <a:cubicBezTo>
                    <a:pt x="91" y="205"/>
                    <a:pt x="67" y="242"/>
                    <a:pt x="49" y="279"/>
                  </a:cubicBezTo>
                  <a:cubicBezTo>
                    <a:pt x="31" y="316"/>
                    <a:pt x="19" y="353"/>
                    <a:pt x="12" y="385"/>
                  </a:cubicBezTo>
                  <a:cubicBezTo>
                    <a:pt x="5" y="417"/>
                    <a:pt x="2" y="445"/>
                    <a:pt x="1" y="464"/>
                  </a:cubicBezTo>
                  <a:cubicBezTo>
                    <a:pt x="0" y="473"/>
                    <a:pt x="0" y="481"/>
                    <a:pt x="0" y="486"/>
                  </a:cubicBezTo>
                  <a:cubicBezTo>
                    <a:pt x="0" y="491"/>
                    <a:pt x="0" y="494"/>
                    <a:pt x="0" y="494"/>
                  </a:cubicBezTo>
                  <a:cubicBezTo>
                    <a:pt x="51" y="494"/>
                    <a:pt x="51" y="494"/>
                    <a:pt x="51" y="494"/>
                  </a:cubicBezTo>
                  <a:cubicBezTo>
                    <a:pt x="51" y="494"/>
                    <a:pt x="51" y="491"/>
                    <a:pt x="51" y="487"/>
                  </a:cubicBezTo>
                  <a:cubicBezTo>
                    <a:pt x="51" y="482"/>
                    <a:pt x="51" y="475"/>
                    <a:pt x="52" y="467"/>
                  </a:cubicBezTo>
                  <a:cubicBezTo>
                    <a:pt x="53" y="450"/>
                    <a:pt x="55" y="425"/>
                    <a:pt x="62" y="396"/>
                  </a:cubicBezTo>
                  <a:cubicBezTo>
                    <a:pt x="68" y="368"/>
                    <a:pt x="79" y="335"/>
                    <a:pt x="95" y="302"/>
                  </a:cubicBezTo>
                  <a:cubicBezTo>
                    <a:pt x="111" y="269"/>
                    <a:pt x="132" y="235"/>
                    <a:pt x="158" y="205"/>
                  </a:cubicBezTo>
                  <a:cubicBezTo>
                    <a:pt x="171" y="190"/>
                    <a:pt x="185" y="177"/>
                    <a:pt x="199" y="164"/>
                  </a:cubicBezTo>
                  <a:cubicBezTo>
                    <a:pt x="203" y="160"/>
                    <a:pt x="206" y="157"/>
                    <a:pt x="210" y="154"/>
                  </a:cubicBezTo>
                  <a:cubicBezTo>
                    <a:pt x="213" y="151"/>
                    <a:pt x="217" y="148"/>
                    <a:pt x="221" y="145"/>
                  </a:cubicBezTo>
                  <a:cubicBezTo>
                    <a:pt x="228" y="139"/>
                    <a:pt x="236" y="134"/>
                    <a:pt x="244" y="128"/>
                  </a:cubicBezTo>
                  <a:cubicBezTo>
                    <a:pt x="247" y="126"/>
                    <a:pt x="251" y="123"/>
                    <a:pt x="255" y="121"/>
                  </a:cubicBezTo>
                  <a:cubicBezTo>
                    <a:pt x="259" y="119"/>
                    <a:pt x="263" y="116"/>
                    <a:pt x="266" y="114"/>
                  </a:cubicBezTo>
                  <a:cubicBezTo>
                    <a:pt x="274" y="110"/>
                    <a:pt x="281" y="105"/>
                    <a:pt x="289" y="101"/>
                  </a:cubicBezTo>
                  <a:cubicBezTo>
                    <a:pt x="293" y="99"/>
                    <a:pt x="297" y="97"/>
                    <a:pt x="300" y="95"/>
                  </a:cubicBezTo>
                  <a:cubicBezTo>
                    <a:pt x="304" y="94"/>
                    <a:pt x="308" y="92"/>
                    <a:pt x="311" y="90"/>
                  </a:cubicBezTo>
                  <a:cubicBezTo>
                    <a:pt x="314" y="89"/>
                    <a:pt x="316" y="88"/>
                    <a:pt x="318" y="87"/>
                  </a:cubicBezTo>
                  <a:cubicBezTo>
                    <a:pt x="327" y="84"/>
                    <a:pt x="334" y="81"/>
                    <a:pt x="338" y="79"/>
                  </a:cubicBezTo>
                  <a:cubicBezTo>
                    <a:pt x="341" y="78"/>
                    <a:pt x="343" y="77"/>
                    <a:pt x="344" y="77"/>
                  </a:cubicBezTo>
                  <a:cubicBezTo>
                    <a:pt x="345" y="77"/>
                    <a:pt x="346" y="76"/>
                    <a:pt x="346" y="76"/>
                  </a:cubicBezTo>
                  <a:cubicBezTo>
                    <a:pt x="346" y="76"/>
                    <a:pt x="344" y="85"/>
                    <a:pt x="342" y="94"/>
                  </a:cubicBezTo>
                  <a:cubicBezTo>
                    <a:pt x="340" y="103"/>
                    <a:pt x="338" y="112"/>
                    <a:pt x="338" y="112"/>
                  </a:cubicBezTo>
                  <a:close/>
                </a:path>
              </a:pathLst>
            </a:custGeom>
            <a:solidFill>
              <a:schemeClr val="lt1">
                <a:lumMod val="8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8" name="Freeform 8"/>
            <p:cNvSpPr/>
            <p:nvPr>
              <p:custDataLst>
                <p:tags r:id="rId6"/>
              </p:custDataLst>
            </p:nvPr>
          </p:nvSpPr>
          <p:spPr bwMode="auto">
            <a:xfrm rot="19361374">
              <a:off x="5869" y="2709"/>
              <a:ext cx="430" cy="1501"/>
            </a:xfrm>
            <a:custGeom>
              <a:avLst/>
              <a:gdLst>
                <a:gd name="T0" fmla="*/ 49 w 163"/>
                <a:gd name="T1" fmla="*/ 401 h 572"/>
                <a:gd name="T2" fmla="*/ 0 w 163"/>
                <a:gd name="T3" fmla="*/ 572 h 572"/>
                <a:gd name="T4" fmla="*/ 0 w 163"/>
                <a:gd name="T5" fmla="*/ 572 h 572"/>
                <a:gd name="T6" fmla="*/ 0 w 163"/>
                <a:gd name="T7" fmla="*/ 572 h 572"/>
                <a:gd name="T8" fmla="*/ 0 w 163"/>
                <a:gd name="T9" fmla="*/ 572 h 572"/>
                <a:gd name="T10" fmla="*/ 0 w 163"/>
                <a:gd name="T11" fmla="*/ 572 h 572"/>
                <a:gd name="T12" fmla="*/ 152 w 163"/>
                <a:gd name="T13" fmla="*/ 445 h 572"/>
                <a:gd name="T14" fmla="*/ 133 w 163"/>
                <a:gd name="T15" fmla="*/ 450 h 572"/>
                <a:gd name="T16" fmla="*/ 114 w 163"/>
                <a:gd name="T17" fmla="*/ 454 h 572"/>
                <a:gd name="T18" fmla="*/ 118 w 163"/>
                <a:gd name="T19" fmla="*/ 446 h 572"/>
                <a:gd name="T20" fmla="*/ 128 w 163"/>
                <a:gd name="T21" fmla="*/ 423 h 572"/>
                <a:gd name="T22" fmla="*/ 129 w 163"/>
                <a:gd name="T23" fmla="*/ 420 h 572"/>
                <a:gd name="T24" fmla="*/ 131 w 163"/>
                <a:gd name="T25" fmla="*/ 416 h 572"/>
                <a:gd name="T26" fmla="*/ 137 w 163"/>
                <a:gd name="T27" fmla="*/ 396 h 572"/>
                <a:gd name="T28" fmla="*/ 144 w 163"/>
                <a:gd name="T29" fmla="*/ 375 h 572"/>
                <a:gd name="T30" fmla="*/ 147 w 163"/>
                <a:gd name="T31" fmla="*/ 364 h 572"/>
                <a:gd name="T32" fmla="*/ 150 w 163"/>
                <a:gd name="T33" fmla="*/ 353 h 572"/>
                <a:gd name="T34" fmla="*/ 158 w 163"/>
                <a:gd name="T35" fmla="*/ 305 h 572"/>
                <a:gd name="T36" fmla="*/ 162 w 163"/>
                <a:gd name="T37" fmla="*/ 256 h 572"/>
                <a:gd name="T38" fmla="*/ 155 w 163"/>
                <a:gd name="T39" fmla="*/ 158 h 572"/>
                <a:gd name="T40" fmla="*/ 134 w 163"/>
                <a:gd name="T41" fmla="*/ 76 h 572"/>
                <a:gd name="T42" fmla="*/ 110 w 163"/>
                <a:gd name="T43" fmla="*/ 20 h 572"/>
                <a:gd name="T44" fmla="*/ 102 w 163"/>
                <a:gd name="T45" fmla="*/ 5 h 572"/>
                <a:gd name="T46" fmla="*/ 100 w 163"/>
                <a:gd name="T47" fmla="*/ 0 h 572"/>
                <a:gd name="T48" fmla="*/ 55 w 163"/>
                <a:gd name="T49" fmla="*/ 25 h 572"/>
                <a:gd name="T50" fmla="*/ 58 w 163"/>
                <a:gd name="T51" fmla="*/ 30 h 572"/>
                <a:gd name="T52" fmla="*/ 65 w 163"/>
                <a:gd name="T53" fmla="*/ 43 h 572"/>
                <a:gd name="T54" fmla="*/ 86 w 163"/>
                <a:gd name="T55" fmla="*/ 93 h 572"/>
                <a:gd name="T56" fmla="*/ 111 w 163"/>
                <a:gd name="T57" fmla="*/ 254 h 572"/>
                <a:gd name="T58" fmla="*/ 108 w 163"/>
                <a:gd name="T59" fmla="*/ 299 h 572"/>
                <a:gd name="T60" fmla="*/ 100 w 163"/>
                <a:gd name="T61" fmla="*/ 341 h 572"/>
                <a:gd name="T62" fmla="*/ 98 w 163"/>
                <a:gd name="T63" fmla="*/ 351 h 572"/>
                <a:gd name="T64" fmla="*/ 95 w 163"/>
                <a:gd name="T65" fmla="*/ 361 h 572"/>
                <a:gd name="T66" fmla="*/ 89 w 163"/>
                <a:gd name="T67" fmla="*/ 380 h 572"/>
                <a:gd name="T68" fmla="*/ 83 w 163"/>
                <a:gd name="T69" fmla="*/ 397 h 572"/>
                <a:gd name="T70" fmla="*/ 81 w 163"/>
                <a:gd name="T71" fmla="*/ 401 h 572"/>
                <a:gd name="T72" fmla="*/ 80 w 163"/>
                <a:gd name="T73" fmla="*/ 405 h 572"/>
                <a:gd name="T74" fmla="*/ 72 w 163"/>
                <a:gd name="T75" fmla="*/ 424 h 572"/>
                <a:gd name="T76" fmla="*/ 68 w 163"/>
                <a:gd name="T77" fmla="*/ 432 h 572"/>
                <a:gd name="T78" fmla="*/ 59 w 163"/>
                <a:gd name="T79" fmla="*/ 416 h 572"/>
                <a:gd name="T80" fmla="*/ 52 w 163"/>
                <a:gd name="T81" fmla="*/ 406 h 572"/>
                <a:gd name="T82" fmla="*/ 49 w 163"/>
                <a:gd name="T83" fmla="*/ 40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3" h="572">
                  <a:moveTo>
                    <a:pt x="49" y="401"/>
                  </a:moveTo>
                  <a:cubicBezTo>
                    <a:pt x="45" y="457"/>
                    <a:pt x="29" y="516"/>
                    <a:pt x="0" y="572"/>
                  </a:cubicBezTo>
                  <a:cubicBezTo>
                    <a:pt x="0" y="572"/>
                    <a:pt x="0" y="572"/>
                    <a:pt x="0" y="572"/>
                  </a:cubicBezTo>
                  <a:cubicBezTo>
                    <a:pt x="0" y="572"/>
                    <a:pt x="0" y="572"/>
                    <a:pt x="0" y="572"/>
                  </a:cubicBezTo>
                  <a:cubicBezTo>
                    <a:pt x="0" y="572"/>
                    <a:pt x="0" y="572"/>
                    <a:pt x="0" y="572"/>
                  </a:cubicBezTo>
                  <a:cubicBezTo>
                    <a:pt x="0" y="572"/>
                    <a:pt x="0" y="572"/>
                    <a:pt x="0" y="572"/>
                  </a:cubicBezTo>
                  <a:cubicBezTo>
                    <a:pt x="55" y="543"/>
                    <a:pt x="108" y="500"/>
                    <a:pt x="152" y="445"/>
                  </a:cubicBezTo>
                  <a:cubicBezTo>
                    <a:pt x="152" y="445"/>
                    <a:pt x="142" y="448"/>
                    <a:pt x="133" y="450"/>
                  </a:cubicBezTo>
                  <a:cubicBezTo>
                    <a:pt x="123" y="452"/>
                    <a:pt x="114" y="454"/>
                    <a:pt x="114" y="454"/>
                  </a:cubicBezTo>
                  <a:cubicBezTo>
                    <a:pt x="114" y="454"/>
                    <a:pt x="116" y="451"/>
                    <a:pt x="118" y="446"/>
                  </a:cubicBezTo>
                  <a:cubicBezTo>
                    <a:pt x="121" y="440"/>
                    <a:pt x="124" y="433"/>
                    <a:pt x="128" y="423"/>
                  </a:cubicBezTo>
                  <a:cubicBezTo>
                    <a:pt x="128" y="422"/>
                    <a:pt x="129" y="421"/>
                    <a:pt x="129" y="420"/>
                  </a:cubicBezTo>
                  <a:cubicBezTo>
                    <a:pt x="130" y="418"/>
                    <a:pt x="130" y="417"/>
                    <a:pt x="131" y="416"/>
                  </a:cubicBezTo>
                  <a:cubicBezTo>
                    <a:pt x="133" y="409"/>
                    <a:pt x="135" y="403"/>
                    <a:pt x="137" y="396"/>
                  </a:cubicBezTo>
                  <a:cubicBezTo>
                    <a:pt x="140" y="389"/>
                    <a:pt x="142" y="382"/>
                    <a:pt x="144" y="375"/>
                  </a:cubicBezTo>
                  <a:cubicBezTo>
                    <a:pt x="145" y="371"/>
                    <a:pt x="146" y="368"/>
                    <a:pt x="147" y="364"/>
                  </a:cubicBezTo>
                  <a:cubicBezTo>
                    <a:pt x="148" y="360"/>
                    <a:pt x="149" y="356"/>
                    <a:pt x="150" y="353"/>
                  </a:cubicBezTo>
                  <a:cubicBezTo>
                    <a:pt x="153" y="337"/>
                    <a:pt x="156" y="321"/>
                    <a:pt x="158" y="305"/>
                  </a:cubicBezTo>
                  <a:cubicBezTo>
                    <a:pt x="160" y="289"/>
                    <a:pt x="162" y="272"/>
                    <a:pt x="162" y="256"/>
                  </a:cubicBezTo>
                  <a:cubicBezTo>
                    <a:pt x="163" y="222"/>
                    <a:pt x="161" y="189"/>
                    <a:pt x="155" y="158"/>
                  </a:cubicBezTo>
                  <a:cubicBezTo>
                    <a:pt x="150" y="127"/>
                    <a:pt x="142" y="99"/>
                    <a:pt x="134" y="76"/>
                  </a:cubicBezTo>
                  <a:cubicBezTo>
                    <a:pt x="125" y="52"/>
                    <a:pt x="117" y="33"/>
                    <a:pt x="110" y="20"/>
                  </a:cubicBezTo>
                  <a:cubicBezTo>
                    <a:pt x="107" y="14"/>
                    <a:pt x="104" y="9"/>
                    <a:pt x="102" y="5"/>
                  </a:cubicBezTo>
                  <a:cubicBezTo>
                    <a:pt x="101" y="2"/>
                    <a:pt x="100" y="0"/>
                    <a:pt x="100" y="0"/>
                  </a:cubicBezTo>
                  <a:cubicBezTo>
                    <a:pt x="55" y="25"/>
                    <a:pt x="55" y="25"/>
                    <a:pt x="55" y="25"/>
                  </a:cubicBezTo>
                  <a:cubicBezTo>
                    <a:pt x="55" y="25"/>
                    <a:pt x="56" y="26"/>
                    <a:pt x="58" y="30"/>
                  </a:cubicBezTo>
                  <a:cubicBezTo>
                    <a:pt x="59" y="33"/>
                    <a:pt x="62" y="37"/>
                    <a:pt x="65" y="43"/>
                  </a:cubicBezTo>
                  <a:cubicBezTo>
                    <a:pt x="70" y="55"/>
                    <a:pt x="78" y="72"/>
                    <a:pt x="86" y="93"/>
                  </a:cubicBezTo>
                  <a:cubicBezTo>
                    <a:pt x="101" y="135"/>
                    <a:pt x="113" y="194"/>
                    <a:pt x="111" y="254"/>
                  </a:cubicBezTo>
                  <a:cubicBezTo>
                    <a:pt x="111" y="269"/>
                    <a:pt x="109" y="284"/>
                    <a:pt x="108" y="299"/>
                  </a:cubicBezTo>
                  <a:cubicBezTo>
                    <a:pt x="106" y="313"/>
                    <a:pt x="103" y="327"/>
                    <a:pt x="100" y="341"/>
                  </a:cubicBezTo>
                  <a:cubicBezTo>
                    <a:pt x="99" y="344"/>
                    <a:pt x="98" y="348"/>
                    <a:pt x="98" y="351"/>
                  </a:cubicBezTo>
                  <a:cubicBezTo>
                    <a:pt x="97" y="354"/>
                    <a:pt x="96" y="358"/>
                    <a:pt x="95" y="361"/>
                  </a:cubicBezTo>
                  <a:cubicBezTo>
                    <a:pt x="93" y="368"/>
                    <a:pt x="91" y="374"/>
                    <a:pt x="89" y="380"/>
                  </a:cubicBezTo>
                  <a:cubicBezTo>
                    <a:pt x="87" y="386"/>
                    <a:pt x="85" y="392"/>
                    <a:pt x="83" y="397"/>
                  </a:cubicBezTo>
                  <a:cubicBezTo>
                    <a:pt x="82" y="399"/>
                    <a:pt x="82" y="400"/>
                    <a:pt x="81" y="401"/>
                  </a:cubicBezTo>
                  <a:cubicBezTo>
                    <a:pt x="81" y="402"/>
                    <a:pt x="81" y="403"/>
                    <a:pt x="80" y="405"/>
                  </a:cubicBezTo>
                  <a:cubicBezTo>
                    <a:pt x="77" y="413"/>
                    <a:pt x="74" y="420"/>
                    <a:pt x="72" y="424"/>
                  </a:cubicBezTo>
                  <a:cubicBezTo>
                    <a:pt x="69" y="429"/>
                    <a:pt x="68" y="432"/>
                    <a:pt x="68" y="432"/>
                  </a:cubicBezTo>
                  <a:cubicBezTo>
                    <a:pt x="68" y="432"/>
                    <a:pt x="64" y="424"/>
                    <a:pt x="59" y="416"/>
                  </a:cubicBezTo>
                  <a:cubicBezTo>
                    <a:pt x="56" y="413"/>
                    <a:pt x="54" y="409"/>
                    <a:pt x="52" y="406"/>
                  </a:cubicBezTo>
                  <a:cubicBezTo>
                    <a:pt x="50" y="403"/>
                    <a:pt x="49" y="401"/>
                    <a:pt x="49" y="401"/>
                  </a:cubicBezTo>
                  <a:close/>
                </a:path>
              </a:pathLst>
            </a:custGeom>
            <a:solidFill>
              <a:schemeClr val="lt1">
                <a:lumMod val="8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9" name="Freeform 9"/>
            <p:cNvSpPr/>
            <p:nvPr>
              <p:custDataLst>
                <p:tags r:id="rId7"/>
              </p:custDataLst>
            </p:nvPr>
          </p:nvSpPr>
          <p:spPr bwMode="auto">
            <a:xfrm rot="11213964">
              <a:off x="3138" y="5212"/>
              <a:ext cx="426" cy="1507"/>
            </a:xfrm>
            <a:custGeom>
              <a:avLst/>
              <a:gdLst>
                <a:gd name="T0" fmla="*/ 152 w 163"/>
                <a:gd name="T1" fmla="*/ 128 h 574"/>
                <a:gd name="T2" fmla="*/ 0 w 163"/>
                <a:gd name="T3" fmla="*/ 1 h 574"/>
                <a:gd name="T4" fmla="*/ 0 w 163"/>
                <a:gd name="T5" fmla="*/ 0 h 574"/>
                <a:gd name="T6" fmla="*/ 0 w 163"/>
                <a:gd name="T7" fmla="*/ 0 h 574"/>
                <a:gd name="T8" fmla="*/ 0 w 163"/>
                <a:gd name="T9" fmla="*/ 0 h 574"/>
                <a:gd name="T10" fmla="*/ 0 w 163"/>
                <a:gd name="T11" fmla="*/ 1 h 574"/>
                <a:gd name="T12" fmla="*/ 49 w 163"/>
                <a:gd name="T13" fmla="*/ 171 h 574"/>
                <a:gd name="T14" fmla="*/ 59 w 163"/>
                <a:gd name="T15" fmla="*/ 156 h 574"/>
                <a:gd name="T16" fmla="*/ 68 w 163"/>
                <a:gd name="T17" fmla="*/ 141 h 574"/>
                <a:gd name="T18" fmla="*/ 72 w 163"/>
                <a:gd name="T19" fmla="*/ 148 h 574"/>
                <a:gd name="T20" fmla="*/ 80 w 163"/>
                <a:gd name="T21" fmla="*/ 168 h 574"/>
                <a:gd name="T22" fmla="*/ 82 w 163"/>
                <a:gd name="T23" fmla="*/ 171 h 574"/>
                <a:gd name="T24" fmla="*/ 83 w 163"/>
                <a:gd name="T25" fmla="*/ 175 h 574"/>
                <a:gd name="T26" fmla="*/ 89 w 163"/>
                <a:gd name="T27" fmla="*/ 193 h 574"/>
                <a:gd name="T28" fmla="*/ 95 w 163"/>
                <a:gd name="T29" fmla="*/ 212 h 574"/>
                <a:gd name="T30" fmla="*/ 98 w 163"/>
                <a:gd name="T31" fmla="*/ 221 h 574"/>
                <a:gd name="T32" fmla="*/ 100 w 163"/>
                <a:gd name="T33" fmla="*/ 232 h 574"/>
                <a:gd name="T34" fmla="*/ 108 w 163"/>
                <a:gd name="T35" fmla="*/ 274 h 574"/>
                <a:gd name="T36" fmla="*/ 111 w 163"/>
                <a:gd name="T37" fmla="*/ 319 h 574"/>
                <a:gd name="T38" fmla="*/ 86 w 163"/>
                <a:gd name="T39" fmla="*/ 481 h 574"/>
                <a:gd name="T40" fmla="*/ 64 w 163"/>
                <a:gd name="T41" fmla="*/ 530 h 574"/>
                <a:gd name="T42" fmla="*/ 57 w 163"/>
                <a:gd name="T43" fmla="*/ 544 h 574"/>
                <a:gd name="T44" fmla="*/ 55 w 163"/>
                <a:gd name="T45" fmla="*/ 549 h 574"/>
                <a:gd name="T46" fmla="*/ 99 w 163"/>
                <a:gd name="T47" fmla="*/ 574 h 574"/>
                <a:gd name="T48" fmla="*/ 102 w 163"/>
                <a:gd name="T49" fmla="*/ 568 h 574"/>
                <a:gd name="T50" fmla="*/ 110 w 163"/>
                <a:gd name="T51" fmla="*/ 553 h 574"/>
                <a:gd name="T52" fmla="*/ 134 w 163"/>
                <a:gd name="T53" fmla="*/ 498 h 574"/>
                <a:gd name="T54" fmla="*/ 155 w 163"/>
                <a:gd name="T55" fmla="*/ 415 h 574"/>
                <a:gd name="T56" fmla="*/ 161 w 163"/>
                <a:gd name="T57" fmla="*/ 367 h 574"/>
                <a:gd name="T58" fmla="*/ 162 w 163"/>
                <a:gd name="T59" fmla="*/ 317 h 574"/>
                <a:gd name="T60" fmla="*/ 158 w 163"/>
                <a:gd name="T61" fmla="*/ 268 h 574"/>
                <a:gd name="T62" fmla="*/ 150 w 163"/>
                <a:gd name="T63" fmla="*/ 220 h 574"/>
                <a:gd name="T64" fmla="*/ 147 w 163"/>
                <a:gd name="T65" fmla="*/ 209 h 574"/>
                <a:gd name="T66" fmla="*/ 144 w 163"/>
                <a:gd name="T67" fmla="*/ 198 h 574"/>
                <a:gd name="T68" fmla="*/ 138 w 163"/>
                <a:gd name="T69" fmla="*/ 177 h 574"/>
                <a:gd name="T70" fmla="*/ 131 w 163"/>
                <a:gd name="T71" fmla="*/ 157 h 574"/>
                <a:gd name="T72" fmla="*/ 129 w 163"/>
                <a:gd name="T73" fmla="*/ 153 h 574"/>
                <a:gd name="T74" fmla="*/ 128 w 163"/>
                <a:gd name="T75" fmla="*/ 149 h 574"/>
                <a:gd name="T76" fmla="*/ 118 w 163"/>
                <a:gd name="T77" fmla="*/ 127 h 574"/>
                <a:gd name="T78" fmla="*/ 114 w 163"/>
                <a:gd name="T79" fmla="*/ 119 h 574"/>
                <a:gd name="T80" fmla="*/ 133 w 163"/>
                <a:gd name="T81" fmla="*/ 123 h 574"/>
                <a:gd name="T82" fmla="*/ 152 w 163"/>
                <a:gd name="T83" fmla="*/ 128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3" h="574">
                  <a:moveTo>
                    <a:pt x="152" y="128"/>
                  </a:moveTo>
                  <a:cubicBezTo>
                    <a:pt x="109" y="73"/>
                    <a:pt x="56" y="30"/>
                    <a:pt x="0" y="1"/>
                  </a:cubicBezTo>
                  <a:cubicBezTo>
                    <a:pt x="0" y="0"/>
                    <a:pt x="0" y="0"/>
                    <a:pt x="0" y="0"/>
                  </a:cubicBezTo>
                  <a:cubicBezTo>
                    <a:pt x="0" y="0"/>
                    <a:pt x="0" y="0"/>
                    <a:pt x="0" y="0"/>
                  </a:cubicBezTo>
                  <a:cubicBezTo>
                    <a:pt x="0" y="0"/>
                    <a:pt x="0" y="0"/>
                    <a:pt x="0" y="0"/>
                  </a:cubicBezTo>
                  <a:cubicBezTo>
                    <a:pt x="0" y="1"/>
                    <a:pt x="0" y="1"/>
                    <a:pt x="0" y="1"/>
                  </a:cubicBezTo>
                  <a:cubicBezTo>
                    <a:pt x="29" y="56"/>
                    <a:pt x="46" y="115"/>
                    <a:pt x="49" y="171"/>
                  </a:cubicBezTo>
                  <a:cubicBezTo>
                    <a:pt x="49" y="171"/>
                    <a:pt x="54" y="164"/>
                    <a:pt x="59" y="156"/>
                  </a:cubicBezTo>
                  <a:cubicBezTo>
                    <a:pt x="64" y="149"/>
                    <a:pt x="68" y="141"/>
                    <a:pt x="68" y="141"/>
                  </a:cubicBezTo>
                  <a:cubicBezTo>
                    <a:pt x="68" y="141"/>
                    <a:pt x="70" y="143"/>
                    <a:pt x="72" y="148"/>
                  </a:cubicBezTo>
                  <a:cubicBezTo>
                    <a:pt x="74" y="153"/>
                    <a:pt x="77" y="160"/>
                    <a:pt x="80" y="168"/>
                  </a:cubicBezTo>
                  <a:cubicBezTo>
                    <a:pt x="81" y="169"/>
                    <a:pt x="81" y="170"/>
                    <a:pt x="82" y="171"/>
                  </a:cubicBezTo>
                  <a:cubicBezTo>
                    <a:pt x="82" y="172"/>
                    <a:pt x="83" y="174"/>
                    <a:pt x="83" y="175"/>
                  </a:cubicBezTo>
                  <a:cubicBezTo>
                    <a:pt x="85" y="181"/>
                    <a:pt x="87" y="186"/>
                    <a:pt x="89" y="193"/>
                  </a:cubicBezTo>
                  <a:cubicBezTo>
                    <a:pt x="91" y="199"/>
                    <a:pt x="93" y="205"/>
                    <a:pt x="95" y="212"/>
                  </a:cubicBezTo>
                  <a:cubicBezTo>
                    <a:pt x="96" y="215"/>
                    <a:pt x="97" y="218"/>
                    <a:pt x="98" y="221"/>
                  </a:cubicBezTo>
                  <a:cubicBezTo>
                    <a:pt x="99" y="225"/>
                    <a:pt x="99" y="228"/>
                    <a:pt x="100" y="232"/>
                  </a:cubicBezTo>
                  <a:cubicBezTo>
                    <a:pt x="103" y="245"/>
                    <a:pt x="106" y="260"/>
                    <a:pt x="108" y="274"/>
                  </a:cubicBezTo>
                  <a:cubicBezTo>
                    <a:pt x="110" y="289"/>
                    <a:pt x="111" y="304"/>
                    <a:pt x="111" y="319"/>
                  </a:cubicBezTo>
                  <a:cubicBezTo>
                    <a:pt x="114" y="379"/>
                    <a:pt x="101" y="438"/>
                    <a:pt x="86" y="481"/>
                  </a:cubicBezTo>
                  <a:cubicBezTo>
                    <a:pt x="78" y="502"/>
                    <a:pt x="70" y="519"/>
                    <a:pt x="64" y="530"/>
                  </a:cubicBezTo>
                  <a:cubicBezTo>
                    <a:pt x="62" y="536"/>
                    <a:pt x="59" y="541"/>
                    <a:pt x="57" y="544"/>
                  </a:cubicBezTo>
                  <a:cubicBezTo>
                    <a:pt x="56" y="547"/>
                    <a:pt x="55" y="549"/>
                    <a:pt x="55" y="549"/>
                  </a:cubicBezTo>
                  <a:cubicBezTo>
                    <a:pt x="99" y="574"/>
                    <a:pt x="99" y="574"/>
                    <a:pt x="99" y="574"/>
                  </a:cubicBezTo>
                  <a:cubicBezTo>
                    <a:pt x="99" y="574"/>
                    <a:pt x="100" y="572"/>
                    <a:pt x="102" y="568"/>
                  </a:cubicBezTo>
                  <a:cubicBezTo>
                    <a:pt x="104" y="565"/>
                    <a:pt x="107" y="560"/>
                    <a:pt x="110" y="553"/>
                  </a:cubicBezTo>
                  <a:cubicBezTo>
                    <a:pt x="116" y="540"/>
                    <a:pt x="125" y="521"/>
                    <a:pt x="134" y="498"/>
                  </a:cubicBezTo>
                  <a:cubicBezTo>
                    <a:pt x="142" y="474"/>
                    <a:pt x="150" y="446"/>
                    <a:pt x="155" y="415"/>
                  </a:cubicBezTo>
                  <a:cubicBezTo>
                    <a:pt x="158" y="400"/>
                    <a:pt x="160" y="384"/>
                    <a:pt x="161" y="367"/>
                  </a:cubicBezTo>
                  <a:cubicBezTo>
                    <a:pt x="162" y="351"/>
                    <a:pt x="163" y="334"/>
                    <a:pt x="162" y="317"/>
                  </a:cubicBezTo>
                  <a:cubicBezTo>
                    <a:pt x="162" y="301"/>
                    <a:pt x="160" y="284"/>
                    <a:pt x="158" y="268"/>
                  </a:cubicBezTo>
                  <a:cubicBezTo>
                    <a:pt x="156" y="251"/>
                    <a:pt x="153" y="236"/>
                    <a:pt x="150" y="220"/>
                  </a:cubicBezTo>
                  <a:cubicBezTo>
                    <a:pt x="149" y="216"/>
                    <a:pt x="148" y="213"/>
                    <a:pt x="147" y="209"/>
                  </a:cubicBezTo>
                  <a:cubicBezTo>
                    <a:pt x="146" y="205"/>
                    <a:pt x="145" y="202"/>
                    <a:pt x="144" y="198"/>
                  </a:cubicBezTo>
                  <a:cubicBezTo>
                    <a:pt x="142" y="191"/>
                    <a:pt x="140" y="184"/>
                    <a:pt x="138" y="177"/>
                  </a:cubicBezTo>
                  <a:cubicBezTo>
                    <a:pt x="136" y="170"/>
                    <a:pt x="133" y="163"/>
                    <a:pt x="131" y="157"/>
                  </a:cubicBezTo>
                  <a:cubicBezTo>
                    <a:pt x="130" y="156"/>
                    <a:pt x="130" y="154"/>
                    <a:pt x="129" y="153"/>
                  </a:cubicBezTo>
                  <a:cubicBezTo>
                    <a:pt x="129" y="152"/>
                    <a:pt x="128" y="150"/>
                    <a:pt x="128" y="149"/>
                  </a:cubicBezTo>
                  <a:cubicBezTo>
                    <a:pt x="124" y="140"/>
                    <a:pt x="121" y="132"/>
                    <a:pt x="118" y="127"/>
                  </a:cubicBezTo>
                  <a:cubicBezTo>
                    <a:pt x="116" y="122"/>
                    <a:pt x="114" y="119"/>
                    <a:pt x="114" y="119"/>
                  </a:cubicBezTo>
                  <a:cubicBezTo>
                    <a:pt x="114" y="119"/>
                    <a:pt x="124" y="121"/>
                    <a:pt x="133" y="123"/>
                  </a:cubicBezTo>
                  <a:cubicBezTo>
                    <a:pt x="143" y="125"/>
                    <a:pt x="152" y="128"/>
                    <a:pt x="152" y="128"/>
                  </a:cubicBezTo>
                  <a:close/>
                </a:path>
              </a:pathLst>
            </a:custGeom>
            <a:solidFill>
              <a:schemeClr val="lt1">
                <a:lumMod val="85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1" name="Freeform 11"/>
            <p:cNvSpPr/>
            <p:nvPr/>
          </p:nvSpPr>
          <p:spPr bwMode="auto">
            <a:xfrm rot="20862303">
              <a:off x="4016" y="5548"/>
              <a:ext cx="995" cy="938"/>
            </a:xfrm>
            <a:custGeom>
              <a:avLst/>
              <a:gdLst>
                <a:gd name="T0" fmla="*/ 277 w 570"/>
                <a:gd name="T1" fmla="*/ 0 h 536"/>
                <a:gd name="T2" fmla="*/ 217 w 570"/>
                <a:gd name="T3" fmla="*/ 7 h 536"/>
                <a:gd name="T4" fmla="*/ 50 w 570"/>
                <a:gd name="T5" fmla="*/ 126 h 536"/>
                <a:gd name="T6" fmla="*/ 16 w 570"/>
                <a:gd name="T7" fmla="*/ 328 h 536"/>
                <a:gd name="T8" fmla="*/ 276 w 570"/>
                <a:gd name="T9" fmla="*/ 536 h 536"/>
                <a:gd name="T10" fmla="*/ 336 w 570"/>
                <a:gd name="T11" fmla="*/ 529 h 536"/>
                <a:gd name="T12" fmla="*/ 538 w 570"/>
                <a:gd name="T13" fmla="*/ 208 h 536"/>
                <a:gd name="T14" fmla="*/ 277 w 570"/>
                <a:gd name="T15" fmla="*/ 0 h 5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536">
                  <a:moveTo>
                    <a:pt x="277" y="0"/>
                  </a:moveTo>
                  <a:cubicBezTo>
                    <a:pt x="257" y="0"/>
                    <a:pt x="237" y="3"/>
                    <a:pt x="217" y="7"/>
                  </a:cubicBezTo>
                  <a:cubicBezTo>
                    <a:pt x="147" y="23"/>
                    <a:pt x="88" y="65"/>
                    <a:pt x="50" y="126"/>
                  </a:cubicBezTo>
                  <a:cubicBezTo>
                    <a:pt x="12" y="186"/>
                    <a:pt x="0" y="258"/>
                    <a:pt x="16" y="328"/>
                  </a:cubicBezTo>
                  <a:cubicBezTo>
                    <a:pt x="44" y="450"/>
                    <a:pt x="151" y="536"/>
                    <a:pt x="276" y="536"/>
                  </a:cubicBezTo>
                  <a:cubicBezTo>
                    <a:pt x="296" y="536"/>
                    <a:pt x="316" y="533"/>
                    <a:pt x="336" y="529"/>
                  </a:cubicBezTo>
                  <a:cubicBezTo>
                    <a:pt x="480" y="496"/>
                    <a:pt x="570" y="352"/>
                    <a:pt x="538" y="208"/>
                  </a:cubicBezTo>
                  <a:cubicBezTo>
                    <a:pt x="510" y="86"/>
                    <a:pt x="402" y="0"/>
                    <a:pt x="277" y="0"/>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2" name="Freeform 12"/>
            <p:cNvSpPr>
              <a:spLocks noEditPoints="1"/>
            </p:cNvSpPr>
            <p:nvPr/>
          </p:nvSpPr>
          <p:spPr bwMode="auto">
            <a:xfrm rot="20862303">
              <a:off x="3478" y="4982"/>
              <a:ext cx="2042" cy="2044"/>
            </a:xfrm>
            <a:custGeom>
              <a:avLst/>
              <a:gdLst>
                <a:gd name="T0" fmla="*/ 1055 w 1169"/>
                <a:gd name="T1" fmla="*/ 596 h 1170"/>
                <a:gd name="T2" fmla="*/ 1169 w 1169"/>
                <a:gd name="T3" fmla="*/ 551 h 1170"/>
                <a:gd name="T4" fmla="*/ 1156 w 1169"/>
                <a:gd name="T5" fmla="*/ 455 h 1170"/>
                <a:gd name="T6" fmla="*/ 1153 w 1169"/>
                <a:gd name="T7" fmla="*/ 446 h 1170"/>
                <a:gd name="T8" fmla="*/ 1031 w 1169"/>
                <a:gd name="T9" fmla="*/ 436 h 1170"/>
                <a:gd name="T10" fmla="*/ 998 w 1169"/>
                <a:gd name="T11" fmla="*/ 359 h 1170"/>
                <a:gd name="T12" fmla="*/ 1074 w 1169"/>
                <a:gd name="T13" fmla="*/ 263 h 1170"/>
                <a:gd name="T14" fmla="*/ 1008 w 1169"/>
                <a:gd name="T15" fmla="*/ 180 h 1170"/>
                <a:gd name="T16" fmla="*/ 897 w 1169"/>
                <a:gd name="T17" fmla="*/ 233 h 1170"/>
                <a:gd name="T18" fmla="*/ 829 w 1169"/>
                <a:gd name="T19" fmla="*/ 183 h 1170"/>
                <a:gd name="T20" fmla="*/ 847 w 1169"/>
                <a:gd name="T21" fmla="*/ 62 h 1170"/>
                <a:gd name="T22" fmla="*/ 749 w 1169"/>
                <a:gd name="T23" fmla="*/ 23 h 1170"/>
                <a:gd name="T24" fmla="*/ 679 w 1169"/>
                <a:gd name="T25" fmla="*/ 124 h 1170"/>
                <a:gd name="T26" fmla="*/ 596 w 1169"/>
                <a:gd name="T27" fmla="*/ 114 h 1170"/>
                <a:gd name="T28" fmla="*/ 550 w 1169"/>
                <a:gd name="T29" fmla="*/ 0 h 1170"/>
                <a:gd name="T30" fmla="*/ 454 w 1169"/>
                <a:gd name="T31" fmla="*/ 14 h 1170"/>
                <a:gd name="T32" fmla="*/ 446 w 1169"/>
                <a:gd name="T33" fmla="*/ 16 h 1170"/>
                <a:gd name="T34" fmla="*/ 436 w 1169"/>
                <a:gd name="T35" fmla="*/ 139 h 1170"/>
                <a:gd name="T36" fmla="*/ 359 w 1169"/>
                <a:gd name="T37" fmla="*/ 172 h 1170"/>
                <a:gd name="T38" fmla="*/ 262 w 1169"/>
                <a:gd name="T39" fmla="*/ 96 h 1170"/>
                <a:gd name="T40" fmla="*/ 180 w 1169"/>
                <a:gd name="T41" fmla="*/ 162 h 1170"/>
                <a:gd name="T42" fmla="*/ 232 w 1169"/>
                <a:gd name="T43" fmla="*/ 273 h 1170"/>
                <a:gd name="T44" fmla="*/ 183 w 1169"/>
                <a:gd name="T45" fmla="*/ 340 h 1170"/>
                <a:gd name="T46" fmla="*/ 61 w 1169"/>
                <a:gd name="T47" fmla="*/ 323 h 1170"/>
                <a:gd name="T48" fmla="*/ 22 w 1169"/>
                <a:gd name="T49" fmla="*/ 421 h 1170"/>
                <a:gd name="T50" fmla="*/ 123 w 1169"/>
                <a:gd name="T51" fmla="*/ 491 h 1170"/>
                <a:gd name="T52" fmla="*/ 114 w 1169"/>
                <a:gd name="T53" fmla="*/ 574 h 1170"/>
                <a:gd name="T54" fmla="*/ 0 w 1169"/>
                <a:gd name="T55" fmla="*/ 619 h 1170"/>
                <a:gd name="T56" fmla="*/ 14 w 1169"/>
                <a:gd name="T57" fmla="*/ 716 h 1170"/>
                <a:gd name="T58" fmla="*/ 16 w 1169"/>
                <a:gd name="T59" fmla="*/ 724 h 1170"/>
                <a:gd name="T60" fmla="*/ 138 w 1169"/>
                <a:gd name="T61" fmla="*/ 734 h 1170"/>
                <a:gd name="T62" fmla="*/ 171 w 1169"/>
                <a:gd name="T63" fmla="*/ 811 h 1170"/>
                <a:gd name="T64" fmla="*/ 95 w 1169"/>
                <a:gd name="T65" fmla="*/ 907 h 1170"/>
                <a:gd name="T66" fmla="*/ 161 w 1169"/>
                <a:gd name="T67" fmla="*/ 990 h 1170"/>
                <a:gd name="T68" fmla="*/ 272 w 1169"/>
                <a:gd name="T69" fmla="*/ 937 h 1170"/>
                <a:gd name="T70" fmla="*/ 340 w 1169"/>
                <a:gd name="T71" fmla="*/ 987 h 1170"/>
                <a:gd name="T72" fmla="*/ 322 w 1169"/>
                <a:gd name="T73" fmla="*/ 1109 h 1170"/>
                <a:gd name="T74" fmla="*/ 420 w 1169"/>
                <a:gd name="T75" fmla="*/ 1147 h 1170"/>
                <a:gd name="T76" fmla="*/ 490 w 1169"/>
                <a:gd name="T77" fmla="*/ 1046 h 1170"/>
                <a:gd name="T78" fmla="*/ 574 w 1169"/>
                <a:gd name="T79" fmla="*/ 1056 h 1170"/>
                <a:gd name="T80" fmla="*/ 619 w 1169"/>
                <a:gd name="T81" fmla="*/ 1170 h 1170"/>
                <a:gd name="T82" fmla="*/ 715 w 1169"/>
                <a:gd name="T83" fmla="*/ 1156 h 1170"/>
                <a:gd name="T84" fmla="*/ 723 w 1169"/>
                <a:gd name="T85" fmla="*/ 1154 h 1170"/>
                <a:gd name="T86" fmla="*/ 733 w 1169"/>
                <a:gd name="T87" fmla="*/ 1032 h 1170"/>
                <a:gd name="T88" fmla="*/ 810 w 1169"/>
                <a:gd name="T89" fmla="*/ 998 h 1170"/>
                <a:gd name="T90" fmla="*/ 907 w 1169"/>
                <a:gd name="T91" fmla="*/ 1074 h 1170"/>
                <a:gd name="T92" fmla="*/ 989 w 1169"/>
                <a:gd name="T93" fmla="*/ 1008 h 1170"/>
                <a:gd name="T94" fmla="*/ 937 w 1169"/>
                <a:gd name="T95" fmla="*/ 897 h 1170"/>
                <a:gd name="T96" fmla="*/ 987 w 1169"/>
                <a:gd name="T97" fmla="*/ 830 h 1170"/>
                <a:gd name="T98" fmla="*/ 1108 w 1169"/>
                <a:gd name="T99" fmla="*/ 848 h 1170"/>
                <a:gd name="T100" fmla="*/ 1147 w 1169"/>
                <a:gd name="T101" fmla="*/ 749 h 1170"/>
                <a:gd name="T102" fmla="*/ 1046 w 1169"/>
                <a:gd name="T103" fmla="*/ 679 h 1170"/>
                <a:gd name="T104" fmla="*/ 1055 w 1169"/>
                <a:gd name="T105" fmla="*/ 596 h 1170"/>
                <a:gd name="T106" fmla="*/ 657 w 1169"/>
                <a:gd name="T107" fmla="*/ 901 h 1170"/>
                <a:gd name="T108" fmla="*/ 584 w 1169"/>
                <a:gd name="T109" fmla="*/ 909 h 1170"/>
                <a:gd name="T110" fmla="*/ 384 w 1169"/>
                <a:gd name="T111" fmla="*/ 839 h 1170"/>
                <a:gd name="T112" fmla="*/ 269 w 1169"/>
                <a:gd name="T113" fmla="*/ 657 h 1170"/>
                <a:gd name="T114" fmla="*/ 310 w 1169"/>
                <a:gd name="T115" fmla="*/ 413 h 1170"/>
                <a:gd name="T116" fmla="*/ 512 w 1169"/>
                <a:gd name="T117" fmla="*/ 270 h 1170"/>
                <a:gd name="T118" fmla="*/ 585 w 1169"/>
                <a:gd name="T119" fmla="*/ 261 h 1170"/>
                <a:gd name="T120" fmla="*/ 785 w 1169"/>
                <a:gd name="T121" fmla="*/ 331 h 1170"/>
                <a:gd name="T122" fmla="*/ 900 w 1169"/>
                <a:gd name="T123" fmla="*/ 513 h 1170"/>
                <a:gd name="T124" fmla="*/ 657 w 1169"/>
                <a:gd name="T125" fmla="*/ 901 h 1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9" h="1170">
                  <a:moveTo>
                    <a:pt x="1055" y="596"/>
                  </a:moveTo>
                  <a:cubicBezTo>
                    <a:pt x="1101" y="580"/>
                    <a:pt x="1140" y="564"/>
                    <a:pt x="1169" y="551"/>
                  </a:cubicBezTo>
                  <a:cubicBezTo>
                    <a:pt x="1167" y="519"/>
                    <a:pt x="1163" y="487"/>
                    <a:pt x="1156" y="455"/>
                  </a:cubicBezTo>
                  <a:cubicBezTo>
                    <a:pt x="1155" y="452"/>
                    <a:pt x="1154" y="449"/>
                    <a:pt x="1153" y="446"/>
                  </a:cubicBezTo>
                  <a:cubicBezTo>
                    <a:pt x="1121" y="442"/>
                    <a:pt x="1080" y="438"/>
                    <a:pt x="1031" y="436"/>
                  </a:cubicBezTo>
                  <a:cubicBezTo>
                    <a:pt x="1022" y="409"/>
                    <a:pt x="1011" y="384"/>
                    <a:pt x="998" y="359"/>
                  </a:cubicBezTo>
                  <a:cubicBezTo>
                    <a:pt x="1030" y="322"/>
                    <a:pt x="1055" y="290"/>
                    <a:pt x="1074" y="263"/>
                  </a:cubicBezTo>
                  <a:cubicBezTo>
                    <a:pt x="1054" y="233"/>
                    <a:pt x="1032" y="206"/>
                    <a:pt x="1008" y="180"/>
                  </a:cubicBezTo>
                  <a:cubicBezTo>
                    <a:pt x="977" y="193"/>
                    <a:pt x="940" y="210"/>
                    <a:pt x="897" y="233"/>
                  </a:cubicBezTo>
                  <a:cubicBezTo>
                    <a:pt x="876" y="214"/>
                    <a:pt x="853" y="198"/>
                    <a:pt x="829" y="183"/>
                  </a:cubicBezTo>
                  <a:cubicBezTo>
                    <a:pt x="838" y="135"/>
                    <a:pt x="844" y="94"/>
                    <a:pt x="847" y="62"/>
                  </a:cubicBezTo>
                  <a:cubicBezTo>
                    <a:pt x="816" y="46"/>
                    <a:pt x="783" y="33"/>
                    <a:pt x="749" y="23"/>
                  </a:cubicBezTo>
                  <a:cubicBezTo>
                    <a:pt x="729" y="49"/>
                    <a:pt x="705" y="82"/>
                    <a:pt x="679" y="124"/>
                  </a:cubicBezTo>
                  <a:cubicBezTo>
                    <a:pt x="652" y="118"/>
                    <a:pt x="624" y="115"/>
                    <a:pt x="596" y="114"/>
                  </a:cubicBezTo>
                  <a:cubicBezTo>
                    <a:pt x="579" y="68"/>
                    <a:pt x="564" y="30"/>
                    <a:pt x="550" y="0"/>
                  </a:cubicBezTo>
                  <a:cubicBezTo>
                    <a:pt x="518" y="2"/>
                    <a:pt x="486" y="7"/>
                    <a:pt x="454" y="14"/>
                  </a:cubicBezTo>
                  <a:cubicBezTo>
                    <a:pt x="451" y="15"/>
                    <a:pt x="449" y="15"/>
                    <a:pt x="446" y="16"/>
                  </a:cubicBezTo>
                  <a:cubicBezTo>
                    <a:pt x="441" y="49"/>
                    <a:pt x="438" y="89"/>
                    <a:pt x="436" y="139"/>
                  </a:cubicBezTo>
                  <a:cubicBezTo>
                    <a:pt x="409" y="147"/>
                    <a:pt x="383" y="159"/>
                    <a:pt x="359" y="172"/>
                  </a:cubicBezTo>
                  <a:cubicBezTo>
                    <a:pt x="321" y="140"/>
                    <a:pt x="289" y="115"/>
                    <a:pt x="262" y="96"/>
                  </a:cubicBezTo>
                  <a:cubicBezTo>
                    <a:pt x="233" y="115"/>
                    <a:pt x="205" y="137"/>
                    <a:pt x="180" y="162"/>
                  </a:cubicBezTo>
                  <a:cubicBezTo>
                    <a:pt x="192" y="192"/>
                    <a:pt x="210" y="229"/>
                    <a:pt x="232" y="273"/>
                  </a:cubicBezTo>
                  <a:cubicBezTo>
                    <a:pt x="214" y="294"/>
                    <a:pt x="197" y="316"/>
                    <a:pt x="183" y="340"/>
                  </a:cubicBezTo>
                  <a:cubicBezTo>
                    <a:pt x="134" y="331"/>
                    <a:pt x="94" y="325"/>
                    <a:pt x="61" y="323"/>
                  </a:cubicBezTo>
                  <a:cubicBezTo>
                    <a:pt x="45" y="354"/>
                    <a:pt x="32" y="387"/>
                    <a:pt x="22" y="421"/>
                  </a:cubicBezTo>
                  <a:cubicBezTo>
                    <a:pt x="48" y="441"/>
                    <a:pt x="82" y="464"/>
                    <a:pt x="123" y="491"/>
                  </a:cubicBezTo>
                  <a:cubicBezTo>
                    <a:pt x="118" y="518"/>
                    <a:pt x="115" y="546"/>
                    <a:pt x="114" y="574"/>
                  </a:cubicBezTo>
                  <a:cubicBezTo>
                    <a:pt x="68" y="590"/>
                    <a:pt x="30" y="606"/>
                    <a:pt x="0" y="619"/>
                  </a:cubicBezTo>
                  <a:cubicBezTo>
                    <a:pt x="2" y="651"/>
                    <a:pt x="6" y="683"/>
                    <a:pt x="14" y="716"/>
                  </a:cubicBezTo>
                  <a:cubicBezTo>
                    <a:pt x="14" y="718"/>
                    <a:pt x="15" y="721"/>
                    <a:pt x="16" y="724"/>
                  </a:cubicBezTo>
                  <a:cubicBezTo>
                    <a:pt x="48" y="729"/>
                    <a:pt x="89" y="732"/>
                    <a:pt x="138" y="734"/>
                  </a:cubicBezTo>
                  <a:cubicBezTo>
                    <a:pt x="147" y="761"/>
                    <a:pt x="158" y="787"/>
                    <a:pt x="171" y="811"/>
                  </a:cubicBezTo>
                  <a:cubicBezTo>
                    <a:pt x="140" y="848"/>
                    <a:pt x="114" y="880"/>
                    <a:pt x="95" y="907"/>
                  </a:cubicBezTo>
                  <a:cubicBezTo>
                    <a:pt x="115" y="937"/>
                    <a:pt x="137" y="965"/>
                    <a:pt x="161" y="990"/>
                  </a:cubicBezTo>
                  <a:cubicBezTo>
                    <a:pt x="192" y="977"/>
                    <a:pt x="229" y="960"/>
                    <a:pt x="272" y="937"/>
                  </a:cubicBezTo>
                  <a:cubicBezTo>
                    <a:pt x="293" y="956"/>
                    <a:pt x="316" y="972"/>
                    <a:pt x="340" y="987"/>
                  </a:cubicBezTo>
                  <a:cubicBezTo>
                    <a:pt x="331" y="1035"/>
                    <a:pt x="325" y="1076"/>
                    <a:pt x="322" y="1109"/>
                  </a:cubicBezTo>
                  <a:cubicBezTo>
                    <a:pt x="354" y="1124"/>
                    <a:pt x="386" y="1137"/>
                    <a:pt x="420" y="1147"/>
                  </a:cubicBezTo>
                  <a:cubicBezTo>
                    <a:pt x="441" y="1121"/>
                    <a:pt x="464" y="1088"/>
                    <a:pt x="490" y="1046"/>
                  </a:cubicBezTo>
                  <a:cubicBezTo>
                    <a:pt x="517" y="1052"/>
                    <a:pt x="545" y="1055"/>
                    <a:pt x="574" y="1056"/>
                  </a:cubicBezTo>
                  <a:cubicBezTo>
                    <a:pt x="590" y="1102"/>
                    <a:pt x="605" y="1140"/>
                    <a:pt x="619" y="1170"/>
                  </a:cubicBezTo>
                  <a:cubicBezTo>
                    <a:pt x="651" y="1168"/>
                    <a:pt x="683" y="1163"/>
                    <a:pt x="715" y="1156"/>
                  </a:cubicBezTo>
                  <a:cubicBezTo>
                    <a:pt x="718" y="1155"/>
                    <a:pt x="721" y="1155"/>
                    <a:pt x="723" y="1154"/>
                  </a:cubicBezTo>
                  <a:cubicBezTo>
                    <a:pt x="728" y="1121"/>
                    <a:pt x="731" y="1081"/>
                    <a:pt x="733" y="1032"/>
                  </a:cubicBezTo>
                  <a:cubicBezTo>
                    <a:pt x="760" y="1023"/>
                    <a:pt x="786" y="1011"/>
                    <a:pt x="810" y="998"/>
                  </a:cubicBezTo>
                  <a:cubicBezTo>
                    <a:pt x="848" y="1030"/>
                    <a:pt x="880" y="1055"/>
                    <a:pt x="907" y="1074"/>
                  </a:cubicBezTo>
                  <a:cubicBezTo>
                    <a:pt x="936" y="1055"/>
                    <a:pt x="964" y="1033"/>
                    <a:pt x="989" y="1008"/>
                  </a:cubicBezTo>
                  <a:cubicBezTo>
                    <a:pt x="977" y="978"/>
                    <a:pt x="960" y="941"/>
                    <a:pt x="937" y="897"/>
                  </a:cubicBezTo>
                  <a:cubicBezTo>
                    <a:pt x="955" y="876"/>
                    <a:pt x="972" y="854"/>
                    <a:pt x="987" y="830"/>
                  </a:cubicBezTo>
                  <a:cubicBezTo>
                    <a:pt x="1035" y="839"/>
                    <a:pt x="1075" y="845"/>
                    <a:pt x="1108" y="848"/>
                  </a:cubicBezTo>
                  <a:cubicBezTo>
                    <a:pt x="1124" y="816"/>
                    <a:pt x="1137" y="783"/>
                    <a:pt x="1147" y="749"/>
                  </a:cubicBezTo>
                  <a:cubicBezTo>
                    <a:pt x="1121" y="729"/>
                    <a:pt x="1087" y="706"/>
                    <a:pt x="1046" y="679"/>
                  </a:cubicBezTo>
                  <a:cubicBezTo>
                    <a:pt x="1051" y="652"/>
                    <a:pt x="1055" y="624"/>
                    <a:pt x="1055" y="596"/>
                  </a:cubicBezTo>
                  <a:close/>
                  <a:moveTo>
                    <a:pt x="657" y="901"/>
                  </a:moveTo>
                  <a:cubicBezTo>
                    <a:pt x="633" y="906"/>
                    <a:pt x="609" y="909"/>
                    <a:pt x="584" y="909"/>
                  </a:cubicBezTo>
                  <a:cubicBezTo>
                    <a:pt x="512" y="909"/>
                    <a:pt x="441" y="884"/>
                    <a:pt x="384" y="839"/>
                  </a:cubicBezTo>
                  <a:cubicBezTo>
                    <a:pt x="326" y="794"/>
                    <a:pt x="285" y="729"/>
                    <a:pt x="269" y="657"/>
                  </a:cubicBezTo>
                  <a:cubicBezTo>
                    <a:pt x="250" y="573"/>
                    <a:pt x="264" y="486"/>
                    <a:pt x="310" y="413"/>
                  </a:cubicBezTo>
                  <a:cubicBezTo>
                    <a:pt x="356" y="340"/>
                    <a:pt x="428" y="289"/>
                    <a:pt x="512" y="270"/>
                  </a:cubicBezTo>
                  <a:cubicBezTo>
                    <a:pt x="536" y="264"/>
                    <a:pt x="561" y="261"/>
                    <a:pt x="585" y="261"/>
                  </a:cubicBezTo>
                  <a:cubicBezTo>
                    <a:pt x="657" y="261"/>
                    <a:pt x="728" y="286"/>
                    <a:pt x="785" y="331"/>
                  </a:cubicBezTo>
                  <a:cubicBezTo>
                    <a:pt x="843" y="376"/>
                    <a:pt x="884" y="441"/>
                    <a:pt x="900" y="513"/>
                  </a:cubicBezTo>
                  <a:cubicBezTo>
                    <a:pt x="940" y="687"/>
                    <a:pt x="831" y="861"/>
                    <a:pt x="657" y="901"/>
                  </a:cubicBezTo>
                  <a:close/>
                </a:path>
              </a:pathLst>
            </a:custGeom>
            <a:solidFill>
              <a:schemeClr val="accent3"/>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4" name="Freeform 5"/>
            <p:cNvSpPr>
              <a:spLocks noEditPoints="1"/>
            </p:cNvSpPr>
            <p:nvPr>
              <p:custDataLst>
                <p:tags r:id="rId8"/>
              </p:custDataLst>
            </p:nvPr>
          </p:nvSpPr>
          <p:spPr bwMode="auto">
            <a:xfrm>
              <a:off x="6617" y="5208"/>
              <a:ext cx="766" cy="873"/>
            </a:xfrm>
            <a:custGeom>
              <a:avLst/>
              <a:gdLst>
                <a:gd name="T0" fmla="*/ 578 w 786"/>
                <a:gd name="T1" fmla="*/ 28 h 896"/>
                <a:gd name="T2" fmla="*/ 205 w 786"/>
                <a:gd name="T3" fmla="*/ 59 h 896"/>
                <a:gd name="T4" fmla="*/ 67 w 786"/>
                <a:gd name="T5" fmla="*/ 236 h 896"/>
                <a:gd name="T6" fmla="*/ 68 w 786"/>
                <a:gd name="T7" fmla="*/ 346 h 896"/>
                <a:gd name="T8" fmla="*/ 70 w 786"/>
                <a:gd name="T9" fmla="*/ 356 h 896"/>
                <a:gd name="T10" fmla="*/ 39 w 786"/>
                <a:gd name="T11" fmla="*/ 406 h 896"/>
                <a:gd name="T12" fmla="*/ 14 w 786"/>
                <a:gd name="T13" fmla="*/ 441 h 896"/>
                <a:gd name="T14" fmla="*/ 14 w 786"/>
                <a:gd name="T15" fmla="*/ 442 h 896"/>
                <a:gd name="T16" fmla="*/ 36 w 786"/>
                <a:gd name="T17" fmla="*/ 540 h 896"/>
                <a:gd name="T18" fmla="*/ 50 w 786"/>
                <a:gd name="T19" fmla="*/ 587 h 896"/>
                <a:gd name="T20" fmla="*/ 75 w 786"/>
                <a:gd name="T21" fmla="*/ 649 h 896"/>
                <a:gd name="T22" fmla="*/ 74 w 786"/>
                <a:gd name="T23" fmla="*/ 694 h 896"/>
                <a:gd name="T24" fmla="*/ 169 w 786"/>
                <a:gd name="T25" fmla="*/ 773 h 896"/>
                <a:gd name="T26" fmla="*/ 244 w 786"/>
                <a:gd name="T27" fmla="*/ 830 h 896"/>
                <a:gd name="T28" fmla="*/ 618 w 786"/>
                <a:gd name="T29" fmla="*/ 896 h 896"/>
                <a:gd name="T30" fmla="*/ 686 w 786"/>
                <a:gd name="T31" fmla="*/ 814 h 896"/>
                <a:gd name="T32" fmla="*/ 664 w 786"/>
                <a:gd name="T33" fmla="*/ 637 h 896"/>
                <a:gd name="T34" fmla="*/ 777 w 786"/>
                <a:gd name="T35" fmla="*/ 417 h 896"/>
                <a:gd name="T36" fmla="*/ 706 w 786"/>
                <a:gd name="T37" fmla="*/ 118 h 896"/>
                <a:gd name="T38" fmla="*/ 627 w 786"/>
                <a:gd name="T39" fmla="*/ 606 h 896"/>
                <a:gd name="T40" fmla="*/ 639 w 786"/>
                <a:gd name="T41" fmla="*/ 823 h 896"/>
                <a:gd name="T42" fmla="*/ 618 w 786"/>
                <a:gd name="T43" fmla="*/ 847 h 896"/>
                <a:gd name="T44" fmla="*/ 292 w 786"/>
                <a:gd name="T45" fmla="*/ 827 h 896"/>
                <a:gd name="T46" fmla="*/ 260 w 786"/>
                <a:gd name="T47" fmla="*/ 706 h 896"/>
                <a:gd name="T48" fmla="*/ 169 w 786"/>
                <a:gd name="T49" fmla="*/ 725 h 896"/>
                <a:gd name="T50" fmla="*/ 101 w 786"/>
                <a:gd name="T51" fmla="*/ 604 h 896"/>
                <a:gd name="T52" fmla="*/ 110 w 786"/>
                <a:gd name="T53" fmla="*/ 568 h 896"/>
                <a:gd name="T54" fmla="*/ 86 w 786"/>
                <a:gd name="T55" fmla="*/ 555 h 896"/>
                <a:gd name="T56" fmla="*/ 94 w 786"/>
                <a:gd name="T57" fmla="*/ 519 h 896"/>
                <a:gd name="T58" fmla="*/ 65 w 786"/>
                <a:gd name="T59" fmla="*/ 501 h 896"/>
                <a:gd name="T60" fmla="*/ 55 w 786"/>
                <a:gd name="T61" fmla="*/ 467 h 896"/>
                <a:gd name="T62" fmla="*/ 112 w 786"/>
                <a:gd name="T63" fmla="*/ 381 h 896"/>
                <a:gd name="T64" fmla="*/ 115 w 786"/>
                <a:gd name="T65" fmla="*/ 335 h 896"/>
                <a:gd name="T66" fmla="*/ 114 w 786"/>
                <a:gd name="T67" fmla="*/ 248 h 896"/>
                <a:gd name="T68" fmla="*/ 729 w 786"/>
                <a:gd name="T69" fmla="*/ 41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6" h="896">
                  <a:moveTo>
                    <a:pt x="706" y="118"/>
                  </a:moveTo>
                  <a:cubicBezTo>
                    <a:pt x="672" y="79"/>
                    <a:pt x="629" y="49"/>
                    <a:pt x="578" y="28"/>
                  </a:cubicBezTo>
                  <a:cubicBezTo>
                    <a:pt x="531" y="10"/>
                    <a:pt x="478" y="0"/>
                    <a:pt x="425" y="0"/>
                  </a:cubicBezTo>
                  <a:cubicBezTo>
                    <a:pt x="346" y="0"/>
                    <a:pt x="268" y="21"/>
                    <a:pt x="205" y="59"/>
                  </a:cubicBezTo>
                  <a:cubicBezTo>
                    <a:pt x="171" y="79"/>
                    <a:pt x="142" y="104"/>
                    <a:pt x="119" y="133"/>
                  </a:cubicBezTo>
                  <a:cubicBezTo>
                    <a:pt x="94" y="164"/>
                    <a:pt x="77" y="198"/>
                    <a:pt x="67" y="236"/>
                  </a:cubicBezTo>
                  <a:cubicBezTo>
                    <a:pt x="59" y="268"/>
                    <a:pt x="58" y="305"/>
                    <a:pt x="65" y="335"/>
                  </a:cubicBezTo>
                  <a:cubicBezTo>
                    <a:pt x="68" y="346"/>
                    <a:pt x="68" y="346"/>
                    <a:pt x="68" y="346"/>
                  </a:cubicBezTo>
                  <a:cubicBezTo>
                    <a:pt x="68" y="349"/>
                    <a:pt x="69" y="352"/>
                    <a:pt x="70" y="354"/>
                  </a:cubicBezTo>
                  <a:cubicBezTo>
                    <a:pt x="70" y="355"/>
                    <a:pt x="70" y="356"/>
                    <a:pt x="70" y="356"/>
                  </a:cubicBezTo>
                  <a:cubicBezTo>
                    <a:pt x="68" y="360"/>
                    <a:pt x="68" y="360"/>
                    <a:pt x="68" y="360"/>
                  </a:cubicBezTo>
                  <a:cubicBezTo>
                    <a:pt x="61" y="375"/>
                    <a:pt x="50" y="390"/>
                    <a:pt x="39" y="406"/>
                  </a:cubicBezTo>
                  <a:cubicBezTo>
                    <a:pt x="31" y="417"/>
                    <a:pt x="22" y="428"/>
                    <a:pt x="14" y="441"/>
                  </a:cubicBezTo>
                  <a:cubicBezTo>
                    <a:pt x="14" y="441"/>
                    <a:pt x="14" y="441"/>
                    <a:pt x="14" y="441"/>
                  </a:cubicBezTo>
                  <a:cubicBezTo>
                    <a:pt x="14" y="441"/>
                    <a:pt x="14" y="441"/>
                    <a:pt x="14" y="441"/>
                  </a:cubicBezTo>
                  <a:cubicBezTo>
                    <a:pt x="14" y="442"/>
                    <a:pt x="14" y="442"/>
                    <a:pt x="14" y="442"/>
                  </a:cubicBezTo>
                  <a:cubicBezTo>
                    <a:pt x="3" y="459"/>
                    <a:pt x="0" y="481"/>
                    <a:pt x="6" y="501"/>
                  </a:cubicBezTo>
                  <a:cubicBezTo>
                    <a:pt x="11" y="517"/>
                    <a:pt x="22" y="531"/>
                    <a:pt x="36" y="540"/>
                  </a:cubicBezTo>
                  <a:cubicBezTo>
                    <a:pt x="35" y="553"/>
                    <a:pt x="37" y="565"/>
                    <a:pt x="43" y="576"/>
                  </a:cubicBezTo>
                  <a:cubicBezTo>
                    <a:pt x="45" y="580"/>
                    <a:pt x="47" y="584"/>
                    <a:pt x="50" y="587"/>
                  </a:cubicBezTo>
                  <a:cubicBezTo>
                    <a:pt x="48" y="603"/>
                    <a:pt x="52" y="619"/>
                    <a:pt x="62" y="632"/>
                  </a:cubicBezTo>
                  <a:cubicBezTo>
                    <a:pt x="75" y="649"/>
                    <a:pt x="75" y="649"/>
                    <a:pt x="75" y="649"/>
                  </a:cubicBezTo>
                  <a:cubicBezTo>
                    <a:pt x="75" y="652"/>
                    <a:pt x="75" y="654"/>
                    <a:pt x="74" y="657"/>
                  </a:cubicBezTo>
                  <a:cubicBezTo>
                    <a:pt x="74" y="667"/>
                    <a:pt x="73" y="680"/>
                    <a:pt x="74" y="694"/>
                  </a:cubicBezTo>
                  <a:cubicBezTo>
                    <a:pt x="77" y="715"/>
                    <a:pt x="85" y="732"/>
                    <a:pt x="97" y="746"/>
                  </a:cubicBezTo>
                  <a:cubicBezTo>
                    <a:pt x="114" y="764"/>
                    <a:pt x="139" y="773"/>
                    <a:pt x="169" y="773"/>
                  </a:cubicBezTo>
                  <a:cubicBezTo>
                    <a:pt x="189" y="773"/>
                    <a:pt x="212" y="769"/>
                    <a:pt x="240" y="761"/>
                  </a:cubicBezTo>
                  <a:cubicBezTo>
                    <a:pt x="241" y="779"/>
                    <a:pt x="243" y="801"/>
                    <a:pt x="244" y="830"/>
                  </a:cubicBezTo>
                  <a:cubicBezTo>
                    <a:pt x="246" y="867"/>
                    <a:pt x="276" y="896"/>
                    <a:pt x="313" y="896"/>
                  </a:cubicBezTo>
                  <a:cubicBezTo>
                    <a:pt x="618" y="896"/>
                    <a:pt x="618" y="896"/>
                    <a:pt x="618" y="896"/>
                  </a:cubicBezTo>
                  <a:cubicBezTo>
                    <a:pt x="638" y="896"/>
                    <a:pt x="658" y="887"/>
                    <a:pt x="671" y="871"/>
                  </a:cubicBezTo>
                  <a:cubicBezTo>
                    <a:pt x="684" y="855"/>
                    <a:pt x="690" y="834"/>
                    <a:pt x="686" y="814"/>
                  </a:cubicBezTo>
                  <a:cubicBezTo>
                    <a:pt x="658" y="658"/>
                    <a:pt x="658" y="658"/>
                    <a:pt x="658" y="658"/>
                  </a:cubicBezTo>
                  <a:cubicBezTo>
                    <a:pt x="657" y="650"/>
                    <a:pt x="659" y="643"/>
                    <a:pt x="664" y="637"/>
                  </a:cubicBezTo>
                  <a:cubicBezTo>
                    <a:pt x="686" y="610"/>
                    <a:pt x="712" y="578"/>
                    <a:pt x="733" y="541"/>
                  </a:cubicBezTo>
                  <a:cubicBezTo>
                    <a:pt x="756" y="501"/>
                    <a:pt x="770" y="460"/>
                    <a:pt x="777" y="417"/>
                  </a:cubicBezTo>
                  <a:cubicBezTo>
                    <a:pt x="786" y="355"/>
                    <a:pt x="784" y="298"/>
                    <a:pt x="772" y="247"/>
                  </a:cubicBezTo>
                  <a:cubicBezTo>
                    <a:pt x="759" y="198"/>
                    <a:pt x="737" y="154"/>
                    <a:pt x="706" y="118"/>
                  </a:cubicBezTo>
                  <a:close/>
                  <a:moveTo>
                    <a:pt x="729" y="410"/>
                  </a:moveTo>
                  <a:cubicBezTo>
                    <a:pt x="717" y="491"/>
                    <a:pt x="674" y="550"/>
                    <a:pt x="627" y="606"/>
                  </a:cubicBezTo>
                  <a:cubicBezTo>
                    <a:pt x="613" y="622"/>
                    <a:pt x="607" y="645"/>
                    <a:pt x="611" y="666"/>
                  </a:cubicBezTo>
                  <a:cubicBezTo>
                    <a:pt x="639" y="823"/>
                    <a:pt x="639" y="823"/>
                    <a:pt x="639" y="823"/>
                  </a:cubicBezTo>
                  <a:cubicBezTo>
                    <a:pt x="640" y="829"/>
                    <a:pt x="638" y="835"/>
                    <a:pt x="634" y="840"/>
                  </a:cubicBezTo>
                  <a:cubicBezTo>
                    <a:pt x="630" y="845"/>
                    <a:pt x="624" y="847"/>
                    <a:pt x="618" y="847"/>
                  </a:cubicBezTo>
                  <a:cubicBezTo>
                    <a:pt x="313" y="847"/>
                    <a:pt x="313" y="847"/>
                    <a:pt x="313" y="847"/>
                  </a:cubicBezTo>
                  <a:cubicBezTo>
                    <a:pt x="302" y="847"/>
                    <a:pt x="293" y="839"/>
                    <a:pt x="292" y="827"/>
                  </a:cubicBezTo>
                  <a:cubicBezTo>
                    <a:pt x="290" y="774"/>
                    <a:pt x="286" y="742"/>
                    <a:pt x="284" y="724"/>
                  </a:cubicBezTo>
                  <a:cubicBezTo>
                    <a:pt x="284" y="715"/>
                    <a:pt x="272" y="706"/>
                    <a:pt x="260" y="706"/>
                  </a:cubicBezTo>
                  <a:cubicBezTo>
                    <a:pt x="258" y="706"/>
                    <a:pt x="256" y="706"/>
                    <a:pt x="254" y="707"/>
                  </a:cubicBezTo>
                  <a:cubicBezTo>
                    <a:pt x="216" y="720"/>
                    <a:pt x="189" y="725"/>
                    <a:pt x="169" y="725"/>
                  </a:cubicBezTo>
                  <a:cubicBezTo>
                    <a:pt x="95" y="725"/>
                    <a:pt x="134" y="648"/>
                    <a:pt x="120" y="629"/>
                  </a:cubicBezTo>
                  <a:cubicBezTo>
                    <a:pt x="101" y="604"/>
                    <a:pt x="101" y="604"/>
                    <a:pt x="101" y="604"/>
                  </a:cubicBezTo>
                  <a:cubicBezTo>
                    <a:pt x="96" y="597"/>
                    <a:pt x="96" y="589"/>
                    <a:pt x="100" y="583"/>
                  </a:cubicBezTo>
                  <a:cubicBezTo>
                    <a:pt x="110" y="568"/>
                    <a:pt x="110" y="568"/>
                    <a:pt x="110" y="568"/>
                  </a:cubicBezTo>
                  <a:cubicBezTo>
                    <a:pt x="98" y="565"/>
                    <a:pt x="98" y="565"/>
                    <a:pt x="98" y="565"/>
                  </a:cubicBezTo>
                  <a:cubicBezTo>
                    <a:pt x="93" y="563"/>
                    <a:pt x="89" y="560"/>
                    <a:pt x="86" y="555"/>
                  </a:cubicBezTo>
                  <a:cubicBezTo>
                    <a:pt x="84" y="550"/>
                    <a:pt x="84" y="545"/>
                    <a:pt x="86" y="540"/>
                  </a:cubicBezTo>
                  <a:cubicBezTo>
                    <a:pt x="94" y="519"/>
                    <a:pt x="94" y="519"/>
                    <a:pt x="94" y="519"/>
                  </a:cubicBezTo>
                  <a:cubicBezTo>
                    <a:pt x="95" y="517"/>
                    <a:pt x="94" y="514"/>
                    <a:pt x="92" y="513"/>
                  </a:cubicBezTo>
                  <a:cubicBezTo>
                    <a:pt x="65" y="501"/>
                    <a:pt x="65" y="501"/>
                    <a:pt x="65" y="501"/>
                  </a:cubicBezTo>
                  <a:cubicBezTo>
                    <a:pt x="59" y="499"/>
                    <a:pt x="54" y="493"/>
                    <a:pt x="52" y="487"/>
                  </a:cubicBezTo>
                  <a:cubicBezTo>
                    <a:pt x="50" y="480"/>
                    <a:pt x="51" y="473"/>
                    <a:pt x="55" y="467"/>
                  </a:cubicBezTo>
                  <a:cubicBezTo>
                    <a:pt x="55" y="466"/>
                    <a:pt x="55" y="466"/>
                    <a:pt x="55" y="466"/>
                  </a:cubicBezTo>
                  <a:cubicBezTo>
                    <a:pt x="73" y="438"/>
                    <a:pt x="97" y="412"/>
                    <a:pt x="112" y="381"/>
                  </a:cubicBezTo>
                  <a:cubicBezTo>
                    <a:pt x="118" y="368"/>
                    <a:pt x="118" y="368"/>
                    <a:pt x="118" y="368"/>
                  </a:cubicBezTo>
                  <a:cubicBezTo>
                    <a:pt x="122" y="359"/>
                    <a:pt x="117" y="345"/>
                    <a:pt x="115" y="335"/>
                  </a:cubicBezTo>
                  <a:cubicBezTo>
                    <a:pt x="112" y="325"/>
                    <a:pt x="112" y="325"/>
                    <a:pt x="112" y="325"/>
                  </a:cubicBezTo>
                  <a:cubicBezTo>
                    <a:pt x="107" y="301"/>
                    <a:pt x="108" y="271"/>
                    <a:pt x="114" y="248"/>
                  </a:cubicBezTo>
                  <a:cubicBezTo>
                    <a:pt x="146" y="120"/>
                    <a:pt x="286" y="48"/>
                    <a:pt x="425" y="48"/>
                  </a:cubicBezTo>
                  <a:cubicBezTo>
                    <a:pt x="597" y="48"/>
                    <a:pt x="767" y="158"/>
                    <a:pt x="729" y="410"/>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5" name="Freeform 6"/>
            <p:cNvSpPr/>
            <p:nvPr>
              <p:custDataLst>
                <p:tags r:id="rId9"/>
              </p:custDataLst>
            </p:nvPr>
          </p:nvSpPr>
          <p:spPr bwMode="auto">
            <a:xfrm>
              <a:off x="6764" y="5291"/>
              <a:ext cx="540" cy="440"/>
            </a:xfrm>
            <a:custGeom>
              <a:avLst/>
              <a:gdLst>
                <a:gd name="T0" fmla="*/ 367 w 554"/>
                <a:gd name="T1" fmla="*/ 21 h 452"/>
                <a:gd name="T2" fmla="*/ 325 w 554"/>
                <a:gd name="T3" fmla="*/ 5 h 452"/>
                <a:gd name="T4" fmla="*/ 298 w 554"/>
                <a:gd name="T5" fmla="*/ 11 h 452"/>
                <a:gd name="T6" fmla="*/ 267 w 554"/>
                <a:gd name="T7" fmla="*/ 0 h 452"/>
                <a:gd name="T8" fmla="*/ 243 w 554"/>
                <a:gd name="T9" fmla="*/ 7 h 452"/>
                <a:gd name="T10" fmla="*/ 223 w 554"/>
                <a:gd name="T11" fmla="*/ 5 h 452"/>
                <a:gd name="T12" fmla="*/ 168 w 554"/>
                <a:gd name="T13" fmla="*/ 24 h 452"/>
                <a:gd name="T14" fmla="*/ 163 w 554"/>
                <a:gd name="T15" fmla="*/ 24 h 452"/>
                <a:gd name="T16" fmla="*/ 96 w 554"/>
                <a:gd name="T17" fmla="*/ 54 h 452"/>
                <a:gd name="T18" fmla="*/ 38 w 554"/>
                <a:gd name="T19" fmla="*/ 123 h 452"/>
                <a:gd name="T20" fmla="*/ 15 w 554"/>
                <a:gd name="T21" fmla="*/ 156 h 452"/>
                <a:gd name="T22" fmla="*/ 15 w 554"/>
                <a:gd name="T23" fmla="*/ 161 h 452"/>
                <a:gd name="T24" fmla="*/ 0 w 554"/>
                <a:gd name="T25" fmla="*/ 210 h 452"/>
                <a:gd name="T26" fmla="*/ 39 w 554"/>
                <a:gd name="T27" fmla="*/ 282 h 452"/>
                <a:gd name="T28" fmla="*/ 103 w 554"/>
                <a:gd name="T29" fmla="*/ 327 h 452"/>
                <a:gd name="T30" fmla="*/ 135 w 554"/>
                <a:gd name="T31" fmla="*/ 319 h 452"/>
                <a:gd name="T32" fmla="*/ 177 w 554"/>
                <a:gd name="T33" fmla="*/ 344 h 452"/>
                <a:gd name="T34" fmla="*/ 260 w 554"/>
                <a:gd name="T35" fmla="*/ 403 h 452"/>
                <a:gd name="T36" fmla="*/ 296 w 554"/>
                <a:gd name="T37" fmla="*/ 395 h 452"/>
                <a:gd name="T38" fmla="*/ 391 w 554"/>
                <a:gd name="T39" fmla="*/ 452 h 452"/>
                <a:gd name="T40" fmla="*/ 492 w 554"/>
                <a:gd name="T41" fmla="*/ 382 h 452"/>
                <a:gd name="T42" fmla="*/ 549 w 554"/>
                <a:gd name="T43" fmla="*/ 287 h 452"/>
                <a:gd name="T44" fmla="*/ 547 w 554"/>
                <a:gd name="T45" fmla="*/ 267 h 452"/>
                <a:gd name="T46" fmla="*/ 554 w 554"/>
                <a:gd name="T47" fmla="*/ 235 h 452"/>
                <a:gd name="T48" fmla="*/ 536 w 554"/>
                <a:gd name="T49" fmla="*/ 185 h 452"/>
                <a:gd name="T50" fmla="*/ 537 w 554"/>
                <a:gd name="T51" fmla="*/ 174 h 452"/>
                <a:gd name="T52" fmla="*/ 493 w 554"/>
                <a:gd name="T53" fmla="*/ 106 h 452"/>
                <a:gd name="T54" fmla="*/ 367 w 554"/>
                <a:gd name="T55" fmla="*/ 2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54" h="452">
                  <a:moveTo>
                    <a:pt x="367" y="21"/>
                  </a:moveTo>
                  <a:cubicBezTo>
                    <a:pt x="356" y="11"/>
                    <a:pt x="341" y="5"/>
                    <a:pt x="325" y="5"/>
                  </a:cubicBezTo>
                  <a:cubicBezTo>
                    <a:pt x="315" y="5"/>
                    <a:pt x="306" y="7"/>
                    <a:pt x="298" y="11"/>
                  </a:cubicBezTo>
                  <a:cubicBezTo>
                    <a:pt x="289" y="4"/>
                    <a:pt x="279" y="0"/>
                    <a:pt x="267" y="0"/>
                  </a:cubicBezTo>
                  <a:cubicBezTo>
                    <a:pt x="258" y="0"/>
                    <a:pt x="250" y="3"/>
                    <a:pt x="243" y="7"/>
                  </a:cubicBezTo>
                  <a:cubicBezTo>
                    <a:pt x="237" y="5"/>
                    <a:pt x="230" y="5"/>
                    <a:pt x="223" y="5"/>
                  </a:cubicBezTo>
                  <a:cubicBezTo>
                    <a:pt x="203" y="5"/>
                    <a:pt x="183" y="12"/>
                    <a:pt x="168" y="24"/>
                  </a:cubicBezTo>
                  <a:cubicBezTo>
                    <a:pt x="166" y="24"/>
                    <a:pt x="165" y="24"/>
                    <a:pt x="163" y="24"/>
                  </a:cubicBezTo>
                  <a:cubicBezTo>
                    <a:pt x="136" y="24"/>
                    <a:pt x="112" y="36"/>
                    <a:pt x="96" y="54"/>
                  </a:cubicBezTo>
                  <a:cubicBezTo>
                    <a:pt x="63" y="60"/>
                    <a:pt x="38" y="89"/>
                    <a:pt x="38" y="123"/>
                  </a:cubicBezTo>
                  <a:cubicBezTo>
                    <a:pt x="24" y="128"/>
                    <a:pt x="15" y="141"/>
                    <a:pt x="15" y="156"/>
                  </a:cubicBezTo>
                  <a:cubicBezTo>
                    <a:pt x="15" y="158"/>
                    <a:pt x="15" y="159"/>
                    <a:pt x="15" y="161"/>
                  </a:cubicBezTo>
                  <a:cubicBezTo>
                    <a:pt x="6" y="175"/>
                    <a:pt x="0" y="192"/>
                    <a:pt x="0" y="210"/>
                  </a:cubicBezTo>
                  <a:cubicBezTo>
                    <a:pt x="0" y="240"/>
                    <a:pt x="16" y="266"/>
                    <a:pt x="39" y="282"/>
                  </a:cubicBezTo>
                  <a:cubicBezTo>
                    <a:pt x="48" y="308"/>
                    <a:pt x="74" y="327"/>
                    <a:pt x="103" y="327"/>
                  </a:cubicBezTo>
                  <a:cubicBezTo>
                    <a:pt x="115" y="327"/>
                    <a:pt x="126" y="324"/>
                    <a:pt x="135" y="319"/>
                  </a:cubicBezTo>
                  <a:cubicBezTo>
                    <a:pt x="145" y="332"/>
                    <a:pt x="160" y="341"/>
                    <a:pt x="177" y="344"/>
                  </a:cubicBezTo>
                  <a:cubicBezTo>
                    <a:pt x="189" y="378"/>
                    <a:pt x="222" y="403"/>
                    <a:pt x="260" y="403"/>
                  </a:cubicBezTo>
                  <a:cubicBezTo>
                    <a:pt x="273" y="403"/>
                    <a:pt x="285" y="400"/>
                    <a:pt x="296" y="395"/>
                  </a:cubicBezTo>
                  <a:cubicBezTo>
                    <a:pt x="314" y="429"/>
                    <a:pt x="350" y="452"/>
                    <a:pt x="391" y="452"/>
                  </a:cubicBezTo>
                  <a:cubicBezTo>
                    <a:pt x="437" y="452"/>
                    <a:pt x="477" y="423"/>
                    <a:pt x="492" y="382"/>
                  </a:cubicBezTo>
                  <a:cubicBezTo>
                    <a:pt x="526" y="364"/>
                    <a:pt x="549" y="328"/>
                    <a:pt x="549" y="287"/>
                  </a:cubicBezTo>
                  <a:cubicBezTo>
                    <a:pt x="549" y="280"/>
                    <a:pt x="548" y="274"/>
                    <a:pt x="547" y="267"/>
                  </a:cubicBezTo>
                  <a:cubicBezTo>
                    <a:pt x="552" y="257"/>
                    <a:pt x="554" y="246"/>
                    <a:pt x="554" y="235"/>
                  </a:cubicBezTo>
                  <a:cubicBezTo>
                    <a:pt x="554" y="216"/>
                    <a:pt x="547" y="199"/>
                    <a:pt x="536" y="185"/>
                  </a:cubicBezTo>
                  <a:cubicBezTo>
                    <a:pt x="536" y="182"/>
                    <a:pt x="537" y="178"/>
                    <a:pt x="537" y="174"/>
                  </a:cubicBezTo>
                  <a:cubicBezTo>
                    <a:pt x="537" y="144"/>
                    <a:pt x="519" y="118"/>
                    <a:pt x="493" y="106"/>
                  </a:cubicBezTo>
                  <a:cubicBezTo>
                    <a:pt x="472" y="57"/>
                    <a:pt x="423" y="22"/>
                    <a:pt x="367" y="21"/>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7" name="Freeform 36"/>
            <p:cNvSpPr>
              <a:spLocks noEditPoints="1"/>
            </p:cNvSpPr>
            <p:nvPr>
              <p:custDataLst>
                <p:tags r:id="rId10"/>
              </p:custDataLst>
            </p:nvPr>
          </p:nvSpPr>
          <p:spPr bwMode="auto">
            <a:xfrm>
              <a:off x="4780" y="3784"/>
              <a:ext cx="517" cy="495"/>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7 w 128"/>
                <a:gd name="T13" fmla="*/ 110 h 122"/>
                <a:gd name="T14" fmla="*/ 34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1" y="106"/>
                    <a:pt x="39" y="109"/>
                    <a:pt x="37" y="110"/>
                  </a:cubicBezTo>
                  <a:cubicBezTo>
                    <a:pt x="36" y="111"/>
                    <a:pt x="35" y="112"/>
                    <a:pt x="34"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4"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1"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8" name="Freeform 37"/>
            <p:cNvSpPr>
              <a:spLocks noEditPoints="1"/>
            </p:cNvSpPr>
            <p:nvPr>
              <p:custDataLst>
                <p:tags r:id="rId11"/>
              </p:custDataLst>
            </p:nvPr>
          </p:nvSpPr>
          <p:spPr bwMode="auto">
            <a:xfrm>
              <a:off x="4845" y="3849"/>
              <a:ext cx="388" cy="26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59" name="Freeform 38"/>
            <p:cNvSpPr>
              <a:spLocks noEditPoints="1"/>
            </p:cNvSpPr>
            <p:nvPr>
              <p:custDataLst>
                <p:tags r:id="rId12"/>
              </p:custDataLst>
            </p:nvPr>
          </p:nvSpPr>
          <p:spPr bwMode="auto">
            <a:xfrm>
              <a:off x="5013" y="4117"/>
              <a:ext cx="49" cy="48"/>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3" name="Freeform 39"/>
            <p:cNvSpPr/>
            <p:nvPr>
              <p:custDataLst>
                <p:tags r:id="rId13"/>
              </p:custDataLst>
            </p:nvPr>
          </p:nvSpPr>
          <p:spPr bwMode="auto">
            <a:xfrm>
              <a:off x="4974" y="3980"/>
              <a:ext cx="48" cy="97"/>
            </a:xfrm>
            <a:custGeom>
              <a:avLst/>
              <a:gdLst>
                <a:gd name="T0" fmla="*/ 9 w 12"/>
                <a:gd name="T1" fmla="*/ 0 h 24"/>
                <a:gd name="T2" fmla="*/ 3 w 12"/>
                <a:gd name="T3" fmla="*/ 0 h 24"/>
                <a:gd name="T4" fmla="*/ 0 w 12"/>
                <a:gd name="T5" fmla="*/ 3 h 24"/>
                <a:gd name="T6" fmla="*/ 0 w 12"/>
                <a:gd name="T7" fmla="*/ 21 h 24"/>
                <a:gd name="T8" fmla="*/ 3 w 12"/>
                <a:gd name="T9" fmla="*/ 24 h 24"/>
                <a:gd name="T10" fmla="*/ 9 w 12"/>
                <a:gd name="T11" fmla="*/ 24 h 24"/>
                <a:gd name="T12" fmla="*/ 12 w 12"/>
                <a:gd name="T13" fmla="*/ 21 h 24"/>
                <a:gd name="T14" fmla="*/ 12 w 12"/>
                <a:gd name="T15" fmla="*/ 3 h 24"/>
                <a:gd name="T16" fmla="*/ 9 w 12"/>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9" y="0"/>
                  </a:moveTo>
                  <a:cubicBezTo>
                    <a:pt x="3" y="0"/>
                    <a:pt x="3" y="0"/>
                    <a:pt x="3" y="0"/>
                  </a:cubicBezTo>
                  <a:cubicBezTo>
                    <a:pt x="1" y="0"/>
                    <a:pt x="0" y="1"/>
                    <a:pt x="0" y="3"/>
                  </a:cubicBezTo>
                  <a:cubicBezTo>
                    <a:pt x="0" y="21"/>
                    <a:pt x="0" y="21"/>
                    <a:pt x="0" y="21"/>
                  </a:cubicBezTo>
                  <a:cubicBezTo>
                    <a:pt x="0" y="22"/>
                    <a:pt x="1" y="24"/>
                    <a:pt x="3" y="24"/>
                  </a:cubicBezTo>
                  <a:cubicBezTo>
                    <a:pt x="9" y="24"/>
                    <a:pt x="9" y="24"/>
                    <a:pt x="9" y="24"/>
                  </a:cubicBezTo>
                  <a:cubicBezTo>
                    <a:pt x="11" y="24"/>
                    <a:pt x="12" y="22"/>
                    <a:pt x="12" y="21"/>
                  </a:cubicBezTo>
                  <a:cubicBezTo>
                    <a:pt x="12" y="3"/>
                    <a:pt x="12" y="3"/>
                    <a:pt x="12" y="3"/>
                  </a:cubicBezTo>
                  <a:cubicBezTo>
                    <a:pt x="12" y="1"/>
                    <a:pt x="11" y="0"/>
                    <a:pt x="9" y="0"/>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1" name="Freeform 40"/>
            <p:cNvSpPr/>
            <p:nvPr>
              <p:custDataLst>
                <p:tags r:id="rId14"/>
              </p:custDataLst>
            </p:nvPr>
          </p:nvSpPr>
          <p:spPr bwMode="auto">
            <a:xfrm>
              <a:off x="5135" y="3881"/>
              <a:ext cx="48" cy="196"/>
            </a:xfrm>
            <a:custGeom>
              <a:avLst/>
              <a:gdLst>
                <a:gd name="T0" fmla="*/ 9 w 12"/>
                <a:gd name="T1" fmla="*/ 0 h 48"/>
                <a:gd name="T2" fmla="*/ 3 w 12"/>
                <a:gd name="T3" fmla="*/ 0 h 48"/>
                <a:gd name="T4" fmla="*/ 0 w 12"/>
                <a:gd name="T5" fmla="*/ 3 h 48"/>
                <a:gd name="T6" fmla="*/ 0 w 12"/>
                <a:gd name="T7" fmla="*/ 45 h 48"/>
                <a:gd name="T8" fmla="*/ 3 w 12"/>
                <a:gd name="T9" fmla="*/ 48 h 48"/>
                <a:gd name="T10" fmla="*/ 9 w 12"/>
                <a:gd name="T11" fmla="*/ 48 h 48"/>
                <a:gd name="T12" fmla="*/ 12 w 12"/>
                <a:gd name="T13" fmla="*/ 45 h 48"/>
                <a:gd name="T14" fmla="*/ 12 w 12"/>
                <a:gd name="T15" fmla="*/ 3 h 48"/>
                <a:gd name="T16" fmla="*/ 9 w 12"/>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8">
                  <a:moveTo>
                    <a:pt x="9" y="0"/>
                  </a:moveTo>
                  <a:cubicBezTo>
                    <a:pt x="3" y="0"/>
                    <a:pt x="3" y="0"/>
                    <a:pt x="3" y="0"/>
                  </a:cubicBezTo>
                  <a:cubicBezTo>
                    <a:pt x="1" y="0"/>
                    <a:pt x="0" y="1"/>
                    <a:pt x="0" y="3"/>
                  </a:cubicBezTo>
                  <a:cubicBezTo>
                    <a:pt x="0" y="45"/>
                    <a:pt x="0" y="45"/>
                    <a:pt x="0" y="45"/>
                  </a:cubicBezTo>
                  <a:cubicBezTo>
                    <a:pt x="0" y="47"/>
                    <a:pt x="1" y="48"/>
                    <a:pt x="3" y="48"/>
                  </a:cubicBezTo>
                  <a:cubicBezTo>
                    <a:pt x="9" y="48"/>
                    <a:pt x="9" y="48"/>
                    <a:pt x="9" y="48"/>
                  </a:cubicBezTo>
                  <a:cubicBezTo>
                    <a:pt x="11" y="48"/>
                    <a:pt x="12" y="47"/>
                    <a:pt x="12" y="45"/>
                  </a:cubicBezTo>
                  <a:cubicBezTo>
                    <a:pt x="12" y="3"/>
                    <a:pt x="12" y="3"/>
                    <a:pt x="12" y="3"/>
                  </a:cubicBezTo>
                  <a:cubicBezTo>
                    <a:pt x="12" y="1"/>
                    <a:pt x="11" y="0"/>
                    <a:pt x="9" y="0"/>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2" name="Freeform 41"/>
            <p:cNvSpPr/>
            <p:nvPr>
              <p:custDataLst>
                <p:tags r:id="rId15"/>
              </p:custDataLst>
            </p:nvPr>
          </p:nvSpPr>
          <p:spPr bwMode="auto">
            <a:xfrm>
              <a:off x="5054" y="3946"/>
              <a:ext cx="49" cy="131"/>
            </a:xfrm>
            <a:custGeom>
              <a:avLst/>
              <a:gdLst>
                <a:gd name="T0" fmla="*/ 9 w 12"/>
                <a:gd name="T1" fmla="*/ 0 h 32"/>
                <a:gd name="T2" fmla="*/ 3 w 12"/>
                <a:gd name="T3" fmla="*/ 0 h 32"/>
                <a:gd name="T4" fmla="*/ 0 w 12"/>
                <a:gd name="T5" fmla="*/ 3 h 32"/>
                <a:gd name="T6" fmla="*/ 0 w 12"/>
                <a:gd name="T7" fmla="*/ 29 h 32"/>
                <a:gd name="T8" fmla="*/ 3 w 12"/>
                <a:gd name="T9" fmla="*/ 32 h 32"/>
                <a:gd name="T10" fmla="*/ 9 w 12"/>
                <a:gd name="T11" fmla="*/ 32 h 32"/>
                <a:gd name="T12" fmla="*/ 12 w 12"/>
                <a:gd name="T13" fmla="*/ 29 h 32"/>
                <a:gd name="T14" fmla="*/ 12 w 12"/>
                <a:gd name="T15" fmla="*/ 3 h 32"/>
                <a:gd name="T16" fmla="*/ 9 w 12"/>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2">
                  <a:moveTo>
                    <a:pt x="9" y="0"/>
                  </a:moveTo>
                  <a:cubicBezTo>
                    <a:pt x="3" y="0"/>
                    <a:pt x="3" y="0"/>
                    <a:pt x="3" y="0"/>
                  </a:cubicBezTo>
                  <a:cubicBezTo>
                    <a:pt x="1" y="0"/>
                    <a:pt x="0" y="1"/>
                    <a:pt x="0" y="3"/>
                  </a:cubicBezTo>
                  <a:cubicBezTo>
                    <a:pt x="0" y="29"/>
                    <a:pt x="0" y="29"/>
                    <a:pt x="0" y="29"/>
                  </a:cubicBezTo>
                  <a:cubicBezTo>
                    <a:pt x="0" y="31"/>
                    <a:pt x="1" y="32"/>
                    <a:pt x="3" y="32"/>
                  </a:cubicBezTo>
                  <a:cubicBezTo>
                    <a:pt x="9" y="32"/>
                    <a:pt x="9" y="32"/>
                    <a:pt x="9" y="32"/>
                  </a:cubicBezTo>
                  <a:cubicBezTo>
                    <a:pt x="11" y="32"/>
                    <a:pt x="12" y="31"/>
                    <a:pt x="12" y="29"/>
                  </a:cubicBezTo>
                  <a:cubicBezTo>
                    <a:pt x="12" y="3"/>
                    <a:pt x="12" y="3"/>
                    <a:pt x="12" y="3"/>
                  </a:cubicBezTo>
                  <a:cubicBezTo>
                    <a:pt x="12" y="1"/>
                    <a:pt x="11" y="0"/>
                    <a:pt x="9" y="0"/>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3" name="Freeform 42"/>
            <p:cNvSpPr/>
            <p:nvPr>
              <p:custDataLst>
                <p:tags r:id="rId16"/>
              </p:custDataLst>
            </p:nvPr>
          </p:nvSpPr>
          <p:spPr bwMode="auto">
            <a:xfrm>
              <a:off x="4892" y="3913"/>
              <a:ext cx="49" cy="163"/>
            </a:xfrm>
            <a:custGeom>
              <a:avLst/>
              <a:gdLst>
                <a:gd name="T0" fmla="*/ 9 w 12"/>
                <a:gd name="T1" fmla="*/ 0 h 40"/>
                <a:gd name="T2" fmla="*/ 3 w 12"/>
                <a:gd name="T3" fmla="*/ 0 h 40"/>
                <a:gd name="T4" fmla="*/ 0 w 12"/>
                <a:gd name="T5" fmla="*/ 3 h 40"/>
                <a:gd name="T6" fmla="*/ 0 w 12"/>
                <a:gd name="T7" fmla="*/ 37 h 40"/>
                <a:gd name="T8" fmla="*/ 3 w 12"/>
                <a:gd name="T9" fmla="*/ 40 h 40"/>
                <a:gd name="T10" fmla="*/ 9 w 12"/>
                <a:gd name="T11" fmla="*/ 40 h 40"/>
                <a:gd name="T12" fmla="*/ 12 w 12"/>
                <a:gd name="T13" fmla="*/ 37 h 40"/>
                <a:gd name="T14" fmla="*/ 12 w 12"/>
                <a:gd name="T15" fmla="*/ 3 h 40"/>
                <a:gd name="T16" fmla="*/ 9 w 12"/>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0">
                  <a:moveTo>
                    <a:pt x="9" y="0"/>
                  </a:moveTo>
                  <a:cubicBezTo>
                    <a:pt x="3" y="0"/>
                    <a:pt x="3" y="0"/>
                    <a:pt x="3" y="0"/>
                  </a:cubicBezTo>
                  <a:cubicBezTo>
                    <a:pt x="1" y="0"/>
                    <a:pt x="0" y="1"/>
                    <a:pt x="0" y="3"/>
                  </a:cubicBezTo>
                  <a:cubicBezTo>
                    <a:pt x="0" y="37"/>
                    <a:pt x="0" y="37"/>
                    <a:pt x="0" y="37"/>
                  </a:cubicBezTo>
                  <a:cubicBezTo>
                    <a:pt x="0" y="39"/>
                    <a:pt x="1" y="40"/>
                    <a:pt x="3" y="40"/>
                  </a:cubicBezTo>
                  <a:cubicBezTo>
                    <a:pt x="9" y="40"/>
                    <a:pt x="9" y="40"/>
                    <a:pt x="9" y="40"/>
                  </a:cubicBezTo>
                  <a:cubicBezTo>
                    <a:pt x="11" y="40"/>
                    <a:pt x="12" y="39"/>
                    <a:pt x="12" y="37"/>
                  </a:cubicBezTo>
                  <a:cubicBezTo>
                    <a:pt x="12" y="3"/>
                    <a:pt x="12" y="3"/>
                    <a:pt x="12" y="3"/>
                  </a:cubicBezTo>
                  <a:cubicBezTo>
                    <a:pt x="12" y="1"/>
                    <a:pt x="11" y="0"/>
                    <a:pt x="9" y="0"/>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sp>
          <p:nvSpPr>
            <p:cNvPr id="64" name="Freeform 51"/>
            <p:cNvSpPr>
              <a:spLocks noEditPoints="1"/>
            </p:cNvSpPr>
            <p:nvPr>
              <p:custDataLst>
                <p:tags r:id="rId17"/>
              </p:custDataLst>
            </p:nvPr>
          </p:nvSpPr>
          <p:spPr bwMode="auto">
            <a:xfrm>
              <a:off x="4293" y="5772"/>
              <a:ext cx="411" cy="485"/>
            </a:xfrm>
            <a:custGeom>
              <a:avLst/>
              <a:gdLst>
                <a:gd name="T0" fmla="*/ 344836 w 576"/>
                <a:gd name="T1" fmla="*/ 295146 h 681"/>
                <a:gd name="T2" fmla="*/ 344836 w 576"/>
                <a:gd name="T3" fmla="*/ 111353 h 681"/>
                <a:gd name="T4" fmla="*/ 172418 w 576"/>
                <a:gd name="T5" fmla="*/ 0 h 681"/>
                <a:gd name="T6" fmla="*/ 0 w 576"/>
                <a:gd name="T7" fmla="*/ 111353 h 681"/>
                <a:gd name="T8" fmla="*/ 0 w 576"/>
                <a:gd name="T9" fmla="*/ 295146 h 681"/>
                <a:gd name="T10" fmla="*/ 172418 w 576"/>
                <a:gd name="T11" fmla="*/ 407697 h 681"/>
                <a:gd name="T12" fmla="*/ 344836 w 576"/>
                <a:gd name="T13" fmla="*/ 295146 h 681"/>
                <a:gd name="T14" fmla="*/ 318494 w 576"/>
                <a:gd name="T15" fmla="*/ 121531 h 681"/>
                <a:gd name="T16" fmla="*/ 173615 w 576"/>
                <a:gd name="T17" fmla="*/ 216720 h 681"/>
                <a:gd name="T18" fmla="*/ 114347 w 576"/>
                <a:gd name="T19" fmla="*/ 177806 h 681"/>
                <a:gd name="T20" fmla="*/ 258627 w 576"/>
                <a:gd name="T21" fmla="*/ 82617 h 681"/>
                <a:gd name="T22" fmla="*/ 318494 w 576"/>
                <a:gd name="T23" fmla="*/ 121531 h 681"/>
                <a:gd name="T24" fmla="*/ 82617 w 576"/>
                <a:gd name="T25" fmla="*/ 155655 h 681"/>
                <a:gd name="T26" fmla="*/ 28138 w 576"/>
                <a:gd name="T27" fmla="*/ 120333 h 681"/>
                <a:gd name="T28" fmla="*/ 172418 w 576"/>
                <a:gd name="T29" fmla="*/ 26342 h 681"/>
                <a:gd name="T30" fmla="*/ 226299 w 576"/>
                <a:gd name="T31" fmla="*/ 61663 h 681"/>
                <a:gd name="T32" fmla="*/ 82617 w 576"/>
                <a:gd name="T33" fmla="*/ 155655 h 681"/>
                <a:gd name="T34" fmla="*/ 22750 w 576"/>
                <a:gd name="T35" fmla="*/ 282574 h 681"/>
                <a:gd name="T36" fmla="*/ 22750 w 576"/>
                <a:gd name="T37" fmla="*/ 133504 h 681"/>
                <a:gd name="T38" fmla="*/ 76630 w 576"/>
                <a:gd name="T39" fmla="*/ 168227 h 681"/>
                <a:gd name="T40" fmla="*/ 76630 w 576"/>
                <a:gd name="T41" fmla="*/ 232884 h 681"/>
                <a:gd name="T42" fmla="*/ 108959 w 576"/>
                <a:gd name="T43" fmla="*/ 250844 h 681"/>
                <a:gd name="T44" fmla="*/ 108959 w 576"/>
                <a:gd name="T45" fmla="*/ 189780 h 681"/>
                <a:gd name="T46" fmla="*/ 165833 w 576"/>
                <a:gd name="T47" fmla="*/ 226897 h 681"/>
                <a:gd name="T48" fmla="*/ 165833 w 576"/>
                <a:gd name="T49" fmla="*/ 375967 h 681"/>
                <a:gd name="T50" fmla="*/ 22750 w 576"/>
                <a:gd name="T51" fmla="*/ 282574 h 681"/>
                <a:gd name="T52" fmla="*/ 177806 w 576"/>
                <a:gd name="T53" fmla="*/ 227496 h 681"/>
                <a:gd name="T54" fmla="*/ 322685 w 576"/>
                <a:gd name="T55" fmla="*/ 133504 h 681"/>
                <a:gd name="T56" fmla="*/ 322685 w 576"/>
                <a:gd name="T57" fmla="*/ 282574 h 681"/>
                <a:gd name="T58" fmla="*/ 177806 w 576"/>
                <a:gd name="T59" fmla="*/ 377763 h 681"/>
                <a:gd name="T60" fmla="*/ 177806 w 576"/>
                <a:gd name="T61" fmla="*/ 227496 h 6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76" h="681">
                  <a:moveTo>
                    <a:pt x="576" y="493"/>
                  </a:moveTo>
                  <a:lnTo>
                    <a:pt x="576" y="186"/>
                  </a:lnTo>
                  <a:lnTo>
                    <a:pt x="288" y="0"/>
                  </a:lnTo>
                  <a:lnTo>
                    <a:pt x="0" y="186"/>
                  </a:lnTo>
                  <a:lnTo>
                    <a:pt x="0" y="493"/>
                  </a:lnTo>
                  <a:lnTo>
                    <a:pt x="288" y="681"/>
                  </a:lnTo>
                  <a:lnTo>
                    <a:pt x="576" y="493"/>
                  </a:lnTo>
                  <a:close/>
                  <a:moveTo>
                    <a:pt x="532" y="203"/>
                  </a:moveTo>
                  <a:lnTo>
                    <a:pt x="290" y="362"/>
                  </a:lnTo>
                  <a:lnTo>
                    <a:pt x="191" y="297"/>
                  </a:lnTo>
                  <a:lnTo>
                    <a:pt x="432" y="138"/>
                  </a:lnTo>
                  <a:lnTo>
                    <a:pt x="532" y="203"/>
                  </a:lnTo>
                  <a:close/>
                  <a:moveTo>
                    <a:pt x="138" y="260"/>
                  </a:moveTo>
                  <a:lnTo>
                    <a:pt x="47" y="201"/>
                  </a:lnTo>
                  <a:lnTo>
                    <a:pt x="288" y="44"/>
                  </a:lnTo>
                  <a:lnTo>
                    <a:pt x="378" y="103"/>
                  </a:lnTo>
                  <a:lnTo>
                    <a:pt x="138" y="260"/>
                  </a:lnTo>
                  <a:close/>
                  <a:moveTo>
                    <a:pt x="38" y="472"/>
                  </a:moveTo>
                  <a:lnTo>
                    <a:pt x="38" y="223"/>
                  </a:lnTo>
                  <a:lnTo>
                    <a:pt x="128" y="281"/>
                  </a:lnTo>
                  <a:lnTo>
                    <a:pt x="128" y="389"/>
                  </a:lnTo>
                  <a:lnTo>
                    <a:pt x="182" y="419"/>
                  </a:lnTo>
                  <a:lnTo>
                    <a:pt x="182" y="317"/>
                  </a:lnTo>
                  <a:lnTo>
                    <a:pt x="277" y="379"/>
                  </a:lnTo>
                  <a:lnTo>
                    <a:pt x="277" y="628"/>
                  </a:lnTo>
                  <a:lnTo>
                    <a:pt x="38" y="472"/>
                  </a:lnTo>
                  <a:close/>
                  <a:moveTo>
                    <a:pt x="297" y="380"/>
                  </a:moveTo>
                  <a:lnTo>
                    <a:pt x="539" y="223"/>
                  </a:lnTo>
                  <a:lnTo>
                    <a:pt x="539" y="472"/>
                  </a:lnTo>
                  <a:lnTo>
                    <a:pt x="297" y="631"/>
                  </a:lnTo>
                  <a:lnTo>
                    <a:pt x="297" y="38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445469"/>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4" name="文本框 3"/>
          <p:cNvSpPr txBox="1"/>
          <p:nvPr>
            <p:custDataLst>
              <p:tags r:id="rId18"/>
            </p:custDataLst>
          </p:nvPr>
        </p:nvSpPr>
        <p:spPr>
          <a:xfrm>
            <a:off x="8616885" y="5931794"/>
            <a:ext cx="2570480" cy="429895"/>
          </a:xfrm>
          <a:prstGeom prst="rect">
            <a:avLst/>
          </a:prstGeom>
          <a:noFill/>
        </p:spPr>
        <p:txBody>
          <a:bodyPr wrap="none" rtlCol="0">
            <a:spAutoFit/>
          </a:bodyPr>
          <a:lstStyle/>
          <a:p>
            <a:r>
              <a:rPr lang="zh-CN" altLang="en-US" sz="2200" b="1" spc="1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企业上市培育平台</a:t>
            </a:r>
            <a:endParaRPr lang="zh-CN" altLang="en-US" sz="2200" b="1" spc="1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5" name="文本框 64"/>
          <p:cNvSpPr txBox="1"/>
          <p:nvPr/>
        </p:nvSpPr>
        <p:spPr>
          <a:xfrm>
            <a:off x="6864497" y="2080016"/>
            <a:ext cx="3167380" cy="429895"/>
          </a:xfrm>
          <a:prstGeom prst="rect">
            <a:avLst/>
          </a:prstGeom>
          <a:noFill/>
        </p:spPr>
        <p:txBody>
          <a:bodyPr wrap="none" rtlCol="0">
            <a:spAutoFit/>
          </a:bodyPr>
          <a:lstStyle/>
          <a:p>
            <a:pPr algn="l"/>
            <a:r>
              <a:rPr lang="zh-CN" altLang="en-US" sz="2200" b="1" spc="1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私募股权科创服务平台</a:t>
            </a:r>
            <a:endParaRPr lang="zh-CN" altLang="en-US" sz="2200" b="1" spc="1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文本框 65"/>
          <p:cNvSpPr txBox="1"/>
          <p:nvPr/>
        </p:nvSpPr>
        <p:spPr>
          <a:xfrm>
            <a:off x="6214509" y="5434838"/>
            <a:ext cx="2570480" cy="429895"/>
          </a:xfrm>
          <a:prstGeom prst="rect">
            <a:avLst/>
          </a:prstGeom>
          <a:noFill/>
        </p:spPr>
        <p:txBody>
          <a:bodyPr wrap="none" rtlCol="0">
            <a:spAutoFit/>
          </a:bodyPr>
          <a:lstStyle/>
          <a:p>
            <a:pPr algn="l"/>
            <a:r>
              <a:rPr lang="zh-CN" altLang="en-US" sz="2200" b="1" spc="1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企业融智服务平台</a:t>
            </a:r>
            <a:endParaRPr lang="zh-CN" altLang="en-US" sz="2200" b="1" spc="15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文本框 14"/>
          <p:cNvSpPr txBox="1"/>
          <p:nvPr/>
        </p:nvSpPr>
        <p:spPr>
          <a:xfrm>
            <a:off x="3447415" y="1161415"/>
            <a:ext cx="4570730" cy="583565"/>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pPr algn="ctr"/>
            <a:r>
              <a:rPr lang="zh-CN" altLang="en-US" sz="3200" b="1" dirty="0">
                <a:ln>
                  <a:noFill/>
                </a:ln>
                <a:solidFill>
                  <a:schemeClr val="bg1"/>
                </a:solidFill>
                <a:effectLst>
                  <a:outerShdw blurRad="139700" dist="88900" dir="5400000" algn="t" rotWithShape="0">
                    <a:srgbClr val="BC1E1E">
                      <a:alpha val="20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“一板三平台”</a:t>
            </a:r>
            <a:endParaRPr lang="zh-CN" altLang="en-US" sz="3200" b="1" dirty="0">
              <a:ln>
                <a:noFill/>
              </a:ln>
              <a:solidFill>
                <a:schemeClr val="bg1"/>
              </a:solidFill>
              <a:effectLst>
                <a:outerShdw blurRad="139700" dist="88900" dir="5400000" algn="t" rotWithShape="0">
                  <a:srgbClr val="BC1E1E">
                    <a:alpha val="20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17" name="文本框 16"/>
          <p:cNvSpPr txBox="1"/>
          <p:nvPr/>
        </p:nvSpPr>
        <p:spPr>
          <a:xfrm>
            <a:off x="8248015" y="4011930"/>
            <a:ext cx="1532890" cy="368300"/>
          </a:xfrm>
          <a:prstGeom prst="rect">
            <a:avLst/>
          </a:prstGeom>
          <a:noFill/>
        </p:spPr>
        <p:txBody>
          <a:bodyPr wrap="square" rtlCol="0">
            <a:spAutoFit/>
          </a:bodyPr>
          <a:lstStyle/>
          <a:p>
            <a:endParaRPr lang="zh-CN" altLang="en-US"/>
          </a:p>
        </p:txBody>
      </p:sp>
      <p:pic>
        <p:nvPicPr>
          <p:cNvPr id="18" name="图片 17" descr="循环"/>
          <p:cNvPicPr>
            <a:picLocks noChangeAspect="1"/>
          </p:cNvPicPr>
          <p:nvPr/>
        </p:nvPicPr>
        <p:blipFill>
          <a:blip r:embed="rId19"/>
          <a:stretch>
            <a:fillRect/>
          </a:stretch>
        </p:blipFill>
        <p:spPr>
          <a:xfrm>
            <a:off x="5322570" y="2971165"/>
            <a:ext cx="1309370" cy="1819910"/>
          </a:xfrm>
          <a:prstGeom prst="rect">
            <a:avLst/>
          </a:prstGeom>
        </p:spPr>
      </p:pic>
      <p:grpSp>
        <p:nvGrpSpPr>
          <p:cNvPr id="27" name="组合 26"/>
          <p:cNvGrpSpPr/>
          <p:nvPr/>
        </p:nvGrpSpPr>
        <p:grpSpPr>
          <a:xfrm>
            <a:off x="749300" y="2223770"/>
            <a:ext cx="4001770" cy="3570605"/>
            <a:chOff x="1332" y="2630"/>
            <a:chExt cx="6302" cy="5623"/>
          </a:xfrm>
        </p:grpSpPr>
        <p:sp>
          <p:nvSpPr>
            <p:cNvPr id="11" name="圆角矩形 10"/>
            <p:cNvSpPr/>
            <p:nvPr/>
          </p:nvSpPr>
          <p:spPr>
            <a:xfrm>
              <a:off x="1332" y="2630"/>
              <a:ext cx="6302" cy="5623"/>
            </a:xfrm>
            <a:prstGeom prst="roundRect">
              <a:avLst/>
            </a:prstGeom>
            <a:noFill/>
            <a:ln w="19050">
              <a:solidFill>
                <a:schemeClr val="accent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25" y="3518"/>
              <a:ext cx="5416" cy="919"/>
            </a:xfrm>
            <a:prstGeom prst="rect">
              <a:avLst/>
            </a:prstGeom>
            <a:noFill/>
            <a:ln>
              <a:noFill/>
            </a:ln>
          </p:spPr>
          <p:txBody>
            <a:bodyPr wrap="none" rtlCol="0" anchor="t">
              <a:spAutoFit/>
              <a:scene3d>
                <a:camera prst="orthographicFront"/>
                <a:lightRig rig="threePt" dir="t"/>
              </a:scene3d>
            </a:bodyPr>
            <a:lstStyle/>
            <a:p>
              <a:pPr algn="ctr"/>
              <a:r>
                <a:rPr lang="zh-CN" altLang="en-US" sz="3200" b="1" u="sng">
                  <a:solidFill>
                    <a:schemeClr val="tx1">
                      <a:lumMod val="65000"/>
                      <a:lumOff val="35000"/>
                    </a:schemeClr>
                  </a:solidFill>
                  <a:effectLst>
                    <a:outerShdw blurRad="38100" dist="25400" dir="5400000" algn="ctr" rotWithShape="0">
                      <a:srgbClr val="6E747A">
                        <a:alpha val="43000"/>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“专精特新”专板</a:t>
              </a:r>
              <a:endParaRPr lang="zh-CN" altLang="en-US" sz="3200" b="1" u="sng">
                <a:solidFill>
                  <a:schemeClr val="tx1">
                    <a:lumMod val="65000"/>
                    <a:lumOff val="35000"/>
                  </a:schemeClr>
                </a:solidFill>
                <a:effectLst>
                  <a:outerShdw blurRad="38100" dist="25400" dir="5400000" algn="ctr" rotWithShape="0">
                    <a:srgbClr val="6E747A">
                      <a:alpha val="43000"/>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1333" y="4875"/>
              <a:ext cx="6274" cy="1307"/>
            </a:xfrm>
            <a:prstGeom prst="rect">
              <a:avLst/>
            </a:prstGeom>
            <a:noFill/>
            <a:effectLst>
              <a:outerShdw blurRad="50800" dist="38100" dir="18900000" algn="bl" rotWithShape="0">
                <a:prstClr val="black">
                  <a:alpha val="40000"/>
                </a:prstClr>
              </a:outerShdw>
            </a:effectLst>
          </p:spPr>
          <p:txBody>
            <a:bodyPr wrap="square" rtlCol="0">
              <a:spAutoFit/>
              <a:scene3d>
                <a:camera prst="orthographicFront"/>
                <a:lightRig rig="threePt" dir="t"/>
              </a:scene3d>
            </a:bodyPr>
            <a:lstStyle/>
            <a:p>
              <a:pPr algn="ctr"/>
              <a:r>
                <a:rPr lang="en-US" altLang="zh-CN" sz="4800" b="1">
                  <a:solidFill>
                    <a:srgbClr val="C00000"/>
                  </a:solidFill>
                  <a:effectLst>
                    <a:outerShdw blurRad="38100" dist="25400" dir="5400000" algn="ctr" rotWithShape="0">
                      <a:srgbClr val="6E747A">
                        <a:alpha val="43000"/>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WPS灵秀黑" charset="-122"/>
                </a:rPr>
                <a:t>1233</a:t>
              </a:r>
              <a:r>
                <a:rPr lang="zh-CN" altLang="en-US" sz="4800" b="1">
                  <a:solidFill>
                    <a:srgbClr val="C00000"/>
                  </a:solidFill>
                  <a:effectLst>
                    <a:outerShdw blurRad="38100" dist="25400" dir="5400000" algn="ctr" rotWithShape="0">
                      <a:srgbClr val="6E747A">
                        <a:alpha val="43000"/>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WPS灵秀黑" charset="-122"/>
                </a:rPr>
                <a:t>家</a:t>
              </a:r>
              <a:endParaRPr lang="zh-CN" altLang="en-US" sz="4800" b="1">
                <a:solidFill>
                  <a:srgbClr val="C00000"/>
                </a:solidFill>
                <a:effectLst>
                  <a:outerShdw blurRad="38100" dist="25400" dir="5400000" algn="ctr" rotWithShape="0">
                    <a:srgbClr val="6E747A">
                      <a:alpha val="43000"/>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WPS灵秀黑" charset="-122"/>
              </a:endParaRPr>
            </a:p>
          </p:txBody>
        </p:sp>
      </p:grpSp>
      <p:sp>
        <p:nvSpPr>
          <p:cNvPr id="25" name="文本框 24"/>
          <p:cNvSpPr txBox="1"/>
          <p:nvPr/>
        </p:nvSpPr>
        <p:spPr>
          <a:xfrm>
            <a:off x="5622925" y="2804795"/>
            <a:ext cx="718820" cy="2245360"/>
          </a:xfrm>
          <a:prstGeom prst="rect">
            <a:avLst/>
          </a:prstGeom>
          <a:noFill/>
        </p:spPr>
        <p:txBody>
          <a:bodyPr wrap="square" rtlCol="0">
            <a:spAutoFit/>
          </a:bodyPr>
          <a:lstStyle/>
          <a:p>
            <a:r>
              <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rPr>
              <a:t>服务</a:t>
            </a:r>
            <a:endPar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endParaRPr>
          </a:p>
          <a:p>
            <a:endPar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endParaRPr>
          </a:p>
          <a:p>
            <a:endPar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endParaRPr>
          </a:p>
          <a:p>
            <a:r>
              <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rPr>
              <a:t>培育</a:t>
            </a:r>
            <a:endPar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endParaRPr>
          </a:p>
          <a:p>
            <a:endPar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endParaRPr>
          </a:p>
          <a:p>
            <a:endPar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endParaRPr>
          </a:p>
          <a:p>
            <a:r>
              <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rPr>
              <a:t>发现</a:t>
            </a:r>
            <a:endParaRPr lang="zh-CN" altLang="en-US" sz="2000">
              <a:gradFill>
                <a:gsLst>
                  <a:gs pos="0">
                    <a:srgbClr val="FE4444"/>
                  </a:gs>
                  <a:gs pos="100000">
                    <a:srgbClr val="832B2B"/>
                  </a:gs>
                </a:gsLst>
                <a:lin scaled="0"/>
              </a:gradFill>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1358265" y="4736782"/>
            <a:ext cx="5080000" cy="829945"/>
          </a:xfrm>
          <a:prstGeom prst="rect">
            <a:avLst/>
          </a:prstGeom>
        </p:spPr>
        <p:txBody>
          <a:bodyPr>
            <a:spAutoFit/>
          </a:bodyPr>
          <a:lstStyle/>
          <a:p>
            <a:pPr marL="285750" indent="-285750" algn="just" defTabSz="266700">
              <a:spcBef>
                <a:spcPct val="0"/>
              </a:spcBef>
              <a:spcAft>
                <a:spcPct val="0"/>
              </a:spcAft>
              <a:buFont typeface="Wingdings" panose="05000000000000000000" charset="0"/>
              <a:buChar char=""/>
            </a:pPr>
            <a:r>
              <a:rPr lang="zh-CN" altLang="en-US" sz="1600" b="0">
                <a:latin typeface="微软雅黑" panose="020B0503020204020204" pitchFamily="34" charset="-122"/>
                <a:ea typeface="微软雅黑" panose="020B0503020204020204" pitchFamily="34" charset="-122"/>
                <a:cs typeface="微软雅黑" panose="020B0503020204020204" pitchFamily="34" charset="-122"/>
              </a:rPr>
              <a:t>专精特新“小巨人”</a:t>
            </a:r>
            <a:r>
              <a:rPr lang="en-US" altLang="zh-CN" sz="1600" b="0">
                <a:latin typeface="微软雅黑" panose="020B0503020204020204" pitchFamily="34" charset="-122"/>
                <a:ea typeface="微软雅黑" panose="020B0503020204020204" pitchFamily="34" charset="-122"/>
                <a:cs typeface="微软雅黑" panose="020B0503020204020204" pitchFamily="34" charset="-122"/>
              </a:rPr>
              <a:t>57</a:t>
            </a:r>
            <a:r>
              <a:rPr lang="zh-CN" altLang="en-US" sz="1600" b="0">
                <a:latin typeface="微软雅黑" panose="020B0503020204020204" pitchFamily="34" charset="-122"/>
                <a:ea typeface="微软雅黑" panose="020B0503020204020204" pitchFamily="34" charset="-122"/>
                <a:cs typeface="微软雅黑" panose="020B0503020204020204" pitchFamily="34" charset="-122"/>
              </a:rPr>
              <a:t>家</a:t>
            </a:r>
            <a:endParaRPr lang="zh-CN" altLang="en-US" sz="1600" b="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defTabSz="266700">
              <a:spcBef>
                <a:spcPct val="0"/>
              </a:spcBef>
              <a:spcAft>
                <a:spcPct val="0"/>
              </a:spcAft>
              <a:buFont typeface="Wingdings" panose="05000000000000000000" charset="0"/>
              <a:buChar char=""/>
            </a:pPr>
            <a:r>
              <a:rPr lang="zh-CN" altLang="en-US" sz="1600" b="0">
                <a:latin typeface="微软雅黑" panose="020B0503020204020204" pitchFamily="34" charset="-122"/>
                <a:ea typeface="微软雅黑" panose="020B0503020204020204" pitchFamily="34" charset="-122"/>
                <a:cs typeface="微软雅黑" panose="020B0503020204020204" pitchFamily="34" charset="-122"/>
              </a:rPr>
              <a:t>专精特新中小企业</a:t>
            </a:r>
            <a:r>
              <a:rPr lang="en-US" altLang="zh-CN" sz="1600" b="0">
                <a:latin typeface="微软雅黑" panose="020B0503020204020204" pitchFamily="34" charset="-122"/>
                <a:ea typeface="微软雅黑" panose="020B0503020204020204" pitchFamily="34" charset="-122"/>
                <a:cs typeface="微软雅黑" panose="020B0503020204020204" pitchFamily="34" charset="-122"/>
              </a:rPr>
              <a:t>926</a:t>
            </a:r>
            <a:r>
              <a:rPr lang="zh-CN" altLang="en-US" sz="1600" b="0">
                <a:latin typeface="微软雅黑" panose="020B0503020204020204" pitchFamily="34" charset="-122"/>
                <a:ea typeface="微软雅黑" panose="020B0503020204020204" pitchFamily="34" charset="-122"/>
                <a:cs typeface="微软雅黑" panose="020B0503020204020204" pitchFamily="34" charset="-122"/>
              </a:rPr>
              <a:t>家</a:t>
            </a:r>
            <a:endParaRPr lang="zh-CN" altLang="en-US" sz="1600" b="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defTabSz="266700">
              <a:spcBef>
                <a:spcPct val="0"/>
              </a:spcBef>
              <a:spcAft>
                <a:spcPct val="0"/>
              </a:spcAft>
              <a:buFont typeface="Wingdings" panose="05000000000000000000" charset="0"/>
              <a:buChar char=""/>
            </a:pPr>
            <a:r>
              <a:rPr lang="zh-CN" altLang="en-US" sz="1600" b="0">
                <a:latin typeface="微软雅黑" panose="020B0503020204020204" pitchFamily="34" charset="-122"/>
                <a:ea typeface="微软雅黑" panose="020B0503020204020204" pitchFamily="34" charset="-122"/>
                <a:cs typeface="微软雅黑" panose="020B0503020204020204" pitchFamily="34" charset="-122"/>
              </a:rPr>
              <a:t>创新型中小企业</a:t>
            </a:r>
            <a:r>
              <a:rPr lang="en-US" altLang="zh-CN" sz="1600" b="0">
                <a:latin typeface="微软雅黑" panose="020B0503020204020204" pitchFamily="34" charset="-122"/>
                <a:ea typeface="微软雅黑" panose="020B0503020204020204" pitchFamily="34" charset="-122"/>
                <a:cs typeface="微软雅黑" panose="020B0503020204020204" pitchFamily="34" charset="-122"/>
              </a:rPr>
              <a:t>250</a:t>
            </a:r>
            <a:r>
              <a:rPr lang="zh-CN" altLang="en-US" sz="1600" b="0">
                <a:latin typeface="微软雅黑" panose="020B0503020204020204" pitchFamily="34" charset="-122"/>
                <a:ea typeface="微软雅黑" panose="020B0503020204020204" pitchFamily="34" charset="-122"/>
                <a:cs typeface="微软雅黑" panose="020B0503020204020204" pitchFamily="34" charset="-122"/>
              </a:rPr>
              <a:t>家</a:t>
            </a:r>
            <a:endParaRPr lang="zh-CN" altLang="en-US" sz="16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任意多边形 2"/>
          <p:cNvSpPr/>
          <p:nvPr>
            <p:custDataLst>
              <p:tags r:id="rId1"/>
            </p:custDataLst>
          </p:nvPr>
        </p:nvSpPr>
        <p:spPr>
          <a:xfrm>
            <a:off x="4135755" y="4147820"/>
            <a:ext cx="3799304" cy="1806962"/>
          </a:xfrm>
          <a:custGeom>
            <a:avLst/>
            <a:gdLst/>
            <a:ahLst/>
            <a:cxnLst>
              <a:cxn ang="3">
                <a:pos x="hc" y="t"/>
              </a:cxn>
              <a:cxn ang="cd2">
                <a:pos x="l" y="vc"/>
              </a:cxn>
              <a:cxn ang="cd4">
                <a:pos x="hc" y="b"/>
              </a:cxn>
              <a:cxn ang="0">
                <a:pos x="r" y="vc"/>
              </a:cxn>
            </a:cxnLst>
            <a:rect l="l" t="t" r="r" b="b"/>
            <a:pathLst>
              <a:path w="6276" h="2985">
                <a:moveTo>
                  <a:pt x="0" y="0"/>
                </a:moveTo>
                <a:lnTo>
                  <a:pt x="6276" y="0"/>
                </a:lnTo>
                <a:lnTo>
                  <a:pt x="6276" y="5"/>
                </a:lnTo>
                <a:cubicBezTo>
                  <a:pt x="6192" y="1665"/>
                  <a:pt x="4819" y="2985"/>
                  <a:pt x="3138" y="2985"/>
                </a:cubicBezTo>
                <a:cubicBezTo>
                  <a:pt x="1457" y="2985"/>
                  <a:pt x="84" y="1665"/>
                  <a:pt x="0" y="5"/>
                </a:cubicBezTo>
                <a:lnTo>
                  <a:pt x="0" y="0"/>
                </a:lnTo>
                <a:close/>
              </a:path>
            </a:pathLst>
          </a:custGeom>
          <a:gradFill>
            <a:gsLst>
              <a:gs pos="0">
                <a:schemeClr val="accent1">
                  <a:lumMod val="60000"/>
                  <a:lumOff val="40000"/>
                  <a:alpha val="25000"/>
                </a:schemeClr>
              </a:gs>
              <a:gs pos="100000">
                <a:schemeClr val="bg2">
                  <a:lumMod val="80000"/>
                  <a:lumOff val="20000"/>
                </a:schemeClr>
              </a:gs>
            </a:gsLst>
            <a:lin ang="5400000" scaled="0"/>
          </a:gradFill>
          <a:ln>
            <a:noFill/>
          </a:ln>
          <a:effectLst>
            <a:outerShdw blurRad="508000" dist="317500" dir="5400000" sx="86000" sy="86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b="1" dirty="0">
              <a:solidFill>
                <a:schemeClr val="accent1"/>
              </a:solidFill>
              <a:latin typeface="+mj-ea"/>
              <a:ea typeface="+mj-ea"/>
              <a:cs typeface="+mj-ea"/>
            </a:endParaRPr>
          </a:p>
        </p:txBody>
      </p:sp>
      <p:sp>
        <p:nvSpPr>
          <p:cNvPr id="89" name="椭圆 88"/>
          <p:cNvSpPr/>
          <p:nvPr>
            <p:custDataLst>
              <p:tags r:id="rId2"/>
            </p:custDataLst>
          </p:nvPr>
        </p:nvSpPr>
        <p:spPr>
          <a:xfrm>
            <a:off x="4135755" y="2840990"/>
            <a:ext cx="3799161" cy="2196200"/>
          </a:xfrm>
          <a:prstGeom prst="ellipse">
            <a:avLst/>
          </a:prstGeom>
          <a:solidFill>
            <a:schemeClr val="bg2"/>
          </a:solidFill>
          <a:ln w="53975">
            <a:gradFill>
              <a:gsLst>
                <a:gs pos="35000">
                  <a:schemeClr val="accent1">
                    <a:lumMod val="5000"/>
                    <a:lumOff val="95000"/>
                    <a:alpha val="0"/>
                  </a:schemeClr>
                </a:gs>
                <a:gs pos="100000">
                  <a:schemeClr val="accent1">
                    <a:lumMod val="60000"/>
                    <a:lumOff val="40000"/>
                    <a:alpha val="100000"/>
                  </a:schemeClr>
                </a:gs>
                <a:gs pos="89000">
                  <a:schemeClr val="accent1">
                    <a:lumMod val="30000"/>
                    <a:lumOff val="70000"/>
                    <a:alpha val="10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90" name="任意多边形: 形状 40"/>
          <p:cNvSpPr/>
          <p:nvPr>
            <p:custDataLst>
              <p:tags r:id="rId3"/>
            </p:custDataLst>
          </p:nvPr>
        </p:nvSpPr>
        <p:spPr>
          <a:xfrm>
            <a:off x="7618730" y="2725420"/>
            <a:ext cx="576439" cy="576439"/>
          </a:xfrm>
          <a:custGeom>
            <a:avLst/>
            <a:gdLst>
              <a:gd name="connsiteX0" fmla="*/ 0 w 1532041"/>
              <a:gd name="connsiteY0" fmla="*/ 766021 h 1532041"/>
              <a:gd name="connsiteX1" fmla="*/ 766021 w 1532041"/>
              <a:gd name="connsiteY1" fmla="*/ 0 h 1532041"/>
              <a:gd name="connsiteX2" fmla="*/ 1532042 w 1532041"/>
              <a:gd name="connsiteY2" fmla="*/ 766021 h 1532041"/>
              <a:gd name="connsiteX3" fmla="*/ 766021 w 1532041"/>
              <a:gd name="connsiteY3" fmla="*/ 1532042 h 1532041"/>
              <a:gd name="connsiteX4" fmla="*/ 0 w 1532041"/>
              <a:gd name="connsiteY4" fmla="*/ 766021 h 1532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41" h="1532041">
                <a:moveTo>
                  <a:pt x="0" y="766021"/>
                </a:moveTo>
                <a:cubicBezTo>
                  <a:pt x="0" y="342959"/>
                  <a:pt x="342959" y="0"/>
                  <a:pt x="766021" y="0"/>
                </a:cubicBezTo>
                <a:cubicBezTo>
                  <a:pt x="1189083" y="0"/>
                  <a:pt x="1532042" y="342959"/>
                  <a:pt x="1532042" y="766021"/>
                </a:cubicBezTo>
                <a:cubicBezTo>
                  <a:pt x="1532042" y="1189083"/>
                  <a:pt x="1189083" y="1532042"/>
                  <a:pt x="766021" y="1532042"/>
                </a:cubicBezTo>
                <a:cubicBezTo>
                  <a:pt x="342959" y="1532042"/>
                  <a:pt x="0" y="1189083"/>
                  <a:pt x="0" y="766021"/>
                </a:cubicBezTo>
                <a:close/>
              </a:path>
            </a:pathLst>
          </a:custGeom>
          <a:gradFill>
            <a:gsLst>
              <a:gs pos="54000">
                <a:schemeClr val="accent2">
                  <a:alpha val="100000"/>
                </a:schemeClr>
              </a:gs>
              <a:gs pos="0">
                <a:schemeClr val="accent2">
                  <a:lumMod val="60000"/>
                  <a:lumOff val="40000"/>
                  <a:alpha val="100000"/>
                </a:schemeClr>
              </a:gs>
              <a:gs pos="81000">
                <a:schemeClr val="accent2">
                  <a:alpha val="100000"/>
                </a:schemeClr>
              </a:gs>
              <a:gs pos="100000">
                <a:schemeClr val="accent2">
                  <a:alpha val="100000"/>
                </a:schemeClr>
              </a:gs>
            </a:gsLst>
            <a:lin ang="5400000" scaled="0"/>
          </a:gradFill>
          <a:ln>
            <a:gradFill>
              <a:gsLst>
                <a:gs pos="37000">
                  <a:srgbClr val="FFFFFF"/>
                </a:gs>
                <a:gs pos="0">
                  <a:schemeClr val="accent2">
                    <a:lumMod val="45000"/>
                    <a:lumOff val="55000"/>
                    <a:alpha val="100000"/>
                  </a:schemeClr>
                </a:gs>
                <a:gs pos="100000">
                  <a:srgbClr val="FFFFFF"/>
                </a:gs>
                <a:gs pos="71000">
                  <a:schemeClr val="accent2">
                    <a:lumMod val="30000"/>
                    <a:lumOff val="70000"/>
                    <a:alpha val="100000"/>
                  </a:schemeClr>
                </a:gs>
              </a:gsLst>
              <a:lin ang="16200000" scaled="0"/>
            </a:gradFill>
          </a:ln>
          <a:effectLst>
            <a:outerShdw blurRad="342900" sx="106000" sy="106000" algn="ctr"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latin typeface="+mn-ea"/>
              <a:cs typeface="+mn-ea"/>
              <a:sym typeface="+mn-ea"/>
            </a:endParaRPr>
          </a:p>
        </p:txBody>
      </p:sp>
      <p:sp>
        <p:nvSpPr>
          <p:cNvPr id="91" name="任意多边形: 形状 41"/>
          <p:cNvSpPr/>
          <p:nvPr>
            <p:custDataLst>
              <p:tags r:id="rId4"/>
            </p:custDataLst>
          </p:nvPr>
        </p:nvSpPr>
        <p:spPr>
          <a:xfrm>
            <a:off x="7618730" y="4994275"/>
            <a:ext cx="576439" cy="576439"/>
          </a:xfrm>
          <a:custGeom>
            <a:avLst/>
            <a:gdLst>
              <a:gd name="connsiteX0" fmla="*/ 0 w 1532041"/>
              <a:gd name="connsiteY0" fmla="*/ 766021 h 1532041"/>
              <a:gd name="connsiteX1" fmla="*/ 766021 w 1532041"/>
              <a:gd name="connsiteY1" fmla="*/ 0 h 1532041"/>
              <a:gd name="connsiteX2" fmla="*/ 1532042 w 1532041"/>
              <a:gd name="connsiteY2" fmla="*/ 766021 h 1532041"/>
              <a:gd name="connsiteX3" fmla="*/ 766021 w 1532041"/>
              <a:gd name="connsiteY3" fmla="*/ 1532042 h 1532041"/>
              <a:gd name="connsiteX4" fmla="*/ 0 w 1532041"/>
              <a:gd name="connsiteY4" fmla="*/ 766021 h 1532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41" h="1532041">
                <a:moveTo>
                  <a:pt x="0" y="766021"/>
                </a:moveTo>
                <a:cubicBezTo>
                  <a:pt x="0" y="342959"/>
                  <a:pt x="342959" y="0"/>
                  <a:pt x="766021" y="0"/>
                </a:cubicBezTo>
                <a:cubicBezTo>
                  <a:pt x="1189083" y="0"/>
                  <a:pt x="1532042" y="342959"/>
                  <a:pt x="1532042" y="766021"/>
                </a:cubicBezTo>
                <a:cubicBezTo>
                  <a:pt x="1532042" y="1189083"/>
                  <a:pt x="1189083" y="1532042"/>
                  <a:pt x="766021" y="1532042"/>
                </a:cubicBezTo>
                <a:cubicBezTo>
                  <a:pt x="342959" y="1532042"/>
                  <a:pt x="0" y="1189083"/>
                  <a:pt x="0" y="766021"/>
                </a:cubicBezTo>
                <a:close/>
              </a:path>
            </a:pathLst>
          </a:custGeom>
          <a:gradFill>
            <a:gsLst>
              <a:gs pos="54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gradFill>
              <a:gsLst>
                <a:gs pos="37000">
                  <a:srgbClr val="FFFFFF"/>
                </a:gs>
                <a:gs pos="0">
                  <a:schemeClr val="accent1">
                    <a:lumMod val="45000"/>
                    <a:lumOff val="55000"/>
                    <a:alpha val="100000"/>
                  </a:schemeClr>
                </a:gs>
                <a:gs pos="100000">
                  <a:srgbClr val="FFFFFF"/>
                </a:gs>
                <a:gs pos="71000">
                  <a:schemeClr val="accent1">
                    <a:lumMod val="30000"/>
                    <a:lumOff val="70000"/>
                    <a:alpha val="10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latin typeface="+mn-ea"/>
              <a:cs typeface="+mn-ea"/>
              <a:sym typeface="+mn-ea"/>
            </a:endParaRPr>
          </a:p>
        </p:txBody>
      </p:sp>
      <p:sp>
        <p:nvSpPr>
          <p:cNvPr id="92" name="任意多边形: 形状 43"/>
          <p:cNvSpPr/>
          <p:nvPr>
            <p:custDataLst>
              <p:tags r:id="rId5"/>
            </p:custDataLst>
          </p:nvPr>
        </p:nvSpPr>
        <p:spPr>
          <a:xfrm>
            <a:off x="3863975" y="4994275"/>
            <a:ext cx="576439" cy="576439"/>
          </a:xfrm>
          <a:custGeom>
            <a:avLst/>
            <a:gdLst>
              <a:gd name="connsiteX0" fmla="*/ 0 w 1532041"/>
              <a:gd name="connsiteY0" fmla="*/ 766021 h 1532041"/>
              <a:gd name="connsiteX1" fmla="*/ 766021 w 1532041"/>
              <a:gd name="connsiteY1" fmla="*/ 0 h 1532041"/>
              <a:gd name="connsiteX2" fmla="*/ 1532042 w 1532041"/>
              <a:gd name="connsiteY2" fmla="*/ 766021 h 1532041"/>
              <a:gd name="connsiteX3" fmla="*/ 766021 w 1532041"/>
              <a:gd name="connsiteY3" fmla="*/ 1532042 h 1532041"/>
              <a:gd name="connsiteX4" fmla="*/ 0 w 1532041"/>
              <a:gd name="connsiteY4" fmla="*/ 766021 h 1532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41" h="1532041">
                <a:moveTo>
                  <a:pt x="0" y="766021"/>
                </a:moveTo>
                <a:cubicBezTo>
                  <a:pt x="0" y="342959"/>
                  <a:pt x="342959" y="0"/>
                  <a:pt x="766021" y="0"/>
                </a:cubicBezTo>
                <a:cubicBezTo>
                  <a:pt x="1189083" y="0"/>
                  <a:pt x="1532042" y="342959"/>
                  <a:pt x="1532042" y="766021"/>
                </a:cubicBezTo>
                <a:cubicBezTo>
                  <a:pt x="1532042" y="1189083"/>
                  <a:pt x="1189083" y="1532042"/>
                  <a:pt x="766021" y="1532042"/>
                </a:cubicBezTo>
                <a:cubicBezTo>
                  <a:pt x="342959" y="1532042"/>
                  <a:pt x="0" y="1189083"/>
                  <a:pt x="0" y="766021"/>
                </a:cubicBezTo>
                <a:close/>
              </a:path>
            </a:pathLst>
          </a:custGeom>
          <a:gradFill>
            <a:gsLst>
              <a:gs pos="54000">
                <a:schemeClr val="accent2">
                  <a:alpha val="100000"/>
                </a:schemeClr>
              </a:gs>
              <a:gs pos="0">
                <a:schemeClr val="accent2">
                  <a:lumMod val="60000"/>
                  <a:lumOff val="40000"/>
                  <a:alpha val="100000"/>
                </a:schemeClr>
              </a:gs>
              <a:gs pos="81000">
                <a:schemeClr val="accent2">
                  <a:alpha val="100000"/>
                </a:schemeClr>
              </a:gs>
              <a:gs pos="100000">
                <a:schemeClr val="accent2">
                  <a:alpha val="100000"/>
                </a:schemeClr>
              </a:gs>
            </a:gsLst>
            <a:lin ang="5400000" scaled="0"/>
          </a:gradFill>
          <a:ln>
            <a:gradFill>
              <a:gsLst>
                <a:gs pos="37000">
                  <a:srgbClr val="FFFFFF"/>
                </a:gs>
                <a:gs pos="0">
                  <a:schemeClr val="accent2">
                    <a:lumMod val="45000"/>
                    <a:lumOff val="55000"/>
                    <a:alpha val="100000"/>
                  </a:schemeClr>
                </a:gs>
                <a:gs pos="100000">
                  <a:srgbClr val="FFFFFF"/>
                </a:gs>
                <a:gs pos="71000">
                  <a:schemeClr val="accent2">
                    <a:lumMod val="30000"/>
                    <a:lumOff val="70000"/>
                    <a:alpha val="100000"/>
                  </a:schemeClr>
                </a:gs>
              </a:gsLst>
              <a:lin ang="16200000" scaled="0"/>
            </a:gradFill>
          </a:ln>
          <a:effectLst>
            <a:outerShdw blurRad="342900" sx="106000" sy="106000" algn="ctr" rotWithShape="0">
              <a:schemeClr val="accent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latin typeface="+mn-ea"/>
              <a:cs typeface="+mn-ea"/>
              <a:sym typeface="+mn-ea"/>
            </a:endParaRPr>
          </a:p>
        </p:txBody>
      </p:sp>
      <p:sp>
        <p:nvSpPr>
          <p:cNvPr id="93" name="任意多边形: 形状 44"/>
          <p:cNvSpPr/>
          <p:nvPr>
            <p:custDataLst>
              <p:tags r:id="rId6"/>
            </p:custDataLst>
          </p:nvPr>
        </p:nvSpPr>
        <p:spPr>
          <a:xfrm>
            <a:off x="3863975" y="2725420"/>
            <a:ext cx="576439" cy="576439"/>
          </a:xfrm>
          <a:custGeom>
            <a:avLst/>
            <a:gdLst>
              <a:gd name="connsiteX0" fmla="*/ 0 w 1532041"/>
              <a:gd name="connsiteY0" fmla="*/ 766021 h 1532041"/>
              <a:gd name="connsiteX1" fmla="*/ 766021 w 1532041"/>
              <a:gd name="connsiteY1" fmla="*/ 0 h 1532041"/>
              <a:gd name="connsiteX2" fmla="*/ 1532042 w 1532041"/>
              <a:gd name="connsiteY2" fmla="*/ 766021 h 1532041"/>
              <a:gd name="connsiteX3" fmla="*/ 766021 w 1532041"/>
              <a:gd name="connsiteY3" fmla="*/ 1532042 h 1532041"/>
              <a:gd name="connsiteX4" fmla="*/ 0 w 1532041"/>
              <a:gd name="connsiteY4" fmla="*/ 766021 h 1532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041" h="1532041">
                <a:moveTo>
                  <a:pt x="0" y="766021"/>
                </a:moveTo>
                <a:cubicBezTo>
                  <a:pt x="0" y="342959"/>
                  <a:pt x="342959" y="0"/>
                  <a:pt x="766021" y="0"/>
                </a:cubicBezTo>
                <a:cubicBezTo>
                  <a:pt x="1189083" y="0"/>
                  <a:pt x="1532042" y="342959"/>
                  <a:pt x="1532042" y="766021"/>
                </a:cubicBezTo>
                <a:cubicBezTo>
                  <a:pt x="1532042" y="1189083"/>
                  <a:pt x="1189083" y="1532042"/>
                  <a:pt x="766021" y="1532042"/>
                </a:cubicBezTo>
                <a:cubicBezTo>
                  <a:pt x="342959" y="1532042"/>
                  <a:pt x="0" y="1189083"/>
                  <a:pt x="0" y="766021"/>
                </a:cubicBezTo>
                <a:close/>
              </a:path>
            </a:pathLst>
          </a:custGeom>
          <a:gradFill>
            <a:gsLst>
              <a:gs pos="54000">
                <a:schemeClr val="accent1">
                  <a:alpha val="100000"/>
                </a:schemeClr>
              </a:gs>
              <a:gs pos="0">
                <a:schemeClr val="accent1">
                  <a:lumMod val="60000"/>
                  <a:lumOff val="40000"/>
                  <a:alpha val="100000"/>
                </a:schemeClr>
              </a:gs>
              <a:gs pos="81000">
                <a:schemeClr val="accent1">
                  <a:alpha val="100000"/>
                </a:schemeClr>
              </a:gs>
              <a:gs pos="100000">
                <a:schemeClr val="accent1">
                  <a:alpha val="100000"/>
                </a:schemeClr>
              </a:gs>
            </a:gsLst>
            <a:lin ang="5400000" scaled="0"/>
          </a:gradFill>
          <a:ln>
            <a:gradFill>
              <a:gsLst>
                <a:gs pos="37000">
                  <a:srgbClr val="FFFFFF"/>
                </a:gs>
                <a:gs pos="0">
                  <a:schemeClr val="accent1">
                    <a:lumMod val="45000"/>
                    <a:lumOff val="55000"/>
                    <a:alpha val="100000"/>
                  </a:schemeClr>
                </a:gs>
                <a:gs pos="100000">
                  <a:srgbClr val="FFFFFF"/>
                </a:gs>
                <a:gs pos="71000">
                  <a:schemeClr val="accent1">
                    <a:lumMod val="30000"/>
                    <a:lumOff val="70000"/>
                    <a:alpha val="100000"/>
                  </a:schemeClr>
                </a:gs>
              </a:gsLst>
              <a:lin ang="16200000" scaled="0"/>
            </a:gradFill>
          </a:ln>
          <a:effectLst>
            <a:outerShdw blurRad="342900" sx="106000" sy="106000" algn="ctr"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latin typeface="+mn-ea"/>
              <a:cs typeface="+mn-ea"/>
              <a:sym typeface="+mn-ea"/>
            </a:endParaRPr>
          </a:p>
        </p:txBody>
      </p:sp>
      <p:sp>
        <p:nvSpPr>
          <p:cNvPr id="94" name="椭圆 93"/>
          <p:cNvSpPr/>
          <p:nvPr>
            <p:custDataLst>
              <p:tags r:id="rId7"/>
            </p:custDataLst>
          </p:nvPr>
        </p:nvSpPr>
        <p:spPr>
          <a:xfrm>
            <a:off x="3837940" y="1919605"/>
            <a:ext cx="4394822" cy="4394822"/>
          </a:xfrm>
          <a:prstGeom prst="ellipse">
            <a:avLst/>
          </a:prstGeom>
          <a:noFill/>
          <a:ln w="31750">
            <a:solidFill>
              <a:schemeClr val="accent1">
                <a:alpha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lt1"/>
              </a:solidFill>
              <a:latin typeface="+mn-ea"/>
            </a:endParaRPr>
          </a:p>
        </p:txBody>
      </p:sp>
      <p:sp>
        <p:nvSpPr>
          <p:cNvPr id="95" name="任意多边形 5"/>
          <p:cNvSpPr/>
          <p:nvPr>
            <p:custDataLst>
              <p:tags r:id="rId8"/>
            </p:custDataLst>
          </p:nvPr>
        </p:nvSpPr>
        <p:spPr>
          <a:xfrm>
            <a:off x="5941060" y="2788285"/>
            <a:ext cx="846462" cy="1370404"/>
          </a:xfrm>
          <a:custGeom>
            <a:avLst/>
            <a:gdLst>
              <a:gd name="connsiteX0" fmla="*/ 1 w 1968"/>
              <a:gd name="connsiteY0" fmla="*/ 113 h 3185"/>
              <a:gd name="connsiteX1" fmla="*/ 134 w 1968"/>
              <a:gd name="connsiteY1" fmla="*/ 9 h 3185"/>
              <a:gd name="connsiteX2" fmla="*/ 1797 w 1968"/>
              <a:gd name="connsiteY2" fmla="*/ 924 h 3185"/>
              <a:gd name="connsiteX3" fmla="*/ 1962 w 1968"/>
              <a:gd name="connsiteY3" fmla="*/ 1332 h 3185"/>
              <a:gd name="connsiteX4" fmla="*/ 1933 w 1968"/>
              <a:gd name="connsiteY4" fmla="*/ 2982 h 3185"/>
              <a:gd name="connsiteX5" fmla="*/ 1817 w 1968"/>
              <a:gd name="connsiteY5" fmla="*/ 3186 h 3185"/>
              <a:gd name="connsiteX6" fmla="*/ 128 w 1968"/>
              <a:gd name="connsiteY6" fmla="*/ 2196 h 3185"/>
              <a:gd name="connsiteX7" fmla="*/ 10 w 1968"/>
              <a:gd name="connsiteY7" fmla="*/ 1799 h 3185"/>
              <a:gd name="connsiteX8" fmla="*/ 1 w 1968"/>
              <a:gd name="connsiteY8" fmla="*/ 113 h 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 h="3186">
                <a:moveTo>
                  <a:pt x="1" y="113"/>
                </a:moveTo>
                <a:cubicBezTo>
                  <a:pt x="-4" y="3"/>
                  <a:pt x="70" y="-13"/>
                  <a:pt x="134" y="9"/>
                </a:cubicBezTo>
                <a:lnTo>
                  <a:pt x="1797" y="924"/>
                </a:lnTo>
                <a:cubicBezTo>
                  <a:pt x="2020" y="1011"/>
                  <a:pt x="1962" y="1126"/>
                  <a:pt x="1962" y="1332"/>
                </a:cubicBezTo>
                <a:lnTo>
                  <a:pt x="1933" y="2982"/>
                </a:lnTo>
                <a:cubicBezTo>
                  <a:pt x="1933" y="3188"/>
                  <a:pt x="1923" y="3186"/>
                  <a:pt x="1817" y="3186"/>
                </a:cubicBezTo>
                <a:lnTo>
                  <a:pt x="128" y="2196"/>
                </a:lnTo>
                <a:cubicBezTo>
                  <a:pt x="4" y="2119"/>
                  <a:pt x="18" y="2112"/>
                  <a:pt x="10" y="1799"/>
                </a:cubicBezTo>
                <a:cubicBezTo>
                  <a:pt x="4" y="1311"/>
                  <a:pt x="-3" y="623"/>
                  <a:pt x="1" y="113"/>
                </a:cubicBezTo>
                <a:close/>
              </a:path>
            </a:pathLst>
          </a:custGeom>
          <a:gradFill>
            <a:gsLst>
              <a:gs pos="54000">
                <a:schemeClr val="accent2">
                  <a:alpha val="70000"/>
                </a:schemeClr>
              </a:gs>
              <a:gs pos="0">
                <a:schemeClr val="accent2">
                  <a:alpha val="30000"/>
                </a:schemeClr>
              </a:gs>
              <a:gs pos="81000">
                <a:schemeClr val="accent2">
                  <a:alpha val="80000"/>
                </a:schemeClr>
              </a:gs>
              <a:gs pos="100000">
                <a:schemeClr val="accent2">
                  <a:alpha val="40000"/>
                </a:schemeClr>
              </a:gs>
            </a:gsLst>
            <a:lin ang="18000000" scaled="0"/>
          </a:gradFill>
          <a:ln w="28575">
            <a:gradFill>
              <a:gsLst>
                <a:gs pos="0">
                  <a:schemeClr val="accent2">
                    <a:lumMod val="5000"/>
                    <a:lumOff val="95000"/>
                    <a:alpha val="0"/>
                  </a:schemeClr>
                </a:gs>
                <a:gs pos="78000">
                  <a:schemeClr val="accent2">
                    <a:alpha val="100000"/>
                  </a:schemeClr>
                </a:gs>
                <a:gs pos="100000">
                  <a:schemeClr val="accent2">
                    <a:alpha val="100000"/>
                  </a:schemeClr>
                </a:gs>
                <a:gs pos="72000">
                  <a:schemeClr val="accent2">
                    <a:alpha val="100000"/>
                  </a:schemeClr>
                </a:gs>
                <a:gs pos="47000">
                  <a:schemeClr val="accent2">
                    <a:lumMod val="30000"/>
                    <a:lumOff val="70000"/>
                    <a:alpha val="6000"/>
                  </a:schemeClr>
                </a:gs>
              </a:gsLst>
              <a:lin ang="18000000" scaled="0"/>
            </a:gradFill>
          </a:ln>
          <a:effectLst>
            <a:outerShdw blurRad="228600" dir="18900000" sy="23000" kx="-1200000" algn="b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latin typeface="+mn-ea"/>
              <a:sym typeface="微软雅黑" panose="020B0503020204020204" pitchFamily="34" charset="-122"/>
            </a:endParaRPr>
          </a:p>
        </p:txBody>
      </p:sp>
      <p:sp>
        <p:nvSpPr>
          <p:cNvPr id="96" name="任意多边形 5"/>
          <p:cNvSpPr/>
          <p:nvPr>
            <p:custDataLst>
              <p:tags r:id="rId9"/>
            </p:custDataLst>
          </p:nvPr>
        </p:nvSpPr>
        <p:spPr>
          <a:xfrm>
            <a:off x="5718175" y="2933700"/>
            <a:ext cx="846462" cy="1370001"/>
          </a:xfrm>
          <a:custGeom>
            <a:avLst/>
            <a:gdLst>
              <a:gd name="connsiteX0" fmla="*/ 1 w 1968"/>
              <a:gd name="connsiteY0" fmla="*/ 113 h 3185"/>
              <a:gd name="connsiteX1" fmla="*/ 134 w 1968"/>
              <a:gd name="connsiteY1" fmla="*/ 9 h 3185"/>
              <a:gd name="connsiteX2" fmla="*/ 1797 w 1968"/>
              <a:gd name="connsiteY2" fmla="*/ 924 h 3185"/>
              <a:gd name="connsiteX3" fmla="*/ 1962 w 1968"/>
              <a:gd name="connsiteY3" fmla="*/ 1332 h 3185"/>
              <a:gd name="connsiteX4" fmla="*/ 1933 w 1968"/>
              <a:gd name="connsiteY4" fmla="*/ 2982 h 3185"/>
              <a:gd name="connsiteX5" fmla="*/ 1817 w 1968"/>
              <a:gd name="connsiteY5" fmla="*/ 3186 h 3185"/>
              <a:gd name="connsiteX6" fmla="*/ 128 w 1968"/>
              <a:gd name="connsiteY6" fmla="*/ 2196 h 3185"/>
              <a:gd name="connsiteX7" fmla="*/ 10 w 1968"/>
              <a:gd name="connsiteY7" fmla="*/ 1799 h 3185"/>
              <a:gd name="connsiteX8" fmla="*/ 1 w 1968"/>
              <a:gd name="connsiteY8" fmla="*/ 113 h 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 h="3186">
                <a:moveTo>
                  <a:pt x="1" y="113"/>
                </a:moveTo>
                <a:cubicBezTo>
                  <a:pt x="-4" y="3"/>
                  <a:pt x="70" y="-13"/>
                  <a:pt x="134" y="9"/>
                </a:cubicBezTo>
                <a:lnTo>
                  <a:pt x="1797" y="924"/>
                </a:lnTo>
                <a:cubicBezTo>
                  <a:pt x="2020" y="1011"/>
                  <a:pt x="1962" y="1126"/>
                  <a:pt x="1962" y="1332"/>
                </a:cubicBezTo>
                <a:lnTo>
                  <a:pt x="1933" y="2982"/>
                </a:lnTo>
                <a:cubicBezTo>
                  <a:pt x="1933" y="3188"/>
                  <a:pt x="1923" y="3186"/>
                  <a:pt x="1817" y="3186"/>
                </a:cubicBezTo>
                <a:lnTo>
                  <a:pt x="128" y="2196"/>
                </a:lnTo>
                <a:cubicBezTo>
                  <a:pt x="4" y="2119"/>
                  <a:pt x="18" y="2112"/>
                  <a:pt x="10" y="1799"/>
                </a:cubicBezTo>
                <a:cubicBezTo>
                  <a:pt x="4" y="1311"/>
                  <a:pt x="-3" y="623"/>
                  <a:pt x="1" y="113"/>
                </a:cubicBezTo>
                <a:close/>
              </a:path>
            </a:pathLst>
          </a:custGeom>
          <a:gradFill>
            <a:gsLst>
              <a:gs pos="54000">
                <a:schemeClr val="accent1">
                  <a:alpha val="50000"/>
                </a:schemeClr>
              </a:gs>
              <a:gs pos="19000">
                <a:schemeClr val="accent1">
                  <a:alpha val="50000"/>
                </a:schemeClr>
              </a:gs>
              <a:gs pos="81000">
                <a:schemeClr val="accent1">
                  <a:alpha val="50000"/>
                </a:schemeClr>
              </a:gs>
              <a:gs pos="100000">
                <a:schemeClr val="accent1">
                  <a:alpha val="50000"/>
                </a:schemeClr>
              </a:gs>
            </a:gsLst>
            <a:lin ang="17400000" scaled="0"/>
          </a:gradFill>
          <a:ln w="28575">
            <a:gradFill>
              <a:gsLst>
                <a:gs pos="0">
                  <a:schemeClr val="accent1">
                    <a:alpha val="10000"/>
                  </a:schemeClr>
                </a:gs>
                <a:gs pos="78000">
                  <a:schemeClr val="accent1">
                    <a:alpha val="50000"/>
                  </a:schemeClr>
                </a:gs>
                <a:gs pos="100000">
                  <a:schemeClr val="accent1">
                    <a:lumMod val="60000"/>
                    <a:lumOff val="40000"/>
                    <a:alpha val="100000"/>
                  </a:schemeClr>
                </a:gs>
                <a:gs pos="63000">
                  <a:schemeClr val="accent1">
                    <a:alpha val="40000"/>
                  </a:schemeClr>
                </a:gs>
                <a:gs pos="47000">
                  <a:schemeClr val="accent1">
                    <a:alpha val="0"/>
                  </a:schemeClr>
                </a:gs>
              </a:gsLst>
              <a:lin ang="19740000" scaled="0"/>
            </a:gradFill>
          </a:ln>
          <a:effectLst>
            <a:outerShdw blurRad="228600" dir="18900000" sy="23000" kx="-1200000" algn="b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latin typeface="+mn-ea"/>
              <a:sym typeface="+mn-ea"/>
            </a:endParaRPr>
          </a:p>
        </p:txBody>
      </p:sp>
      <p:sp>
        <p:nvSpPr>
          <p:cNvPr id="97" name="任意多边形 5"/>
          <p:cNvSpPr/>
          <p:nvPr>
            <p:custDataLst>
              <p:tags r:id="rId10"/>
            </p:custDataLst>
          </p:nvPr>
        </p:nvSpPr>
        <p:spPr>
          <a:xfrm>
            <a:off x="5494655" y="3078480"/>
            <a:ext cx="846462" cy="1370001"/>
          </a:xfrm>
          <a:custGeom>
            <a:avLst/>
            <a:gdLst>
              <a:gd name="connsiteX0" fmla="*/ 1 w 1968"/>
              <a:gd name="connsiteY0" fmla="*/ 113 h 3185"/>
              <a:gd name="connsiteX1" fmla="*/ 134 w 1968"/>
              <a:gd name="connsiteY1" fmla="*/ 9 h 3185"/>
              <a:gd name="connsiteX2" fmla="*/ 1797 w 1968"/>
              <a:gd name="connsiteY2" fmla="*/ 924 h 3185"/>
              <a:gd name="connsiteX3" fmla="*/ 1962 w 1968"/>
              <a:gd name="connsiteY3" fmla="*/ 1332 h 3185"/>
              <a:gd name="connsiteX4" fmla="*/ 1933 w 1968"/>
              <a:gd name="connsiteY4" fmla="*/ 2982 h 3185"/>
              <a:gd name="connsiteX5" fmla="*/ 1817 w 1968"/>
              <a:gd name="connsiteY5" fmla="*/ 3186 h 3185"/>
              <a:gd name="connsiteX6" fmla="*/ 128 w 1968"/>
              <a:gd name="connsiteY6" fmla="*/ 2196 h 3185"/>
              <a:gd name="connsiteX7" fmla="*/ 10 w 1968"/>
              <a:gd name="connsiteY7" fmla="*/ 1799 h 3185"/>
              <a:gd name="connsiteX8" fmla="*/ 1 w 1968"/>
              <a:gd name="connsiteY8" fmla="*/ 113 h 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 h="3186">
                <a:moveTo>
                  <a:pt x="1" y="113"/>
                </a:moveTo>
                <a:cubicBezTo>
                  <a:pt x="-4" y="3"/>
                  <a:pt x="70" y="-13"/>
                  <a:pt x="134" y="9"/>
                </a:cubicBezTo>
                <a:lnTo>
                  <a:pt x="1797" y="924"/>
                </a:lnTo>
                <a:cubicBezTo>
                  <a:pt x="2020" y="1011"/>
                  <a:pt x="1962" y="1126"/>
                  <a:pt x="1962" y="1332"/>
                </a:cubicBezTo>
                <a:lnTo>
                  <a:pt x="1933" y="2982"/>
                </a:lnTo>
                <a:cubicBezTo>
                  <a:pt x="1933" y="3188"/>
                  <a:pt x="1923" y="3186"/>
                  <a:pt x="1817" y="3186"/>
                </a:cubicBezTo>
                <a:lnTo>
                  <a:pt x="128" y="2196"/>
                </a:lnTo>
                <a:cubicBezTo>
                  <a:pt x="4" y="2119"/>
                  <a:pt x="18" y="2112"/>
                  <a:pt x="10" y="1799"/>
                </a:cubicBezTo>
                <a:cubicBezTo>
                  <a:pt x="4" y="1311"/>
                  <a:pt x="-3" y="623"/>
                  <a:pt x="1" y="113"/>
                </a:cubicBezTo>
                <a:close/>
              </a:path>
            </a:pathLst>
          </a:custGeom>
          <a:gradFill>
            <a:gsLst>
              <a:gs pos="54000">
                <a:schemeClr val="accent2">
                  <a:alpha val="20000"/>
                </a:schemeClr>
              </a:gs>
              <a:gs pos="19000">
                <a:schemeClr val="accent2">
                  <a:alpha val="20000"/>
                </a:schemeClr>
              </a:gs>
              <a:gs pos="81000">
                <a:schemeClr val="accent2">
                  <a:alpha val="20000"/>
                </a:schemeClr>
              </a:gs>
              <a:gs pos="100000">
                <a:schemeClr val="accent2">
                  <a:alpha val="20000"/>
                </a:schemeClr>
              </a:gs>
            </a:gsLst>
            <a:lin ang="17400000" scaled="0"/>
          </a:gradFill>
          <a:ln w="28575">
            <a:gradFill>
              <a:gsLst>
                <a:gs pos="0">
                  <a:schemeClr val="accent2">
                    <a:alpha val="10000"/>
                  </a:schemeClr>
                </a:gs>
                <a:gs pos="78000">
                  <a:schemeClr val="accent2">
                    <a:alpha val="50000"/>
                  </a:schemeClr>
                </a:gs>
                <a:gs pos="100000">
                  <a:schemeClr val="accent2">
                    <a:lumMod val="60000"/>
                    <a:lumOff val="40000"/>
                    <a:alpha val="100000"/>
                  </a:schemeClr>
                </a:gs>
                <a:gs pos="63000">
                  <a:schemeClr val="accent2">
                    <a:alpha val="40000"/>
                  </a:schemeClr>
                </a:gs>
                <a:gs pos="47000">
                  <a:schemeClr val="accent2">
                    <a:alpha val="0"/>
                  </a:schemeClr>
                </a:gs>
              </a:gsLst>
              <a:lin ang="19740000" scaled="0"/>
            </a:gradFill>
          </a:ln>
          <a:effectLst>
            <a:outerShdw blurRad="228600" dir="18900000" sy="23000" kx="-1200000" algn="bl"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olidFill>
                <a:schemeClr val="lt1"/>
              </a:solidFill>
              <a:latin typeface="+mn-ea"/>
              <a:sym typeface="微软雅黑" panose="020B0503020204020204" pitchFamily="34" charset="-122"/>
            </a:endParaRPr>
          </a:p>
        </p:txBody>
      </p:sp>
      <p:sp>
        <p:nvSpPr>
          <p:cNvPr id="99" name="任意多边形 5"/>
          <p:cNvSpPr/>
          <p:nvPr>
            <p:custDataLst>
              <p:tags r:id="rId11"/>
            </p:custDataLst>
          </p:nvPr>
        </p:nvSpPr>
        <p:spPr>
          <a:xfrm>
            <a:off x="5271135" y="3223895"/>
            <a:ext cx="847269" cy="1370001"/>
          </a:xfrm>
          <a:custGeom>
            <a:avLst/>
            <a:gdLst>
              <a:gd name="connsiteX0" fmla="*/ 2 w 1969"/>
              <a:gd name="connsiteY0" fmla="*/ 113 h 3184"/>
              <a:gd name="connsiteX1" fmla="*/ 135 w 1969"/>
              <a:gd name="connsiteY1" fmla="*/ 9 h 3184"/>
              <a:gd name="connsiteX2" fmla="*/ 1798 w 1969"/>
              <a:gd name="connsiteY2" fmla="*/ 924 h 3184"/>
              <a:gd name="connsiteX3" fmla="*/ 1963 w 1969"/>
              <a:gd name="connsiteY3" fmla="*/ 1332 h 3184"/>
              <a:gd name="connsiteX4" fmla="*/ 1934 w 1969"/>
              <a:gd name="connsiteY4" fmla="*/ 2981 h 3184"/>
              <a:gd name="connsiteX5" fmla="*/ 1818 w 1969"/>
              <a:gd name="connsiteY5" fmla="*/ 3185 h 3184"/>
              <a:gd name="connsiteX6" fmla="*/ 89 w 1969"/>
              <a:gd name="connsiteY6" fmla="*/ 2159 h 3184"/>
              <a:gd name="connsiteX7" fmla="*/ 6 w 1969"/>
              <a:gd name="connsiteY7" fmla="*/ 1721 h 3184"/>
              <a:gd name="connsiteX8" fmla="*/ 2 w 1969"/>
              <a:gd name="connsiteY8" fmla="*/ 113 h 3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0" h="3185">
                <a:moveTo>
                  <a:pt x="2" y="113"/>
                </a:moveTo>
                <a:cubicBezTo>
                  <a:pt x="-3" y="3"/>
                  <a:pt x="71" y="-13"/>
                  <a:pt x="135" y="9"/>
                </a:cubicBezTo>
                <a:lnTo>
                  <a:pt x="1798" y="924"/>
                </a:lnTo>
                <a:cubicBezTo>
                  <a:pt x="2021" y="1011"/>
                  <a:pt x="1963" y="1126"/>
                  <a:pt x="1963" y="1332"/>
                </a:cubicBezTo>
                <a:lnTo>
                  <a:pt x="1934" y="2981"/>
                </a:lnTo>
                <a:cubicBezTo>
                  <a:pt x="1934" y="3187"/>
                  <a:pt x="1924" y="3185"/>
                  <a:pt x="1818" y="3185"/>
                </a:cubicBezTo>
                <a:lnTo>
                  <a:pt x="89" y="2159"/>
                </a:lnTo>
                <a:cubicBezTo>
                  <a:pt x="6" y="2075"/>
                  <a:pt x="14" y="2034"/>
                  <a:pt x="6" y="1721"/>
                </a:cubicBezTo>
                <a:cubicBezTo>
                  <a:pt x="0" y="1234"/>
                  <a:pt x="-2" y="623"/>
                  <a:pt x="2" y="113"/>
                </a:cubicBezTo>
                <a:close/>
              </a:path>
            </a:pathLst>
          </a:custGeom>
          <a:gradFill>
            <a:gsLst>
              <a:gs pos="0">
                <a:schemeClr val="accent1">
                  <a:lumMod val="60000"/>
                  <a:lumOff val="40000"/>
                  <a:alpha val="100000"/>
                </a:schemeClr>
              </a:gs>
              <a:gs pos="81000">
                <a:srgbClr val="FFFFFF">
                  <a:alpha val="80000"/>
                </a:srgbClr>
              </a:gs>
              <a:gs pos="100000">
                <a:schemeClr val="accent1">
                  <a:lumMod val="60000"/>
                  <a:lumOff val="40000"/>
                  <a:alpha val="100000"/>
                </a:schemeClr>
              </a:gs>
            </a:gsLst>
            <a:lin ang="16800000" scaled="0"/>
          </a:gradFill>
          <a:ln w="31750">
            <a:gradFill>
              <a:gsLst>
                <a:gs pos="0">
                  <a:schemeClr val="accent1">
                    <a:alpha val="5000"/>
                  </a:schemeClr>
                </a:gs>
                <a:gs pos="73000">
                  <a:schemeClr val="accent1">
                    <a:alpha val="25000"/>
                  </a:schemeClr>
                </a:gs>
                <a:gs pos="100000">
                  <a:schemeClr val="accent1">
                    <a:alpha val="40000"/>
                  </a:schemeClr>
                </a:gs>
                <a:gs pos="57000">
                  <a:schemeClr val="accent1">
                    <a:alpha val="20000"/>
                  </a:schemeClr>
                </a:gs>
                <a:gs pos="44000">
                  <a:schemeClr val="accent1">
                    <a:alpha val="5000"/>
                  </a:schemeClr>
                </a:gs>
              </a:gsLst>
              <a:lin ang="21060000" scaled="0"/>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solidFill>
                <a:schemeClr val="lt1"/>
              </a:solidFill>
              <a:latin typeface="+mn-ea"/>
              <a:sym typeface="微软雅黑" panose="020B0503020204020204" pitchFamily="34" charset="-122"/>
            </a:endParaRPr>
          </a:p>
        </p:txBody>
      </p:sp>
      <p:cxnSp>
        <p:nvCxnSpPr>
          <p:cNvPr id="100" name="直接连接符 99"/>
          <p:cNvCxnSpPr/>
          <p:nvPr>
            <p:custDataLst>
              <p:tags r:id="rId12"/>
            </p:custDataLst>
          </p:nvPr>
        </p:nvCxnSpPr>
        <p:spPr>
          <a:xfrm>
            <a:off x="1273810" y="2977515"/>
            <a:ext cx="2293056" cy="0"/>
          </a:xfrm>
          <a:prstGeom prst="line">
            <a:avLst/>
          </a:prstGeom>
          <a:ln cap="flat">
            <a:gradFill>
              <a:gsLst>
                <a:gs pos="0">
                  <a:schemeClr val="accent1">
                    <a:lumMod val="20000"/>
                    <a:lumOff val="80000"/>
                    <a:alpha val="0"/>
                  </a:schemeClr>
                </a:gs>
                <a:gs pos="95000">
                  <a:schemeClr val="accent1">
                    <a:alpha val="100000"/>
                  </a:schemeClr>
                </a:gs>
              </a:gsLst>
              <a:lin ang="0" scaled="0"/>
            </a:gradFill>
            <a:headEnd type="none"/>
            <a:tailEnd type="oval"/>
          </a:ln>
        </p:spPr>
        <p:style>
          <a:lnRef idx="1">
            <a:schemeClr val="accent1"/>
          </a:lnRef>
          <a:fillRef idx="0">
            <a:schemeClr val="accent1"/>
          </a:fillRef>
          <a:effectRef idx="0">
            <a:schemeClr val="accent1"/>
          </a:effectRef>
          <a:fontRef idx="minor">
            <a:schemeClr val="tx1"/>
          </a:fontRef>
        </p:style>
      </p:cxnSp>
      <p:sp>
        <p:nvSpPr>
          <p:cNvPr id="102" name="矩形 101"/>
          <p:cNvSpPr/>
          <p:nvPr>
            <p:custDataLst>
              <p:tags r:id="rId13"/>
            </p:custDataLst>
          </p:nvPr>
        </p:nvSpPr>
        <p:spPr>
          <a:xfrm>
            <a:off x="1210310" y="2242185"/>
            <a:ext cx="2329180" cy="686435"/>
          </a:xfrm>
          <a:prstGeom prst="rect">
            <a:avLst/>
          </a:prstGeom>
          <a:noFill/>
        </p:spPr>
        <p:txBody>
          <a:bodyPr wrap="square" lIns="0" tIns="0" rIns="0" bIns="0" rtlCol="0" anchor="b" anchorCtr="0">
            <a:noAutofit/>
          </a:bodyPr>
          <a:lstStyle/>
          <a:p>
            <a:pPr indent="0" algn="r" fontAlgn="auto">
              <a:lnSpc>
                <a:spcPct val="125000"/>
              </a:lnSpc>
              <a:spcBef>
                <a:spcPct val="0"/>
              </a:spcBef>
              <a:spcAft>
                <a:spcPct val="0"/>
              </a:spcAft>
            </a:pPr>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依托制度和业务创新试点，有序开发各类场景运用，加快区块链的</a:t>
            </a:r>
            <a:r>
              <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线上</a:t>
            </a:r>
            <a:r>
              <a:rPr lang="en-US" altLang="zh-CN"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金融基础设施建设。</a:t>
            </a:r>
            <a:endParaRPr lang="zh-CN" altLang="en-US" sz="12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04" name="直接连接符 103"/>
          <p:cNvCxnSpPr/>
          <p:nvPr>
            <p:custDataLst>
              <p:tags r:id="rId14"/>
            </p:custDataLst>
          </p:nvPr>
        </p:nvCxnSpPr>
        <p:spPr>
          <a:xfrm>
            <a:off x="1275715" y="5318760"/>
            <a:ext cx="2293056" cy="0"/>
          </a:xfrm>
          <a:prstGeom prst="line">
            <a:avLst/>
          </a:prstGeom>
          <a:ln cap="flat">
            <a:gradFill>
              <a:gsLst>
                <a:gs pos="0">
                  <a:schemeClr val="accent2">
                    <a:lumMod val="20000"/>
                    <a:lumOff val="80000"/>
                    <a:alpha val="0"/>
                  </a:schemeClr>
                </a:gs>
                <a:gs pos="95000">
                  <a:schemeClr val="accent2">
                    <a:alpha val="100000"/>
                  </a:schemeClr>
                </a:gs>
              </a:gsLst>
              <a:lin ang="0" scaled="0"/>
            </a:gradFill>
            <a:headEnd type="none"/>
            <a:tailEnd type="oval"/>
          </a:ln>
        </p:spPr>
        <p:style>
          <a:lnRef idx="1">
            <a:schemeClr val="accent1"/>
          </a:lnRef>
          <a:fillRef idx="0">
            <a:schemeClr val="accent1"/>
          </a:fillRef>
          <a:effectRef idx="0">
            <a:schemeClr val="accent1"/>
          </a:effectRef>
          <a:fontRef idx="minor">
            <a:schemeClr val="tx1"/>
          </a:fontRef>
        </p:style>
      </p:cxnSp>
      <p:sp>
        <p:nvSpPr>
          <p:cNvPr id="105" name="矩形 104"/>
          <p:cNvSpPr/>
          <p:nvPr>
            <p:custDataLst>
              <p:tags r:id="rId15"/>
            </p:custDataLst>
          </p:nvPr>
        </p:nvSpPr>
        <p:spPr>
          <a:xfrm>
            <a:off x="1404620" y="4559300"/>
            <a:ext cx="2136140" cy="686435"/>
          </a:xfrm>
          <a:prstGeom prst="rect">
            <a:avLst/>
          </a:prstGeom>
          <a:noFill/>
        </p:spPr>
        <p:txBody>
          <a:bodyPr wrap="square" lIns="0" tIns="0" rIns="0" bIns="0" rtlCol="0" anchor="b" anchorCtr="0">
            <a:noAutofit/>
          </a:bodyPr>
          <a:lstStyle/>
          <a:p>
            <a:pPr indent="0" algn="r" fontAlgn="auto">
              <a:lnSpc>
                <a:spcPct val="125000"/>
              </a:lnSpc>
              <a:spcBef>
                <a:spcPct val="0"/>
              </a:spcBef>
              <a:spcAft>
                <a:spcPct val="0"/>
              </a:spcAft>
            </a:pPr>
            <a:r>
              <a:rPr lang="zh-CN" altLang="en-US" sz="1200" b="1">
                <a:solidFill>
                  <a:schemeClr val="accent2"/>
                </a:solidFill>
                <a:latin typeface="微软雅黑" panose="020B0503020204020204" pitchFamily="34" charset="-122"/>
                <a:ea typeface="微软雅黑" panose="020B0503020204020204" pitchFamily="34" charset="-122"/>
                <a:cs typeface="+mn-ea"/>
              </a:rPr>
              <a:t>适时升级托管登记业务系统、</a:t>
            </a:r>
            <a:r>
              <a:rPr lang="en-US" altLang="zh-CN" sz="1200" b="1">
                <a:solidFill>
                  <a:schemeClr val="accent2"/>
                </a:solidFill>
                <a:latin typeface="微软雅黑" panose="020B0503020204020204" pitchFamily="34" charset="-122"/>
                <a:ea typeface="微软雅黑" panose="020B0503020204020204" pitchFamily="34" charset="-122"/>
                <a:cs typeface="+mn-ea"/>
              </a:rPr>
              <a:t>“</a:t>
            </a:r>
            <a:r>
              <a:rPr lang="zh-CN" altLang="en-US" sz="1200" b="1">
                <a:solidFill>
                  <a:schemeClr val="accent2"/>
                </a:solidFill>
                <a:latin typeface="微软雅黑" panose="020B0503020204020204" pitchFamily="34" charset="-122"/>
                <a:ea typeface="微软雅黑" panose="020B0503020204020204" pitchFamily="34" charset="-122"/>
                <a:cs typeface="+mn-ea"/>
              </a:rPr>
              <a:t>专精特新</a:t>
            </a:r>
            <a:r>
              <a:rPr lang="en-US" altLang="zh-CN" sz="1200" b="1">
                <a:solidFill>
                  <a:schemeClr val="accent2"/>
                </a:solidFill>
                <a:latin typeface="微软雅黑" panose="020B0503020204020204" pitchFamily="34" charset="-122"/>
                <a:ea typeface="微软雅黑" panose="020B0503020204020204" pitchFamily="34" charset="-122"/>
                <a:cs typeface="+mn-ea"/>
              </a:rPr>
              <a:t>”</a:t>
            </a:r>
            <a:r>
              <a:rPr lang="zh-CN" altLang="en-US" sz="1200" b="1">
                <a:solidFill>
                  <a:schemeClr val="accent2"/>
                </a:solidFill>
                <a:latin typeface="微软雅黑" panose="020B0503020204020204" pitchFamily="34" charset="-122"/>
                <a:ea typeface="微软雅黑" panose="020B0503020204020204" pitchFamily="34" charset="-122"/>
                <a:cs typeface="+mn-ea"/>
              </a:rPr>
              <a:t>数字化平台和画像系统，适时上线</a:t>
            </a:r>
            <a:r>
              <a:rPr lang="en-US" altLang="zh-CN" sz="1200" b="1">
                <a:solidFill>
                  <a:schemeClr val="accent2"/>
                </a:solidFill>
                <a:latin typeface="微软雅黑" panose="020B0503020204020204" pitchFamily="34" charset="-122"/>
                <a:ea typeface="微软雅黑" panose="020B0503020204020204" pitchFamily="34" charset="-122"/>
                <a:cs typeface="+mn-ea"/>
              </a:rPr>
              <a:t>“</a:t>
            </a:r>
            <a:r>
              <a:rPr lang="zh-CN" altLang="en-US" sz="1200" b="1">
                <a:solidFill>
                  <a:schemeClr val="accent2"/>
                </a:solidFill>
                <a:latin typeface="微软雅黑" panose="020B0503020204020204" pitchFamily="34" charset="-122"/>
                <a:ea typeface="微软雅黑" panose="020B0503020204020204" pitchFamily="34" charset="-122"/>
                <a:cs typeface="+mn-ea"/>
              </a:rPr>
              <a:t>股权投融资服务平台</a:t>
            </a:r>
            <a:r>
              <a:rPr lang="en-US" altLang="zh-CN" sz="1200" b="1">
                <a:solidFill>
                  <a:schemeClr val="accent2"/>
                </a:solidFill>
                <a:latin typeface="微软雅黑" panose="020B0503020204020204" pitchFamily="34" charset="-122"/>
                <a:ea typeface="微软雅黑" panose="020B0503020204020204" pitchFamily="34" charset="-122"/>
                <a:cs typeface="+mn-ea"/>
              </a:rPr>
              <a:t>”</a:t>
            </a:r>
            <a:r>
              <a:rPr lang="zh-CN" altLang="en-US" sz="1200" b="1">
                <a:solidFill>
                  <a:schemeClr val="accent2"/>
                </a:solidFill>
                <a:latin typeface="微软雅黑" panose="020B0503020204020204" pitchFamily="34" charset="-122"/>
                <a:ea typeface="微软雅黑" panose="020B0503020204020204" pitchFamily="34" charset="-122"/>
                <a:cs typeface="+mn-ea"/>
              </a:rPr>
              <a:t>。</a:t>
            </a:r>
            <a:endParaRPr lang="zh-CN" altLang="en-US" sz="1200" b="1">
              <a:solidFill>
                <a:schemeClr val="accent2"/>
              </a:solidFill>
              <a:latin typeface="微软雅黑" panose="020B0503020204020204" pitchFamily="34" charset="-122"/>
              <a:ea typeface="微软雅黑" panose="020B0503020204020204" pitchFamily="34" charset="-122"/>
              <a:cs typeface="+mn-ea"/>
            </a:endParaRPr>
          </a:p>
        </p:txBody>
      </p:sp>
      <p:cxnSp>
        <p:nvCxnSpPr>
          <p:cNvPr id="106" name="直接连接符 105"/>
          <p:cNvCxnSpPr/>
          <p:nvPr>
            <p:custDataLst>
              <p:tags r:id="rId16"/>
            </p:custDataLst>
          </p:nvPr>
        </p:nvCxnSpPr>
        <p:spPr>
          <a:xfrm>
            <a:off x="8495030" y="2977515"/>
            <a:ext cx="2293056" cy="0"/>
          </a:xfrm>
          <a:prstGeom prst="line">
            <a:avLst/>
          </a:prstGeom>
          <a:ln cap="flat">
            <a:gradFill>
              <a:gsLst>
                <a:gs pos="0">
                  <a:srgbClr val="AFC6FF">
                    <a:alpha val="0"/>
                  </a:srgbClr>
                </a:gs>
                <a:gs pos="95000">
                  <a:schemeClr val="accent2">
                    <a:alpha val="100000"/>
                  </a:schemeClr>
                </a:gs>
              </a:gsLst>
              <a:lin ang="10800000" scaled="1"/>
            </a:gradFill>
            <a:headEnd type="oval"/>
          </a:ln>
        </p:spPr>
        <p:style>
          <a:lnRef idx="1">
            <a:schemeClr val="accent1"/>
          </a:lnRef>
          <a:fillRef idx="0">
            <a:schemeClr val="accent1"/>
          </a:fillRef>
          <a:effectRef idx="0">
            <a:schemeClr val="accent1"/>
          </a:effectRef>
          <a:fontRef idx="minor">
            <a:schemeClr val="tx1"/>
          </a:fontRef>
        </p:style>
      </p:cxnSp>
      <p:sp>
        <p:nvSpPr>
          <p:cNvPr id="108" name="矩形 107"/>
          <p:cNvSpPr/>
          <p:nvPr>
            <p:custDataLst>
              <p:tags r:id="rId17"/>
            </p:custDataLst>
          </p:nvPr>
        </p:nvSpPr>
        <p:spPr>
          <a:xfrm>
            <a:off x="8532495" y="2242185"/>
            <a:ext cx="2301240" cy="686435"/>
          </a:xfrm>
          <a:prstGeom prst="rect">
            <a:avLst/>
          </a:prstGeom>
          <a:noFill/>
        </p:spPr>
        <p:txBody>
          <a:bodyPr wrap="square" lIns="0" tIns="0" rIns="0" bIns="0" rtlCol="0" anchor="b" anchorCtr="0">
            <a:noAutofit/>
          </a:bodyPr>
          <a:lstStyle/>
          <a:p>
            <a:pPr indent="0" fontAlgn="auto">
              <a:lnSpc>
                <a:spcPct val="125000"/>
              </a:lnSpc>
              <a:spcBef>
                <a:spcPct val="0"/>
              </a:spcBef>
              <a:spcAft>
                <a:spcPct val="0"/>
              </a:spcAft>
            </a:pPr>
            <a:r>
              <a:rPr lang="zh-CN" altLang="en-US" sz="1200" b="1">
                <a:solidFill>
                  <a:schemeClr val="accent2"/>
                </a:solidFill>
                <a:latin typeface="微软雅黑" panose="020B0503020204020204" pitchFamily="34" charset="-122"/>
                <a:ea typeface="微软雅黑" panose="020B0503020204020204" pitchFamily="34" charset="-122"/>
                <a:cs typeface="+mn-ea"/>
              </a:rPr>
              <a:t>依托当地政府，为每地匹配一名专属客户经理，开展常态化走访，建立各地重点企业信息档案库。</a:t>
            </a:r>
            <a:endParaRPr lang="zh-CN" altLang="en-US" sz="1200" b="1">
              <a:solidFill>
                <a:schemeClr val="accent2"/>
              </a:solidFill>
              <a:latin typeface="微软雅黑" panose="020B0503020204020204" pitchFamily="34" charset="-122"/>
              <a:ea typeface="微软雅黑" panose="020B0503020204020204" pitchFamily="34" charset="-122"/>
              <a:cs typeface="+mn-ea"/>
            </a:endParaRPr>
          </a:p>
        </p:txBody>
      </p:sp>
      <p:cxnSp>
        <p:nvCxnSpPr>
          <p:cNvPr id="112" name="直接连接符 111"/>
          <p:cNvCxnSpPr/>
          <p:nvPr>
            <p:custDataLst>
              <p:tags r:id="rId18"/>
            </p:custDataLst>
          </p:nvPr>
        </p:nvCxnSpPr>
        <p:spPr>
          <a:xfrm>
            <a:off x="8495030" y="5283835"/>
            <a:ext cx="2293056" cy="0"/>
          </a:xfrm>
          <a:prstGeom prst="line">
            <a:avLst/>
          </a:prstGeom>
          <a:ln cap="flat">
            <a:gradFill>
              <a:gsLst>
                <a:gs pos="0">
                  <a:srgbClr val="AFC6FF">
                    <a:alpha val="0"/>
                  </a:srgbClr>
                </a:gs>
                <a:gs pos="95000">
                  <a:schemeClr val="accent1">
                    <a:alpha val="100000"/>
                  </a:schemeClr>
                </a:gs>
              </a:gsLst>
              <a:lin ang="10800000" scaled="1"/>
            </a:gradFill>
            <a:headEnd type="oval"/>
          </a:ln>
        </p:spPr>
        <p:style>
          <a:lnRef idx="1">
            <a:schemeClr val="accent1"/>
          </a:lnRef>
          <a:fillRef idx="0">
            <a:schemeClr val="accent1"/>
          </a:fillRef>
          <a:effectRef idx="0">
            <a:schemeClr val="accent1"/>
          </a:effectRef>
          <a:fontRef idx="minor">
            <a:schemeClr val="tx1"/>
          </a:fontRef>
        </p:style>
      </p:cxnSp>
      <p:pic>
        <p:nvPicPr>
          <p:cNvPr id="113" name="图片 6" descr="32313538333630393b32313538333731313bd0cbc8a4c6abbac3"/>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4022090" y="2884170"/>
            <a:ext cx="252000" cy="252000"/>
          </a:xfrm>
          <a:prstGeom prst="rect">
            <a:avLst/>
          </a:prstGeom>
        </p:spPr>
      </p:pic>
      <p:pic>
        <p:nvPicPr>
          <p:cNvPr id="114" name="图片 17" descr="32313538333630393b32313538333732343bbfceb3ccb2a5b7c5"/>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7780655" y="2887980"/>
            <a:ext cx="252000" cy="252000"/>
          </a:xfrm>
          <a:prstGeom prst="rect">
            <a:avLst/>
          </a:prstGeom>
        </p:spPr>
      </p:pic>
      <p:sp>
        <p:nvSpPr>
          <p:cNvPr id="116" name="矩形 115"/>
          <p:cNvSpPr/>
          <p:nvPr>
            <p:custDataLst>
              <p:tags r:id="rId25"/>
            </p:custDataLst>
          </p:nvPr>
        </p:nvSpPr>
        <p:spPr>
          <a:xfrm>
            <a:off x="8532495" y="4551680"/>
            <a:ext cx="2298700" cy="686435"/>
          </a:xfrm>
          <a:prstGeom prst="rect">
            <a:avLst/>
          </a:prstGeom>
          <a:noFill/>
        </p:spPr>
        <p:txBody>
          <a:bodyPr wrap="square" lIns="0" tIns="0" rIns="0" bIns="0" rtlCol="0" anchor="b" anchorCtr="0">
            <a:noAutofit/>
          </a:bodyPr>
          <a:lstStyle/>
          <a:p>
            <a:pPr indent="0" fontAlgn="auto">
              <a:lnSpc>
                <a:spcPct val="125000"/>
              </a:lnSpc>
              <a:spcBef>
                <a:spcPct val="0"/>
              </a:spcBef>
              <a:spcAft>
                <a:spcPct val="0"/>
              </a:spcAft>
            </a:pPr>
            <a:r>
              <a:rPr lang="zh-CN" altLang="en-US" sz="1200" b="1">
                <a:solidFill>
                  <a:schemeClr val="accent1"/>
                </a:solidFill>
                <a:latin typeface="微软雅黑" panose="020B0503020204020204" pitchFamily="34" charset="-122"/>
                <a:ea typeface="微软雅黑" panose="020B0503020204020204" pitchFamily="34" charset="-122"/>
                <a:cs typeface="+mn-ea"/>
              </a:rPr>
              <a:t>有针对性组建专业化服务团队，为企业提供基础登记托管、政策申报、股权设计、改制辅导、咨询顾问等融智服务。</a:t>
            </a:r>
            <a:endParaRPr lang="zh-CN" altLang="en-US" sz="1200" b="1">
              <a:solidFill>
                <a:schemeClr val="accent1"/>
              </a:solidFill>
              <a:latin typeface="微软雅黑" panose="020B0503020204020204" pitchFamily="34" charset="-122"/>
              <a:ea typeface="微软雅黑" panose="020B0503020204020204" pitchFamily="34" charset="-122"/>
              <a:cs typeface="+mn-ea"/>
            </a:endParaRPr>
          </a:p>
        </p:txBody>
      </p:sp>
      <p:sp>
        <p:nvSpPr>
          <p:cNvPr id="117" name="矩形 116"/>
          <p:cNvSpPr/>
          <p:nvPr>
            <p:custDataLst>
              <p:tags r:id="rId26"/>
            </p:custDataLst>
          </p:nvPr>
        </p:nvSpPr>
        <p:spPr>
          <a:xfrm>
            <a:off x="5001260" y="5114925"/>
            <a:ext cx="2221230" cy="699135"/>
          </a:xfrm>
          <a:prstGeom prst="rect">
            <a:avLst/>
          </a:prstGeom>
          <a:noFill/>
        </p:spPr>
        <p:txBody>
          <a:bodyPr wrap="square" lIns="0" tIns="0" rIns="0" bIns="0" rtlCol="0" anchor="ctr" anchorCtr="0">
            <a:noAutofit/>
          </a:bodyPr>
          <a:lstStyle/>
          <a:p>
            <a:pPr algn="ctr">
              <a:spcBef>
                <a:spcPct val="0"/>
              </a:spcBef>
              <a:spcAft>
                <a:spcPct val="0"/>
              </a:spcAft>
            </a:pPr>
            <a:r>
              <a:rPr lang="zh-CN" altLang="en-US" sz="2800" b="1">
                <a:solidFill>
                  <a:schemeClr val="accent1"/>
                </a:solidFill>
                <a:latin typeface="微软雅黑" panose="020B0503020204020204" pitchFamily="34" charset="-122"/>
                <a:ea typeface="微软雅黑" panose="020B0503020204020204" pitchFamily="34" charset="-122"/>
                <a:cs typeface="+mn-ea"/>
              </a:rPr>
              <a:t>中小微企业</a:t>
            </a:r>
            <a:endParaRPr lang="zh-CN" altLang="en-US" sz="2800" b="1">
              <a:solidFill>
                <a:schemeClr val="accent1"/>
              </a:solidFill>
              <a:latin typeface="微软雅黑" panose="020B0503020204020204" pitchFamily="34" charset="-122"/>
              <a:ea typeface="微软雅黑" panose="020B0503020204020204" pitchFamily="34" charset="-122"/>
              <a:cs typeface="+mn-ea"/>
            </a:endParaRPr>
          </a:p>
          <a:p>
            <a:pPr algn="ctr">
              <a:spcBef>
                <a:spcPct val="0"/>
              </a:spcBef>
              <a:spcAft>
                <a:spcPct val="0"/>
              </a:spcAft>
            </a:pPr>
            <a:r>
              <a:rPr lang="zh-CN" altLang="en-US" sz="2800" b="1">
                <a:solidFill>
                  <a:schemeClr val="accent1"/>
                </a:solidFill>
                <a:latin typeface="微软雅黑" panose="020B0503020204020204" pitchFamily="34" charset="-122"/>
                <a:ea typeface="微软雅黑" panose="020B0503020204020204" pitchFamily="34" charset="-122"/>
                <a:cs typeface="+mn-ea"/>
              </a:rPr>
              <a:t>综合服务平台</a:t>
            </a:r>
            <a:endParaRPr lang="zh-CN" altLang="en-US" sz="2800" b="1">
              <a:solidFill>
                <a:schemeClr val="accent1"/>
              </a:solidFill>
              <a:latin typeface="微软雅黑" panose="020B0503020204020204" pitchFamily="34" charset="-122"/>
              <a:ea typeface="微软雅黑" panose="020B0503020204020204" pitchFamily="34" charset="-122"/>
              <a:cs typeface="+mn-ea"/>
            </a:endParaRPr>
          </a:p>
        </p:txBody>
      </p:sp>
      <p:pic>
        <p:nvPicPr>
          <p:cNvPr id="118" name="图片 18" descr="333438303937363b333438313038303bd7e9d6afbcdcb9b9"/>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7778115" y="5153660"/>
            <a:ext cx="252000" cy="252000"/>
          </a:xfrm>
          <a:prstGeom prst="rect">
            <a:avLst/>
          </a:prstGeom>
        </p:spPr>
      </p:pic>
      <p:pic>
        <p:nvPicPr>
          <p:cNvPr id="119" name="图片 17" descr="333438303937363b333438313037383bcafdbeddb7d6cef6"/>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4025900" y="5156200"/>
            <a:ext cx="252000" cy="252000"/>
          </a:xfrm>
          <a:prstGeom prst="rect">
            <a:avLst/>
          </a:prstGeom>
        </p:spPr>
      </p:pic>
      <p:pic>
        <p:nvPicPr>
          <p:cNvPr id="121" name="图片 120" descr="1"/>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01980" y="2354580"/>
            <a:ext cx="609600" cy="609600"/>
          </a:xfrm>
          <a:prstGeom prst="rect">
            <a:avLst/>
          </a:prstGeom>
        </p:spPr>
      </p:pic>
      <p:pic>
        <p:nvPicPr>
          <p:cNvPr id="122" name="图片 121" descr="2"/>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95960" y="4505325"/>
            <a:ext cx="609600" cy="609600"/>
          </a:xfrm>
          <a:prstGeom prst="rect">
            <a:avLst/>
          </a:prstGeom>
        </p:spPr>
      </p:pic>
      <p:pic>
        <p:nvPicPr>
          <p:cNvPr id="126" name="图片 125" descr="3"/>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0868660" y="2345055"/>
            <a:ext cx="609600" cy="609600"/>
          </a:xfrm>
          <a:prstGeom prst="rect">
            <a:avLst/>
          </a:prstGeom>
        </p:spPr>
      </p:pic>
      <p:pic>
        <p:nvPicPr>
          <p:cNvPr id="127" name="图片 126" descr="4"/>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920730" y="4495800"/>
            <a:ext cx="609600" cy="609600"/>
          </a:xfrm>
          <a:prstGeom prst="rect">
            <a:avLst/>
          </a:prstGeom>
        </p:spPr>
      </p:pic>
      <p:sp>
        <p:nvSpPr>
          <p:cNvPr id="2" name="文本框 1"/>
          <p:cNvSpPr txBox="1"/>
          <p:nvPr/>
        </p:nvSpPr>
        <p:spPr>
          <a:xfrm>
            <a:off x="3375025" y="878840"/>
            <a:ext cx="5724525" cy="953135"/>
          </a:xfrm>
          <a:prstGeom prst="rect">
            <a:avLst/>
          </a:prstGeom>
          <a:noFill/>
        </p:spPr>
        <p:txBody>
          <a:bodyPr wrap="square" rtlCol="0">
            <a:spAutoFit/>
          </a:bodyPr>
          <a:lstStyle/>
          <a:p>
            <a:pPr algn="ctr"/>
            <a:r>
              <a:rPr lang="zh-CN" altLang="en-US" sz="2800" b="1" dirty="0">
                <a:solidFill>
                  <a:srgbClr val="1C56A6"/>
                </a:solidFill>
                <a:cs typeface="+mn-ea"/>
              </a:rPr>
              <a:t>线上+线下双轮驱动</a:t>
            </a:r>
            <a:endParaRPr lang="zh-CN" altLang="en-US" sz="2800" b="1" dirty="0">
              <a:solidFill>
                <a:srgbClr val="1C56A6"/>
              </a:solidFill>
              <a:cs typeface="+mn-ea"/>
            </a:endParaRPr>
          </a:p>
          <a:p>
            <a:pPr algn="ctr"/>
            <a:r>
              <a:rPr lang="zh-CN" altLang="en-US" sz="2800" b="1" dirty="0">
                <a:solidFill>
                  <a:srgbClr val="1C56A6"/>
                </a:solidFill>
                <a:cs typeface="+mn-ea"/>
              </a:rPr>
              <a:t>构建全生命周期企业培育体系</a:t>
            </a:r>
            <a:endParaRPr lang="zh-CN" altLang="en-US" sz="2800" b="1" dirty="0">
              <a:solidFill>
                <a:srgbClr val="1C56A6"/>
              </a:solidFill>
              <a:cs typeface="+mn-ea"/>
            </a:endParaRPr>
          </a:p>
        </p:txBody>
      </p:sp>
      <p:sp>
        <p:nvSpPr>
          <p:cNvPr id="5" name="文本框 4"/>
          <p:cNvSpPr txBox="1"/>
          <p:nvPr/>
        </p:nvSpPr>
        <p:spPr>
          <a:xfrm>
            <a:off x="1797685" y="3427095"/>
            <a:ext cx="459740" cy="607695"/>
          </a:xfrm>
          <a:prstGeom prst="rect">
            <a:avLst/>
          </a:prstGeom>
          <a:noFill/>
        </p:spPr>
        <p:txBody>
          <a:bodyPr vert="eaVert" wrap="square" rtlCol="0">
            <a:spAutoFit/>
          </a:bodyPr>
          <a:lstStyle/>
          <a:p>
            <a:r>
              <a:rPr lang="zh-CN" altLang="en-US" b="1">
                <a:solidFill>
                  <a:srgbClr val="7E97CD"/>
                </a:solidFill>
                <a:latin typeface="微软雅黑" panose="020B0503020204020204" pitchFamily="34" charset="-122"/>
                <a:ea typeface="微软雅黑" panose="020B0503020204020204" pitchFamily="34" charset="-122"/>
              </a:rPr>
              <a:t>线上</a:t>
            </a:r>
            <a:endParaRPr lang="zh-CN" altLang="en-US" b="1">
              <a:solidFill>
                <a:srgbClr val="7E97CD"/>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9470390" y="3427095"/>
            <a:ext cx="459740" cy="607695"/>
          </a:xfrm>
          <a:prstGeom prst="rect">
            <a:avLst/>
          </a:prstGeom>
          <a:noFill/>
        </p:spPr>
        <p:txBody>
          <a:bodyPr vert="eaVert" wrap="square" rtlCol="0">
            <a:spAutoFit/>
          </a:bodyPr>
          <a:lstStyle/>
          <a:p>
            <a:r>
              <a:rPr lang="zh-CN" altLang="en-US" b="1">
                <a:solidFill>
                  <a:srgbClr val="7E97CD"/>
                </a:solidFill>
                <a:latin typeface="微软雅黑" panose="020B0503020204020204" pitchFamily="34" charset="-122"/>
                <a:ea typeface="微软雅黑" panose="020B0503020204020204" pitchFamily="34" charset="-122"/>
              </a:rPr>
              <a:t>线下</a:t>
            </a:r>
            <a:endParaRPr lang="zh-CN" altLang="en-US" b="1">
              <a:solidFill>
                <a:srgbClr val="7E97CD"/>
              </a:solidFill>
              <a:latin typeface="微软雅黑" panose="020B0503020204020204" pitchFamily="34" charset="-122"/>
              <a:ea typeface="微软雅黑" panose="020B0503020204020204" pitchFamily="34" charset="-122"/>
            </a:endParaRPr>
          </a:p>
        </p:txBody>
      </p:sp>
      <p:sp>
        <p:nvSpPr>
          <p:cNvPr id="7" name="上箭头 6"/>
          <p:cNvSpPr/>
          <p:nvPr/>
        </p:nvSpPr>
        <p:spPr>
          <a:xfrm>
            <a:off x="9618980" y="3036570"/>
            <a:ext cx="161925" cy="304800"/>
          </a:xfrm>
          <a:prstGeom prst="upArrow">
            <a:avLst/>
          </a:prstGeom>
          <a:solidFill>
            <a:srgbClr val="ED7D3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上箭头 7"/>
          <p:cNvSpPr/>
          <p:nvPr/>
        </p:nvSpPr>
        <p:spPr>
          <a:xfrm>
            <a:off x="1954530" y="3036570"/>
            <a:ext cx="161925" cy="304800"/>
          </a:xfrm>
          <a:prstGeom prst="upArrow">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上箭头 8"/>
          <p:cNvSpPr/>
          <p:nvPr/>
        </p:nvSpPr>
        <p:spPr>
          <a:xfrm rot="10800000">
            <a:off x="1954530" y="3996055"/>
            <a:ext cx="161925" cy="304800"/>
          </a:xfrm>
          <a:prstGeom prst="upArrow">
            <a:avLst/>
          </a:prstGeom>
          <a:solidFill>
            <a:srgbClr val="ED7D3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上箭头 9"/>
          <p:cNvSpPr/>
          <p:nvPr/>
        </p:nvSpPr>
        <p:spPr>
          <a:xfrm rot="10800000">
            <a:off x="9615805" y="3996055"/>
            <a:ext cx="161925" cy="304800"/>
          </a:xfrm>
          <a:prstGeom prst="upArrow">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73269" y="1986785"/>
            <a:ext cx="3559975" cy="580983"/>
            <a:chOff x="3351" y="3543"/>
            <a:chExt cx="6269" cy="1023"/>
          </a:xfrm>
        </p:grpSpPr>
        <p:grpSp>
          <p:nvGrpSpPr>
            <p:cNvPr id="12" name="组合 11"/>
            <p:cNvGrpSpPr/>
            <p:nvPr/>
          </p:nvGrpSpPr>
          <p:grpSpPr>
            <a:xfrm>
              <a:off x="3351" y="3543"/>
              <a:ext cx="1023" cy="1023"/>
              <a:chOff x="910275" y="2123864"/>
              <a:chExt cx="792088" cy="792088"/>
            </a:xfrm>
          </p:grpSpPr>
          <p:sp>
            <p:nvSpPr>
              <p:cNvPr id="11" name="椭圆 10"/>
              <p:cNvSpPr/>
              <p:nvPr/>
            </p:nvSpPr>
            <p:spPr>
              <a:xfrm>
                <a:off x="910275" y="2123864"/>
                <a:ext cx="792088" cy="792088"/>
              </a:xfrm>
              <a:prstGeom prst="ellipse">
                <a:avLst/>
              </a:prstGeom>
              <a:solidFill>
                <a:schemeClr val="accent5">
                  <a:lumMod val="50000"/>
                </a:schemeClr>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300" name="文本框 9"/>
              <p:cNvSpPr txBox="1"/>
              <p:nvPr/>
            </p:nvSpPr>
            <p:spPr>
              <a:xfrm>
                <a:off x="1001314" y="2310639"/>
                <a:ext cx="610011" cy="419059"/>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01</a:t>
                </a:r>
                <a:endParaRPr lang="en-US" altLang="zh-CN" sz="2000" dirty="0">
                  <a:solidFill>
                    <a:schemeClr val="bg1"/>
                  </a:solidFill>
                  <a:latin typeface="+mn-lt"/>
                  <a:ea typeface="+mn-ea"/>
                  <a:cs typeface="+mn-ea"/>
                  <a:sym typeface="+mn-lt"/>
                </a:endParaRPr>
              </a:p>
            </p:txBody>
          </p:sp>
        </p:grpSp>
        <p:sp>
          <p:nvSpPr>
            <p:cNvPr id="14" name="矩形 13"/>
            <p:cNvSpPr/>
            <p:nvPr/>
          </p:nvSpPr>
          <p:spPr>
            <a:xfrm>
              <a:off x="4899" y="3647"/>
              <a:ext cx="4721" cy="919"/>
            </a:xfrm>
            <a:prstGeom prst="rect">
              <a:avLst/>
            </a:prstGeom>
          </p:spPr>
          <p:txBody>
            <a:bodyPr wrap="square">
              <a:spAutoFit/>
            </a:bodyPr>
            <a:lstStyle/>
            <a:p>
              <a:pPr lvl="0" algn="l">
                <a:buClrTx/>
                <a:buSzTx/>
                <a:buFontTx/>
              </a:pPr>
              <a:r>
                <a:rPr lang="en-US" altLang="zh-CN" sz="2800" b="1" i="1" u="sng" dirty="0">
                  <a:solidFill>
                    <a:srgbClr val="1C56A6"/>
                  </a:solidFill>
                  <a:cs typeface="+mn-ea"/>
                  <a:sym typeface="+mn-lt"/>
                </a:rPr>
                <a:t>中心情况</a:t>
              </a:r>
              <a:endParaRPr lang="zh-CN" altLang="en-US" sz="2800" b="1" dirty="0">
                <a:solidFill>
                  <a:srgbClr val="1C56A6"/>
                </a:solidFill>
                <a:cs typeface="+mn-ea"/>
                <a:sym typeface="+mn-lt"/>
              </a:endParaRPr>
            </a:p>
          </p:txBody>
        </p:sp>
      </p:grpSp>
      <p:grpSp>
        <p:nvGrpSpPr>
          <p:cNvPr id="5" name="组合 4"/>
          <p:cNvGrpSpPr/>
          <p:nvPr/>
        </p:nvGrpSpPr>
        <p:grpSpPr>
          <a:xfrm>
            <a:off x="4573269" y="3013640"/>
            <a:ext cx="3487288" cy="580415"/>
            <a:chOff x="3351" y="3604"/>
            <a:chExt cx="6141" cy="1023"/>
          </a:xfrm>
        </p:grpSpPr>
        <p:grpSp>
          <p:nvGrpSpPr>
            <p:cNvPr id="6" name="组合 5"/>
            <p:cNvGrpSpPr/>
            <p:nvPr/>
          </p:nvGrpSpPr>
          <p:grpSpPr>
            <a:xfrm>
              <a:off x="3351" y="3604"/>
              <a:ext cx="1023" cy="1023"/>
              <a:chOff x="910275" y="2171425"/>
              <a:chExt cx="792088" cy="792088"/>
            </a:xfrm>
          </p:grpSpPr>
          <p:sp>
            <p:nvSpPr>
              <p:cNvPr id="7" name="椭圆 6"/>
              <p:cNvSpPr/>
              <p:nvPr/>
            </p:nvSpPr>
            <p:spPr>
              <a:xfrm>
                <a:off x="910275" y="2171425"/>
                <a:ext cx="792088" cy="792088"/>
              </a:xfrm>
              <a:prstGeom prst="ellipse">
                <a:avLst/>
              </a:prstGeom>
              <a:solidFill>
                <a:srgbClr val="1C56A6"/>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8" name="文本框 9"/>
              <p:cNvSpPr txBox="1"/>
              <p:nvPr/>
            </p:nvSpPr>
            <p:spPr>
              <a:xfrm>
                <a:off x="1001314" y="2356520"/>
                <a:ext cx="610011" cy="419335"/>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02</a:t>
                </a:r>
                <a:endParaRPr lang="en-US" altLang="zh-CN" sz="2000" dirty="0">
                  <a:solidFill>
                    <a:schemeClr val="bg1"/>
                  </a:solidFill>
                  <a:latin typeface="+mn-lt"/>
                  <a:ea typeface="+mn-ea"/>
                  <a:cs typeface="+mn-ea"/>
                  <a:sym typeface="+mn-lt"/>
                </a:endParaRPr>
              </a:p>
            </p:txBody>
          </p:sp>
        </p:grpSp>
        <p:sp>
          <p:nvSpPr>
            <p:cNvPr id="10" name="矩形 9"/>
            <p:cNvSpPr/>
            <p:nvPr/>
          </p:nvSpPr>
          <p:spPr>
            <a:xfrm>
              <a:off x="4899" y="3706"/>
              <a:ext cx="4593" cy="920"/>
            </a:xfrm>
            <a:prstGeom prst="rect">
              <a:avLst/>
            </a:prstGeom>
          </p:spPr>
          <p:txBody>
            <a:bodyPr wrap="square">
              <a:spAutoFit/>
            </a:bodyPr>
            <a:lstStyle/>
            <a:p>
              <a:r>
                <a:rPr lang="zh-CN" altLang="en-US" sz="2800" dirty="0">
                  <a:solidFill>
                    <a:srgbClr val="1C56A6"/>
                  </a:solidFill>
                  <a:cs typeface="+mn-ea"/>
                  <a:sym typeface="+mn-lt"/>
                </a:rPr>
                <a:t>创新试点</a:t>
              </a:r>
              <a:endParaRPr lang="zh-CN" altLang="en-US" sz="2800" dirty="0">
                <a:solidFill>
                  <a:srgbClr val="1C56A6"/>
                </a:solidFill>
                <a:cs typeface="+mn-ea"/>
                <a:sym typeface="+mn-lt"/>
              </a:endParaRPr>
            </a:p>
          </p:txBody>
        </p:sp>
      </p:grpSp>
      <p:grpSp>
        <p:nvGrpSpPr>
          <p:cNvPr id="17" name="组合 16"/>
          <p:cNvGrpSpPr/>
          <p:nvPr/>
        </p:nvGrpSpPr>
        <p:grpSpPr>
          <a:xfrm>
            <a:off x="4573269" y="4039927"/>
            <a:ext cx="3664463" cy="580983"/>
            <a:chOff x="3351" y="3543"/>
            <a:chExt cx="6453" cy="1023"/>
          </a:xfrm>
        </p:grpSpPr>
        <p:grpSp>
          <p:nvGrpSpPr>
            <p:cNvPr id="18" name="组合 17"/>
            <p:cNvGrpSpPr/>
            <p:nvPr/>
          </p:nvGrpSpPr>
          <p:grpSpPr>
            <a:xfrm>
              <a:off x="3351" y="3543"/>
              <a:ext cx="1023" cy="1023"/>
              <a:chOff x="910275" y="2123864"/>
              <a:chExt cx="792088" cy="792088"/>
            </a:xfrm>
          </p:grpSpPr>
          <p:sp>
            <p:nvSpPr>
              <p:cNvPr id="19" name="椭圆 18"/>
              <p:cNvSpPr/>
              <p:nvPr/>
            </p:nvSpPr>
            <p:spPr>
              <a:xfrm>
                <a:off x="910275" y="2123864"/>
                <a:ext cx="792088" cy="792088"/>
              </a:xfrm>
              <a:prstGeom prst="ellipse">
                <a:avLst/>
              </a:prstGeom>
              <a:solidFill>
                <a:srgbClr val="1C56A6"/>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20" name="文本框 9"/>
              <p:cNvSpPr txBox="1"/>
              <p:nvPr/>
            </p:nvSpPr>
            <p:spPr>
              <a:xfrm>
                <a:off x="1001314" y="2309773"/>
                <a:ext cx="610011" cy="419025"/>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03</a:t>
                </a:r>
                <a:endParaRPr lang="en-US" altLang="zh-CN" sz="2000" dirty="0">
                  <a:solidFill>
                    <a:schemeClr val="bg1"/>
                  </a:solidFill>
                  <a:latin typeface="+mn-lt"/>
                  <a:ea typeface="+mn-ea"/>
                  <a:cs typeface="+mn-ea"/>
                  <a:sym typeface="+mn-lt"/>
                </a:endParaRPr>
              </a:p>
            </p:txBody>
          </p:sp>
        </p:grpSp>
        <p:sp>
          <p:nvSpPr>
            <p:cNvPr id="22" name="矩形 21"/>
            <p:cNvSpPr/>
            <p:nvPr/>
          </p:nvSpPr>
          <p:spPr>
            <a:xfrm>
              <a:off x="4899" y="3647"/>
              <a:ext cx="4905" cy="919"/>
            </a:xfrm>
            <a:prstGeom prst="rect">
              <a:avLst/>
            </a:prstGeom>
          </p:spPr>
          <p:txBody>
            <a:bodyPr wrap="square">
              <a:spAutoFit/>
            </a:bodyPr>
            <a:lstStyle/>
            <a:p>
              <a:r>
                <a:rPr lang="en-US" altLang="zh-CN" sz="2800" dirty="0">
                  <a:solidFill>
                    <a:srgbClr val="1C56A6"/>
                  </a:solidFill>
                  <a:cs typeface="+mn-ea"/>
                  <a:sym typeface="+mn-lt"/>
                </a:rPr>
                <a:t>“</a:t>
              </a:r>
              <a:r>
                <a:rPr lang="zh-CN" altLang="en-US" sz="2800" dirty="0">
                  <a:solidFill>
                    <a:srgbClr val="1C56A6"/>
                  </a:solidFill>
                  <a:cs typeface="+mn-ea"/>
                  <a:sym typeface="+mn-lt"/>
                </a:rPr>
                <a:t>专精特新</a:t>
              </a:r>
              <a:r>
                <a:rPr lang="en-US" altLang="zh-CN" sz="2800" dirty="0">
                  <a:solidFill>
                    <a:srgbClr val="1C56A6"/>
                  </a:solidFill>
                  <a:cs typeface="+mn-ea"/>
                  <a:sym typeface="+mn-lt"/>
                </a:rPr>
                <a:t>”</a:t>
              </a:r>
              <a:r>
                <a:rPr lang="zh-CN" altLang="en-US" sz="2800" dirty="0">
                  <a:solidFill>
                    <a:srgbClr val="1C56A6"/>
                  </a:solidFill>
                  <a:cs typeface="+mn-ea"/>
                  <a:sym typeface="+mn-lt"/>
                </a:rPr>
                <a:t>专板</a:t>
              </a:r>
              <a:endParaRPr lang="zh-CN" altLang="en-US" sz="2800" dirty="0">
                <a:solidFill>
                  <a:srgbClr val="1C56A6"/>
                </a:solidFill>
                <a:cs typeface="+mn-ea"/>
                <a:sym typeface="+mn-lt"/>
              </a:endParaRPr>
            </a:p>
          </p:txBody>
        </p:sp>
      </p:grpSp>
      <p:grpSp>
        <p:nvGrpSpPr>
          <p:cNvPr id="24" name="组合 23"/>
          <p:cNvGrpSpPr/>
          <p:nvPr/>
        </p:nvGrpSpPr>
        <p:grpSpPr>
          <a:xfrm>
            <a:off x="4573269" y="5066783"/>
            <a:ext cx="3801320" cy="579847"/>
            <a:chOff x="3351" y="3544"/>
            <a:chExt cx="6694" cy="1023"/>
          </a:xfrm>
        </p:grpSpPr>
        <p:grpSp>
          <p:nvGrpSpPr>
            <p:cNvPr id="25" name="组合 24"/>
            <p:cNvGrpSpPr/>
            <p:nvPr/>
          </p:nvGrpSpPr>
          <p:grpSpPr>
            <a:xfrm>
              <a:off x="3351" y="3544"/>
              <a:ext cx="1023" cy="1023"/>
              <a:chOff x="910275" y="2124640"/>
              <a:chExt cx="792088" cy="792088"/>
            </a:xfrm>
          </p:grpSpPr>
          <p:sp>
            <p:nvSpPr>
              <p:cNvPr id="26" name="椭圆 25"/>
              <p:cNvSpPr/>
              <p:nvPr/>
            </p:nvSpPr>
            <p:spPr>
              <a:xfrm>
                <a:off x="910275" y="2124640"/>
                <a:ext cx="792088" cy="792088"/>
              </a:xfrm>
              <a:prstGeom prst="ellipse">
                <a:avLst/>
              </a:prstGeom>
              <a:solidFill>
                <a:schemeClr val="accent1">
                  <a:lumMod val="75000"/>
                </a:schemeClr>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27" name="文本框 9"/>
              <p:cNvSpPr txBox="1"/>
              <p:nvPr/>
            </p:nvSpPr>
            <p:spPr>
              <a:xfrm>
                <a:off x="1001314" y="2310582"/>
                <a:ext cx="610011" cy="419335"/>
              </a:xfrm>
              <a:prstGeom prst="rect">
                <a:avLst/>
              </a:prstGeom>
              <a:noFill/>
            </p:spPr>
            <p:txBody>
              <a:bodyPr wrap="square" lIns="0" tIns="0" rIns="0" bIns="0" rtlCol="0">
                <a:spAutoFit/>
              </a:bodyPr>
              <a:lstStyle/>
              <a:p>
                <a:pPr marL="0" lvl="1" algn="ctr"/>
                <a:r>
                  <a:rPr lang="en-US" altLang="zh-CN" sz="2000" b="1" dirty="0">
                    <a:solidFill>
                      <a:schemeClr val="bg1"/>
                    </a:solidFill>
                    <a:latin typeface="+mn-lt"/>
                    <a:ea typeface="+mn-ea"/>
                    <a:cs typeface="+mn-ea"/>
                    <a:sym typeface="+mn-lt"/>
                  </a:rPr>
                  <a:t>04</a:t>
                </a:r>
                <a:endParaRPr lang="en-US" altLang="zh-CN" sz="2000" b="1" dirty="0">
                  <a:solidFill>
                    <a:schemeClr val="bg1"/>
                  </a:solidFill>
                  <a:latin typeface="+mn-lt"/>
                  <a:ea typeface="+mn-ea"/>
                  <a:cs typeface="+mn-ea"/>
                  <a:sym typeface="+mn-lt"/>
                </a:endParaRPr>
              </a:p>
            </p:txBody>
          </p:sp>
        </p:grpSp>
        <p:sp>
          <p:nvSpPr>
            <p:cNvPr id="29" name="矩形 28"/>
            <p:cNvSpPr/>
            <p:nvPr/>
          </p:nvSpPr>
          <p:spPr>
            <a:xfrm>
              <a:off x="4899" y="3645"/>
              <a:ext cx="5146" cy="921"/>
            </a:xfrm>
            <a:prstGeom prst="rect">
              <a:avLst/>
            </a:prstGeom>
          </p:spPr>
          <p:txBody>
            <a:bodyPr wrap="square">
              <a:spAutoFit/>
            </a:bodyPr>
            <a:lstStyle/>
            <a:p>
              <a:r>
                <a:rPr lang="zh-CN" altLang="en-US" sz="2800" dirty="0">
                  <a:solidFill>
                    <a:schemeClr val="accent1">
                      <a:lumMod val="75000"/>
                    </a:schemeClr>
                  </a:solidFill>
                  <a:cs typeface="+mn-ea"/>
                  <a:sym typeface="+mn-lt"/>
                </a:rPr>
                <a:t>上市培育</a:t>
              </a:r>
              <a:endParaRPr lang="zh-CN" altLang="en-US" sz="2800" dirty="0">
                <a:solidFill>
                  <a:schemeClr val="accent1">
                    <a:lumMod val="75000"/>
                  </a:schemeClr>
                </a:solidFill>
                <a:cs typeface="+mn-ea"/>
                <a:sym typeface="+mn-lt"/>
              </a:endParaRPr>
            </a:p>
          </p:txBody>
        </p:sp>
      </p:grpSp>
      <p:sp>
        <p:nvSpPr>
          <p:cNvPr id="3" name="文本框 2"/>
          <p:cNvSpPr txBox="1"/>
          <p:nvPr/>
        </p:nvSpPr>
        <p:spPr>
          <a:xfrm>
            <a:off x="1152882" y="2427091"/>
            <a:ext cx="1290320" cy="2609215"/>
          </a:xfrm>
          <a:prstGeom prst="rect">
            <a:avLst/>
          </a:prstGeom>
          <a:noFill/>
        </p:spPr>
        <p:txBody>
          <a:bodyPr vert="eaVert" wrap="square" rtlCol="0">
            <a:spAutoFit/>
          </a:bodyPr>
          <a:lstStyle/>
          <a:p>
            <a:pPr algn="dist"/>
            <a:r>
              <a:rPr lang="zh-CN" altLang="en-US" sz="7200" dirty="0">
                <a:solidFill>
                  <a:srgbClr val="1C56A6"/>
                </a:solidFill>
                <a:effectLst/>
                <a:latin typeface="微软雅黑" panose="020B0503020204020204" pitchFamily="34" charset="-122"/>
                <a:ea typeface="微软雅黑" panose="020B0503020204020204" pitchFamily="34" charset="-122"/>
              </a:rPr>
              <a:t>目录</a:t>
            </a:r>
            <a:endParaRPr lang="zh-CN" altLang="en-US" sz="7200" dirty="0">
              <a:solidFill>
                <a:srgbClr val="1C56A6"/>
              </a:solidFill>
              <a:effectLst/>
              <a:latin typeface="微软雅黑" panose="020B0503020204020204" pitchFamily="34" charset="-122"/>
              <a:ea typeface="微软雅黑" panose="020B0503020204020204" pitchFamily="34" charset="-122"/>
            </a:endParaRPr>
          </a:p>
        </p:txBody>
      </p:sp>
      <p:sp>
        <p:nvSpPr>
          <p:cNvPr id="2" name="矩形 1"/>
          <p:cNvSpPr/>
          <p:nvPr/>
        </p:nvSpPr>
        <p:spPr>
          <a:xfrm>
            <a:off x="38100" y="6612255"/>
            <a:ext cx="4690745" cy="232410"/>
          </a:xfrm>
          <a:prstGeom prst="rect">
            <a:avLst/>
          </a:prstGeom>
          <a:solidFill>
            <a:schemeClr val="bg1"/>
          </a:solidFill>
          <a:ln w="0">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9206230" y="4558030"/>
            <a:ext cx="1974215" cy="68580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b="1" dirty="0">
                <a:solidFill>
                  <a:srgbClr val="F29F67"/>
                </a:solidFill>
                <a:latin typeface="微软雅黑" panose="020B0503020204020204" pitchFamily="34" charset="-122"/>
                <a:ea typeface="微软雅黑" panose="020B0503020204020204" pitchFamily="34" charset="-122"/>
                <a:cs typeface="+mn-ea"/>
                <a:sym typeface="+mn-ea"/>
              </a:rPr>
              <a:t>加强与监管部门请示沟通、加快私募可转债、认股权证等创新业务开展</a:t>
            </a:r>
            <a:endParaRPr lang="zh-CN" altLang="en-US" sz="1400" b="1" dirty="0">
              <a:solidFill>
                <a:srgbClr val="F29F67"/>
              </a:solidFill>
              <a:latin typeface="微软雅黑" panose="020B0503020204020204" pitchFamily="34" charset="-122"/>
              <a:ea typeface="微软雅黑" panose="020B0503020204020204" pitchFamily="34" charset="-122"/>
              <a:cs typeface="+mn-ea"/>
              <a:sym typeface="+mn-ea"/>
            </a:endParaRPr>
          </a:p>
        </p:txBody>
      </p:sp>
      <p:sp>
        <p:nvSpPr>
          <p:cNvPr id="5" name="矩形 4"/>
          <p:cNvSpPr/>
          <p:nvPr>
            <p:custDataLst>
              <p:tags r:id="rId2"/>
            </p:custDataLst>
          </p:nvPr>
        </p:nvSpPr>
        <p:spPr>
          <a:xfrm>
            <a:off x="6595110" y="5158105"/>
            <a:ext cx="1870710" cy="73660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b="1" dirty="0">
                <a:solidFill>
                  <a:srgbClr val="6D91D1"/>
                </a:solidFill>
                <a:latin typeface="微软雅黑" panose="020B0503020204020204" pitchFamily="34" charset="-122"/>
                <a:ea typeface="微软雅黑" panose="020B0503020204020204" pitchFamily="34" charset="-122"/>
                <a:cs typeface="+mn-ea"/>
                <a:sym typeface="+mn-ea"/>
              </a:rPr>
              <a:t>线下加快专精特新基金设立</a:t>
            </a:r>
            <a:endParaRPr lang="zh-CN" altLang="en-US" sz="1400" b="1" dirty="0">
              <a:solidFill>
                <a:srgbClr val="6D91D1"/>
              </a:solidFill>
              <a:latin typeface="微软雅黑" panose="020B0503020204020204" pitchFamily="34" charset="-122"/>
              <a:ea typeface="微软雅黑" panose="020B0503020204020204" pitchFamily="34" charset="-122"/>
              <a:cs typeface="+mn-ea"/>
              <a:sym typeface="+mn-ea"/>
            </a:endParaRPr>
          </a:p>
        </p:txBody>
      </p:sp>
      <p:sp>
        <p:nvSpPr>
          <p:cNvPr id="9" name="矩形 8"/>
          <p:cNvSpPr/>
          <p:nvPr>
            <p:custDataLst>
              <p:tags r:id="rId3"/>
            </p:custDataLst>
          </p:nvPr>
        </p:nvSpPr>
        <p:spPr>
          <a:xfrm>
            <a:off x="3736340" y="5160010"/>
            <a:ext cx="1800225" cy="68072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b="1" dirty="0">
                <a:solidFill>
                  <a:srgbClr val="F1985C"/>
                </a:solidFill>
                <a:latin typeface="微软雅黑" panose="020B0503020204020204" pitchFamily="34" charset="-122"/>
                <a:ea typeface="微软雅黑" panose="020B0503020204020204" pitchFamily="34" charset="-122"/>
                <a:cs typeface="+mn-ea"/>
                <a:sym typeface="+mn-ea"/>
              </a:rPr>
              <a:t>建成湖北私募基金会商研判系统</a:t>
            </a:r>
            <a:endParaRPr lang="zh-CN" altLang="en-US" sz="1400" b="1" dirty="0">
              <a:solidFill>
                <a:srgbClr val="F1985C"/>
              </a:solidFill>
              <a:latin typeface="微软雅黑" panose="020B0503020204020204" pitchFamily="34" charset="-122"/>
              <a:ea typeface="微软雅黑" panose="020B0503020204020204" pitchFamily="34" charset="-122"/>
              <a:cs typeface="+mn-ea"/>
              <a:sym typeface="+mn-ea"/>
            </a:endParaRPr>
          </a:p>
        </p:txBody>
      </p:sp>
      <p:sp>
        <p:nvSpPr>
          <p:cNvPr id="24" name="弧形 23"/>
          <p:cNvSpPr/>
          <p:nvPr>
            <p:custDataLst>
              <p:tags r:id="rId4"/>
            </p:custDataLst>
          </p:nvPr>
        </p:nvSpPr>
        <p:spPr>
          <a:xfrm rot="10800000">
            <a:off x="1300480" y="1649095"/>
            <a:ext cx="9659861" cy="3093335"/>
          </a:xfrm>
          <a:prstGeom prst="arc">
            <a:avLst>
              <a:gd name="adj1" fmla="val 9452879"/>
              <a:gd name="adj2" fmla="val 1362437"/>
            </a:avLst>
          </a:prstGeom>
          <a:noFill/>
          <a:ln w="31750">
            <a:gradFill>
              <a:gsLst>
                <a:gs pos="0">
                  <a:schemeClr val="accent2">
                    <a:alpha val="0"/>
                  </a:schemeClr>
                </a:gs>
                <a:gs pos="73000">
                  <a:schemeClr val="accent2">
                    <a:alpha val="25000"/>
                  </a:schemeClr>
                </a:gs>
                <a:gs pos="100000">
                  <a:schemeClr val="accent2">
                    <a:alpha val="40000"/>
                  </a:schemeClr>
                </a:gs>
                <a:gs pos="57000">
                  <a:schemeClr val="accent2">
                    <a:alpha val="20000"/>
                  </a:schemeClr>
                </a:gs>
                <a:gs pos="44000">
                  <a:schemeClr val="accent2">
                    <a:alpha val="5000"/>
                  </a:schemeClr>
                </a:gs>
              </a:gsLst>
              <a:lin ang="16200000" scaled="0"/>
            </a:gradFill>
          </a:ln>
          <a:effectLst>
            <a:outerShdw blurRad="901700" dist="317500" dir="2700000" algn="tl" rotWithShape="0">
              <a:schemeClr val="accent2">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solidFill>
                <a:schemeClr val="lt1"/>
              </a:solidFill>
              <a:latin typeface="+mn-ea"/>
              <a:sym typeface="+mn-ea"/>
            </a:endParaRPr>
          </a:p>
        </p:txBody>
      </p:sp>
      <p:sp>
        <p:nvSpPr>
          <p:cNvPr id="25" name="矩形 24"/>
          <p:cNvSpPr/>
          <p:nvPr>
            <p:custDataLst>
              <p:tags r:id="rId5"/>
            </p:custDataLst>
          </p:nvPr>
        </p:nvSpPr>
        <p:spPr>
          <a:xfrm>
            <a:off x="1303020" y="4585970"/>
            <a:ext cx="1615440" cy="67056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b="1" dirty="0">
                <a:solidFill>
                  <a:srgbClr val="6A8ED0"/>
                </a:solidFill>
                <a:latin typeface="微软雅黑" panose="020B0503020204020204" pitchFamily="34" charset="-122"/>
                <a:ea typeface="微软雅黑" panose="020B0503020204020204" pitchFamily="34" charset="-122"/>
                <a:cs typeface="+mn-ea"/>
                <a:sym typeface="+mn-ea"/>
              </a:rPr>
              <a:t>已上线私募股权和创业投资份额转让平台</a:t>
            </a:r>
            <a:endParaRPr lang="zh-CN" altLang="en-US" sz="1400" b="1" dirty="0">
              <a:solidFill>
                <a:srgbClr val="6A8ED0"/>
              </a:solidFill>
              <a:latin typeface="微软雅黑" panose="020B0503020204020204" pitchFamily="34" charset="-122"/>
              <a:ea typeface="微软雅黑" panose="020B0503020204020204" pitchFamily="34" charset="-122"/>
              <a:cs typeface="+mn-ea"/>
              <a:sym typeface="+mn-ea"/>
            </a:endParaRPr>
          </a:p>
        </p:txBody>
      </p:sp>
      <p:sp>
        <p:nvSpPr>
          <p:cNvPr id="26" name="椭圆 25"/>
          <p:cNvSpPr/>
          <p:nvPr>
            <p:custDataLst>
              <p:tags r:id="rId6"/>
            </p:custDataLst>
          </p:nvPr>
        </p:nvSpPr>
        <p:spPr>
          <a:xfrm>
            <a:off x="7214235" y="4366895"/>
            <a:ext cx="638743" cy="638743"/>
          </a:xfrm>
          <a:prstGeom prst="ellipse">
            <a:avLst/>
          </a:prstGeom>
          <a:gradFill>
            <a:gsLst>
              <a:gs pos="1000">
                <a:schemeClr val="accent1">
                  <a:lumMod val="90000"/>
                  <a:lumOff val="10000"/>
                  <a:alpha val="100000"/>
                </a:schemeClr>
              </a:gs>
              <a:gs pos="86000">
                <a:schemeClr val="accent1">
                  <a:lumMod val="30000"/>
                  <a:lumOff val="70000"/>
                  <a:alpha val="100000"/>
                </a:schemeClr>
              </a:gs>
            </a:gsLst>
            <a:lin ang="16200000" scaled="0"/>
          </a:gradFill>
          <a:ln>
            <a:noFill/>
          </a:ln>
          <a:effectLst>
            <a:outerShdw blurRad="127000" dir="5400000" sx="90000" sy="-19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chemeClr val="lt1"/>
              </a:solidFill>
              <a:latin typeface="+mn-ea"/>
              <a:sym typeface="+mn-ea"/>
            </a:endParaRPr>
          </a:p>
        </p:txBody>
      </p:sp>
      <p:sp>
        <p:nvSpPr>
          <p:cNvPr id="27" name="椭圆 26"/>
          <p:cNvSpPr/>
          <p:nvPr>
            <p:custDataLst>
              <p:tags r:id="rId7"/>
            </p:custDataLst>
          </p:nvPr>
        </p:nvSpPr>
        <p:spPr>
          <a:xfrm>
            <a:off x="4329430" y="4360545"/>
            <a:ext cx="638743" cy="638743"/>
          </a:xfrm>
          <a:prstGeom prst="ellipse">
            <a:avLst/>
          </a:prstGeom>
          <a:gradFill>
            <a:gsLst>
              <a:gs pos="1000">
                <a:schemeClr val="accent2">
                  <a:lumMod val="90000"/>
                  <a:lumOff val="10000"/>
                  <a:alpha val="100000"/>
                </a:schemeClr>
              </a:gs>
              <a:gs pos="86000">
                <a:schemeClr val="accent2">
                  <a:lumMod val="30000"/>
                  <a:lumOff val="70000"/>
                  <a:alpha val="100000"/>
                </a:schemeClr>
              </a:gs>
            </a:gsLst>
            <a:lin ang="16200000" scaled="0"/>
          </a:gradFill>
          <a:ln>
            <a:noFill/>
          </a:ln>
          <a:effectLst>
            <a:outerShdw blurRad="127000" dir="5400000" sx="90000" sy="-19000"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n-ea"/>
              <a:sym typeface="+mn-ea"/>
            </a:endParaRPr>
          </a:p>
        </p:txBody>
      </p:sp>
      <p:sp>
        <p:nvSpPr>
          <p:cNvPr id="28" name="椭圆 27"/>
          <p:cNvSpPr/>
          <p:nvPr>
            <p:custDataLst>
              <p:tags r:id="rId8"/>
            </p:custDataLst>
          </p:nvPr>
        </p:nvSpPr>
        <p:spPr>
          <a:xfrm>
            <a:off x="1774190" y="3754755"/>
            <a:ext cx="638743" cy="638743"/>
          </a:xfrm>
          <a:prstGeom prst="ellipse">
            <a:avLst/>
          </a:prstGeom>
          <a:gradFill>
            <a:gsLst>
              <a:gs pos="1000">
                <a:schemeClr val="accent1">
                  <a:lumMod val="90000"/>
                  <a:lumOff val="10000"/>
                  <a:alpha val="100000"/>
                </a:schemeClr>
              </a:gs>
              <a:gs pos="86000">
                <a:schemeClr val="accent1">
                  <a:lumMod val="30000"/>
                  <a:lumOff val="70000"/>
                  <a:alpha val="100000"/>
                </a:schemeClr>
              </a:gs>
            </a:gsLst>
            <a:lin ang="16200000" scaled="0"/>
          </a:gradFill>
          <a:ln>
            <a:noFill/>
          </a:ln>
          <a:effectLst>
            <a:outerShdw blurRad="127000" dir="5400000" sx="90000" sy="-19000"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chemeClr val="lt1"/>
              </a:solidFill>
              <a:latin typeface="+mn-ea"/>
              <a:sym typeface="+mn-ea"/>
            </a:endParaRPr>
          </a:p>
        </p:txBody>
      </p:sp>
      <p:sp>
        <p:nvSpPr>
          <p:cNvPr id="29" name="椭圆 28"/>
          <p:cNvSpPr/>
          <p:nvPr>
            <p:custDataLst>
              <p:tags r:id="rId9"/>
            </p:custDataLst>
          </p:nvPr>
        </p:nvSpPr>
        <p:spPr>
          <a:xfrm>
            <a:off x="9764395" y="3735070"/>
            <a:ext cx="638743" cy="638743"/>
          </a:xfrm>
          <a:prstGeom prst="ellipse">
            <a:avLst/>
          </a:prstGeom>
          <a:gradFill>
            <a:gsLst>
              <a:gs pos="1000">
                <a:schemeClr val="accent2">
                  <a:lumMod val="90000"/>
                  <a:lumOff val="10000"/>
                  <a:alpha val="100000"/>
                </a:schemeClr>
              </a:gs>
              <a:gs pos="86000">
                <a:schemeClr val="accent2">
                  <a:lumMod val="30000"/>
                  <a:lumOff val="70000"/>
                  <a:alpha val="100000"/>
                </a:schemeClr>
              </a:gs>
            </a:gsLst>
            <a:lin ang="16200000" scaled="0"/>
          </a:gradFill>
          <a:ln>
            <a:noFill/>
          </a:ln>
          <a:effectLst>
            <a:outerShdw blurRad="127000" dir="5400000" sx="90000" sy="-19000"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1400" b="1">
              <a:solidFill>
                <a:schemeClr val="lt1"/>
              </a:solidFill>
              <a:latin typeface="+mn-ea"/>
              <a:sym typeface="+mn-ea"/>
            </a:endParaRPr>
          </a:p>
        </p:txBody>
      </p:sp>
      <p:pic>
        <p:nvPicPr>
          <p:cNvPr id="32" name="图片 5" descr="343435383036303b343532343134393bcdb7c4d4b7e7b1a9"/>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1960880" y="3941445"/>
            <a:ext cx="265555" cy="265555"/>
          </a:xfrm>
          <a:prstGeom prst="rect">
            <a:avLst/>
          </a:prstGeom>
        </p:spPr>
      </p:pic>
      <p:pic>
        <p:nvPicPr>
          <p:cNvPr id="33" name="图片 12" descr="343439383331313b343532303032383bbfcdbba7b9dcc0ed"/>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7419340" y="4572000"/>
            <a:ext cx="252000" cy="252000"/>
          </a:xfrm>
          <a:prstGeom prst="rect">
            <a:avLst/>
          </a:prstGeom>
        </p:spPr>
      </p:pic>
      <p:pic>
        <p:nvPicPr>
          <p:cNvPr id="48" name="图片 15" descr="343439383331313b343532303033313bd3a6d3c3c9ccb3c7"/>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4531995" y="4563110"/>
            <a:ext cx="233368" cy="233368"/>
          </a:xfrm>
          <a:prstGeom prst="rect">
            <a:avLst/>
          </a:prstGeom>
        </p:spPr>
      </p:pic>
      <p:pic>
        <p:nvPicPr>
          <p:cNvPr id="49" name="图片 19" descr="343435383038363b343532323339393bd6b4d0d0d5aad2aa"/>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9975850" y="3945890"/>
            <a:ext cx="230400" cy="230400"/>
          </a:xfrm>
          <a:prstGeom prst="rect">
            <a:avLst/>
          </a:prstGeom>
        </p:spPr>
      </p:pic>
      <p:sp>
        <p:nvSpPr>
          <p:cNvPr id="51" name="椭圆 50"/>
          <p:cNvSpPr/>
          <p:nvPr>
            <p:custDataLst>
              <p:tags r:id="rId22"/>
            </p:custDataLst>
          </p:nvPr>
        </p:nvSpPr>
        <p:spPr>
          <a:xfrm>
            <a:off x="4326255" y="2576195"/>
            <a:ext cx="3588393" cy="1116216"/>
          </a:xfrm>
          <a:prstGeom prst="ellipse">
            <a:avLst/>
          </a:prstGeom>
          <a:gradFill>
            <a:gsLst>
              <a:gs pos="4000">
                <a:schemeClr val="accent1">
                  <a:lumMod val="60000"/>
                  <a:lumOff val="40000"/>
                  <a:alpha val="100000"/>
                </a:schemeClr>
              </a:gs>
              <a:gs pos="45000">
                <a:schemeClr val="bg1">
                  <a:lumMod val="98000"/>
                  <a:alpha val="25000"/>
                </a:schemeClr>
              </a:gs>
              <a:gs pos="100000">
                <a:schemeClr val="accent1">
                  <a:lumMod val="60000"/>
                  <a:lumOff val="40000"/>
                  <a:alpha val="100000"/>
                </a:schemeClr>
              </a:gs>
            </a:gsLst>
            <a:lin ang="16800000" scaled="0"/>
          </a:gradFill>
          <a:ln w="12700">
            <a:gradFill>
              <a:gsLst>
                <a:gs pos="0">
                  <a:schemeClr val="accent1">
                    <a:alpha val="0"/>
                  </a:schemeClr>
                </a:gs>
                <a:gs pos="73000">
                  <a:schemeClr val="accent1">
                    <a:alpha val="50000"/>
                  </a:schemeClr>
                </a:gs>
                <a:gs pos="100000">
                  <a:schemeClr val="accent1">
                    <a:alpha val="40000"/>
                  </a:schemeClr>
                </a:gs>
                <a:gs pos="57000">
                  <a:schemeClr val="accent1">
                    <a:alpha val="20000"/>
                  </a:schemeClr>
                </a:gs>
                <a:gs pos="44000">
                  <a:schemeClr val="accent1">
                    <a:alpha val="0"/>
                  </a:schemeClr>
                </a:gs>
              </a:gsLst>
              <a:lin ang="5760000" scaled="0"/>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solidFill>
                <a:schemeClr val="lt1"/>
              </a:solidFill>
              <a:latin typeface="+mn-ea"/>
              <a:sym typeface="+mn-ea"/>
            </a:endParaRPr>
          </a:p>
        </p:txBody>
      </p:sp>
      <p:sp>
        <p:nvSpPr>
          <p:cNvPr id="52" name="弧形 51"/>
          <p:cNvSpPr/>
          <p:nvPr>
            <p:custDataLst>
              <p:tags r:id="rId23"/>
            </p:custDataLst>
          </p:nvPr>
        </p:nvSpPr>
        <p:spPr>
          <a:xfrm rot="10800000">
            <a:off x="3790950" y="2524125"/>
            <a:ext cx="4656349" cy="1491401"/>
          </a:xfrm>
          <a:prstGeom prst="arc">
            <a:avLst>
              <a:gd name="adj1" fmla="val 9688906"/>
              <a:gd name="adj2" fmla="val 1102107"/>
            </a:avLst>
          </a:prstGeom>
          <a:ln w="1905">
            <a:gradFill>
              <a:gsLst>
                <a:gs pos="100000">
                  <a:schemeClr val="accent1">
                    <a:alpha val="0"/>
                  </a:schemeClr>
                </a:gs>
                <a:gs pos="20000">
                  <a:schemeClr val="accent1">
                    <a:alpha val="41000"/>
                  </a:schemeClr>
                </a:gs>
                <a:gs pos="0">
                  <a:schemeClr val="accent1">
                    <a:alpha val="65000"/>
                  </a:schemeClr>
                </a:gs>
              </a:gsLst>
              <a:lin ang="5400000" scaled="1"/>
            </a:gra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mn-ea"/>
            </a:endParaRPr>
          </a:p>
        </p:txBody>
      </p:sp>
      <p:sp>
        <p:nvSpPr>
          <p:cNvPr id="53" name="任意多边形 15"/>
          <p:cNvSpPr/>
          <p:nvPr>
            <p:custDataLst>
              <p:tags r:id="rId24"/>
            </p:custDataLst>
          </p:nvPr>
        </p:nvSpPr>
        <p:spPr>
          <a:xfrm>
            <a:off x="4783455" y="2566670"/>
            <a:ext cx="2672119" cy="41332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3433" h="531">
                <a:moveTo>
                  <a:pt x="1716" y="0"/>
                </a:moveTo>
                <a:cubicBezTo>
                  <a:pt x="2424" y="0"/>
                  <a:pt x="3048" y="102"/>
                  <a:pt x="3416" y="258"/>
                </a:cubicBezTo>
                <a:lnTo>
                  <a:pt x="3433" y="266"/>
                </a:lnTo>
                <a:lnTo>
                  <a:pt x="3416" y="273"/>
                </a:lnTo>
                <a:cubicBezTo>
                  <a:pt x="3048" y="429"/>
                  <a:pt x="2424" y="531"/>
                  <a:pt x="1716" y="531"/>
                </a:cubicBezTo>
                <a:cubicBezTo>
                  <a:pt x="1009" y="531"/>
                  <a:pt x="385" y="429"/>
                  <a:pt x="17" y="273"/>
                </a:cubicBezTo>
                <a:lnTo>
                  <a:pt x="0" y="266"/>
                </a:lnTo>
                <a:lnTo>
                  <a:pt x="17" y="258"/>
                </a:lnTo>
                <a:cubicBezTo>
                  <a:pt x="385" y="102"/>
                  <a:pt x="1009" y="0"/>
                  <a:pt x="1716" y="0"/>
                </a:cubicBezTo>
                <a:close/>
              </a:path>
            </a:pathLst>
          </a:custGeom>
          <a:solidFill>
            <a:schemeClr val="accent1">
              <a:lumMod val="20000"/>
              <a:lumOff val="80000"/>
              <a:alpha val="44000"/>
            </a:schemeClr>
          </a:solidFill>
          <a:ln w="6350">
            <a:no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solidFill>
                <a:schemeClr val="lt1"/>
              </a:solidFill>
              <a:latin typeface="+mn-ea"/>
              <a:sym typeface="+mn-ea"/>
            </a:endParaRPr>
          </a:p>
        </p:txBody>
      </p:sp>
      <p:sp>
        <p:nvSpPr>
          <p:cNvPr id="54" name="任意多边形 3"/>
          <p:cNvSpPr/>
          <p:nvPr>
            <p:custDataLst>
              <p:tags r:id="rId25"/>
            </p:custDataLst>
          </p:nvPr>
        </p:nvSpPr>
        <p:spPr>
          <a:xfrm>
            <a:off x="4524375" y="2524760"/>
            <a:ext cx="3190634" cy="953532"/>
          </a:xfrm>
          <a:custGeom>
            <a:avLst/>
            <a:gdLst/>
            <a:ahLst/>
            <a:cxnLst>
              <a:cxn ang="3">
                <a:pos x="hc" y="t"/>
              </a:cxn>
              <a:cxn ang="cd2">
                <a:pos x="l" y="vc"/>
              </a:cxn>
              <a:cxn ang="cd4">
                <a:pos x="hc" y="b"/>
              </a:cxn>
              <a:cxn ang="0">
                <a:pos x="r" y="vc"/>
              </a:cxn>
            </a:cxnLst>
            <a:rect l="l" t="t" r="r" b="b"/>
            <a:pathLst>
              <a:path w="4099" h="1225">
                <a:moveTo>
                  <a:pt x="0" y="0"/>
                </a:moveTo>
                <a:lnTo>
                  <a:pt x="0" y="0"/>
                </a:lnTo>
                <a:lnTo>
                  <a:pt x="1" y="15"/>
                </a:lnTo>
                <a:cubicBezTo>
                  <a:pt x="29" y="331"/>
                  <a:pt x="935" y="585"/>
                  <a:pt x="2050" y="585"/>
                </a:cubicBezTo>
                <a:cubicBezTo>
                  <a:pt x="3164" y="585"/>
                  <a:pt x="4070" y="331"/>
                  <a:pt x="4098" y="15"/>
                </a:cubicBezTo>
                <a:lnTo>
                  <a:pt x="4099" y="0"/>
                </a:lnTo>
                <a:lnTo>
                  <a:pt x="4099" y="0"/>
                </a:lnTo>
                <a:lnTo>
                  <a:pt x="4099" y="640"/>
                </a:lnTo>
                <a:lnTo>
                  <a:pt x="4099" y="642"/>
                </a:lnTo>
                <a:lnTo>
                  <a:pt x="4099" y="642"/>
                </a:lnTo>
                <a:lnTo>
                  <a:pt x="4098" y="655"/>
                </a:lnTo>
                <a:cubicBezTo>
                  <a:pt x="4070" y="971"/>
                  <a:pt x="3164" y="1225"/>
                  <a:pt x="2050" y="1225"/>
                </a:cubicBezTo>
                <a:cubicBezTo>
                  <a:pt x="935" y="1225"/>
                  <a:pt x="29" y="971"/>
                  <a:pt x="1" y="655"/>
                </a:cubicBezTo>
                <a:lnTo>
                  <a:pt x="0" y="642"/>
                </a:lnTo>
                <a:lnTo>
                  <a:pt x="0" y="642"/>
                </a:lnTo>
                <a:lnTo>
                  <a:pt x="0" y="640"/>
                </a:lnTo>
                <a:lnTo>
                  <a:pt x="0" y="0"/>
                </a:lnTo>
                <a:close/>
              </a:path>
            </a:pathLst>
          </a:custGeom>
          <a:gradFill>
            <a:gsLst>
              <a:gs pos="0">
                <a:schemeClr val="accent1">
                  <a:lumMod val="80000"/>
                  <a:lumOff val="20000"/>
                  <a:alpha val="60000"/>
                </a:schemeClr>
              </a:gs>
              <a:gs pos="77000">
                <a:schemeClr val="accent1">
                  <a:lumMod val="30000"/>
                  <a:lumOff val="70000"/>
                  <a:alpha val="50000"/>
                </a:schemeClr>
              </a:gs>
              <a:gs pos="100000">
                <a:schemeClr val="accent1">
                  <a:lumMod val="62000"/>
                  <a:lumOff val="38000"/>
                  <a:alpha val="50000"/>
                </a:schemeClr>
              </a:gs>
            </a:gsLst>
            <a:lin ang="16800000" scaled="0"/>
          </a:gradFill>
          <a:ln w="9525">
            <a:gradFill>
              <a:gsLst>
                <a:gs pos="0">
                  <a:schemeClr val="accent1">
                    <a:alpha val="0"/>
                  </a:schemeClr>
                </a:gs>
                <a:gs pos="73000">
                  <a:schemeClr val="accent1">
                    <a:alpha val="25000"/>
                  </a:schemeClr>
                </a:gs>
                <a:gs pos="100000">
                  <a:schemeClr val="accent1">
                    <a:alpha val="40000"/>
                  </a:schemeClr>
                </a:gs>
                <a:gs pos="57000">
                  <a:schemeClr val="accent1">
                    <a:alpha val="20000"/>
                  </a:schemeClr>
                </a:gs>
                <a:gs pos="44000">
                  <a:schemeClr val="accent1">
                    <a:alpha val="0"/>
                  </a:schemeClr>
                </a:gs>
              </a:gsLst>
              <a:lin ang="540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solidFill>
                <a:schemeClr val="lt1"/>
              </a:solidFill>
              <a:latin typeface="+mn-ea"/>
              <a:sym typeface="+mn-ea"/>
            </a:endParaRPr>
          </a:p>
        </p:txBody>
      </p:sp>
      <p:sp>
        <p:nvSpPr>
          <p:cNvPr id="55" name="椭圆 54"/>
          <p:cNvSpPr/>
          <p:nvPr>
            <p:custDataLst>
              <p:tags r:id="rId26"/>
            </p:custDataLst>
          </p:nvPr>
        </p:nvSpPr>
        <p:spPr>
          <a:xfrm>
            <a:off x="4524375" y="2566670"/>
            <a:ext cx="3190634" cy="911498"/>
          </a:xfrm>
          <a:prstGeom prst="ellipse">
            <a:avLst/>
          </a:prstGeom>
          <a:noFill/>
          <a:ln w="6350">
            <a:gradFill>
              <a:gsLst>
                <a:gs pos="0">
                  <a:schemeClr val="accent1">
                    <a:alpha val="5000"/>
                  </a:schemeClr>
                </a:gs>
                <a:gs pos="64000">
                  <a:schemeClr val="accent1">
                    <a:alpha val="25000"/>
                  </a:schemeClr>
                </a:gs>
                <a:gs pos="100000">
                  <a:schemeClr val="accent1">
                    <a:alpha val="0"/>
                  </a:schemeClr>
                </a:gs>
                <a:gs pos="57000">
                  <a:schemeClr val="accent1">
                    <a:alpha val="20000"/>
                  </a:schemeClr>
                </a:gs>
                <a:gs pos="44000">
                  <a:schemeClr val="accent1">
                    <a:alpha val="5000"/>
                  </a:schemeClr>
                </a:gs>
              </a:gsLst>
              <a:lin ang="2106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a:solidFill>
                <a:schemeClr val="lt1"/>
              </a:solidFill>
              <a:latin typeface="+mn-ea"/>
              <a:sym typeface="+mn-ea"/>
            </a:endParaRPr>
          </a:p>
        </p:txBody>
      </p:sp>
      <p:sp>
        <p:nvSpPr>
          <p:cNvPr id="56" name="椭圆 55"/>
          <p:cNvSpPr/>
          <p:nvPr>
            <p:custDataLst>
              <p:tags r:id="rId27"/>
            </p:custDataLst>
          </p:nvPr>
        </p:nvSpPr>
        <p:spPr>
          <a:xfrm>
            <a:off x="4524375" y="2068830"/>
            <a:ext cx="3190634" cy="911498"/>
          </a:xfrm>
          <a:prstGeom prst="ellipse">
            <a:avLst/>
          </a:prstGeom>
          <a:gradFill>
            <a:gsLst>
              <a:gs pos="0">
                <a:schemeClr val="accent1">
                  <a:alpha val="0"/>
                </a:schemeClr>
              </a:gs>
              <a:gs pos="37000">
                <a:schemeClr val="bg2"/>
              </a:gs>
              <a:gs pos="81000">
                <a:schemeClr val="bg2"/>
              </a:gs>
              <a:gs pos="100000">
                <a:schemeClr val="accent1">
                  <a:lumMod val="60000"/>
                  <a:lumOff val="40000"/>
                  <a:alpha val="100000"/>
                </a:schemeClr>
              </a:gs>
            </a:gsLst>
            <a:lin ang="4620000" scaled="0"/>
          </a:gradFill>
          <a:ln w="6350">
            <a:gradFill>
              <a:gsLst>
                <a:gs pos="0">
                  <a:schemeClr val="accent1">
                    <a:alpha val="20000"/>
                  </a:schemeClr>
                </a:gs>
                <a:gs pos="73000">
                  <a:schemeClr val="accent1">
                    <a:alpha val="25000"/>
                  </a:schemeClr>
                </a:gs>
                <a:gs pos="100000">
                  <a:schemeClr val="accent1">
                    <a:alpha val="40000"/>
                  </a:schemeClr>
                </a:gs>
                <a:gs pos="57000">
                  <a:schemeClr val="accent1">
                    <a:alpha val="20000"/>
                  </a:schemeClr>
                </a:gs>
                <a:gs pos="44000">
                  <a:schemeClr val="accent1">
                    <a:alpha val="5000"/>
                  </a:schemeClr>
                </a:gs>
              </a:gsLst>
              <a:lin ang="21060000" scaled="1"/>
            </a:gradFill>
          </a:ln>
          <a:effectLst>
            <a:outerShdw blurRad="901700" dist="317500" dir="2700000" algn="tl"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tLang="zh-CN">
              <a:solidFill>
                <a:schemeClr val="lt1"/>
              </a:solidFill>
              <a:latin typeface="+mn-ea"/>
              <a:sym typeface="+mn-ea"/>
            </a:endParaRPr>
          </a:p>
        </p:txBody>
      </p:sp>
      <p:sp>
        <p:nvSpPr>
          <p:cNvPr id="57" name="椭圆 56"/>
          <p:cNvSpPr/>
          <p:nvPr>
            <p:custDataLst>
              <p:tags r:id="rId28"/>
            </p:custDataLst>
          </p:nvPr>
        </p:nvSpPr>
        <p:spPr>
          <a:xfrm>
            <a:off x="4782185" y="2453005"/>
            <a:ext cx="2674559" cy="248307"/>
          </a:xfrm>
          <a:prstGeom prst="ellipse">
            <a:avLst/>
          </a:prstGeom>
          <a:gradFill>
            <a:gsLst>
              <a:gs pos="0">
                <a:schemeClr val="accent1">
                  <a:alpha val="53000"/>
                </a:schemeClr>
              </a:gs>
              <a:gs pos="66000">
                <a:schemeClr val="bg1">
                  <a:alpha val="19000"/>
                </a:schemeClr>
              </a:gs>
              <a:gs pos="25000">
                <a:schemeClr val="accent1">
                  <a:alpha val="31000"/>
                </a:schemeClr>
              </a:gs>
            </a:gsLst>
            <a:path path="circle">
              <a:fillToRect l="50000" t="50000" r="50000" b="50000"/>
            </a:path>
            <a:tileRect/>
          </a:gradFill>
          <a:ln>
            <a:noFill/>
          </a:ln>
          <a:effectLst>
            <a:softEdge rad="635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latin typeface="+mn-ea"/>
            </a:endParaRPr>
          </a:p>
        </p:txBody>
      </p:sp>
      <p:sp>
        <p:nvSpPr>
          <p:cNvPr id="58" name="弧形 57"/>
          <p:cNvSpPr/>
          <p:nvPr>
            <p:custDataLst>
              <p:tags r:id="rId29"/>
            </p:custDataLst>
          </p:nvPr>
        </p:nvSpPr>
        <p:spPr>
          <a:xfrm rot="10800000">
            <a:off x="3484245" y="2327910"/>
            <a:ext cx="5269723" cy="1687556"/>
          </a:xfrm>
          <a:prstGeom prst="arc">
            <a:avLst>
              <a:gd name="adj1" fmla="val 9741748"/>
              <a:gd name="adj2" fmla="val 1074510"/>
            </a:avLst>
          </a:prstGeom>
          <a:ln w="9525">
            <a:gradFill>
              <a:gsLst>
                <a:gs pos="100000">
                  <a:schemeClr val="bg2"/>
                </a:gs>
                <a:gs pos="39000">
                  <a:schemeClr val="accent1">
                    <a:alpha val="62000"/>
                  </a:schemeClr>
                </a:gs>
                <a:gs pos="20000">
                  <a:schemeClr val="accent1">
                    <a:alpha val="54000"/>
                  </a:schemeClr>
                </a:gs>
                <a:gs pos="0">
                  <a:schemeClr val="accent1">
                    <a:lumMod val="50000"/>
                    <a:lumOff val="50000"/>
                    <a:alpha val="100000"/>
                  </a:schemeClr>
                </a:gs>
              </a:gsLst>
              <a:lin ang="5400000" scaled="1"/>
            </a:gra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chemeClr val="tx1"/>
              </a:solidFill>
              <a:latin typeface="+mn-ea"/>
            </a:endParaRPr>
          </a:p>
        </p:txBody>
      </p:sp>
      <p:sp>
        <p:nvSpPr>
          <p:cNvPr id="59" name="等腰三角形 58"/>
          <p:cNvSpPr/>
          <p:nvPr>
            <p:custDataLst>
              <p:tags r:id="rId30"/>
            </p:custDataLst>
          </p:nvPr>
        </p:nvSpPr>
        <p:spPr>
          <a:xfrm rot="4080000">
            <a:off x="3738880" y="2659380"/>
            <a:ext cx="134662" cy="246751"/>
          </a:xfrm>
          <a:prstGeom prst="triangle">
            <a:avLst>
              <a:gd name="adj" fmla="val 29196"/>
            </a:avLst>
          </a:prstGeom>
          <a:gradFill>
            <a:gsLst>
              <a:gs pos="1000">
                <a:schemeClr val="accent1">
                  <a:lumMod val="40000"/>
                  <a:lumOff val="60000"/>
                  <a:alpha val="100000"/>
                </a:schemeClr>
              </a:gs>
              <a:gs pos="86000">
                <a:schemeClr val="accent1">
                  <a:lumMod val="10000"/>
                  <a:lumOff val="90000"/>
                  <a:alpha val="73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n-ea"/>
              <a:sym typeface="+mn-ea"/>
            </a:endParaRPr>
          </a:p>
        </p:txBody>
      </p:sp>
      <p:sp>
        <p:nvSpPr>
          <p:cNvPr id="60" name="等腰三角形 59"/>
          <p:cNvSpPr/>
          <p:nvPr>
            <p:custDataLst>
              <p:tags r:id="rId31"/>
            </p:custDataLst>
          </p:nvPr>
        </p:nvSpPr>
        <p:spPr>
          <a:xfrm rot="16680000">
            <a:off x="4929505" y="3817620"/>
            <a:ext cx="134662" cy="246751"/>
          </a:xfrm>
          <a:prstGeom prst="triangle">
            <a:avLst>
              <a:gd name="adj" fmla="val 62096"/>
            </a:avLst>
          </a:prstGeom>
          <a:gradFill>
            <a:gsLst>
              <a:gs pos="1000">
                <a:schemeClr val="accent1">
                  <a:lumMod val="60000"/>
                  <a:lumOff val="40000"/>
                  <a:alpha val="100000"/>
                </a:schemeClr>
              </a:gs>
              <a:gs pos="86000">
                <a:schemeClr val="accent1">
                  <a:lumMod val="30000"/>
                  <a:lumOff val="70000"/>
                  <a:alpha val="10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n-ea"/>
              <a:sym typeface="+mn-ea"/>
            </a:endParaRPr>
          </a:p>
        </p:txBody>
      </p:sp>
      <p:sp>
        <p:nvSpPr>
          <p:cNvPr id="61" name="等腰三角形 60"/>
          <p:cNvSpPr/>
          <p:nvPr>
            <p:custDataLst>
              <p:tags r:id="rId32"/>
            </p:custDataLst>
          </p:nvPr>
        </p:nvSpPr>
        <p:spPr>
          <a:xfrm rot="15600000">
            <a:off x="7004685" y="3840480"/>
            <a:ext cx="134662" cy="246751"/>
          </a:xfrm>
          <a:prstGeom prst="triangle">
            <a:avLst>
              <a:gd name="adj" fmla="val 60926"/>
            </a:avLst>
          </a:prstGeom>
          <a:gradFill>
            <a:gsLst>
              <a:gs pos="1000">
                <a:schemeClr val="accent1">
                  <a:lumMod val="60000"/>
                  <a:lumOff val="40000"/>
                  <a:alpha val="100000"/>
                </a:schemeClr>
              </a:gs>
              <a:gs pos="86000">
                <a:schemeClr val="accent1">
                  <a:lumMod val="30000"/>
                  <a:lumOff val="70000"/>
                  <a:alpha val="10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n-ea"/>
              <a:sym typeface="+mn-ea"/>
            </a:endParaRPr>
          </a:p>
        </p:txBody>
      </p:sp>
      <p:sp>
        <p:nvSpPr>
          <p:cNvPr id="62" name="等腰三角形 61"/>
          <p:cNvSpPr/>
          <p:nvPr>
            <p:custDataLst>
              <p:tags r:id="rId33"/>
            </p:custDataLst>
          </p:nvPr>
        </p:nvSpPr>
        <p:spPr>
          <a:xfrm rot="19080000" flipV="1">
            <a:off x="8445500" y="2726055"/>
            <a:ext cx="134662" cy="246751"/>
          </a:xfrm>
          <a:prstGeom prst="triangle">
            <a:avLst>
              <a:gd name="adj" fmla="val 83002"/>
            </a:avLst>
          </a:prstGeom>
          <a:gradFill>
            <a:gsLst>
              <a:gs pos="1000">
                <a:schemeClr val="accent1">
                  <a:lumMod val="40000"/>
                  <a:lumOff val="60000"/>
                  <a:alpha val="100000"/>
                </a:schemeClr>
              </a:gs>
              <a:gs pos="86000">
                <a:schemeClr val="accent1">
                  <a:lumMod val="10000"/>
                  <a:lumOff val="90000"/>
                  <a:alpha val="73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mn-ea"/>
              <a:sym typeface="+mn-ea"/>
            </a:endParaRPr>
          </a:p>
        </p:txBody>
      </p:sp>
      <p:sp>
        <p:nvSpPr>
          <p:cNvPr id="63" name="矩形 62"/>
          <p:cNvSpPr/>
          <p:nvPr>
            <p:custDataLst>
              <p:tags r:id="rId34"/>
            </p:custDataLst>
          </p:nvPr>
        </p:nvSpPr>
        <p:spPr>
          <a:xfrm>
            <a:off x="4699000" y="1351280"/>
            <a:ext cx="2863850" cy="1201420"/>
          </a:xfrm>
          <a:prstGeom prst="rect">
            <a:avLst/>
          </a:prstGeom>
          <a:noFill/>
        </p:spPr>
        <p:txBody>
          <a:bodyPr wrap="square" rtlCol="0" anchor="b" anchorCtr="0">
            <a:noAutofit/>
          </a:bodyPr>
          <a:lstStyle/>
          <a:p>
            <a:pPr algn="ctr">
              <a:spcBef>
                <a:spcPct val="0"/>
              </a:spcBef>
              <a:spcAft>
                <a:spcPct val="0"/>
              </a:spcAft>
            </a:pPr>
            <a:r>
              <a:rPr lang="zh-CN" altLang="en-US" sz="2800" b="1" dirty="0">
                <a:ln w="0">
                  <a:noFill/>
                </a:ln>
                <a:solidFill>
                  <a:schemeClr val="accent1"/>
                </a:solidFill>
                <a:latin typeface="微软雅黑" panose="020B0503020204020204" pitchFamily="34" charset="-122"/>
                <a:ea typeface="微软雅黑" panose="020B0503020204020204" pitchFamily="34" charset="-122"/>
                <a:cs typeface="+mn-ea"/>
                <a:sym typeface="+mn-ea"/>
              </a:rPr>
              <a:t>私募股权投融资服务平台</a:t>
            </a:r>
            <a:endParaRPr lang="zh-CN" altLang="en-US" sz="2800" b="1" dirty="0">
              <a:ln w="0">
                <a:noFill/>
              </a:ln>
              <a:solidFill>
                <a:schemeClr val="accent1"/>
              </a:solidFill>
              <a:latin typeface="微软雅黑" panose="020B0503020204020204" pitchFamily="34" charset="-122"/>
              <a:ea typeface="微软雅黑" panose="020B0503020204020204" pitchFamily="34" charset="-122"/>
              <a:cs typeface="+mn-ea"/>
              <a:sym typeface="+mn-ea"/>
            </a:endParaRPr>
          </a:p>
        </p:txBody>
      </p:sp>
      <p:pic>
        <p:nvPicPr>
          <p:cNvPr id="93" name="图片 92" descr="1"/>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690880" y="4548505"/>
            <a:ext cx="609600" cy="609600"/>
          </a:xfrm>
          <a:prstGeom prst="rect">
            <a:avLst/>
          </a:prstGeom>
        </p:spPr>
      </p:pic>
      <p:pic>
        <p:nvPicPr>
          <p:cNvPr id="94" name="图片 93" descr="2"/>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3094990" y="5143500"/>
            <a:ext cx="609600" cy="609600"/>
          </a:xfrm>
          <a:prstGeom prst="rect">
            <a:avLst/>
          </a:prstGeom>
        </p:spPr>
      </p:pic>
      <p:pic>
        <p:nvPicPr>
          <p:cNvPr id="95" name="图片 94" descr="3"/>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6015355" y="5107940"/>
            <a:ext cx="609600" cy="609600"/>
          </a:xfrm>
          <a:prstGeom prst="rect">
            <a:avLst/>
          </a:prstGeom>
        </p:spPr>
      </p:pic>
      <p:pic>
        <p:nvPicPr>
          <p:cNvPr id="96" name="图片 95" descr="4"/>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517255" y="4542155"/>
            <a:ext cx="609600" cy="609600"/>
          </a:xfrm>
          <a:prstGeom prst="rect">
            <a:avLst/>
          </a:prstGeom>
        </p:spPr>
      </p:pic>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14"/>
          <p:cNvSpPr/>
          <p:nvPr>
            <p:custDataLst>
              <p:tags r:id="rId1"/>
            </p:custDataLst>
          </p:nvPr>
        </p:nvSpPr>
        <p:spPr bwMode="auto">
          <a:xfrm>
            <a:off x="2622868" y="4371658"/>
            <a:ext cx="6923405" cy="1383030"/>
          </a:xfrm>
          <a:custGeom>
            <a:avLst/>
            <a:gdLst>
              <a:gd name="connsiteX0" fmla="*/ 4418 w 8836"/>
              <a:gd name="connsiteY0" fmla="*/ 1765 h 1765"/>
              <a:gd name="connsiteX1" fmla="*/ 8836 w 8836"/>
              <a:gd name="connsiteY1" fmla="*/ 789 h 1765"/>
              <a:gd name="connsiteX2" fmla="*/ 4400 w 8836"/>
              <a:gd name="connsiteY2" fmla="*/ 0 h 1765"/>
              <a:gd name="connsiteX3" fmla="*/ 0 w 8836"/>
              <a:gd name="connsiteY3" fmla="*/ 789 h 1765"/>
              <a:gd name="connsiteX4" fmla="*/ 4418 w 8836"/>
              <a:gd name="connsiteY4" fmla="*/ 1765 h 1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6" h="1765">
                <a:moveTo>
                  <a:pt x="4418" y="1765"/>
                </a:moveTo>
                <a:lnTo>
                  <a:pt x="8836" y="789"/>
                </a:lnTo>
                <a:lnTo>
                  <a:pt x="4400" y="0"/>
                </a:lnTo>
                <a:lnTo>
                  <a:pt x="0" y="789"/>
                </a:lnTo>
                <a:lnTo>
                  <a:pt x="4418" y="1765"/>
                </a:lnTo>
                <a:close/>
              </a:path>
            </a:pathLst>
          </a:custGeom>
          <a:noFill/>
          <a:ln w="12700">
            <a:gradFill>
              <a:gsLst>
                <a:gs pos="100000">
                  <a:schemeClr val="accent1">
                    <a:alpha val="0"/>
                  </a:schemeClr>
                </a:gs>
                <a:gs pos="0">
                  <a:schemeClr val="accent1">
                    <a:alpha val="100000"/>
                  </a:schemeClr>
                </a:gs>
              </a:gsLst>
              <a:lin ang="15480000" scaled="1"/>
            </a:gradFill>
            <a:prstDash val="sysDash"/>
            <a:round/>
          </a:ln>
          <a:scene3d>
            <a:camera prst="orthographicFront"/>
            <a:lightRig rig="threePt" dir="t"/>
          </a:scene3d>
          <a:sp3d/>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defTabSz="914400">
              <a:buClrTx/>
              <a:buSzTx/>
              <a:buFontTx/>
            </a:pPr>
            <a:endParaRPr lang="zh-CN" altLang="en-US">
              <a:solidFill>
                <a:schemeClr val="tx1"/>
              </a:solidFill>
              <a:sym typeface="+mn-ea"/>
            </a:endParaRPr>
          </a:p>
        </p:txBody>
      </p:sp>
      <p:sp>
        <p:nvSpPr>
          <p:cNvPr id="12" name="图形 7"/>
          <p:cNvSpPr/>
          <p:nvPr>
            <p:custDataLst>
              <p:tags r:id="rId2"/>
            </p:custDataLst>
          </p:nvPr>
        </p:nvSpPr>
        <p:spPr>
          <a:xfrm>
            <a:off x="3276918" y="2130743"/>
            <a:ext cx="5611495" cy="2809875"/>
          </a:xfrm>
          <a:custGeom>
            <a:avLst/>
            <a:gdLst>
              <a:gd name="connsiteX0" fmla="*/ 4371527 w 4371593"/>
              <a:gd name="connsiteY0" fmla="*/ 2185549 h 2185796"/>
              <a:gd name="connsiteX1" fmla="*/ 2185730 w 4371593"/>
              <a:gd name="connsiteY1" fmla="*/ -248 h 2185796"/>
              <a:gd name="connsiteX2" fmla="*/ -68 w 4371593"/>
              <a:gd name="connsiteY2" fmla="*/ 2185549 h 2185796"/>
            </a:gdLst>
            <a:ahLst/>
            <a:cxnLst>
              <a:cxn ang="0">
                <a:pos x="connsiteX0" y="connsiteY0"/>
              </a:cxn>
              <a:cxn ang="0">
                <a:pos x="connsiteX1" y="connsiteY1"/>
              </a:cxn>
              <a:cxn ang="0">
                <a:pos x="connsiteX2" y="connsiteY2"/>
              </a:cxn>
            </a:cxnLst>
            <a:rect l="l" t="t" r="r" b="b"/>
            <a:pathLst>
              <a:path w="4371593" h="2185796">
                <a:moveTo>
                  <a:pt x="4371527" y="2185549"/>
                </a:moveTo>
                <a:cubicBezTo>
                  <a:pt x="4371527" y="978351"/>
                  <a:pt x="3392928" y="-248"/>
                  <a:pt x="2185730" y="-248"/>
                </a:cubicBezTo>
                <a:cubicBezTo>
                  <a:pt x="978531" y="-248"/>
                  <a:pt x="-68" y="978351"/>
                  <a:pt x="-68" y="2185549"/>
                </a:cubicBezTo>
              </a:path>
            </a:pathLst>
          </a:custGeom>
          <a:noFill/>
          <a:ln w="28575" cap="flat">
            <a:solidFill>
              <a:schemeClr val="accent2">
                <a:alpha val="25000"/>
              </a:schemeClr>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13" name="任意多边形: 形状 14"/>
          <p:cNvSpPr/>
          <p:nvPr>
            <p:custDataLst>
              <p:tags r:id="rId3"/>
            </p:custDataLst>
          </p:nvPr>
        </p:nvSpPr>
        <p:spPr bwMode="auto">
          <a:xfrm>
            <a:off x="3842068" y="5102543"/>
            <a:ext cx="4485640" cy="895985"/>
          </a:xfrm>
          <a:custGeom>
            <a:avLst/>
            <a:gdLst>
              <a:gd name="connsiteX0" fmla="*/ 4418 w 8836"/>
              <a:gd name="connsiteY0" fmla="*/ 1765 h 1765"/>
              <a:gd name="connsiteX1" fmla="*/ 8836 w 8836"/>
              <a:gd name="connsiteY1" fmla="*/ 789 h 1765"/>
              <a:gd name="connsiteX2" fmla="*/ 4400 w 8836"/>
              <a:gd name="connsiteY2" fmla="*/ 0 h 1765"/>
              <a:gd name="connsiteX3" fmla="*/ 0 w 8836"/>
              <a:gd name="connsiteY3" fmla="*/ 789 h 1765"/>
              <a:gd name="connsiteX4" fmla="*/ 4418 w 8836"/>
              <a:gd name="connsiteY4" fmla="*/ 1765 h 1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6" h="1765">
                <a:moveTo>
                  <a:pt x="4418" y="1765"/>
                </a:moveTo>
                <a:lnTo>
                  <a:pt x="8836" y="789"/>
                </a:lnTo>
                <a:lnTo>
                  <a:pt x="4400" y="0"/>
                </a:lnTo>
                <a:lnTo>
                  <a:pt x="0" y="789"/>
                </a:lnTo>
                <a:lnTo>
                  <a:pt x="4418" y="1765"/>
                </a:lnTo>
                <a:close/>
              </a:path>
            </a:pathLst>
          </a:custGeom>
          <a:noFill/>
          <a:ln w="12700">
            <a:gradFill>
              <a:gsLst>
                <a:gs pos="100000">
                  <a:schemeClr val="accent1">
                    <a:alpha val="0"/>
                  </a:schemeClr>
                </a:gs>
                <a:gs pos="0">
                  <a:schemeClr val="accent1">
                    <a:alpha val="62000"/>
                  </a:schemeClr>
                </a:gs>
              </a:gsLst>
              <a:lin ang="15480000" scaled="1"/>
            </a:gradFill>
            <a:prstDash val="sysDash"/>
            <a:round/>
          </a:ln>
          <a:scene3d>
            <a:camera prst="orthographicFront"/>
            <a:lightRig rig="threePt" dir="t"/>
          </a:scene3d>
          <a:sp3d/>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defTabSz="914400">
              <a:buClrTx/>
              <a:buSzTx/>
              <a:buFontTx/>
            </a:pPr>
            <a:endParaRPr lang="zh-CN" altLang="en-US">
              <a:solidFill>
                <a:schemeClr val="tx1"/>
              </a:solidFill>
              <a:sym typeface="+mn-ea"/>
            </a:endParaRPr>
          </a:p>
        </p:txBody>
      </p:sp>
      <p:sp>
        <p:nvSpPr>
          <p:cNvPr id="14" name="任意多边形: 形状 14"/>
          <p:cNvSpPr/>
          <p:nvPr>
            <p:custDataLst>
              <p:tags r:id="rId4"/>
            </p:custDataLst>
          </p:nvPr>
        </p:nvSpPr>
        <p:spPr bwMode="auto">
          <a:xfrm>
            <a:off x="4430078" y="5613083"/>
            <a:ext cx="3309620" cy="661035"/>
          </a:xfrm>
          <a:custGeom>
            <a:avLst/>
            <a:gdLst>
              <a:gd name="connsiteX0" fmla="*/ 4418 w 8836"/>
              <a:gd name="connsiteY0" fmla="*/ 1765 h 1765"/>
              <a:gd name="connsiteX1" fmla="*/ 8836 w 8836"/>
              <a:gd name="connsiteY1" fmla="*/ 789 h 1765"/>
              <a:gd name="connsiteX2" fmla="*/ 4400 w 8836"/>
              <a:gd name="connsiteY2" fmla="*/ 0 h 1765"/>
              <a:gd name="connsiteX3" fmla="*/ 0 w 8836"/>
              <a:gd name="connsiteY3" fmla="*/ 789 h 1765"/>
              <a:gd name="connsiteX4" fmla="*/ 4418 w 8836"/>
              <a:gd name="connsiteY4" fmla="*/ 1765 h 1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6" h="1765">
                <a:moveTo>
                  <a:pt x="4418" y="1765"/>
                </a:moveTo>
                <a:lnTo>
                  <a:pt x="8836" y="789"/>
                </a:lnTo>
                <a:lnTo>
                  <a:pt x="4400" y="0"/>
                </a:lnTo>
                <a:lnTo>
                  <a:pt x="0" y="789"/>
                </a:lnTo>
                <a:lnTo>
                  <a:pt x="4418" y="1765"/>
                </a:lnTo>
                <a:close/>
              </a:path>
            </a:pathLst>
          </a:custGeom>
          <a:noFill/>
          <a:ln w="6350">
            <a:gradFill>
              <a:gsLst>
                <a:gs pos="100000">
                  <a:schemeClr val="accent1">
                    <a:alpha val="33000"/>
                  </a:schemeClr>
                </a:gs>
                <a:gs pos="0">
                  <a:schemeClr val="accent1">
                    <a:alpha val="60000"/>
                  </a:schemeClr>
                </a:gs>
              </a:gsLst>
              <a:lin ang="15480000" scaled="1"/>
            </a:gradFill>
            <a:prstDash val="sysDash"/>
            <a:round/>
          </a:ln>
          <a:scene3d>
            <a:camera prst="orthographicFront"/>
            <a:lightRig rig="threePt" dir="t"/>
          </a:scene3d>
          <a:sp3d/>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defTabSz="914400">
              <a:buClrTx/>
              <a:buSzTx/>
              <a:buFontTx/>
            </a:pPr>
            <a:endParaRPr lang="zh-CN" altLang="en-US">
              <a:solidFill>
                <a:schemeClr val="tx1"/>
              </a:solidFill>
              <a:sym typeface="+mn-ea"/>
            </a:endParaRPr>
          </a:p>
        </p:txBody>
      </p:sp>
      <p:sp>
        <p:nvSpPr>
          <p:cNvPr id="15" name="任意多边形: 形状 14"/>
          <p:cNvSpPr/>
          <p:nvPr>
            <p:custDataLst>
              <p:tags r:id="rId5"/>
            </p:custDataLst>
          </p:nvPr>
        </p:nvSpPr>
        <p:spPr bwMode="auto">
          <a:xfrm>
            <a:off x="3273743" y="4543108"/>
            <a:ext cx="5615940" cy="1120775"/>
          </a:xfrm>
          <a:custGeom>
            <a:avLst/>
            <a:gdLst>
              <a:gd name="connsiteX0" fmla="*/ 4418 w 8836"/>
              <a:gd name="connsiteY0" fmla="*/ 1765 h 1765"/>
              <a:gd name="connsiteX1" fmla="*/ 8836 w 8836"/>
              <a:gd name="connsiteY1" fmla="*/ 789 h 1765"/>
              <a:gd name="connsiteX2" fmla="*/ 4400 w 8836"/>
              <a:gd name="connsiteY2" fmla="*/ 0 h 1765"/>
              <a:gd name="connsiteX3" fmla="*/ 0 w 8836"/>
              <a:gd name="connsiteY3" fmla="*/ 789 h 1765"/>
              <a:gd name="connsiteX4" fmla="*/ 4418 w 8836"/>
              <a:gd name="connsiteY4" fmla="*/ 1765 h 1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4" h="1765">
                <a:moveTo>
                  <a:pt x="4405" y="0"/>
                </a:moveTo>
                <a:lnTo>
                  <a:pt x="7835" y="610"/>
                </a:lnTo>
                <a:lnTo>
                  <a:pt x="8844" y="610"/>
                </a:lnTo>
                <a:lnTo>
                  <a:pt x="8844" y="788"/>
                </a:lnTo>
                <a:lnTo>
                  <a:pt x="8835" y="788"/>
                </a:lnTo>
                <a:lnTo>
                  <a:pt x="8841" y="789"/>
                </a:lnTo>
                <a:lnTo>
                  <a:pt x="4423" y="1765"/>
                </a:lnTo>
                <a:lnTo>
                  <a:pt x="5" y="789"/>
                </a:lnTo>
                <a:lnTo>
                  <a:pt x="11" y="788"/>
                </a:lnTo>
                <a:lnTo>
                  <a:pt x="0" y="788"/>
                </a:lnTo>
                <a:lnTo>
                  <a:pt x="0" y="610"/>
                </a:lnTo>
                <a:lnTo>
                  <a:pt x="1003" y="610"/>
                </a:lnTo>
                <a:lnTo>
                  <a:pt x="4405" y="0"/>
                </a:lnTo>
                <a:close/>
              </a:path>
            </a:pathLst>
          </a:custGeom>
          <a:gradFill>
            <a:gsLst>
              <a:gs pos="0">
                <a:schemeClr val="accent1">
                  <a:lumMod val="60000"/>
                  <a:lumOff val="40000"/>
                  <a:alpha val="100000"/>
                </a:schemeClr>
              </a:gs>
              <a:gs pos="100000">
                <a:schemeClr val="accent1">
                  <a:lumMod val="60000"/>
                  <a:lumOff val="40000"/>
                  <a:alpha val="100000"/>
                </a:schemeClr>
              </a:gs>
              <a:gs pos="46000">
                <a:schemeClr val="accent1">
                  <a:alpha val="100000"/>
                </a:schemeClr>
              </a:gs>
            </a:gsLst>
            <a:lin ang="0" scaled="0"/>
          </a:gradFill>
          <a:ln w="9525">
            <a:noFill/>
            <a:round/>
          </a:ln>
          <a:scene3d>
            <a:camera prst="orthographicFront"/>
            <a:lightRig rig="threePt" dir="t"/>
          </a:scene3d>
          <a:sp3d/>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defTabSz="914400">
              <a:buClrTx/>
              <a:buSzTx/>
              <a:buFontTx/>
            </a:pPr>
            <a:endParaRPr lang="zh-CN" altLang="en-US">
              <a:solidFill>
                <a:schemeClr val="tx1"/>
              </a:solidFill>
              <a:sym typeface="+mn-ea"/>
            </a:endParaRPr>
          </a:p>
        </p:txBody>
      </p:sp>
      <p:sp>
        <p:nvSpPr>
          <p:cNvPr id="4" name="任意多边形: 形状 14"/>
          <p:cNvSpPr/>
          <p:nvPr>
            <p:custDataLst>
              <p:tags r:id="rId6"/>
            </p:custDataLst>
          </p:nvPr>
        </p:nvSpPr>
        <p:spPr bwMode="auto">
          <a:xfrm>
            <a:off x="3276918" y="4436428"/>
            <a:ext cx="5610860" cy="1120775"/>
          </a:xfrm>
          <a:custGeom>
            <a:avLst/>
            <a:gdLst>
              <a:gd name="connsiteX0" fmla="*/ 4418 w 8836"/>
              <a:gd name="connsiteY0" fmla="*/ 1765 h 1765"/>
              <a:gd name="connsiteX1" fmla="*/ 8836 w 8836"/>
              <a:gd name="connsiteY1" fmla="*/ 789 h 1765"/>
              <a:gd name="connsiteX2" fmla="*/ 4400 w 8836"/>
              <a:gd name="connsiteY2" fmla="*/ 0 h 1765"/>
              <a:gd name="connsiteX3" fmla="*/ 0 w 8836"/>
              <a:gd name="connsiteY3" fmla="*/ 789 h 1765"/>
              <a:gd name="connsiteX4" fmla="*/ 4418 w 8836"/>
              <a:gd name="connsiteY4" fmla="*/ 1765 h 1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36" h="1765">
                <a:moveTo>
                  <a:pt x="4418" y="1765"/>
                </a:moveTo>
                <a:lnTo>
                  <a:pt x="8836" y="789"/>
                </a:lnTo>
                <a:lnTo>
                  <a:pt x="4400" y="0"/>
                </a:lnTo>
                <a:lnTo>
                  <a:pt x="0" y="789"/>
                </a:lnTo>
                <a:lnTo>
                  <a:pt x="4418" y="1765"/>
                </a:lnTo>
                <a:close/>
              </a:path>
            </a:pathLst>
          </a:custGeom>
          <a:gradFill>
            <a:gsLst>
              <a:gs pos="0">
                <a:schemeClr val="accent1">
                  <a:alpha val="100000"/>
                </a:schemeClr>
              </a:gs>
              <a:gs pos="38000">
                <a:schemeClr val="accent1">
                  <a:lumMod val="20000"/>
                  <a:lumOff val="80000"/>
                  <a:alpha val="100000"/>
                </a:schemeClr>
              </a:gs>
            </a:gsLst>
            <a:lin ang="5400000" scaled="0"/>
          </a:gradFill>
          <a:ln w="9525">
            <a:gradFill>
              <a:gsLst>
                <a:gs pos="54000">
                  <a:schemeClr val="bg1"/>
                </a:gs>
                <a:gs pos="100000">
                  <a:schemeClr val="accent1">
                    <a:lumMod val="75000"/>
                    <a:alpha val="100000"/>
                  </a:schemeClr>
                </a:gs>
              </a:gsLst>
              <a:lin ang="5880000" scaled="1"/>
            </a:gradFill>
          </a:ln>
          <a:effectLst>
            <a:outerShdw blurRad="508000" dist="317500" dir="5400000" sx="86000" sy="86000" algn="ctr" rotWithShape="0">
              <a:schemeClr val="accent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b="1" dirty="0">
              <a:solidFill>
                <a:schemeClr val="accent1"/>
              </a:solidFill>
              <a:latin typeface="+mj-ea"/>
              <a:ea typeface="+mj-ea"/>
              <a:cs typeface="+mj-ea"/>
              <a:sym typeface="+mn-ea"/>
            </a:endParaRPr>
          </a:p>
        </p:txBody>
      </p:sp>
      <p:sp>
        <p:nvSpPr>
          <p:cNvPr id="6" name="椭圆 5"/>
          <p:cNvSpPr/>
          <p:nvPr>
            <p:custDataLst>
              <p:tags r:id="rId7"/>
            </p:custDataLst>
          </p:nvPr>
        </p:nvSpPr>
        <p:spPr>
          <a:xfrm>
            <a:off x="5169853" y="5016818"/>
            <a:ext cx="1826260" cy="203200"/>
          </a:xfrm>
          <a:prstGeom prst="ellipse">
            <a:avLst/>
          </a:prstGeom>
          <a:gradFill>
            <a:gsLst>
              <a:gs pos="0">
                <a:schemeClr val="accent1">
                  <a:alpha val="43000"/>
                </a:schemeClr>
              </a:gs>
              <a:gs pos="96000">
                <a:srgbClr val="F2F2F2">
                  <a:alpha val="0"/>
                </a:srgbClr>
              </a:gs>
              <a:gs pos="48000">
                <a:schemeClr val="accent1">
                  <a:alpha val="29000"/>
                </a:schemeClr>
              </a:gs>
            </a:gsLst>
            <a:path path="circle">
              <a:fillToRect l="50000" t="50000" r="50000" b="50000"/>
            </a:path>
            <a:tileRect/>
          </a:gradFill>
          <a:ln>
            <a:noFill/>
          </a:ln>
          <a:effectLst>
            <a:softEdge rad="63500"/>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7" name="任意多边形: 形状 3"/>
          <p:cNvSpPr/>
          <p:nvPr>
            <p:custDataLst>
              <p:tags r:id="rId8"/>
            </p:custDataLst>
          </p:nvPr>
        </p:nvSpPr>
        <p:spPr>
          <a:xfrm rot="1800000">
            <a:off x="5116513" y="2740978"/>
            <a:ext cx="1929765" cy="1671320"/>
          </a:xfrm>
          <a:custGeom>
            <a:avLst/>
            <a:gdLst/>
            <a:ahLst/>
            <a:cxnLst/>
            <a:rect l="0" t="0" r="0" b="0"/>
            <a:pathLst>
              <a:path w="127001" h="109987">
                <a:moveTo>
                  <a:pt x="31750" y="109986"/>
                </a:moveTo>
                <a:lnTo>
                  <a:pt x="95250" y="109986"/>
                </a:lnTo>
                <a:lnTo>
                  <a:pt x="127000" y="54993"/>
                </a:lnTo>
                <a:lnTo>
                  <a:pt x="95250" y="0"/>
                </a:lnTo>
                <a:lnTo>
                  <a:pt x="31750" y="0"/>
                </a:lnTo>
                <a:lnTo>
                  <a:pt x="0" y="54993"/>
                </a:lnTo>
                <a:close/>
              </a:path>
            </a:pathLst>
          </a:custGeom>
          <a:gradFill>
            <a:gsLst>
              <a:gs pos="0">
                <a:schemeClr val="accent1">
                  <a:alpha val="12000"/>
                </a:schemeClr>
              </a:gs>
              <a:gs pos="100000">
                <a:schemeClr val="accent1">
                  <a:alpha val="1200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8" name="任意多边形: 形状 3"/>
          <p:cNvSpPr/>
          <p:nvPr>
            <p:custDataLst>
              <p:tags r:id="rId9"/>
            </p:custDataLst>
          </p:nvPr>
        </p:nvSpPr>
        <p:spPr>
          <a:xfrm rot="1800000">
            <a:off x="5335588" y="2930843"/>
            <a:ext cx="1490980" cy="1290955"/>
          </a:xfrm>
          <a:custGeom>
            <a:avLst/>
            <a:gdLst/>
            <a:ahLst/>
            <a:cxnLst/>
            <a:rect l="0" t="0" r="0" b="0"/>
            <a:pathLst>
              <a:path w="127001" h="109987">
                <a:moveTo>
                  <a:pt x="31750" y="109986"/>
                </a:moveTo>
                <a:lnTo>
                  <a:pt x="95250" y="109986"/>
                </a:lnTo>
                <a:lnTo>
                  <a:pt x="127000" y="54993"/>
                </a:lnTo>
                <a:lnTo>
                  <a:pt x="95250" y="0"/>
                </a:lnTo>
                <a:lnTo>
                  <a:pt x="31750" y="0"/>
                </a:lnTo>
                <a:lnTo>
                  <a:pt x="0" y="54993"/>
                </a:lnTo>
                <a:close/>
              </a:path>
            </a:pathLst>
          </a:custGeom>
          <a:solidFill>
            <a:schemeClr val="accent1">
              <a:alpha val="1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11" name="任意多边形: 形状 14"/>
          <p:cNvSpPr/>
          <p:nvPr>
            <p:custDataLst>
              <p:tags r:id="rId10"/>
            </p:custDataLst>
          </p:nvPr>
        </p:nvSpPr>
        <p:spPr bwMode="auto">
          <a:xfrm>
            <a:off x="5629593" y="3057208"/>
            <a:ext cx="906780" cy="523875"/>
          </a:xfrm>
          <a:custGeom>
            <a:avLst/>
            <a:gdLst>
              <a:gd name="connsiteX0" fmla="*/ 626269 w 1252632"/>
              <a:gd name="connsiteY0" fmla="*/ 723233 h 723233"/>
              <a:gd name="connsiteX1" fmla="*/ 1252633 w 1252632"/>
              <a:gd name="connsiteY1" fmla="*/ 361569 h 723233"/>
              <a:gd name="connsiteX2" fmla="*/ 626269 w 1252632"/>
              <a:gd name="connsiteY2" fmla="*/ 0 h 723233"/>
              <a:gd name="connsiteX3" fmla="*/ 0 w 1252632"/>
              <a:gd name="connsiteY3" fmla="*/ 361569 h 723233"/>
              <a:gd name="connsiteX4" fmla="*/ 626269 w 1252632"/>
              <a:gd name="connsiteY4" fmla="*/ 723233 h 723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632" h="723233">
                <a:moveTo>
                  <a:pt x="626269" y="723233"/>
                </a:moveTo>
                <a:lnTo>
                  <a:pt x="1252633" y="361569"/>
                </a:lnTo>
                <a:lnTo>
                  <a:pt x="626269" y="0"/>
                </a:lnTo>
                <a:lnTo>
                  <a:pt x="0" y="361569"/>
                </a:lnTo>
                <a:lnTo>
                  <a:pt x="626269" y="723233"/>
                </a:lnTo>
                <a:close/>
              </a:path>
            </a:pathLst>
          </a:custGeom>
          <a:gradFill>
            <a:gsLst>
              <a:gs pos="38000">
                <a:schemeClr val="accent1">
                  <a:lumMod val="90000"/>
                  <a:lumOff val="10000"/>
                  <a:alpha val="100000"/>
                </a:schemeClr>
              </a:gs>
              <a:gs pos="70000">
                <a:schemeClr val="accent1">
                  <a:alpha val="100000"/>
                </a:schemeClr>
              </a:gs>
            </a:gsLst>
            <a:lin ang="5040000" scaled="0"/>
          </a:gradFill>
          <a:ln w="9525">
            <a:noFill/>
            <a:round/>
          </a:ln>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defTabSz="914400">
              <a:buClrTx/>
              <a:buSzTx/>
              <a:buFontTx/>
            </a:pPr>
            <a:endParaRPr lang="zh-CN" altLang="en-US">
              <a:solidFill>
                <a:schemeClr val="tx1"/>
              </a:solidFill>
              <a:sym typeface="+mn-ea"/>
            </a:endParaRPr>
          </a:p>
        </p:txBody>
      </p:sp>
      <p:sp>
        <p:nvSpPr>
          <p:cNvPr id="16" name="任意多边形: 形状 13"/>
          <p:cNvSpPr/>
          <p:nvPr>
            <p:custDataLst>
              <p:tags r:id="rId11"/>
            </p:custDataLst>
          </p:nvPr>
        </p:nvSpPr>
        <p:spPr bwMode="auto">
          <a:xfrm>
            <a:off x="5629593" y="3316923"/>
            <a:ext cx="453390" cy="785495"/>
          </a:xfrm>
          <a:custGeom>
            <a:avLst/>
            <a:gdLst>
              <a:gd name="connsiteX0" fmla="*/ 626269 w 626268"/>
              <a:gd name="connsiteY0" fmla="*/ 361664 h 1084802"/>
              <a:gd name="connsiteX1" fmla="*/ 0 w 626268"/>
              <a:gd name="connsiteY1" fmla="*/ 0 h 1084802"/>
              <a:gd name="connsiteX2" fmla="*/ 0 w 626268"/>
              <a:gd name="connsiteY2" fmla="*/ 723233 h 1084802"/>
              <a:gd name="connsiteX3" fmla="*/ 626269 w 626268"/>
              <a:gd name="connsiteY3" fmla="*/ 1084802 h 1084802"/>
              <a:gd name="connsiteX4" fmla="*/ 626269 w 626268"/>
              <a:gd name="connsiteY4" fmla="*/ 361664 h 108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268" h="1084802">
                <a:moveTo>
                  <a:pt x="626269" y="361664"/>
                </a:moveTo>
                <a:lnTo>
                  <a:pt x="0" y="0"/>
                </a:lnTo>
                <a:lnTo>
                  <a:pt x="0" y="723233"/>
                </a:lnTo>
                <a:lnTo>
                  <a:pt x="626269" y="1084802"/>
                </a:lnTo>
                <a:lnTo>
                  <a:pt x="626269" y="361664"/>
                </a:lnTo>
                <a:close/>
              </a:path>
            </a:pathLst>
          </a:custGeom>
          <a:gradFill>
            <a:gsLst>
              <a:gs pos="20000">
                <a:schemeClr val="accent1">
                  <a:lumMod val="90000"/>
                  <a:lumOff val="10000"/>
                  <a:alpha val="100000"/>
                </a:schemeClr>
              </a:gs>
              <a:gs pos="70000">
                <a:schemeClr val="accent1">
                  <a:alpha val="100000"/>
                </a:schemeClr>
              </a:gs>
            </a:gsLst>
            <a:lin ang="2100000" scaled="0"/>
          </a:gradFill>
          <a:ln w="12700">
            <a:gradFill>
              <a:gsLst>
                <a:gs pos="54000">
                  <a:srgbClr val="FFFFFF">
                    <a:alpha val="0"/>
                  </a:srgbClr>
                </a:gs>
                <a:gs pos="0">
                  <a:srgbClr val="FFFFFF"/>
                </a:gs>
              </a:gsLst>
              <a:lin ang="8340000" scaled="1"/>
            </a:gradFill>
            <a:round/>
          </a:ln>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defTabSz="914400">
              <a:buClrTx/>
              <a:buSzTx/>
              <a:buFontTx/>
            </a:pPr>
            <a:endParaRPr lang="zh-CN" altLang="en-US">
              <a:solidFill>
                <a:schemeClr val="tx1"/>
              </a:solidFill>
              <a:sym typeface="+mn-ea"/>
            </a:endParaRPr>
          </a:p>
        </p:txBody>
      </p:sp>
      <p:sp>
        <p:nvSpPr>
          <p:cNvPr id="17" name="任意多边形: 形状 15"/>
          <p:cNvSpPr/>
          <p:nvPr>
            <p:custDataLst>
              <p:tags r:id="rId12"/>
            </p:custDataLst>
          </p:nvPr>
        </p:nvSpPr>
        <p:spPr bwMode="auto">
          <a:xfrm>
            <a:off x="6082348" y="3316923"/>
            <a:ext cx="453390" cy="785495"/>
          </a:xfrm>
          <a:custGeom>
            <a:avLst/>
            <a:gdLst>
              <a:gd name="connsiteX0" fmla="*/ 0 w 626363"/>
              <a:gd name="connsiteY0" fmla="*/ 361664 h 1084802"/>
              <a:gd name="connsiteX1" fmla="*/ 626364 w 626363"/>
              <a:gd name="connsiteY1" fmla="*/ 0 h 1084802"/>
              <a:gd name="connsiteX2" fmla="*/ 626364 w 626363"/>
              <a:gd name="connsiteY2" fmla="*/ 723233 h 1084802"/>
              <a:gd name="connsiteX3" fmla="*/ 0 w 626363"/>
              <a:gd name="connsiteY3" fmla="*/ 1084802 h 1084802"/>
              <a:gd name="connsiteX4" fmla="*/ 0 w 626363"/>
              <a:gd name="connsiteY4" fmla="*/ 361664 h 108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363" h="1084802">
                <a:moveTo>
                  <a:pt x="0" y="361664"/>
                </a:moveTo>
                <a:lnTo>
                  <a:pt x="626364" y="0"/>
                </a:lnTo>
                <a:lnTo>
                  <a:pt x="626364" y="723233"/>
                </a:lnTo>
                <a:lnTo>
                  <a:pt x="0" y="1084802"/>
                </a:lnTo>
                <a:lnTo>
                  <a:pt x="0" y="361664"/>
                </a:lnTo>
                <a:close/>
              </a:path>
            </a:pathLst>
          </a:custGeom>
          <a:gradFill>
            <a:gsLst>
              <a:gs pos="0">
                <a:schemeClr val="accent1">
                  <a:lumMod val="90000"/>
                  <a:lumOff val="10000"/>
                  <a:alpha val="100000"/>
                </a:schemeClr>
              </a:gs>
              <a:gs pos="70000">
                <a:schemeClr val="accent1">
                  <a:alpha val="100000"/>
                </a:schemeClr>
              </a:gs>
            </a:gsLst>
            <a:lin ang="0" scaled="0"/>
          </a:gradFill>
          <a:ln w="12700">
            <a:gradFill>
              <a:gsLst>
                <a:gs pos="54000">
                  <a:srgbClr val="FFFFFF">
                    <a:alpha val="0"/>
                  </a:srgbClr>
                </a:gs>
                <a:gs pos="0">
                  <a:srgbClr val="FFFFFF"/>
                </a:gs>
              </a:gsLst>
              <a:lin ang="2100000" scaled="1"/>
            </a:gradFill>
            <a:round/>
          </a:ln>
        </p:spPr>
        <p:txBody>
          <a:bodyPr rot="0" spcFirstLastPara="0" vert="horz" wrap="square" lIns="91440" tIns="45720" rIns="91440" bIns="45720" numCol="1" spcCol="0" rtlCol="0" fromWordArt="0" anchor="t" anchorCtr="0" forceAA="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l" defTabSz="914400">
              <a:buClrTx/>
              <a:buSzTx/>
              <a:buFontTx/>
            </a:pPr>
            <a:endParaRPr lang="zh-CN" altLang="en-US">
              <a:solidFill>
                <a:schemeClr val="tx1"/>
              </a:solidFill>
              <a:sym typeface="+mn-ea"/>
            </a:endParaRPr>
          </a:p>
        </p:txBody>
      </p:sp>
      <p:sp>
        <p:nvSpPr>
          <p:cNvPr id="18" name="矩形 17"/>
          <p:cNvSpPr/>
          <p:nvPr>
            <p:custDataLst>
              <p:tags r:id="rId13"/>
            </p:custDataLst>
          </p:nvPr>
        </p:nvSpPr>
        <p:spPr>
          <a:xfrm>
            <a:off x="3986848" y="4634548"/>
            <a:ext cx="4206240" cy="520700"/>
          </a:xfrm>
          <a:prstGeom prst="rect">
            <a:avLst/>
          </a:prstGeom>
          <a:noFill/>
        </p:spPr>
        <p:txBody>
          <a:bodyPr wrap="square" rtlCol="0" anchor="ctr" anchorCtr="0">
            <a:noAutofit/>
          </a:bodyPr>
          <a:lstStyle/>
          <a:p>
            <a:pPr algn="ctr">
              <a:spcBef>
                <a:spcPct val="0"/>
              </a:spcBef>
              <a:spcAft>
                <a:spcPct val="0"/>
              </a:spcAft>
            </a:pPr>
            <a:r>
              <a:rPr lang="zh-CN" altLang="en-US" sz="2800" b="1" dirty="0">
                <a:solidFill>
                  <a:schemeClr val="accent1">
                    <a:lumMod val="75000"/>
                  </a:schemeClr>
                </a:solidFill>
                <a:effectLst>
                  <a:outerShdw blurRad="215900" dist="431800" dir="5400000" sy="-20000" rotWithShape="0">
                    <a:schemeClr val="accent1">
                      <a:alpha val="25000"/>
                    </a:schemeClr>
                  </a:outerShdw>
                </a:effectLst>
                <a:latin typeface="微软雅黑" panose="020B0503020204020204" pitchFamily="34" charset="-122"/>
                <a:ea typeface="微软雅黑" panose="020B0503020204020204" pitchFamily="34" charset="-122"/>
                <a:cs typeface="+mn-ea"/>
                <a:sym typeface="+mn-ea"/>
              </a:rPr>
              <a:t>拟上市企业规范辅导平台</a:t>
            </a:r>
            <a:endParaRPr lang="zh-CN" altLang="en-US" sz="2800" b="1" dirty="0">
              <a:solidFill>
                <a:schemeClr val="accent1">
                  <a:lumMod val="75000"/>
                </a:schemeClr>
              </a:solidFill>
              <a:effectLst>
                <a:outerShdw blurRad="215900" dist="431800" dir="5400000" sy="-20000" rotWithShape="0">
                  <a:schemeClr val="accent1">
                    <a:alpha val="25000"/>
                  </a:schemeClr>
                </a:outerShdw>
              </a:effectLst>
              <a:latin typeface="微软雅黑" panose="020B0503020204020204" pitchFamily="34" charset="-122"/>
              <a:ea typeface="微软雅黑" panose="020B0503020204020204" pitchFamily="34" charset="-122"/>
              <a:cs typeface="+mn-ea"/>
              <a:sym typeface="+mn-ea"/>
            </a:endParaRPr>
          </a:p>
        </p:txBody>
      </p:sp>
      <p:sp>
        <p:nvSpPr>
          <p:cNvPr id="30" name="椭圆 29"/>
          <p:cNvSpPr/>
          <p:nvPr>
            <p:custDataLst>
              <p:tags r:id="rId14"/>
            </p:custDataLst>
          </p:nvPr>
        </p:nvSpPr>
        <p:spPr>
          <a:xfrm>
            <a:off x="3226753" y="3807778"/>
            <a:ext cx="427355" cy="427355"/>
          </a:xfrm>
          <a:prstGeom prst="ellipse">
            <a:avLst/>
          </a:prstGeom>
          <a:gradFill>
            <a:gsLst>
              <a:gs pos="0">
                <a:schemeClr val="accent1">
                  <a:alpha val="100000"/>
                </a:schemeClr>
              </a:gs>
              <a:gs pos="100000">
                <a:schemeClr val="accent1">
                  <a:lumMod val="80000"/>
                  <a:lumOff val="20000"/>
                  <a:alpha val="100000"/>
                </a:schemeClr>
              </a:gs>
            </a:gsLst>
            <a:lin ang="16200000" scaled="0"/>
          </a:gradFill>
          <a:ln w="3175">
            <a:solidFill>
              <a:schemeClr val="bg1"/>
            </a:solidFill>
          </a:ln>
          <a:effectLst>
            <a:outerShdw blurRad="203200" dist="381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19" name="椭圆 18"/>
          <p:cNvSpPr/>
          <p:nvPr>
            <p:custDataLst>
              <p:tags r:id="rId15"/>
            </p:custDataLst>
          </p:nvPr>
        </p:nvSpPr>
        <p:spPr>
          <a:xfrm>
            <a:off x="4318953" y="2418398"/>
            <a:ext cx="427355" cy="427355"/>
          </a:xfrm>
          <a:prstGeom prst="ellipse">
            <a:avLst/>
          </a:prstGeom>
          <a:gradFill>
            <a:gsLst>
              <a:gs pos="0">
                <a:schemeClr val="accent2">
                  <a:alpha val="100000"/>
                </a:schemeClr>
              </a:gs>
              <a:gs pos="100000">
                <a:schemeClr val="accent2">
                  <a:lumMod val="80000"/>
                  <a:lumOff val="20000"/>
                  <a:alpha val="100000"/>
                </a:schemeClr>
              </a:gs>
            </a:gsLst>
            <a:lin ang="16200000" scaled="0"/>
          </a:gradFill>
          <a:ln w="3175">
            <a:solidFill>
              <a:schemeClr val="bg1"/>
            </a:solidFill>
          </a:ln>
          <a:effectLst>
            <a:outerShdw blurRad="2032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35" name="椭圆 34"/>
          <p:cNvSpPr/>
          <p:nvPr>
            <p:custDataLst>
              <p:tags r:id="rId16"/>
            </p:custDataLst>
          </p:nvPr>
        </p:nvSpPr>
        <p:spPr>
          <a:xfrm>
            <a:off x="8526463" y="3807778"/>
            <a:ext cx="427355" cy="427355"/>
          </a:xfrm>
          <a:prstGeom prst="ellipse">
            <a:avLst/>
          </a:prstGeom>
          <a:gradFill>
            <a:gsLst>
              <a:gs pos="0">
                <a:schemeClr val="accent2">
                  <a:alpha val="100000"/>
                </a:schemeClr>
              </a:gs>
              <a:gs pos="100000">
                <a:schemeClr val="accent2">
                  <a:lumMod val="80000"/>
                  <a:lumOff val="20000"/>
                  <a:alpha val="100000"/>
                </a:schemeClr>
              </a:gs>
            </a:gsLst>
            <a:lin ang="16200000" scaled="0"/>
          </a:gradFill>
          <a:ln w="3175">
            <a:solidFill>
              <a:schemeClr val="bg1"/>
            </a:solidFill>
          </a:ln>
          <a:effectLst>
            <a:outerShdw blurRad="2032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38" name="椭圆 37"/>
          <p:cNvSpPr/>
          <p:nvPr>
            <p:custDataLst>
              <p:tags r:id="rId17"/>
            </p:custDataLst>
          </p:nvPr>
        </p:nvSpPr>
        <p:spPr>
          <a:xfrm>
            <a:off x="7413308" y="2407603"/>
            <a:ext cx="427355" cy="427355"/>
          </a:xfrm>
          <a:prstGeom prst="ellipse">
            <a:avLst/>
          </a:prstGeom>
          <a:gradFill>
            <a:gsLst>
              <a:gs pos="0">
                <a:schemeClr val="accent1">
                  <a:alpha val="100000"/>
                </a:schemeClr>
              </a:gs>
              <a:gs pos="100000">
                <a:schemeClr val="accent1">
                  <a:lumMod val="80000"/>
                  <a:lumOff val="20000"/>
                  <a:alpha val="100000"/>
                </a:schemeClr>
              </a:gs>
            </a:gsLst>
            <a:lin ang="16200000" scaled="0"/>
          </a:gradFill>
          <a:ln w="3175">
            <a:solidFill>
              <a:schemeClr val="bg1"/>
            </a:solidFill>
          </a:ln>
          <a:effectLst>
            <a:outerShdw blurRad="203200" dist="38100" dir="5400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solidFill>
                <a:schemeClr val="lt1"/>
              </a:solidFill>
              <a:sym typeface="+mn-ea"/>
            </a:endParaRPr>
          </a:p>
        </p:txBody>
      </p:sp>
      <p:sp>
        <p:nvSpPr>
          <p:cNvPr id="20" name="矩形 19"/>
          <p:cNvSpPr/>
          <p:nvPr>
            <p:custDataLst>
              <p:tags r:id="rId18"/>
            </p:custDataLst>
          </p:nvPr>
        </p:nvSpPr>
        <p:spPr>
          <a:xfrm>
            <a:off x="9414828" y="4016058"/>
            <a:ext cx="2059306" cy="699135"/>
          </a:xfrm>
          <a:prstGeom prst="rect">
            <a:avLst/>
          </a:prstGeom>
          <a:noFill/>
        </p:spPr>
        <p:txBody>
          <a:bodyPr wrap="square" lIns="0" tIns="0" rIns="0" bIns="0" rtlCol="0" anchor="b">
            <a:noAutofit/>
          </a:bodyPr>
          <a:lstStyle/>
          <a:p>
            <a:pPr indent="0" algn="just" fontAlgn="auto">
              <a:lnSpc>
                <a:spcPct val="125000"/>
              </a:lnSpc>
              <a:spcBef>
                <a:spcPct val="0"/>
              </a:spcBef>
              <a:spcAft>
                <a:spcPct val="0"/>
              </a:spcAft>
            </a:pPr>
            <a:r>
              <a:rPr lang="zh-CN" altLang="en-US" sz="1200" b="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线下持续派人借调全国股转中心、安排专人在北交所华中基地参与运营。</a:t>
            </a:r>
            <a:endParaRPr lang="zh-CN" altLang="en-US" sz="1200" b="1">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矩形 20"/>
          <p:cNvSpPr/>
          <p:nvPr>
            <p:custDataLst>
              <p:tags r:id="rId19"/>
            </p:custDataLst>
          </p:nvPr>
        </p:nvSpPr>
        <p:spPr>
          <a:xfrm>
            <a:off x="8047673" y="2074228"/>
            <a:ext cx="2059305" cy="699135"/>
          </a:xfrm>
          <a:prstGeom prst="rect">
            <a:avLst/>
          </a:prstGeom>
          <a:noFill/>
        </p:spPr>
        <p:txBody>
          <a:bodyPr wrap="square" lIns="0" tIns="0" rIns="0" bIns="0" rtlCol="0" anchor="b">
            <a:noAutofit/>
          </a:bodyPr>
          <a:lstStyle/>
          <a:p>
            <a:pPr indent="0" algn="just" fontAlgn="auto">
              <a:lnSpc>
                <a:spcPct val="125000"/>
              </a:lnSpc>
              <a:spcBef>
                <a:spcPct val="0"/>
              </a:spcBef>
              <a:spcAft>
                <a:spcPct val="0"/>
              </a:spcAft>
            </a:pPr>
            <a:r>
              <a:rPr lang="zh-CN" altLang="en-US" sz="1200" b="1">
                <a:solidFill>
                  <a:schemeClr val="accent1"/>
                </a:solidFill>
                <a:latin typeface="微软雅黑" panose="020B0503020204020204" pitchFamily="34" charset="-122"/>
                <a:ea typeface="微软雅黑" panose="020B0503020204020204" pitchFamily="34" charset="-122"/>
                <a:cs typeface="+mn-ea"/>
                <a:sym typeface="+mn-ea"/>
              </a:rPr>
              <a:t>参与数据验证试点，提升三四板转板的效率。</a:t>
            </a:r>
            <a:endParaRPr lang="zh-CN" altLang="en-US" sz="1200" b="1">
              <a:solidFill>
                <a:schemeClr val="accent1"/>
              </a:solidFill>
              <a:latin typeface="微软雅黑" panose="020B0503020204020204" pitchFamily="34" charset="-122"/>
              <a:ea typeface="微软雅黑" panose="020B0503020204020204" pitchFamily="34" charset="-122"/>
              <a:cs typeface="+mn-ea"/>
              <a:sym typeface="+mn-ea"/>
            </a:endParaRPr>
          </a:p>
        </p:txBody>
      </p:sp>
      <p:sp>
        <p:nvSpPr>
          <p:cNvPr id="22" name="矩形 21"/>
          <p:cNvSpPr/>
          <p:nvPr>
            <p:custDataLst>
              <p:tags r:id="rId20"/>
            </p:custDataLst>
          </p:nvPr>
        </p:nvSpPr>
        <p:spPr>
          <a:xfrm>
            <a:off x="976313" y="4023043"/>
            <a:ext cx="2059305" cy="699135"/>
          </a:xfrm>
          <a:prstGeom prst="rect">
            <a:avLst/>
          </a:prstGeom>
          <a:noFill/>
        </p:spPr>
        <p:txBody>
          <a:bodyPr wrap="square" lIns="0" tIns="0" rIns="0" bIns="0" rtlCol="0" anchor="b">
            <a:noAutofit/>
          </a:bodyPr>
          <a:lstStyle/>
          <a:p>
            <a:pPr indent="0" algn="r" fontAlgn="auto">
              <a:lnSpc>
                <a:spcPct val="125000"/>
              </a:lnSpc>
              <a:spcBef>
                <a:spcPct val="0"/>
              </a:spcBef>
              <a:spcAft>
                <a:spcPct val="0"/>
              </a:spcAft>
            </a:pPr>
            <a:r>
              <a:rPr lang="zh-CN" altLang="en-US" sz="1200" b="1">
                <a:solidFill>
                  <a:schemeClr val="accent1"/>
                </a:solidFill>
                <a:latin typeface="微软雅黑" panose="020B0503020204020204" pitchFamily="34" charset="-122"/>
                <a:ea typeface="微软雅黑" panose="020B0503020204020204" pitchFamily="34" charset="-122"/>
                <a:cs typeface="+mn-ea"/>
                <a:sym typeface="+mn-ea"/>
              </a:rPr>
              <a:t>共同辅导上市后备企业，为拟上市企业提供全生命周期服务。</a:t>
            </a:r>
            <a:endParaRPr lang="zh-CN" altLang="en-US" sz="1200" b="1">
              <a:solidFill>
                <a:schemeClr val="accent1"/>
              </a:solidFill>
              <a:latin typeface="微软雅黑" panose="020B0503020204020204" pitchFamily="34" charset="-122"/>
              <a:ea typeface="微软雅黑" panose="020B0503020204020204" pitchFamily="34" charset="-122"/>
              <a:cs typeface="+mn-ea"/>
              <a:sym typeface="+mn-ea"/>
            </a:endParaRPr>
          </a:p>
        </p:txBody>
      </p:sp>
      <p:sp>
        <p:nvSpPr>
          <p:cNvPr id="23" name="矩形 22"/>
          <p:cNvSpPr/>
          <p:nvPr>
            <p:custDataLst>
              <p:tags r:id="rId21"/>
            </p:custDataLst>
          </p:nvPr>
        </p:nvSpPr>
        <p:spPr>
          <a:xfrm>
            <a:off x="1793875" y="2085340"/>
            <a:ext cx="2333625" cy="699135"/>
          </a:xfrm>
          <a:prstGeom prst="rect">
            <a:avLst/>
          </a:prstGeom>
          <a:noFill/>
        </p:spPr>
        <p:txBody>
          <a:bodyPr wrap="square" lIns="0" tIns="0" rIns="0" bIns="0" rtlCol="0" anchor="b">
            <a:noAutofit/>
          </a:bodyPr>
          <a:lstStyle/>
          <a:p>
            <a:pPr indent="0" algn="r" fontAlgn="auto">
              <a:lnSpc>
                <a:spcPct val="125000"/>
              </a:lnSpc>
              <a:spcBef>
                <a:spcPct val="0"/>
              </a:spcBef>
              <a:spcAft>
                <a:spcPct val="0"/>
              </a:spcAft>
            </a:pPr>
            <a:r>
              <a:rPr lang="zh-CN" altLang="en-US" sz="1200" b="1">
                <a:solidFill>
                  <a:schemeClr val="accent2"/>
                </a:solidFill>
                <a:latin typeface="微软雅黑" panose="020B0503020204020204" pitchFamily="34" charset="-122"/>
                <a:ea typeface="微软雅黑" panose="020B0503020204020204" pitchFamily="34" charset="-122"/>
                <a:cs typeface="+mn-ea"/>
                <a:sym typeface="+mn-ea"/>
              </a:rPr>
              <a:t>按照证监会要求，适时上线</a:t>
            </a:r>
            <a:r>
              <a:rPr lang="en-US" altLang="zh-CN" sz="1200" b="1">
                <a:solidFill>
                  <a:schemeClr val="accent2"/>
                </a:solidFill>
                <a:latin typeface="微软雅黑" panose="020B0503020204020204" pitchFamily="34" charset="-122"/>
                <a:ea typeface="微软雅黑" panose="020B0503020204020204" pitchFamily="34" charset="-122"/>
                <a:cs typeface="+mn-ea"/>
                <a:sym typeface="+mn-ea"/>
              </a:rPr>
              <a:t>“</a:t>
            </a:r>
            <a:r>
              <a:rPr lang="zh-CN" altLang="en-US" sz="1200" b="1">
                <a:solidFill>
                  <a:schemeClr val="accent2"/>
                </a:solidFill>
                <a:latin typeface="微软雅黑" panose="020B0503020204020204" pitchFamily="34" charset="-122"/>
                <a:ea typeface="微软雅黑" panose="020B0503020204020204" pitchFamily="34" charset="-122"/>
                <a:cs typeface="+mn-ea"/>
                <a:sym typeface="+mn-ea"/>
              </a:rPr>
              <a:t>培育通</a:t>
            </a:r>
            <a:r>
              <a:rPr lang="en-US" altLang="zh-CN" sz="1200" b="1">
                <a:solidFill>
                  <a:schemeClr val="accent2"/>
                </a:solidFill>
                <a:latin typeface="微软雅黑" panose="020B0503020204020204" pitchFamily="34" charset="-122"/>
                <a:ea typeface="微软雅黑" panose="020B0503020204020204" pitchFamily="34" charset="-122"/>
                <a:cs typeface="+mn-ea"/>
                <a:sym typeface="+mn-ea"/>
              </a:rPr>
              <a:t>”</a:t>
            </a:r>
            <a:r>
              <a:rPr lang="zh-CN" altLang="en-US" sz="1200" b="1">
                <a:solidFill>
                  <a:schemeClr val="accent2"/>
                </a:solidFill>
                <a:latin typeface="微软雅黑" panose="020B0503020204020204" pitchFamily="34" charset="-122"/>
                <a:ea typeface="微软雅黑" panose="020B0503020204020204" pitchFamily="34" charset="-122"/>
                <a:cs typeface="+mn-ea"/>
                <a:sym typeface="+mn-ea"/>
              </a:rPr>
              <a:t>信息系统，探索与沪深北交易所共同建立企业上市培育系统，打通企业上市全流程数字化通道。</a:t>
            </a:r>
            <a:endParaRPr lang="zh-CN" altLang="en-US" sz="1200" b="1">
              <a:solidFill>
                <a:schemeClr val="accent2"/>
              </a:solidFill>
              <a:latin typeface="微软雅黑" panose="020B0503020204020204" pitchFamily="34" charset="-122"/>
              <a:ea typeface="微软雅黑" panose="020B0503020204020204" pitchFamily="34" charset="-122"/>
              <a:cs typeface="+mn-ea"/>
              <a:sym typeface="+mn-ea"/>
            </a:endParaRPr>
          </a:p>
        </p:txBody>
      </p:sp>
      <p:pic>
        <p:nvPicPr>
          <p:cNvPr id="34" name="图片 5" descr="343435383036303b343532343134393bcdb7c4d4b7e7b1a9"/>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3321368" y="3902393"/>
            <a:ext cx="237599" cy="237599"/>
          </a:xfrm>
          <a:prstGeom prst="rect">
            <a:avLst/>
          </a:prstGeom>
        </p:spPr>
      </p:pic>
      <p:pic>
        <p:nvPicPr>
          <p:cNvPr id="36" name="图片 15" descr="343439383331313b343532303033313bd3a6d3c3c9ccb3c7"/>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4428173" y="2527618"/>
            <a:ext cx="208800" cy="208800"/>
          </a:xfrm>
          <a:prstGeom prst="rect">
            <a:avLst/>
          </a:prstGeom>
        </p:spPr>
      </p:pic>
      <p:pic>
        <p:nvPicPr>
          <p:cNvPr id="37" name="图片 12" descr="343439383331313b343532303032383bbfcdbba7b9dcc0ed"/>
          <p:cNvPicPr>
            <a:picLocks noChangeAspect="1"/>
          </p:cNvPicPr>
          <p:nvPr>
            <p:custDataLst>
              <p:tags r:id="rId28"/>
            </p:custDataLst>
          </p:nvPr>
        </p:nvPicPr>
        <p:blipFill>
          <a:blip r:embed="rId29">
            <a:extLst>
              <a:ext uri="{96DAC541-7B7A-43D3-8B79-37D633B846F1}">
                <asvg:svgBlip xmlns:asvg="http://schemas.microsoft.com/office/drawing/2016/SVG/main" r:embed="rId30"/>
              </a:ext>
            </a:extLst>
          </a:blip>
          <a:stretch>
            <a:fillRect/>
          </a:stretch>
        </p:blipFill>
        <p:spPr>
          <a:xfrm>
            <a:off x="7516813" y="2502218"/>
            <a:ext cx="225712" cy="225712"/>
          </a:xfrm>
          <a:prstGeom prst="rect">
            <a:avLst/>
          </a:prstGeom>
        </p:spPr>
      </p:pic>
      <p:pic>
        <p:nvPicPr>
          <p:cNvPr id="39" name="图片 19" descr="343435383038363b343532323339393bd6b4d0d0d5aad2aa"/>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8638223" y="3901123"/>
            <a:ext cx="216000" cy="216000"/>
          </a:xfrm>
          <a:prstGeom prst="rect">
            <a:avLst/>
          </a:prstGeom>
          <a:effectLst/>
        </p:spPr>
      </p:pic>
      <p:pic>
        <p:nvPicPr>
          <p:cNvPr id="45" name="图片 44" descr="1"/>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244600" y="1809115"/>
            <a:ext cx="609600" cy="609600"/>
          </a:xfrm>
          <a:prstGeom prst="rect">
            <a:avLst/>
          </a:prstGeom>
        </p:spPr>
      </p:pic>
      <p:pic>
        <p:nvPicPr>
          <p:cNvPr id="46" name="图片 45" descr="2"/>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507605" y="1809115"/>
            <a:ext cx="609600" cy="609600"/>
          </a:xfrm>
          <a:prstGeom prst="rect">
            <a:avLst/>
          </a:prstGeom>
        </p:spPr>
      </p:pic>
      <p:pic>
        <p:nvPicPr>
          <p:cNvPr id="64" name="图片 63" descr="3"/>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8897620" y="3736340"/>
            <a:ext cx="609600" cy="609600"/>
          </a:xfrm>
          <a:prstGeom prst="rect">
            <a:avLst/>
          </a:prstGeom>
        </p:spPr>
      </p:pic>
      <p:pic>
        <p:nvPicPr>
          <p:cNvPr id="65" name="图片 64" descr="4"/>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460375" y="3743325"/>
            <a:ext cx="609600" cy="609600"/>
          </a:xfrm>
          <a:prstGeom prst="rect">
            <a:avLst/>
          </a:prstGeom>
        </p:spPr>
      </p:pic>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392545" y="1951990"/>
            <a:ext cx="5579745" cy="437896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en-US" altLang="zh-CN" sz="2800" b="1" dirty="0">
                <a:solidFill>
                  <a:srgbClr val="1C56A6"/>
                </a:solidFill>
                <a:cs typeface="+mn-ea"/>
                <a:sym typeface="+mn-ea"/>
              </a:rPr>
              <a:t>试点项目</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2292350" y="1068705"/>
            <a:ext cx="7038340" cy="521970"/>
          </a:xfrm>
          <a:prstGeom prst="rect">
            <a:avLst/>
          </a:prstGeom>
          <a:noFill/>
        </p:spPr>
        <p:txBody>
          <a:bodyPr wrap="square" rtlCol="0" anchor="t">
            <a:spAutoFit/>
          </a:bodyPr>
          <a:lstStyle/>
          <a:p>
            <a:pPr algn="ctr"/>
            <a:r>
              <a:rPr lang="en-US" altLang="zh-CN" sz="2800" b="1" dirty="0">
                <a:solidFill>
                  <a:srgbClr val="1C56A6"/>
                </a:solidFill>
                <a:cs typeface="+mn-ea"/>
                <a:sym typeface="+mn-ea"/>
              </a:rPr>
              <a:t>湖北省私募股权和创业投资份额</a:t>
            </a:r>
            <a:r>
              <a:rPr lang="zh-CN" altLang="en-US" sz="2800" b="1" dirty="0">
                <a:solidFill>
                  <a:srgbClr val="1C56A6"/>
                </a:solidFill>
                <a:cs typeface="+mn-ea"/>
                <a:sym typeface="+mn-ea"/>
              </a:rPr>
              <a:t>服务</a:t>
            </a:r>
            <a:r>
              <a:rPr lang="en-US" altLang="zh-CN" sz="2800" b="1" dirty="0">
                <a:solidFill>
                  <a:srgbClr val="1C56A6"/>
                </a:solidFill>
                <a:cs typeface="+mn-ea"/>
                <a:sym typeface="+mn-ea"/>
              </a:rPr>
              <a:t>平台</a:t>
            </a:r>
            <a:endParaRPr lang="en-US" altLang="zh-CN" sz="2800" b="1" dirty="0">
              <a:solidFill>
                <a:srgbClr val="1C56A6"/>
              </a:solidFill>
              <a:cs typeface="+mn-ea"/>
              <a:sym typeface="+mn-ea"/>
            </a:endParaRPr>
          </a:p>
        </p:txBody>
      </p:sp>
      <p:sp>
        <p:nvSpPr>
          <p:cNvPr id="3" name="矩形 2"/>
          <p:cNvSpPr/>
          <p:nvPr>
            <p:custDataLst>
              <p:tags r:id="rId1"/>
            </p:custDataLst>
          </p:nvPr>
        </p:nvSpPr>
        <p:spPr>
          <a:xfrm>
            <a:off x="440055" y="2074545"/>
            <a:ext cx="6562090" cy="3820160"/>
          </a:xfrm>
          <a:prstGeom prst="rect">
            <a:avLst/>
          </a:prstGeom>
          <a:gradFill>
            <a:gsLst>
              <a:gs pos="50000">
                <a:schemeClr val="accent5">
                  <a:lumMod val="20000"/>
                  <a:lumOff val="80000"/>
                </a:schemeClr>
              </a:gs>
              <a:gs pos="0">
                <a:schemeClr val="bg1"/>
              </a:gs>
              <a:gs pos="100000">
                <a:schemeClr val="accent5">
                  <a:lumMod val="40000"/>
                  <a:lumOff val="60000"/>
                </a:schemeClr>
              </a:gs>
            </a:gsLst>
            <a:lin scaled="1"/>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 name="文本框 3"/>
          <p:cNvSpPr txBox="1"/>
          <p:nvPr/>
        </p:nvSpPr>
        <p:spPr>
          <a:xfrm>
            <a:off x="643255" y="2243455"/>
            <a:ext cx="5221605" cy="3046095"/>
          </a:xfrm>
          <a:prstGeom prst="rect">
            <a:avLst/>
          </a:prstGeom>
          <a:noFill/>
        </p:spPr>
        <p:txBody>
          <a:bodyPr wrap="square" rtlCol="0" anchor="t">
            <a:spAutoFit/>
          </a:bodyPr>
          <a:lstStyle/>
          <a:p>
            <a:pPr indent="0" algn="just">
              <a:lnSpc>
                <a:spcPct val="150000"/>
              </a:lnSpc>
              <a:buNone/>
            </a:pPr>
            <a:r>
              <a:rPr lang="en-US" sz="20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atin typeface="微软雅黑" panose="020B0503020204020204" pitchFamily="34" charset="-122"/>
                <a:ea typeface="微软雅黑" panose="020B0503020204020204" pitchFamily="34" charset="-122"/>
                <a:cs typeface="微软雅黑" panose="020B0503020204020204" pitchFamily="34" charset="-122"/>
                <a:sym typeface="+mn-ea"/>
              </a:rPr>
              <a:t>    2024</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年</a:t>
            </a:r>
            <a:r>
              <a:rPr>
                <a:latin typeface="微软雅黑" panose="020B0503020204020204" pitchFamily="34" charset="-122"/>
                <a:ea typeface="微软雅黑" panose="020B0503020204020204" pitchFamily="34" charset="-122"/>
                <a:cs typeface="微软雅黑" panose="020B0503020204020204" pitchFamily="34" charset="-122"/>
                <a:sym typeface="+mn-ea"/>
              </a:rPr>
              <a:t>6月18日，</a:t>
            </a:r>
            <a:r>
              <a:rPr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湖北省私募股权和创业投资份额</a:t>
            </a:r>
            <a:r>
              <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服务</a:t>
            </a:r>
            <a:r>
              <a:rPr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平台</a:t>
            </a:r>
            <a:r>
              <a:rPr>
                <a:latin typeface="微软雅黑" panose="020B0503020204020204" pitchFamily="34" charset="-122"/>
                <a:ea typeface="微软雅黑" panose="020B0503020204020204" pitchFamily="34" charset="-122"/>
                <a:cs typeface="微软雅黑" panose="020B0503020204020204" pitchFamily="34" charset="-122"/>
                <a:sym typeface="+mn-ea"/>
              </a:rPr>
              <a:t>正式上线，武汉股权托管交易中心汉阳运营中心揭牌成立。汉阳运营中心成为武汉股权托管交易中心在武汉设立的首个区域运营中心。</a:t>
            </a:r>
            <a:endParaRPr>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a:lnSpc>
                <a:spcPct val="150000"/>
              </a:lnSpc>
              <a:buNone/>
            </a:pPr>
            <a:r>
              <a:rPr lang="en-US">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这标志着</a:t>
            </a:r>
            <a:r>
              <a:rPr lang="en-US">
                <a:latin typeface="微软雅黑" panose="020B0503020204020204" pitchFamily="34" charset="-122"/>
                <a:ea typeface="微软雅黑" panose="020B0503020204020204" pitchFamily="34" charset="-122"/>
                <a:cs typeface="微软雅黑" panose="020B0503020204020204" pitchFamily="34" charset="-122"/>
                <a:sym typeface="+mn-ea"/>
              </a:rPr>
              <a:t>我省私募基金份额转让交易有了更为合规合法的渠道，</a:t>
            </a:r>
            <a:r>
              <a:rPr>
                <a:latin typeface="微软雅黑" panose="020B0503020204020204" pitchFamily="34" charset="-122"/>
                <a:ea typeface="微软雅黑" panose="020B0503020204020204" pitchFamily="34" charset="-122"/>
                <a:cs typeface="微软雅黑" panose="020B0503020204020204" pitchFamily="34" charset="-122"/>
                <a:sym typeface="+mn-ea"/>
              </a:rPr>
              <a:t>湖北省私募股权投融资生态形成了“</a:t>
            </a:r>
            <a:r>
              <a:rPr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投资-退出-再投资</a:t>
            </a:r>
            <a:r>
              <a:rPr>
                <a:latin typeface="微软雅黑" panose="020B0503020204020204" pitchFamily="34" charset="-122"/>
                <a:ea typeface="微软雅黑" panose="020B0503020204020204" pitchFamily="34" charset="-122"/>
                <a:cs typeface="微软雅黑" panose="020B0503020204020204" pitchFamily="34" charset="-122"/>
                <a:sym typeface="+mn-ea"/>
              </a:rPr>
              <a:t>”的良性循环。</a:t>
            </a:r>
            <a:endParaRPr>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5" name="直接连接符 4"/>
          <p:cNvCxnSpPr/>
          <p:nvPr/>
        </p:nvCxnSpPr>
        <p:spPr>
          <a:xfrm>
            <a:off x="440055" y="2077085"/>
            <a:ext cx="251460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54" name="图片 53" descr="C:/Users/Administrator/Desktop/私募股权投资基金.jpg私募股权投资基金"/>
          <p:cNvPicPr>
            <a:picLocks noChangeAspect="1"/>
          </p:cNvPicPr>
          <p:nvPr/>
        </p:nvPicPr>
        <p:blipFill>
          <a:blip r:embed="rId2"/>
          <a:srcRect l="2873" r="2873"/>
          <a:stretch>
            <a:fillRect/>
          </a:stretch>
        </p:blipFill>
        <p:spPr>
          <a:xfrm>
            <a:off x="6241415" y="1824355"/>
            <a:ext cx="5492115" cy="4321175"/>
          </a:xfrm>
          <a:prstGeom prst="rect">
            <a:avLst/>
          </a:prstGeom>
          <a:ln>
            <a:solidFill>
              <a:schemeClr val="bg1">
                <a:lumMod val="65000"/>
              </a:schemeClr>
            </a:solidFill>
          </a:ln>
        </p:spPr>
      </p:pic>
      <p:sp>
        <p:nvSpPr>
          <p:cNvPr id="7" name="矩形 6"/>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cxnSp>
        <p:nvCxnSpPr>
          <p:cNvPr id="28" name="直接连接符 27"/>
          <p:cNvCxnSpPr/>
          <p:nvPr/>
        </p:nvCxnSpPr>
        <p:spPr>
          <a:xfrm>
            <a:off x="2206197" y="815525"/>
            <a:ext cx="6536055" cy="1016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8" name="任意多边形: 形状 17"/>
          <p:cNvSpPr/>
          <p:nvPr>
            <p:custDataLst>
              <p:tags r:id="rId1"/>
            </p:custDataLst>
          </p:nvPr>
        </p:nvSpPr>
        <p:spPr>
          <a:xfrm>
            <a:off x="1178010" y="4195627"/>
            <a:ext cx="9926191" cy="2022198"/>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gradFill>
            <a:gsLst>
              <a:gs pos="0">
                <a:schemeClr val="accent1">
                  <a:alpha val="15000"/>
                </a:schemeClr>
              </a:gs>
              <a:gs pos="100000">
                <a:schemeClr val="accent1">
                  <a:alpha val="0"/>
                </a:schemeClr>
              </a:gs>
            </a:gsLst>
            <a:lin ang="5400000" scaled="1"/>
          </a:gradFill>
          <a:ln>
            <a:gradFill>
              <a:gsLst>
                <a:gs pos="0">
                  <a:schemeClr val="accent1">
                    <a:alpha val="100000"/>
                  </a:schemeClr>
                </a:gs>
                <a:gs pos="87000">
                  <a:schemeClr val="accent1">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5" name="任意多边形: 形状 4"/>
          <p:cNvSpPr/>
          <p:nvPr>
            <p:custDataLst>
              <p:tags r:id="rId2"/>
            </p:custDataLst>
          </p:nvPr>
        </p:nvSpPr>
        <p:spPr>
          <a:xfrm>
            <a:off x="5759202" y="5510848"/>
            <a:ext cx="814725" cy="412445"/>
          </a:xfrm>
          <a:custGeom>
            <a:avLst/>
            <a:gdLst>
              <a:gd name="connsiteX0" fmla="*/ 1450658 w 1450657"/>
              <a:gd name="connsiteY0" fmla="*/ 523875 h 734377"/>
              <a:gd name="connsiteX1" fmla="*/ 161925 w 1450657"/>
              <a:gd name="connsiteY1" fmla="*/ 734377 h 734377"/>
              <a:gd name="connsiteX2" fmla="*/ 0 w 1450657"/>
              <a:gd name="connsiteY2" fmla="*/ 0 h 734377"/>
            </a:gdLst>
            <a:ahLst/>
            <a:cxnLst>
              <a:cxn ang="0">
                <a:pos x="connsiteX0" y="connsiteY0"/>
              </a:cxn>
              <a:cxn ang="0">
                <a:pos x="connsiteX1" y="connsiteY1"/>
              </a:cxn>
              <a:cxn ang="0">
                <a:pos x="connsiteX2" y="connsiteY2"/>
              </a:cxn>
            </a:cxnLst>
            <a:rect l="l" t="t" r="r" b="b"/>
            <a:pathLst>
              <a:path w="1450657" h="734377">
                <a:moveTo>
                  <a:pt x="1450658" y="523875"/>
                </a:moveTo>
                <a:lnTo>
                  <a:pt x="161925" y="734377"/>
                </a:lnTo>
                <a:lnTo>
                  <a:pt x="0" y="0"/>
                </a:lnTo>
                <a:close/>
              </a:path>
            </a:pathLst>
          </a:custGeom>
          <a:gradFill>
            <a:gsLst>
              <a:gs pos="1000">
                <a:schemeClr val="accent1">
                  <a:lumMod val="78000"/>
                  <a:lumOff val="22000"/>
                  <a:alpha val="100000"/>
                </a:schemeClr>
              </a:gs>
              <a:gs pos="78000">
                <a:schemeClr val="accent1">
                  <a:lumMod val="91000"/>
                  <a:alpha val="100000"/>
                </a:schemeClr>
              </a:gs>
            </a:gsLst>
            <a:lin ang="1620000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2" name="任意多边形: 形状 5"/>
          <p:cNvSpPr/>
          <p:nvPr>
            <p:custDataLst>
              <p:tags r:id="rId3"/>
            </p:custDataLst>
          </p:nvPr>
        </p:nvSpPr>
        <p:spPr>
          <a:xfrm>
            <a:off x="5316315" y="5236284"/>
            <a:ext cx="533878" cy="686873"/>
          </a:xfrm>
          <a:custGeom>
            <a:avLst/>
            <a:gdLst>
              <a:gd name="connsiteX0" fmla="*/ 0 w 950595"/>
              <a:gd name="connsiteY0" fmla="*/ 0 h 1223009"/>
              <a:gd name="connsiteX1" fmla="*/ 788670 w 950595"/>
              <a:gd name="connsiteY1" fmla="*/ 488633 h 1223009"/>
              <a:gd name="connsiteX2" fmla="*/ 950595 w 950595"/>
              <a:gd name="connsiteY2" fmla="*/ 1223010 h 1223009"/>
            </a:gdLst>
            <a:ahLst/>
            <a:cxnLst>
              <a:cxn ang="0">
                <a:pos x="connsiteX0" y="connsiteY0"/>
              </a:cxn>
              <a:cxn ang="0">
                <a:pos x="connsiteX1" y="connsiteY1"/>
              </a:cxn>
              <a:cxn ang="0">
                <a:pos x="connsiteX2" y="connsiteY2"/>
              </a:cxn>
            </a:cxnLst>
            <a:rect l="l" t="t" r="r" b="b"/>
            <a:pathLst>
              <a:path w="950595" h="1223009">
                <a:moveTo>
                  <a:pt x="0" y="0"/>
                </a:moveTo>
                <a:lnTo>
                  <a:pt x="788670" y="488633"/>
                </a:lnTo>
                <a:lnTo>
                  <a:pt x="950595" y="1223010"/>
                </a:lnTo>
                <a:close/>
              </a:path>
            </a:pathLst>
          </a:custGeom>
          <a:gradFill>
            <a:gsLst>
              <a:gs pos="19000">
                <a:schemeClr val="accent1">
                  <a:lumMod val="60000"/>
                  <a:lumOff val="40000"/>
                  <a:alpha val="100000"/>
                </a:schemeClr>
              </a:gs>
              <a:gs pos="92000">
                <a:schemeClr val="accent1">
                  <a:alpha val="100000"/>
                </a:schemeClr>
              </a:gs>
            </a:gsLst>
            <a:lin ang="0" scaled="0"/>
          </a:gradFill>
          <a:ln w="4833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solidFill>
                <a:schemeClr val="tx1"/>
              </a:solidFill>
            </a:endParaRPr>
          </a:p>
        </p:txBody>
      </p:sp>
      <p:sp>
        <p:nvSpPr>
          <p:cNvPr id="10" name="任意多边形: 形状 6"/>
          <p:cNvSpPr/>
          <p:nvPr>
            <p:custDataLst>
              <p:tags r:id="rId4"/>
            </p:custDataLst>
          </p:nvPr>
        </p:nvSpPr>
        <p:spPr>
          <a:xfrm>
            <a:off x="5316315" y="4600114"/>
            <a:ext cx="442936" cy="910480"/>
          </a:xfrm>
          <a:custGeom>
            <a:avLst/>
            <a:gdLst>
              <a:gd name="connsiteX0" fmla="*/ 0 w 788670"/>
              <a:gd name="connsiteY0" fmla="*/ 1132523 h 1621155"/>
              <a:gd name="connsiteX1" fmla="*/ 619125 w 788670"/>
              <a:gd name="connsiteY1" fmla="*/ 0 h 1621155"/>
              <a:gd name="connsiteX2" fmla="*/ 788670 w 788670"/>
              <a:gd name="connsiteY2" fmla="*/ 1621155 h 1621155"/>
            </a:gdLst>
            <a:ahLst/>
            <a:cxnLst>
              <a:cxn ang="0">
                <a:pos x="connsiteX0" y="connsiteY0"/>
              </a:cxn>
              <a:cxn ang="0">
                <a:pos x="connsiteX1" y="connsiteY1"/>
              </a:cxn>
              <a:cxn ang="0">
                <a:pos x="connsiteX2" y="connsiteY2"/>
              </a:cxn>
            </a:cxnLst>
            <a:rect l="l" t="t" r="r" b="b"/>
            <a:pathLst>
              <a:path w="788670" h="1621155">
                <a:moveTo>
                  <a:pt x="0" y="1132523"/>
                </a:moveTo>
                <a:lnTo>
                  <a:pt x="619125" y="0"/>
                </a:lnTo>
                <a:lnTo>
                  <a:pt x="788670" y="1621155"/>
                </a:lnTo>
                <a:close/>
              </a:path>
            </a:pathLst>
          </a:custGeom>
          <a:gradFill>
            <a:gsLst>
              <a:gs pos="0">
                <a:schemeClr val="accent1">
                  <a:lumMod val="50000"/>
                  <a:lumOff val="50000"/>
                  <a:alpha val="100000"/>
                </a:schemeClr>
              </a:gs>
              <a:gs pos="100000">
                <a:schemeClr val="accent1">
                  <a:lumMod val="86000"/>
                  <a:lumOff val="14000"/>
                  <a:alpha val="100000"/>
                </a:schemeClr>
              </a:gs>
            </a:gsLst>
            <a:lin ang="600000" scaled="0"/>
          </a:gradFill>
          <a:ln w="48331" cap="flat">
            <a:noFill/>
            <a:prstDash val="solid"/>
            <a:miter/>
          </a:ln>
        </p:spPr>
        <p:txBody>
          <a:bodyPr rtlCol="0" anchor="ctr"/>
          <a:lstStyle/>
          <a:p>
            <a:endParaRPr lang="zh-CN" altLang="en-US">
              <a:solidFill>
                <a:schemeClr val="tx1"/>
              </a:solidFill>
            </a:endParaRPr>
          </a:p>
        </p:txBody>
      </p:sp>
      <p:sp>
        <p:nvSpPr>
          <p:cNvPr id="11" name="任意多边形: 形状 7"/>
          <p:cNvSpPr/>
          <p:nvPr>
            <p:custDataLst>
              <p:tags r:id="rId5"/>
            </p:custDataLst>
          </p:nvPr>
        </p:nvSpPr>
        <p:spPr>
          <a:xfrm>
            <a:off x="5759202" y="4935479"/>
            <a:ext cx="814725" cy="869290"/>
          </a:xfrm>
          <a:custGeom>
            <a:avLst/>
            <a:gdLst>
              <a:gd name="connsiteX0" fmla="*/ 1385888 w 1450657"/>
              <a:gd name="connsiteY0" fmla="*/ 0 h 1547812"/>
              <a:gd name="connsiteX1" fmla="*/ 1450658 w 1450657"/>
              <a:gd name="connsiteY1" fmla="*/ 1547812 h 1547812"/>
              <a:gd name="connsiteX2" fmla="*/ 0 w 1450657"/>
              <a:gd name="connsiteY2" fmla="*/ 1023938 h 1547812"/>
            </a:gdLst>
            <a:ahLst/>
            <a:cxnLst>
              <a:cxn ang="0">
                <a:pos x="connsiteX0" y="connsiteY0"/>
              </a:cxn>
              <a:cxn ang="0">
                <a:pos x="connsiteX1" y="connsiteY1"/>
              </a:cxn>
              <a:cxn ang="0">
                <a:pos x="connsiteX2" y="connsiteY2"/>
              </a:cxn>
            </a:cxnLst>
            <a:rect l="l" t="t" r="r" b="b"/>
            <a:pathLst>
              <a:path w="1450657" h="1547812">
                <a:moveTo>
                  <a:pt x="1385888" y="0"/>
                </a:moveTo>
                <a:lnTo>
                  <a:pt x="1450658" y="1547812"/>
                </a:lnTo>
                <a:lnTo>
                  <a:pt x="0" y="1023938"/>
                </a:lnTo>
                <a:close/>
              </a:path>
            </a:pathLst>
          </a:custGeom>
          <a:gradFill flip="none" rotWithShape="1">
            <a:gsLst>
              <a:gs pos="36000">
                <a:schemeClr val="accent1">
                  <a:lumMod val="75000"/>
                  <a:alpha val="100000"/>
                </a:schemeClr>
              </a:gs>
              <a:gs pos="100000">
                <a:schemeClr val="accent1">
                  <a:lumMod val="70000"/>
                  <a:lumOff val="30000"/>
                  <a:alpha val="100000"/>
                </a:schemeClr>
              </a:gs>
            </a:gsLst>
            <a:lin ang="1800000" scaled="0"/>
            <a:tileRect/>
          </a:gradFill>
          <a:ln w="48331" cap="flat">
            <a:noFill/>
            <a:prstDash val="solid"/>
            <a:miter/>
          </a:ln>
        </p:spPr>
        <p:txBody>
          <a:bodyPr rtlCol="0" anchor="ctr"/>
          <a:lstStyle/>
          <a:p>
            <a:endParaRPr lang="zh-CN" altLang="en-US">
              <a:solidFill>
                <a:schemeClr val="tx1"/>
              </a:solidFill>
            </a:endParaRPr>
          </a:p>
        </p:txBody>
      </p:sp>
      <p:sp>
        <p:nvSpPr>
          <p:cNvPr id="12" name="任意多边形: 形状 9"/>
          <p:cNvSpPr/>
          <p:nvPr>
            <p:custDataLst>
              <p:tags r:id="rId6"/>
            </p:custDataLst>
          </p:nvPr>
        </p:nvSpPr>
        <p:spPr>
          <a:xfrm>
            <a:off x="6453613" y="4390831"/>
            <a:ext cx="517829" cy="708270"/>
          </a:xfrm>
          <a:custGeom>
            <a:avLst/>
            <a:gdLst>
              <a:gd name="connsiteX0" fmla="*/ 149542 w 922019"/>
              <a:gd name="connsiteY0" fmla="*/ 969645 h 1261109"/>
              <a:gd name="connsiteX1" fmla="*/ 0 w 922019"/>
              <a:gd name="connsiteY1" fmla="*/ 0 h 1261109"/>
              <a:gd name="connsiteX2" fmla="*/ 922020 w 922019"/>
              <a:gd name="connsiteY2" fmla="*/ 1261110 h 1261109"/>
            </a:gdLst>
            <a:ahLst/>
            <a:cxnLst>
              <a:cxn ang="0">
                <a:pos x="connsiteX0" y="connsiteY0"/>
              </a:cxn>
              <a:cxn ang="0">
                <a:pos x="connsiteX1" y="connsiteY1"/>
              </a:cxn>
              <a:cxn ang="0">
                <a:pos x="connsiteX2" y="connsiteY2"/>
              </a:cxn>
            </a:cxnLst>
            <a:rect l="l" t="t" r="r" b="b"/>
            <a:pathLst>
              <a:path w="922019" h="1261109">
                <a:moveTo>
                  <a:pt x="149542" y="969645"/>
                </a:moveTo>
                <a:lnTo>
                  <a:pt x="0" y="0"/>
                </a:lnTo>
                <a:lnTo>
                  <a:pt x="922020" y="1261110"/>
                </a:lnTo>
                <a:close/>
              </a:path>
            </a:pathLst>
          </a:custGeom>
          <a:gradFill>
            <a:gsLst>
              <a:gs pos="1000">
                <a:schemeClr val="accent1">
                  <a:lumMod val="60000"/>
                  <a:lumOff val="40000"/>
                  <a:alpha val="100000"/>
                </a:schemeClr>
              </a:gs>
              <a:gs pos="92000">
                <a:schemeClr val="accent1">
                  <a:alpha val="100000"/>
                </a:schemeClr>
              </a:gs>
            </a:gsLst>
            <a:lin ang="9600000" scaled="0"/>
          </a:gradFill>
          <a:ln w="48331" cap="flat">
            <a:noFill/>
            <a:prstDash val="solid"/>
            <a:miter/>
          </a:ln>
        </p:spPr>
        <p:txBody>
          <a:bodyPr rtlCol="0" anchor="ctr"/>
          <a:lstStyle/>
          <a:p>
            <a:endParaRPr lang="zh-CN" altLang="en-US">
              <a:solidFill>
                <a:schemeClr val="tx1"/>
              </a:solidFill>
            </a:endParaRPr>
          </a:p>
        </p:txBody>
      </p:sp>
      <p:sp>
        <p:nvSpPr>
          <p:cNvPr id="14" name="任意多边形: 形状 10"/>
          <p:cNvSpPr/>
          <p:nvPr>
            <p:custDataLst>
              <p:tags r:id="rId7"/>
            </p:custDataLst>
          </p:nvPr>
        </p:nvSpPr>
        <p:spPr>
          <a:xfrm>
            <a:off x="6537455" y="4935479"/>
            <a:ext cx="433842" cy="869290"/>
          </a:xfrm>
          <a:custGeom>
            <a:avLst/>
            <a:gdLst>
              <a:gd name="connsiteX0" fmla="*/ 0 w 772477"/>
              <a:gd name="connsiteY0" fmla="*/ 0 h 1547812"/>
              <a:gd name="connsiteX1" fmla="*/ 772477 w 772477"/>
              <a:gd name="connsiteY1" fmla="*/ 291465 h 1547812"/>
              <a:gd name="connsiteX2" fmla="*/ 64770 w 772477"/>
              <a:gd name="connsiteY2" fmla="*/ 1547812 h 1547812"/>
            </a:gdLst>
            <a:ahLst/>
            <a:cxnLst>
              <a:cxn ang="0">
                <a:pos x="connsiteX0" y="connsiteY0"/>
              </a:cxn>
              <a:cxn ang="0">
                <a:pos x="connsiteX1" y="connsiteY1"/>
              </a:cxn>
              <a:cxn ang="0">
                <a:pos x="connsiteX2" y="connsiteY2"/>
              </a:cxn>
            </a:cxnLst>
            <a:rect l="l" t="t" r="r" b="b"/>
            <a:pathLst>
              <a:path w="772477" h="1547812">
                <a:moveTo>
                  <a:pt x="0" y="0"/>
                </a:moveTo>
                <a:lnTo>
                  <a:pt x="772477" y="291465"/>
                </a:lnTo>
                <a:lnTo>
                  <a:pt x="64770" y="1547812"/>
                </a:lnTo>
                <a:close/>
              </a:path>
            </a:pathLst>
          </a:custGeom>
          <a:gradFill>
            <a:gsLst>
              <a:gs pos="28000">
                <a:schemeClr val="accent1">
                  <a:lumMod val="75000"/>
                  <a:alpha val="100000"/>
                </a:schemeClr>
              </a:gs>
              <a:gs pos="100000">
                <a:schemeClr val="accent1">
                  <a:lumMod val="70000"/>
                  <a:lumOff val="30000"/>
                  <a:alpha val="100000"/>
                </a:schemeClr>
              </a:gs>
            </a:gsLst>
            <a:lin ang="21594000" scaled="0"/>
          </a:gradFill>
          <a:ln w="48331" cap="flat">
            <a:noFill/>
            <a:prstDash val="solid"/>
            <a:miter/>
          </a:ln>
        </p:spPr>
        <p:txBody>
          <a:bodyPr rtlCol="0" anchor="ctr"/>
          <a:lstStyle/>
          <a:p>
            <a:endParaRPr lang="zh-CN" altLang="en-US">
              <a:solidFill>
                <a:schemeClr val="tx1"/>
              </a:solidFill>
            </a:endParaRPr>
          </a:p>
        </p:txBody>
      </p:sp>
      <p:sp>
        <p:nvSpPr>
          <p:cNvPr id="15" name="任意多边形: 形状 11"/>
          <p:cNvSpPr/>
          <p:nvPr>
            <p:custDataLst>
              <p:tags r:id="rId8"/>
            </p:custDataLst>
          </p:nvPr>
        </p:nvSpPr>
        <p:spPr>
          <a:xfrm>
            <a:off x="5663841" y="4390831"/>
            <a:ext cx="873568" cy="544577"/>
          </a:xfrm>
          <a:custGeom>
            <a:avLst/>
            <a:gdLst>
              <a:gd name="connsiteX0" fmla="*/ 0 w 1555432"/>
              <a:gd name="connsiteY0" fmla="*/ 372428 h 969645"/>
              <a:gd name="connsiteX1" fmla="*/ 1405890 w 1555432"/>
              <a:gd name="connsiteY1" fmla="*/ 0 h 969645"/>
              <a:gd name="connsiteX2" fmla="*/ 1555433 w 1555432"/>
              <a:gd name="connsiteY2" fmla="*/ 969645 h 969645"/>
            </a:gdLst>
            <a:ahLst/>
            <a:cxnLst>
              <a:cxn ang="0">
                <a:pos x="connsiteX0" y="connsiteY0"/>
              </a:cxn>
              <a:cxn ang="0">
                <a:pos x="connsiteX1" y="connsiteY1"/>
              </a:cxn>
              <a:cxn ang="0">
                <a:pos x="connsiteX2" y="connsiteY2"/>
              </a:cxn>
            </a:cxnLst>
            <a:rect l="l" t="t" r="r" b="b"/>
            <a:pathLst>
              <a:path w="1555432" h="969645">
                <a:moveTo>
                  <a:pt x="0" y="372428"/>
                </a:moveTo>
                <a:lnTo>
                  <a:pt x="1405890" y="0"/>
                </a:lnTo>
                <a:lnTo>
                  <a:pt x="1555433" y="969645"/>
                </a:lnTo>
                <a:close/>
              </a:path>
            </a:pathLst>
          </a:custGeom>
          <a:gradFill flip="none" rotWithShape="1">
            <a:gsLst>
              <a:gs pos="0">
                <a:schemeClr val="accent1">
                  <a:lumMod val="55000"/>
                  <a:lumOff val="45000"/>
                  <a:alpha val="100000"/>
                </a:schemeClr>
              </a:gs>
              <a:gs pos="100000">
                <a:schemeClr val="accent1">
                  <a:alpha val="100000"/>
                </a:schemeClr>
              </a:gs>
            </a:gsLst>
            <a:lin ang="7200000" scaled="0"/>
            <a:tileRect/>
          </a:gradFill>
          <a:ln w="48331" cap="flat">
            <a:noFill/>
            <a:prstDash val="solid"/>
            <a:miter/>
          </a:ln>
        </p:spPr>
        <p:txBody>
          <a:bodyPr rtlCol="0" anchor="ctr"/>
          <a:lstStyle/>
          <a:p>
            <a:endParaRPr lang="zh-CN" altLang="en-US">
              <a:solidFill>
                <a:schemeClr val="tx1"/>
              </a:solidFill>
            </a:endParaRPr>
          </a:p>
        </p:txBody>
      </p:sp>
      <p:sp>
        <p:nvSpPr>
          <p:cNvPr id="16" name="任意多边形: 形状 12"/>
          <p:cNvSpPr/>
          <p:nvPr>
            <p:custDataLst>
              <p:tags r:id="rId9"/>
            </p:custDataLst>
          </p:nvPr>
        </p:nvSpPr>
        <p:spPr>
          <a:xfrm>
            <a:off x="5663841" y="4600114"/>
            <a:ext cx="873568" cy="910480"/>
          </a:xfrm>
          <a:custGeom>
            <a:avLst/>
            <a:gdLst>
              <a:gd name="connsiteX0" fmla="*/ 0 w 1555432"/>
              <a:gd name="connsiteY0" fmla="*/ 0 h 1621155"/>
              <a:gd name="connsiteX1" fmla="*/ 1555433 w 1555432"/>
              <a:gd name="connsiteY1" fmla="*/ 597218 h 1621155"/>
              <a:gd name="connsiteX2" fmla="*/ 169545 w 1555432"/>
              <a:gd name="connsiteY2" fmla="*/ 1621155 h 1621155"/>
            </a:gdLst>
            <a:ahLst/>
            <a:cxnLst>
              <a:cxn ang="0">
                <a:pos x="connsiteX0" y="connsiteY0"/>
              </a:cxn>
              <a:cxn ang="0">
                <a:pos x="connsiteX1" y="connsiteY1"/>
              </a:cxn>
              <a:cxn ang="0">
                <a:pos x="connsiteX2" y="connsiteY2"/>
              </a:cxn>
            </a:cxnLst>
            <a:rect l="l" t="t" r="r" b="b"/>
            <a:pathLst>
              <a:path w="1555432" h="1621155">
                <a:moveTo>
                  <a:pt x="0" y="0"/>
                </a:moveTo>
                <a:lnTo>
                  <a:pt x="1555433" y="597218"/>
                </a:lnTo>
                <a:lnTo>
                  <a:pt x="169545" y="1621155"/>
                </a:lnTo>
                <a:close/>
              </a:path>
            </a:pathLst>
          </a:custGeom>
          <a:gradFill flip="none" rotWithShape="1">
            <a:gsLst>
              <a:gs pos="0">
                <a:schemeClr val="accent1">
                  <a:lumMod val="36000"/>
                  <a:lumOff val="64000"/>
                  <a:alpha val="100000"/>
                </a:schemeClr>
              </a:gs>
              <a:gs pos="100000">
                <a:schemeClr val="accent1">
                  <a:lumMod val="77000"/>
                  <a:lumOff val="23000"/>
                  <a:alpha val="100000"/>
                </a:schemeClr>
              </a:gs>
            </a:gsLst>
            <a:lin ang="2700000" scaled="1"/>
            <a:tileRect/>
          </a:gradFill>
          <a:ln w="48331" cap="flat">
            <a:noFill/>
            <a:prstDash val="solid"/>
            <a:miter/>
          </a:ln>
        </p:spPr>
        <p:txBody>
          <a:bodyPr rtlCol="0" anchor="ctr"/>
          <a:lstStyle/>
          <a:p>
            <a:endParaRPr lang="zh-CN" altLang="en-US">
              <a:solidFill>
                <a:schemeClr val="tx1"/>
              </a:solidFill>
            </a:endParaRPr>
          </a:p>
        </p:txBody>
      </p:sp>
      <p:sp>
        <p:nvSpPr>
          <p:cNvPr id="17" name="椭圆 16"/>
          <p:cNvSpPr/>
          <p:nvPr>
            <p:custDataLst>
              <p:tags r:id="rId10"/>
            </p:custDataLst>
          </p:nvPr>
        </p:nvSpPr>
        <p:spPr>
          <a:xfrm rot="20464926">
            <a:off x="4756947" y="4908599"/>
            <a:ext cx="2850328" cy="595465"/>
          </a:xfrm>
          <a:prstGeom prst="ellipse">
            <a:avLst/>
          </a:prstGeom>
          <a:noFill/>
          <a:ln w="9525">
            <a:gradFill flip="none" rotWithShape="1">
              <a:gsLst>
                <a:gs pos="0">
                  <a:schemeClr val="accent1">
                    <a:alpha val="100000"/>
                  </a:schemeClr>
                </a:gs>
                <a:gs pos="100000">
                  <a:schemeClr val="accent1">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椭圆 18"/>
          <p:cNvSpPr/>
          <p:nvPr>
            <p:custDataLst>
              <p:tags r:id="rId11"/>
            </p:custDataLst>
          </p:nvPr>
        </p:nvSpPr>
        <p:spPr>
          <a:xfrm rot="997938">
            <a:off x="4868308" y="4908599"/>
            <a:ext cx="2627106" cy="595465"/>
          </a:xfrm>
          <a:prstGeom prst="ellipse">
            <a:avLst/>
          </a:prstGeom>
          <a:noFill/>
          <a:ln w="19050">
            <a:gradFill flip="none" rotWithShape="1">
              <a:gsLst>
                <a:gs pos="0">
                  <a:schemeClr val="accent1">
                    <a:alpha val="100000"/>
                  </a:schemeClr>
                </a:gs>
                <a:gs pos="100000">
                  <a:schemeClr val="accent1">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0" name="椭圆 19"/>
          <p:cNvSpPr/>
          <p:nvPr>
            <p:custDataLst>
              <p:tags r:id="rId12"/>
            </p:custDataLst>
          </p:nvPr>
        </p:nvSpPr>
        <p:spPr>
          <a:xfrm rot="19668910">
            <a:off x="4675665" y="4908599"/>
            <a:ext cx="2850328" cy="595465"/>
          </a:xfrm>
          <a:prstGeom prst="ellipse">
            <a:avLst/>
          </a:prstGeom>
          <a:noFill/>
          <a:ln w="19050">
            <a:gradFill flip="none" rotWithShape="1">
              <a:gsLst>
                <a:gs pos="1000">
                  <a:schemeClr val="accent1">
                    <a:lumMod val="60000"/>
                    <a:lumOff val="40000"/>
                    <a:alpha val="100000"/>
                  </a:schemeClr>
                </a:gs>
                <a:gs pos="100000">
                  <a:schemeClr val="accent1">
                    <a:alpha val="0"/>
                  </a:schemeClr>
                </a:gs>
              </a:gsLst>
              <a:lin ang="16200000" scaled="1"/>
              <a:tileRect/>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1" name="椭圆 20"/>
          <p:cNvSpPr/>
          <p:nvPr>
            <p:custDataLst>
              <p:tags r:id="rId13"/>
            </p:custDataLst>
          </p:nvPr>
        </p:nvSpPr>
        <p:spPr>
          <a:xfrm>
            <a:off x="7016822" y="5095482"/>
            <a:ext cx="111127" cy="111127"/>
          </a:xfrm>
          <a:prstGeom prst="ellipse">
            <a:avLst/>
          </a:prstGeom>
          <a:gradFill>
            <a:gsLst>
              <a:gs pos="1000">
                <a:schemeClr val="accent1">
                  <a:lumMod val="75000"/>
                  <a:alpha val="100000"/>
                </a:schemeClr>
              </a:gs>
              <a:gs pos="100000">
                <a:schemeClr val="accent1">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2" name="椭圆 21"/>
          <p:cNvSpPr/>
          <p:nvPr>
            <p:custDataLst>
              <p:tags r:id="rId14"/>
            </p:custDataLst>
          </p:nvPr>
        </p:nvSpPr>
        <p:spPr>
          <a:xfrm>
            <a:off x="6383852" y="5512768"/>
            <a:ext cx="111127" cy="111127"/>
          </a:xfrm>
          <a:prstGeom prst="ellipse">
            <a:avLst/>
          </a:prstGeom>
          <a:gradFill flip="none" rotWithShape="1">
            <a:gsLst>
              <a:gs pos="1000">
                <a:schemeClr val="accent1">
                  <a:lumMod val="20000"/>
                  <a:lumOff val="80000"/>
                  <a:alpha val="100000"/>
                </a:schemeClr>
              </a:gs>
              <a:gs pos="100000">
                <a:schemeClr val="accent1">
                  <a:alpha val="10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任意多边形: 形状 21"/>
          <p:cNvSpPr/>
          <p:nvPr>
            <p:custDataLst>
              <p:tags r:id="rId15"/>
            </p:custDataLst>
          </p:nvPr>
        </p:nvSpPr>
        <p:spPr>
          <a:xfrm>
            <a:off x="1039768" y="3977384"/>
            <a:ext cx="10202643" cy="2022198"/>
          </a:xfrm>
          <a:custGeom>
            <a:avLst/>
            <a:gdLst>
              <a:gd name="connsiteX0" fmla="*/ 4924244 w 9848488"/>
              <a:gd name="connsiteY0" fmla="*/ 0 h 2006368"/>
              <a:gd name="connsiteX1" fmla="*/ 9775437 w 9848488"/>
              <a:gd name="connsiteY1" fmla="*/ 1858432 h 2006368"/>
              <a:gd name="connsiteX2" fmla="*/ 9848488 w 9848488"/>
              <a:gd name="connsiteY2" fmla="*/ 2006368 h 2006368"/>
              <a:gd name="connsiteX3" fmla="*/ 0 w 9848488"/>
              <a:gd name="connsiteY3" fmla="*/ 2006368 h 2006368"/>
              <a:gd name="connsiteX4" fmla="*/ 73051 w 9848488"/>
              <a:gd name="connsiteY4" fmla="*/ 1858432 h 2006368"/>
              <a:gd name="connsiteX5" fmla="*/ 4924244 w 9848488"/>
              <a:gd name="connsiteY5" fmla="*/ 0 h 200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48488" h="2006368">
                <a:moveTo>
                  <a:pt x="4924244" y="0"/>
                </a:moveTo>
                <a:cubicBezTo>
                  <a:pt x="7203603" y="0"/>
                  <a:pt x="9132307" y="781751"/>
                  <a:pt x="9775437" y="1858432"/>
                </a:cubicBezTo>
                <a:lnTo>
                  <a:pt x="9848488" y="2006368"/>
                </a:lnTo>
                <a:lnTo>
                  <a:pt x="0" y="2006368"/>
                </a:lnTo>
                <a:lnTo>
                  <a:pt x="73051" y="1858432"/>
                </a:lnTo>
                <a:cubicBezTo>
                  <a:pt x="716182" y="781751"/>
                  <a:pt x="2644886" y="0"/>
                  <a:pt x="4924244" y="0"/>
                </a:cubicBezTo>
                <a:close/>
              </a:path>
            </a:pathLst>
          </a:custGeom>
          <a:noFill/>
          <a:ln w="15875">
            <a:gradFill>
              <a:gsLst>
                <a:gs pos="0">
                  <a:schemeClr val="accent1">
                    <a:lumMod val="40000"/>
                    <a:lumOff val="60000"/>
                    <a:alpha val="100000"/>
                  </a:schemeClr>
                </a:gs>
                <a:gs pos="92000">
                  <a:schemeClr val="accent1">
                    <a:alpha val="0"/>
                  </a:schemeClr>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6" name="椭圆 85"/>
          <p:cNvSpPr/>
          <p:nvPr>
            <p:custDataLst>
              <p:tags r:id="rId16"/>
            </p:custDataLst>
          </p:nvPr>
        </p:nvSpPr>
        <p:spPr>
          <a:xfrm>
            <a:off x="2302508" y="4691635"/>
            <a:ext cx="147540" cy="147540"/>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7" name="椭圆 86"/>
          <p:cNvSpPr/>
          <p:nvPr>
            <p:custDataLst>
              <p:tags r:id="rId17"/>
            </p:custDataLst>
          </p:nvPr>
        </p:nvSpPr>
        <p:spPr>
          <a:xfrm>
            <a:off x="2330668" y="4719796"/>
            <a:ext cx="91159" cy="91159"/>
          </a:xfrm>
          <a:prstGeom prst="ellipse">
            <a:avLst/>
          </a:prstGeom>
          <a:gradFill>
            <a:gsLst>
              <a:gs pos="1000">
                <a:schemeClr val="accent1">
                  <a:lumMod val="75000"/>
                  <a:alpha val="100000"/>
                </a:schemeClr>
              </a:gs>
              <a:gs pos="100000">
                <a:schemeClr val="accent1">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 name="矩形 2"/>
          <p:cNvSpPr/>
          <p:nvPr>
            <p:custDataLst>
              <p:tags r:id="rId18"/>
            </p:custDataLst>
          </p:nvPr>
        </p:nvSpPr>
        <p:spPr>
          <a:xfrm>
            <a:off x="322580" y="2027555"/>
            <a:ext cx="2687320" cy="7112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sz="14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政府及国有基金面临巨大的退出压力，转让需求较大。在区域性股权市场进行私募股权基金份额交易，为国有性质的股权交易转让行为提供最为合法合规的背书，降低盲池风险，加速现金回流，助力战略新兴产业的长期发展</a:t>
            </a:r>
            <a:r>
              <a:rPr lang="zh-CN" sz="14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dirty="0">
              <a:solidFill>
                <a:schemeClr val="tx1">
                  <a:lumMod val="85000"/>
                  <a:lumOff val="15000"/>
                </a:schemeClr>
              </a:solidFill>
              <a:latin typeface="+mn-ea"/>
              <a:cs typeface="+mn-ea"/>
              <a:sym typeface="+mn-ea"/>
            </a:endParaRPr>
          </a:p>
        </p:txBody>
      </p:sp>
      <p:sp>
        <p:nvSpPr>
          <p:cNvPr id="25" name="矩形 24"/>
          <p:cNvSpPr/>
          <p:nvPr>
            <p:custDataLst>
              <p:tags r:id="rId19"/>
            </p:custDataLst>
          </p:nvPr>
        </p:nvSpPr>
        <p:spPr>
          <a:xfrm>
            <a:off x="720723" y="1630304"/>
            <a:ext cx="2360357" cy="418567"/>
          </a:xfrm>
          <a:prstGeom prst="rect">
            <a:avLst/>
          </a:prstGeom>
          <a:noFill/>
        </p:spPr>
        <p:txBody>
          <a:bodyPr wrap="square" lIns="0" tIns="0" rIns="0" bIns="0" rtlCol="0" anchor="b">
            <a:noAutofit/>
          </a:bodyPr>
          <a:lstStyle/>
          <a:p>
            <a:pPr algn="ctr">
              <a:spcBef>
                <a:spcPct val="0"/>
              </a:spcBef>
              <a:spcAft>
                <a:spcPct val="0"/>
              </a:spcAft>
            </a:pPr>
            <a:r>
              <a:rPr lang="zh-CN" altLang="en-US" b="1" kern="0" spc="220" dirty="0">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规范</a:t>
            </a:r>
            <a:r>
              <a:rPr b="1" kern="0" spc="220" dirty="0">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国资基金转让</a:t>
            </a:r>
            <a:endParaRPr lang="zh-CN" altLang="en-US" b="1">
              <a:solidFill>
                <a:schemeClr val="accent1"/>
              </a:solidFill>
              <a:latin typeface="+mn-ea"/>
              <a:cs typeface="+mn-ea"/>
              <a:sym typeface="+mn-ea"/>
            </a:endParaRPr>
          </a:p>
        </p:txBody>
      </p:sp>
      <p:cxnSp>
        <p:nvCxnSpPr>
          <p:cNvPr id="83" name="直接连接符 82"/>
          <p:cNvCxnSpPr/>
          <p:nvPr>
            <p:custDataLst>
              <p:tags r:id="rId20"/>
            </p:custDataLst>
          </p:nvPr>
        </p:nvCxnSpPr>
        <p:spPr>
          <a:xfrm flipV="1">
            <a:off x="2377389" y="4036905"/>
            <a:ext cx="0" cy="654377"/>
          </a:xfrm>
          <a:prstGeom prst="line">
            <a:avLst/>
          </a:prstGeom>
          <a:noFill/>
          <a:ln>
            <a:gradFill flip="none" rotWithShape="1">
              <a:gsLst>
                <a:gs pos="0">
                  <a:schemeClr val="accent1">
                    <a:alpha val="0"/>
                  </a:schemeClr>
                </a:gs>
                <a:gs pos="100000">
                  <a:schemeClr val="accent1">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94" name="椭圆 93"/>
          <p:cNvSpPr/>
          <p:nvPr>
            <p:custDataLst>
              <p:tags r:id="rId21"/>
            </p:custDataLst>
          </p:nvPr>
        </p:nvSpPr>
        <p:spPr>
          <a:xfrm>
            <a:off x="9832866" y="4691635"/>
            <a:ext cx="147540" cy="147540"/>
          </a:xfrm>
          <a:prstGeom prst="ellipse">
            <a:avLst/>
          </a:prstGeom>
          <a:solidFill>
            <a:srgbClr val="FFFFFF"/>
          </a:solidFill>
          <a:ln w="3175">
            <a:solidFill>
              <a:schemeClr val="accent2"/>
            </a:solidFill>
          </a:ln>
          <a:effectLst>
            <a:outerShdw blurRad="63500" sx="102000" sy="102000" algn="ctr" rotWithShape="0">
              <a:schemeClr val="accent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5" name="椭圆 94"/>
          <p:cNvSpPr/>
          <p:nvPr>
            <p:custDataLst>
              <p:tags r:id="rId22"/>
            </p:custDataLst>
          </p:nvPr>
        </p:nvSpPr>
        <p:spPr>
          <a:xfrm>
            <a:off x="9861027" y="4719796"/>
            <a:ext cx="91159" cy="91159"/>
          </a:xfrm>
          <a:prstGeom prst="ellipse">
            <a:avLst/>
          </a:prstGeom>
          <a:gradFill>
            <a:gsLst>
              <a:gs pos="1000">
                <a:schemeClr val="accent2">
                  <a:lumMod val="75000"/>
                  <a:alpha val="100000"/>
                </a:schemeClr>
              </a:gs>
              <a:gs pos="100000">
                <a:schemeClr val="accent2">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矩形 25"/>
          <p:cNvSpPr/>
          <p:nvPr>
            <p:custDataLst>
              <p:tags r:id="rId23"/>
            </p:custDataLst>
          </p:nvPr>
        </p:nvSpPr>
        <p:spPr>
          <a:xfrm>
            <a:off x="9202420" y="2031365"/>
            <a:ext cx="2687320" cy="711200"/>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sz="14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私募股权投资和创业投资聚集广泛的私募基金，区域性股权市场基金份额转让市场一方面有助于加强我省私募基金管理和服务，形成良性的行业自律市场，另一方面拓宽企业融资渠道，为培育企业主体、促进新兴产业发展、支持新质生产力建设助力。</a:t>
            </a:r>
            <a:endParaRPr lang="zh-CN" altLang="en-US" sz="1400">
              <a:solidFill>
                <a:schemeClr val="tx1">
                  <a:lumMod val="85000"/>
                  <a:lumOff val="15000"/>
                </a:schemeClr>
              </a:solidFill>
              <a:latin typeface="+mn-ea"/>
              <a:cs typeface="+mn-ea"/>
              <a:sym typeface="+mn-ea"/>
            </a:endParaRPr>
          </a:p>
        </p:txBody>
      </p:sp>
      <p:sp>
        <p:nvSpPr>
          <p:cNvPr id="27" name="矩形 26"/>
          <p:cNvSpPr/>
          <p:nvPr>
            <p:custDataLst>
              <p:tags r:id="rId24"/>
            </p:custDataLst>
          </p:nvPr>
        </p:nvSpPr>
        <p:spPr>
          <a:xfrm>
            <a:off x="9202420" y="1640840"/>
            <a:ext cx="2248535" cy="412115"/>
          </a:xfrm>
          <a:prstGeom prst="rect">
            <a:avLst/>
          </a:prstGeom>
          <a:noFill/>
        </p:spPr>
        <p:txBody>
          <a:bodyPr wrap="square" lIns="0" tIns="0" rIns="0" bIns="0" rtlCol="0" anchor="b">
            <a:noAutofit/>
          </a:bodyPr>
          <a:lstStyle/>
          <a:p>
            <a:pPr algn="ctr">
              <a:spcBef>
                <a:spcPct val="0"/>
              </a:spcBef>
              <a:spcAft>
                <a:spcPct val="0"/>
              </a:spcAft>
            </a:pPr>
            <a:r>
              <a:rPr b="1" kern="0" spc="240" dirty="0">
                <a:solidFill>
                  <a:schemeClr val="accent2">
                    <a:lumMod val="7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完善私募投融生态</a:t>
            </a:r>
            <a:endParaRPr lang="zh-CN" altLang="en-US" b="1" kern="0" spc="240" dirty="0">
              <a:solidFill>
                <a:schemeClr val="accent2">
                  <a:lumMod val="7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91" name="直接连接符 90"/>
          <p:cNvCxnSpPr/>
          <p:nvPr>
            <p:custDataLst>
              <p:tags r:id="rId25"/>
            </p:custDataLst>
          </p:nvPr>
        </p:nvCxnSpPr>
        <p:spPr>
          <a:xfrm flipV="1">
            <a:off x="9907748" y="4036905"/>
            <a:ext cx="0" cy="654377"/>
          </a:xfrm>
          <a:prstGeom prst="line">
            <a:avLst/>
          </a:prstGeom>
          <a:noFill/>
          <a:ln>
            <a:gradFill flip="none" rotWithShape="1">
              <a:gsLst>
                <a:gs pos="0">
                  <a:schemeClr val="accent2">
                    <a:alpha val="0"/>
                  </a:schemeClr>
                </a:gs>
                <a:gs pos="100000">
                  <a:schemeClr val="accent2">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103" name="椭圆 102"/>
          <p:cNvSpPr/>
          <p:nvPr>
            <p:custDataLst>
              <p:tags r:id="rId26"/>
            </p:custDataLst>
          </p:nvPr>
        </p:nvSpPr>
        <p:spPr>
          <a:xfrm>
            <a:off x="4812627" y="3966504"/>
            <a:ext cx="147540" cy="147540"/>
          </a:xfrm>
          <a:prstGeom prst="ellipse">
            <a:avLst/>
          </a:prstGeom>
          <a:solidFill>
            <a:srgbClr val="FFFFFF"/>
          </a:solidFill>
          <a:ln w="3175">
            <a:solidFill>
              <a:schemeClr val="accent2"/>
            </a:solidFill>
          </a:ln>
          <a:effectLst>
            <a:outerShdw blurRad="63500" sx="102000" sy="102000" algn="ctr" rotWithShape="0">
              <a:schemeClr val="accent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4" name="椭圆 103"/>
          <p:cNvSpPr/>
          <p:nvPr>
            <p:custDataLst>
              <p:tags r:id="rId27"/>
            </p:custDataLst>
          </p:nvPr>
        </p:nvSpPr>
        <p:spPr>
          <a:xfrm>
            <a:off x="4840788" y="3994664"/>
            <a:ext cx="91159" cy="91159"/>
          </a:xfrm>
          <a:prstGeom prst="ellipse">
            <a:avLst/>
          </a:prstGeom>
          <a:gradFill>
            <a:gsLst>
              <a:gs pos="1000">
                <a:schemeClr val="accent2">
                  <a:lumMod val="75000"/>
                  <a:alpha val="100000"/>
                </a:schemeClr>
              </a:gs>
              <a:gs pos="100000">
                <a:schemeClr val="accent2">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 name="矩形 3"/>
          <p:cNvSpPr/>
          <p:nvPr>
            <p:custDataLst>
              <p:tags r:id="rId28"/>
            </p:custDataLst>
          </p:nvPr>
        </p:nvSpPr>
        <p:spPr>
          <a:xfrm>
            <a:off x="3355302" y="1750468"/>
            <a:ext cx="2522280" cy="711051"/>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sz="14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基金份额转让业务将形成各类股权投资和创业投资的二级市场，基金份额转让场内业务增加了基金份额的流动性，有利于发现私募基金产品的真正价值</a:t>
            </a:r>
            <a:r>
              <a:rPr lang="zh-CN" sz="14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14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9" name="矩形 28"/>
          <p:cNvSpPr/>
          <p:nvPr>
            <p:custDataLst>
              <p:tags r:id="rId29"/>
            </p:custDataLst>
          </p:nvPr>
        </p:nvSpPr>
        <p:spPr>
          <a:xfrm>
            <a:off x="3355302" y="1353820"/>
            <a:ext cx="2360357" cy="417927"/>
          </a:xfrm>
          <a:prstGeom prst="rect">
            <a:avLst/>
          </a:prstGeom>
          <a:noFill/>
        </p:spPr>
        <p:txBody>
          <a:bodyPr wrap="square" lIns="0" tIns="0" rIns="0" bIns="0" rtlCol="0" anchor="b">
            <a:noAutofit/>
          </a:bodyPr>
          <a:lstStyle/>
          <a:p>
            <a:pPr algn="l" rtl="0" eaLnBrk="0">
              <a:lnSpc>
                <a:spcPct val="93000"/>
              </a:lnSpc>
            </a:pPr>
            <a:r>
              <a:rPr lang="en-US" b="1" kern="0" spc="220" dirty="0">
                <a:solidFill>
                  <a:schemeClr val="accent2">
                    <a:lumMod val="7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活跃私募市场环境</a:t>
            </a:r>
            <a:endParaRPr lang="en-US" altLang="en-US" b="1" kern="0" spc="220" dirty="0">
              <a:solidFill>
                <a:schemeClr val="accent2">
                  <a:lumMod val="7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100" name="直接连接符 99"/>
          <p:cNvCxnSpPr/>
          <p:nvPr>
            <p:custDataLst>
              <p:tags r:id="rId30"/>
            </p:custDataLst>
          </p:nvPr>
        </p:nvCxnSpPr>
        <p:spPr>
          <a:xfrm flipV="1">
            <a:off x="4887509" y="3311774"/>
            <a:ext cx="0" cy="654377"/>
          </a:xfrm>
          <a:prstGeom prst="line">
            <a:avLst/>
          </a:prstGeom>
          <a:noFill/>
          <a:ln>
            <a:gradFill flip="none" rotWithShape="1">
              <a:gsLst>
                <a:gs pos="0">
                  <a:schemeClr val="accent2">
                    <a:alpha val="0"/>
                  </a:schemeClr>
                </a:gs>
                <a:gs pos="100000">
                  <a:schemeClr val="accent2">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111" name="椭圆 110"/>
          <p:cNvSpPr/>
          <p:nvPr>
            <p:custDataLst>
              <p:tags r:id="rId31"/>
            </p:custDataLst>
          </p:nvPr>
        </p:nvSpPr>
        <p:spPr>
          <a:xfrm>
            <a:off x="7322747" y="3966504"/>
            <a:ext cx="147540" cy="147540"/>
          </a:xfrm>
          <a:prstGeom prst="ellipse">
            <a:avLst/>
          </a:prstGeom>
          <a:solidFill>
            <a:srgbClr val="FFFFFF"/>
          </a:solidFill>
          <a:ln w="3175">
            <a:solidFill>
              <a:schemeClr val="accent1"/>
            </a:solidFill>
          </a:ln>
          <a:effectLst>
            <a:outerShdw blurRad="63500" sx="102000" sy="102000" algn="c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2" name="椭圆 111"/>
          <p:cNvSpPr/>
          <p:nvPr>
            <p:custDataLst>
              <p:tags r:id="rId32"/>
            </p:custDataLst>
          </p:nvPr>
        </p:nvSpPr>
        <p:spPr>
          <a:xfrm>
            <a:off x="7350907" y="3994664"/>
            <a:ext cx="91159" cy="91159"/>
          </a:xfrm>
          <a:prstGeom prst="ellipse">
            <a:avLst/>
          </a:prstGeom>
          <a:gradFill>
            <a:gsLst>
              <a:gs pos="1000">
                <a:schemeClr val="accent1">
                  <a:lumMod val="75000"/>
                  <a:alpha val="100000"/>
                </a:schemeClr>
              </a:gs>
              <a:gs pos="100000">
                <a:schemeClr val="accent1">
                  <a:alpha val="10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矩形 29"/>
          <p:cNvSpPr/>
          <p:nvPr>
            <p:custDataLst>
              <p:tags r:id="rId33"/>
            </p:custDataLst>
          </p:nvPr>
        </p:nvSpPr>
        <p:spPr>
          <a:xfrm>
            <a:off x="6330832" y="1750468"/>
            <a:ext cx="2541480" cy="711051"/>
          </a:xfrm>
          <a:prstGeom prst="rect">
            <a:avLst/>
          </a:prstGeom>
          <a:noFill/>
        </p:spPr>
        <p:txBody>
          <a:bodyPr wrap="square" lIns="0" tIns="0" rIns="0" bIns="0" rtlCol="0" anchor="t" anchorCtr="0">
            <a:noAutofit/>
          </a:bodyPr>
          <a:lstStyle/>
          <a:p>
            <a:pPr algn="l">
              <a:lnSpc>
                <a:spcPct val="150000"/>
              </a:lnSpc>
              <a:spcBef>
                <a:spcPct val="0"/>
              </a:spcBef>
              <a:spcAft>
                <a:spcPct val="0"/>
              </a:spcAft>
            </a:pPr>
            <a:r>
              <a:rPr sz="14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基金份额转让业务将形成各类股权投资和创业投资的二级市场，基金份额转让场内业务增加了基金份额的流动性，有利于发现私募基金产品的真正价值。</a:t>
            </a:r>
            <a:endParaRPr lang="en-US" altLang="zh-CN" sz="1400">
              <a:solidFill>
                <a:schemeClr val="tx1">
                  <a:lumMod val="85000"/>
                  <a:lumOff val="15000"/>
                </a:schemeClr>
              </a:solidFill>
              <a:latin typeface="+mn-ea"/>
              <a:cs typeface="+mn-ea"/>
              <a:sym typeface="+mn-ea"/>
            </a:endParaRPr>
          </a:p>
        </p:txBody>
      </p:sp>
      <p:sp>
        <p:nvSpPr>
          <p:cNvPr id="31" name="矩形 30"/>
          <p:cNvSpPr/>
          <p:nvPr>
            <p:custDataLst>
              <p:tags r:id="rId34"/>
            </p:custDataLst>
          </p:nvPr>
        </p:nvSpPr>
        <p:spPr>
          <a:xfrm>
            <a:off x="6372616" y="1353820"/>
            <a:ext cx="2249635" cy="417927"/>
          </a:xfrm>
          <a:prstGeom prst="rect">
            <a:avLst/>
          </a:prstGeom>
          <a:noFill/>
        </p:spPr>
        <p:txBody>
          <a:bodyPr wrap="square" lIns="0" tIns="0" rIns="0" bIns="0" rtlCol="0" anchor="b">
            <a:noAutofit/>
          </a:bodyPr>
          <a:lstStyle/>
          <a:p>
            <a:pPr algn="ctr">
              <a:spcBef>
                <a:spcPct val="0"/>
              </a:spcBef>
              <a:spcAft>
                <a:spcPct val="0"/>
              </a:spcAft>
            </a:pPr>
            <a:r>
              <a:rPr b="1" kern="0" spc="240" dirty="0">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丰富企业估值体系</a:t>
            </a:r>
            <a:endParaRPr lang="zh-CN" altLang="en-US" b="1">
              <a:solidFill>
                <a:schemeClr val="accent1"/>
              </a:solidFill>
              <a:latin typeface="+mn-ea"/>
              <a:cs typeface="+mn-ea"/>
              <a:sym typeface="+mn-ea"/>
            </a:endParaRPr>
          </a:p>
        </p:txBody>
      </p:sp>
      <p:cxnSp>
        <p:nvCxnSpPr>
          <p:cNvPr id="108" name="直接连接符 107"/>
          <p:cNvCxnSpPr/>
          <p:nvPr>
            <p:custDataLst>
              <p:tags r:id="rId35"/>
            </p:custDataLst>
          </p:nvPr>
        </p:nvCxnSpPr>
        <p:spPr>
          <a:xfrm flipV="1">
            <a:off x="7397628" y="3311774"/>
            <a:ext cx="0" cy="654377"/>
          </a:xfrm>
          <a:prstGeom prst="line">
            <a:avLst/>
          </a:prstGeom>
          <a:noFill/>
          <a:ln>
            <a:gradFill flip="none" rotWithShape="1">
              <a:gsLst>
                <a:gs pos="0">
                  <a:schemeClr val="accent1">
                    <a:alpha val="0"/>
                  </a:schemeClr>
                </a:gs>
                <a:gs pos="100000">
                  <a:schemeClr val="accent1">
                    <a:alpha val="100000"/>
                  </a:schemeClr>
                </a:gs>
              </a:gsLst>
              <a:lin ang="16200000" scaled="0"/>
              <a:tileRect/>
            </a:gradFill>
          </a:ln>
        </p:spPr>
        <p:style>
          <a:lnRef idx="2">
            <a:schemeClr val="accent1">
              <a:shade val="15000"/>
            </a:schemeClr>
          </a:lnRef>
          <a:fillRef idx="1">
            <a:schemeClr val="accent1"/>
          </a:fillRef>
          <a:effectRef idx="0">
            <a:schemeClr val="accent1"/>
          </a:effectRef>
          <a:fontRef idx="minor">
            <a:schemeClr val="lt1"/>
          </a:fontRef>
        </p:style>
      </p:cxnSp>
      <p:sp>
        <p:nvSpPr>
          <p:cNvPr id="35" name="对角圆角矩形 34"/>
          <p:cNvSpPr/>
          <p:nvPr/>
        </p:nvSpPr>
        <p:spPr>
          <a:xfrm>
            <a:off x="471170" y="5764530"/>
            <a:ext cx="11315065" cy="869950"/>
          </a:xfrm>
          <a:prstGeom prst="round2DiagRect">
            <a:avLst/>
          </a:prstGeom>
          <a:solidFill>
            <a:schemeClr val="accent1">
              <a:lumMod val="75000"/>
              <a:alpha val="94000"/>
            </a:schemeClr>
          </a:solidFill>
          <a:ln w="28575" cmpd="sng">
            <a:no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拓宽股权投资退出方式，增强基金份额转让交易的便利性和流动性，</a:t>
            </a:r>
            <a:endParaRPr lang="zh-CN" altLang="en-US">
              <a:latin typeface="微软雅黑" panose="020B0503020204020204" pitchFamily="34" charset="-122"/>
              <a:ea typeface="微软雅黑" panose="020B0503020204020204" pitchFamily="34" charset="-122"/>
            </a:endParaRPr>
          </a:p>
          <a:p>
            <a:pPr algn="ctr"/>
            <a:r>
              <a:rPr lang="zh-CN" altLang="en-US">
                <a:latin typeface="微软雅黑" panose="020B0503020204020204" pitchFamily="34" charset="-122"/>
                <a:ea typeface="微软雅黑" panose="020B0503020204020204" pitchFamily="34" charset="-122"/>
              </a:rPr>
              <a:t>促进股权投资基金与区域性股权市场融合发展，助力金融与产业资本循环畅通，形成聚集的私募市场。</a:t>
            </a:r>
            <a:endParaRPr lang="zh-CN" altLang="en-US">
              <a:latin typeface="微软雅黑" panose="020B0503020204020204" pitchFamily="34" charset="-122"/>
              <a:ea typeface="微软雅黑" panose="020B0503020204020204" pitchFamily="34" charset="-122"/>
            </a:endParaRPr>
          </a:p>
        </p:txBody>
      </p:sp>
      <p:sp>
        <p:nvSpPr>
          <p:cNvPr id="13" name="文本框 12"/>
          <p:cNvSpPr txBox="1"/>
          <p:nvPr/>
        </p:nvSpPr>
        <p:spPr>
          <a:xfrm>
            <a:off x="2064385" y="844550"/>
            <a:ext cx="7038340" cy="521970"/>
          </a:xfrm>
          <a:prstGeom prst="rect">
            <a:avLst/>
          </a:prstGeom>
          <a:noFill/>
        </p:spPr>
        <p:txBody>
          <a:bodyPr wrap="square" rtlCol="0" anchor="t">
            <a:spAutoFit/>
          </a:bodyPr>
          <a:lstStyle/>
          <a:p>
            <a:pPr algn="ctr"/>
            <a:r>
              <a:rPr lang="en-US" altLang="zh-CN" sz="2800" b="1" dirty="0">
                <a:solidFill>
                  <a:srgbClr val="1C56A6"/>
                </a:solidFill>
                <a:cs typeface="+mn-ea"/>
                <a:sym typeface="+mn-ea"/>
              </a:rPr>
              <a:t>湖北省私募股权和创业投资份额</a:t>
            </a:r>
            <a:r>
              <a:rPr lang="zh-CN" altLang="en-US" sz="2800" b="1" dirty="0">
                <a:solidFill>
                  <a:srgbClr val="1C56A6"/>
                </a:solidFill>
                <a:cs typeface="+mn-ea"/>
                <a:sym typeface="+mn-ea"/>
              </a:rPr>
              <a:t>服务</a:t>
            </a:r>
            <a:r>
              <a:rPr lang="en-US" altLang="zh-CN" sz="2800" b="1" dirty="0">
                <a:solidFill>
                  <a:srgbClr val="1C56A6"/>
                </a:solidFill>
                <a:cs typeface="+mn-ea"/>
                <a:sym typeface="+mn-ea"/>
              </a:rPr>
              <a:t>平台</a:t>
            </a:r>
            <a:endParaRPr lang="en-US" altLang="zh-CN" sz="2800" b="1" dirty="0">
              <a:solidFill>
                <a:srgbClr val="1C56A6"/>
              </a:solidFill>
              <a:cs typeface="+mn-ea"/>
              <a:sym typeface="+mn-ea"/>
            </a:endParaRPr>
          </a:p>
        </p:txBody>
      </p:sp>
      <p:sp>
        <p:nvSpPr>
          <p:cNvPr id="6" name="文本框 5"/>
          <p:cNvSpPr txBox="1"/>
          <p:nvPr/>
        </p:nvSpPr>
        <p:spPr>
          <a:xfrm>
            <a:off x="4553585" y="274320"/>
            <a:ext cx="6096000" cy="521970"/>
          </a:xfrm>
          <a:prstGeom prst="rect">
            <a:avLst/>
          </a:prstGeom>
          <a:noFill/>
        </p:spPr>
        <p:txBody>
          <a:bodyPr wrap="square" rtlCol="0" anchor="t">
            <a:spAutoFit/>
          </a:bodyPr>
          <a:lstStyle/>
          <a:p>
            <a:r>
              <a:rPr lang="en-US" altLang="zh-CN" sz="2800" b="1" dirty="0">
                <a:solidFill>
                  <a:srgbClr val="1C56A6"/>
                </a:solidFill>
                <a:cs typeface="+mn-ea"/>
                <a:sym typeface="+mn-ea"/>
              </a:rPr>
              <a:t>试点项目</a:t>
            </a:r>
            <a:endParaRPr lang="en-US" altLang="zh-CN" sz="2800" b="1" dirty="0">
              <a:solidFill>
                <a:srgbClr val="1C56A6"/>
              </a:solidFill>
              <a:cs typeface="+mn-ea"/>
              <a:sym typeface="+mn-ea"/>
            </a:endParaRPr>
          </a:p>
        </p:txBody>
      </p:sp>
      <p:sp>
        <p:nvSpPr>
          <p:cNvPr id="7" name="矩形 6"/>
          <p:cNvSpPr/>
          <p:nvPr/>
        </p:nvSpPr>
        <p:spPr>
          <a:xfrm>
            <a:off x="67945" y="6633845"/>
            <a:ext cx="4516120" cy="22415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133032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cxnSp>
        <p:nvCxnSpPr>
          <p:cNvPr id="28" name="直接连接符 27"/>
          <p:cNvCxnSpPr/>
          <p:nvPr/>
        </p:nvCxnSpPr>
        <p:spPr>
          <a:xfrm>
            <a:off x="2181432" y="968560"/>
            <a:ext cx="6536055" cy="1016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771015" y="1011555"/>
            <a:ext cx="6835140" cy="557530"/>
          </a:xfrm>
          <a:prstGeom prst="rect">
            <a:avLst/>
          </a:prstGeom>
          <a:noFill/>
        </p:spPr>
        <p:txBody>
          <a:bodyPr wrap="square" rtlCol="0" anchor="t">
            <a:noAutofit/>
          </a:bodyPr>
          <a:lstStyle/>
          <a:p>
            <a:pPr lvl="2" algn="l">
              <a:lnSpc>
                <a:spcPct val="100000"/>
              </a:lnSpc>
            </a:pPr>
            <a:r>
              <a:rPr lang="en-US" altLang="zh-CN" sz="2800" b="1" dirty="0">
                <a:solidFill>
                  <a:srgbClr val="1C56A6"/>
                </a:solidFill>
                <a:cs typeface="+mn-ea"/>
                <a:sym typeface="+mn-ea"/>
              </a:rPr>
              <a:t>湖北私募基金会商研判工作系统</a:t>
            </a:r>
            <a:endParaRPr lang="en-US" altLang="zh-CN" sz="2800" b="1" dirty="0">
              <a:solidFill>
                <a:srgbClr val="1C56A6"/>
              </a:solidFill>
              <a:cs typeface="+mn-ea"/>
              <a:sym typeface="+mn-ea"/>
            </a:endParaRPr>
          </a:p>
        </p:txBody>
      </p:sp>
      <p:sp>
        <p:nvSpPr>
          <p:cNvPr id="6" name="矩形 5"/>
          <p:cNvSpPr/>
          <p:nvPr/>
        </p:nvSpPr>
        <p:spPr>
          <a:xfrm>
            <a:off x="4388075" y="3067028"/>
            <a:ext cx="1005404" cy="338554"/>
          </a:xfrm>
          <a:prstGeom prst="rect">
            <a:avLst/>
          </a:prstGeom>
        </p:spPr>
        <p:txBody>
          <a:bodyPr wrap="none">
            <a:spAutoFit/>
          </a:bodyPr>
          <a:lstStyle/>
          <a:p>
            <a:pPr algn="ct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备案对接</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cxnSp>
        <p:nvCxnSpPr>
          <p:cNvPr id="7" name="直接箭头连接符 6"/>
          <p:cNvCxnSpPr/>
          <p:nvPr/>
        </p:nvCxnSpPr>
        <p:spPr>
          <a:xfrm>
            <a:off x="6260075" y="2783089"/>
            <a:ext cx="0" cy="962051"/>
          </a:xfrm>
          <a:prstGeom prst="straightConnector1">
            <a:avLst/>
          </a:prstGeom>
          <a:ln w="38100" cmpd="sng">
            <a:solidFill>
              <a:srgbClr val="008BE8"/>
            </a:solidFill>
            <a:prstDash val="solid"/>
            <a:headEnd w="lg" len="lg"/>
            <a:tailEnd type="triangle"/>
          </a:ln>
        </p:spPr>
        <p:style>
          <a:lnRef idx="1">
            <a:schemeClr val="accent1"/>
          </a:lnRef>
          <a:fillRef idx="0">
            <a:schemeClr val="accent1"/>
          </a:fillRef>
          <a:effectRef idx="0">
            <a:schemeClr val="accent1"/>
          </a:effectRef>
          <a:fontRef idx="minor">
            <a:schemeClr val="tx1"/>
          </a:fontRef>
        </p:style>
      </p:cxnSp>
      <p:sp>
        <p:nvSpPr>
          <p:cNvPr id="53" name="圆角矩形 17"/>
          <p:cNvSpPr/>
          <p:nvPr/>
        </p:nvSpPr>
        <p:spPr>
          <a:xfrm>
            <a:off x="4676075" y="1513140"/>
            <a:ext cx="2376170" cy="1259840"/>
          </a:xfrm>
          <a:prstGeom prst="roundRect">
            <a:avLst/>
          </a:prstGeom>
          <a:solidFill>
            <a:srgbClr val="FFC000"/>
          </a:solidFill>
          <a:ln>
            <a:solidFill>
              <a:srgbClr val="D89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zh-CN" altLang="en-US" sz="2400" dirty="0">
                <a:latin typeface="微软雅黑" panose="020B0503020204020204" pitchFamily="34" charset="-122"/>
                <a:ea typeface="微软雅黑" panose="020B0503020204020204" pitchFamily="34" charset="-122"/>
              </a:rPr>
              <a:t>综合研判会商</a:t>
            </a:r>
            <a:endParaRPr lang="zh-CN" altLang="en-US" sz="2400" dirty="0">
              <a:latin typeface="微软雅黑" panose="020B0503020204020204" pitchFamily="34" charset="-122"/>
              <a:ea typeface="微软雅黑" panose="020B0503020204020204" pitchFamily="34" charset="-122"/>
            </a:endParaRPr>
          </a:p>
          <a:p>
            <a:pPr algn="ctr"/>
            <a:r>
              <a:rPr lang="zh-CN" altLang="en-US" sz="2400" dirty="0">
                <a:latin typeface="微软雅黑" panose="020B0503020204020204" pitchFamily="34" charset="-122"/>
                <a:ea typeface="微软雅黑" panose="020B0503020204020204" pitchFamily="34" charset="-122"/>
              </a:rPr>
              <a:t>系统</a:t>
            </a:r>
            <a:endParaRPr lang="zh-CN" altLang="en-US" sz="2400" dirty="0">
              <a:latin typeface="微软雅黑" panose="020B0503020204020204" pitchFamily="34" charset="-122"/>
              <a:ea typeface="微软雅黑" panose="020B0503020204020204" pitchFamily="34" charset="-122"/>
            </a:endParaRPr>
          </a:p>
        </p:txBody>
      </p:sp>
      <p:sp>
        <p:nvSpPr>
          <p:cNvPr id="55" name="矩形 54"/>
          <p:cNvSpPr/>
          <p:nvPr/>
        </p:nvSpPr>
        <p:spPr>
          <a:xfrm>
            <a:off x="4969368" y="3745140"/>
            <a:ext cx="1807845" cy="82120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中基协</a:t>
            </a:r>
            <a:endParaRPr lang="en-US" altLang="zh-CN" sz="24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AMBERS</a:t>
            </a:r>
            <a:r>
              <a:rPr lang="zh-CN" altLang="en-US" sz="1600" dirty="0">
                <a:latin typeface="微软雅黑" panose="020B0503020204020204" pitchFamily="34" charset="-122"/>
                <a:ea typeface="微软雅黑" panose="020B0503020204020204" pitchFamily="34" charset="-122"/>
                <a:sym typeface="+mn-ea"/>
              </a:rPr>
              <a:t>系统</a:t>
            </a:r>
            <a:endParaRPr lang="zh-CN" altLang="en-US" sz="1600" dirty="0">
              <a:latin typeface="微软雅黑" panose="020B0503020204020204" pitchFamily="34" charset="-122"/>
              <a:ea typeface="微软雅黑" panose="020B0503020204020204" pitchFamily="34" charset="-122"/>
              <a:sym typeface="+mn-ea"/>
            </a:endParaRPr>
          </a:p>
        </p:txBody>
      </p:sp>
      <p:cxnSp>
        <p:nvCxnSpPr>
          <p:cNvPr id="58" name="直接箭头连接符 57"/>
          <p:cNvCxnSpPr/>
          <p:nvPr/>
        </p:nvCxnSpPr>
        <p:spPr>
          <a:xfrm>
            <a:off x="5468075" y="2783089"/>
            <a:ext cx="0" cy="962051"/>
          </a:xfrm>
          <a:prstGeom prst="straightConnector1">
            <a:avLst/>
          </a:prstGeom>
          <a:ln w="38100" cmpd="sng">
            <a:solidFill>
              <a:srgbClr val="008BE8"/>
            </a:solidFill>
            <a:prstDash val="solid"/>
            <a:headEnd w="lg" len="lg"/>
            <a:tailEnd type="triangle"/>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7496175" y="2501265"/>
            <a:ext cx="3028950" cy="953135"/>
          </a:xfrm>
          <a:prstGeom prst="rect">
            <a:avLst/>
          </a:prstGeom>
        </p:spPr>
        <p:txBody>
          <a:bodyPr wrap="square">
            <a:spAutoFit/>
          </a:bodyPr>
          <a:lstStyle/>
          <a:p>
            <a:pPr algn="ctr"/>
            <a:r>
              <a:rPr lang="zh-CN" altLang="en-US" sz="2400" b="1" dirty="0">
                <a:solidFill>
                  <a:srgbClr val="008BE8"/>
                </a:solidFill>
                <a:latin typeface="微软雅黑" panose="020B0503020204020204" pitchFamily="34" charset="-122"/>
                <a:ea typeface="微软雅黑" panose="020B0503020204020204" pitchFamily="34" charset="-122"/>
                <a:sym typeface="+mn-ea"/>
              </a:rPr>
              <a:t>地方监管机构</a:t>
            </a:r>
            <a:endParaRPr lang="zh-CN" altLang="en-US" sz="1600" b="1" dirty="0">
              <a:solidFill>
                <a:srgbClr val="008BE8"/>
              </a:solidFill>
              <a:latin typeface="微软雅黑" panose="020B0503020204020204" pitchFamily="34" charset="-122"/>
              <a:ea typeface="微软雅黑" panose="020B0503020204020204" pitchFamily="34" charset="-122"/>
              <a:sym typeface="+mn-ea"/>
            </a:endParaRPr>
          </a:p>
          <a:p>
            <a:pPr algn="ctr"/>
            <a:r>
              <a:rPr lang="zh-CN" altLang="en-US" sz="1600" b="1" dirty="0">
                <a:solidFill>
                  <a:srgbClr val="008BE8"/>
                </a:solidFill>
                <a:latin typeface="微软雅黑" panose="020B0503020204020204" pitchFamily="34" charset="-122"/>
                <a:ea typeface="微软雅黑" panose="020B0503020204020204" pitchFamily="34" charset="-122"/>
                <a:sym typeface="+mn-ea"/>
              </a:rPr>
              <a:t>金融局、工商局等</a:t>
            </a:r>
            <a:endParaRPr lang="zh-CN" altLang="en-US" sz="1600" b="1" dirty="0">
              <a:solidFill>
                <a:srgbClr val="008BE8"/>
              </a:solidFill>
              <a:latin typeface="微软雅黑" panose="020B0503020204020204" pitchFamily="34" charset="-122"/>
              <a:ea typeface="微软雅黑" panose="020B0503020204020204" pitchFamily="34" charset="-122"/>
              <a:sym typeface="+mn-ea"/>
            </a:endParaRPr>
          </a:p>
          <a:p>
            <a:pPr algn="ctr"/>
            <a:r>
              <a:rPr lang="zh-CN" altLang="en-US" sz="1600" b="1" dirty="0">
                <a:solidFill>
                  <a:srgbClr val="008BE8"/>
                </a:solidFill>
                <a:latin typeface="微软雅黑" panose="020B0503020204020204" pitchFamily="34" charset="-122"/>
                <a:ea typeface="微软雅黑" panose="020B0503020204020204" pitchFamily="34" charset="-122"/>
                <a:sym typeface="+mn-ea"/>
              </a:rPr>
              <a:t>证监局  私募基金监管信息系统</a:t>
            </a:r>
            <a:endParaRPr lang="zh-CN" altLang="en-US" sz="1600" b="1" dirty="0">
              <a:solidFill>
                <a:srgbClr val="008BE8"/>
              </a:solidFill>
              <a:latin typeface="微软雅黑" panose="020B0503020204020204" pitchFamily="34" charset="-122"/>
              <a:ea typeface="微软雅黑" panose="020B0503020204020204" pitchFamily="34" charset="-122"/>
              <a:sym typeface="+mn-ea"/>
            </a:endParaRPr>
          </a:p>
        </p:txBody>
      </p:sp>
      <p:pic>
        <p:nvPicPr>
          <p:cNvPr id="61" name="图片 60" descr="/Users/penglina/Desktop/ppt/深交所集团支持区域股权市场信息化建设规划思路/PIC/图层 14.png图层 14"/>
          <p:cNvPicPr>
            <a:picLocks noChangeAspect="1"/>
          </p:cNvPicPr>
          <p:nvPr/>
        </p:nvPicPr>
        <p:blipFill>
          <a:blip r:embed="rId1"/>
          <a:srcRect/>
          <a:stretch>
            <a:fillRect/>
          </a:stretch>
        </p:blipFill>
        <p:spPr>
          <a:xfrm>
            <a:off x="8717154" y="1836710"/>
            <a:ext cx="683352" cy="609180"/>
          </a:xfrm>
          <a:prstGeom prst="rect">
            <a:avLst/>
          </a:prstGeom>
        </p:spPr>
      </p:pic>
      <p:pic>
        <p:nvPicPr>
          <p:cNvPr id="62" name="图片 61" descr="/Users/penglina/Desktop/ppt/深交所集团支持区域股权市场信息化建设规划思路/PIC/图层 15.png图层 15"/>
          <p:cNvPicPr>
            <a:picLocks noChangeAspect="1"/>
          </p:cNvPicPr>
          <p:nvPr/>
        </p:nvPicPr>
        <p:blipFill>
          <a:blip r:embed="rId2"/>
          <a:srcRect/>
          <a:stretch>
            <a:fillRect/>
          </a:stretch>
        </p:blipFill>
        <p:spPr>
          <a:xfrm>
            <a:off x="2338066" y="1776386"/>
            <a:ext cx="673100" cy="729827"/>
          </a:xfrm>
          <a:prstGeom prst="rect">
            <a:avLst/>
          </a:prstGeom>
        </p:spPr>
      </p:pic>
      <p:sp>
        <p:nvSpPr>
          <p:cNvPr id="63" name="矩形 62"/>
          <p:cNvSpPr/>
          <p:nvPr/>
        </p:nvSpPr>
        <p:spPr>
          <a:xfrm>
            <a:off x="2172119" y="2494360"/>
            <a:ext cx="988907" cy="336973"/>
          </a:xfrm>
          <a:prstGeom prst="rect">
            <a:avLst/>
          </a:prstGeom>
        </p:spPr>
        <p:txBody>
          <a:bodyPr wrap="square">
            <a:spAutoFit/>
          </a:bodyPr>
          <a:lstStyle/>
          <a:p>
            <a:pPr lvl="0" algn="ctr"/>
            <a:r>
              <a:rPr lang="zh-CN" altLang="en-US" sz="1600" b="1" dirty="0">
                <a:solidFill>
                  <a:srgbClr val="008BE8"/>
                </a:solidFill>
                <a:latin typeface="微软雅黑" panose="020B0503020204020204" pitchFamily="34" charset="-122"/>
                <a:ea typeface="微软雅黑" panose="020B0503020204020204" pitchFamily="34" charset="-122"/>
                <a:sym typeface="+mn-ea"/>
              </a:rPr>
              <a:t>企业</a:t>
            </a:r>
            <a:endParaRPr lang="zh-CN" altLang="en-US" sz="1600" b="1" dirty="0">
              <a:solidFill>
                <a:srgbClr val="008BE8"/>
              </a:solidFill>
              <a:latin typeface="微软雅黑" panose="020B0503020204020204" pitchFamily="34" charset="-122"/>
              <a:ea typeface="微软雅黑" panose="020B0503020204020204" pitchFamily="34" charset="-122"/>
              <a:sym typeface="+mn-ea"/>
            </a:endParaRPr>
          </a:p>
        </p:txBody>
      </p:sp>
      <p:cxnSp>
        <p:nvCxnSpPr>
          <p:cNvPr id="64" name="直接箭头连接符 63"/>
          <p:cNvCxnSpPr>
            <a:stCxn id="62" idx="3"/>
            <a:endCxn id="53" idx="1"/>
          </p:cNvCxnSpPr>
          <p:nvPr/>
        </p:nvCxnSpPr>
        <p:spPr>
          <a:xfrm>
            <a:off x="3011166" y="2141300"/>
            <a:ext cx="1664909" cy="1760"/>
          </a:xfrm>
          <a:prstGeom prst="straightConnector1">
            <a:avLst/>
          </a:prstGeom>
          <a:ln w="9525" cmpd="sng">
            <a:solidFill>
              <a:srgbClr val="008BE8"/>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3411820" y="1824104"/>
            <a:ext cx="1005403" cy="338554"/>
          </a:xfrm>
          <a:prstGeom prst="rect">
            <a:avLst/>
          </a:prstGeom>
        </p:spPr>
        <p:txBody>
          <a:bodyPr wrap="none">
            <a:spAutoFit/>
          </a:bodyPr>
          <a:lstStyle/>
          <a:p>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登记注册</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70" name="矩形 69"/>
          <p:cNvSpPr/>
          <p:nvPr/>
        </p:nvSpPr>
        <p:spPr>
          <a:xfrm>
            <a:off x="6260075" y="3067622"/>
            <a:ext cx="1005404" cy="338554"/>
          </a:xfrm>
          <a:prstGeom prst="rect">
            <a:avLst/>
          </a:prstGeom>
        </p:spPr>
        <p:txBody>
          <a:bodyPr wrap="none">
            <a:spAutoFit/>
          </a:bodyPr>
          <a:lstStyle/>
          <a:p>
            <a:pPr algn="ctr"/>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信息较验</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cxnSp>
        <p:nvCxnSpPr>
          <p:cNvPr id="76" name="直接箭头连接符 75"/>
          <p:cNvCxnSpPr>
            <a:stCxn id="61" idx="1"/>
            <a:endCxn id="53" idx="3"/>
          </p:cNvCxnSpPr>
          <p:nvPr/>
        </p:nvCxnSpPr>
        <p:spPr>
          <a:xfrm flipH="1">
            <a:off x="7052245" y="2141300"/>
            <a:ext cx="1664909" cy="1760"/>
          </a:xfrm>
          <a:prstGeom prst="straightConnector1">
            <a:avLst/>
          </a:prstGeom>
          <a:ln w="9525" cmpd="sng">
            <a:solidFill>
              <a:srgbClr val="008BE8"/>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7714042" y="1846658"/>
            <a:ext cx="595035" cy="338554"/>
          </a:xfrm>
          <a:prstGeom prst="rect">
            <a:avLst/>
          </a:prstGeom>
        </p:spPr>
        <p:txBody>
          <a:bodyPr wrap="none">
            <a:spAutoFit/>
          </a:bodyPr>
          <a:lstStyle/>
          <a:p>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会商</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78" name="矩形 77"/>
          <p:cNvSpPr/>
          <p:nvPr/>
        </p:nvSpPr>
        <p:spPr>
          <a:xfrm>
            <a:off x="7728508" y="2152945"/>
            <a:ext cx="595035" cy="338554"/>
          </a:xfrm>
          <a:prstGeom prst="rect">
            <a:avLst/>
          </a:prstGeom>
        </p:spPr>
        <p:txBody>
          <a:bodyPr wrap="none">
            <a:spAutoFit/>
          </a:bodyPr>
          <a:lstStyle/>
          <a:p>
            <a:r>
              <a:rPr lang="zh-CN" altLang="en-US" sz="1600" b="1" dirty="0">
                <a:solidFill>
                  <a:schemeClr val="accent1">
                    <a:lumMod val="50000"/>
                  </a:schemeClr>
                </a:solidFill>
                <a:latin typeface="微软雅黑" panose="020B0503020204020204" pitchFamily="34" charset="-122"/>
                <a:ea typeface="微软雅黑" panose="020B0503020204020204" pitchFamily="34" charset="-122"/>
              </a:rPr>
              <a:t>监管</a:t>
            </a:r>
            <a:endParaRPr lang="zh-CN" altLang="en-US" sz="16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278765" y="4646930"/>
            <a:ext cx="11734800" cy="1953260"/>
          </a:xfrm>
          <a:prstGeom prst="rect">
            <a:avLst/>
          </a:prstGeom>
          <a:noFill/>
        </p:spPr>
        <p:txBody>
          <a:bodyPr wrap="square" rtlCol="0" anchor="t">
            <a:noAutofit/>
          </a:bodyPr>
          <a:lstStyle/>
          <a:p>
            <a:pPr marL="285750" indent="-285750" fontAlgn="auto">
              <a:lnSpc>
                <a:spcPct val="150000"/>
              </a:lnSpc>
              <a:buFont typeface="Arial" panose="020B0604020202020204" pitchFamily="34" charset="0"/>
              <a:buChar char="•"/>
            </a:pPr>
            <a:r>
              <a:rPr sz="16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证监会2023年私募基金与区域性股权市场监管、打非与清整工作要点中指出：要推动各地完善私募机构、高管和产品的市场主题登记及变更的</a:t>
            </a:r>
            <a:r>
              <a:rPr sz="1600" b="1"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综合研判制度，加强基金业协会登记备案工作与地方综合研判机制的衔接，强化区域性股权市场与私募股权基金融合发展。</a:t>
            </a:r>
            <a:endParaRPr sz="1600" b="1"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fontAlgn="auto">
              <a:lnSpc>
                <a:spcPct val="150000"/>
              </a:lnSpc>
              <a:buFont typeface="Arial" panose="020B0604020202020204" pitchFamily="34" charset="0"/>
              <a:buChar char="•"/>
            </a:pPr>
            <a:r>
              <a:rPr lang="zh-CN" altLang="en-US" sz="16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按照湖北《关于做好私募基金综合研判会商有关工作的通知》，</a:t>
            </a:r>
            <a:r>
              <a:rPr lang="zh-CN" altLang="en-US" sz="1600" b="1"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由武汉股交建立湖北私募基金会商研判工作系统，开展全省私募投资企业登记管理。</a:t>
            </a:r>
            <a:r>
              <a:rPr sz="16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16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sz="1600"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50000"/>
              </a:lnSpc>
              <a:buFont typeface="Wingdings" panose="05000000000000000000" charset="0"/>
              <a:buNone/>
            </a:pPr>
            <a:endParaRPr sz="1600" b="1" kern="0" dirty="0">
              <a:solidFill>
                <a:srgbClr val="0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矩形: 圆角 11"/>
          <p:cNvSpPr/>
          <p:nvPr>
            <p:custDataLst>
              <p:tags r:id="rId3"/>
            </p:custDataLst>
          </p:nvPr>
        </p:nvSpPr>
        <p:spPr>
          <a:xfrm>
            <a:off x="222250" y="4646930"/>
            <a:ext cx="11791315" cy="1953260"/>
          </a:xfrm>
          <a:prstGeom prst="roundRect">
            <a:avLst>
              <a:gd name="adj" fmla="val 1847"/>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4" name="文本框 3"/>
          <p:cNvSpPr txBox="1"/>
          <p:nvPr/>
        </p:nvSpPr>
        <p:spPr>
          <a:xfrm>
            <a:off x="4191000" y="413385"/>
            <a:ext cx="1845310" cy="521970"/>
          </a:xfrm>
          <a:prstGeom prst="rect">
            <a:avLst/>
          </a:prstGeom>
          <a:noFill/>
        </p:spPr>
        <p:txBody>
          <a:bodyPr wrap="square" rtlCol="0" anchor="t">
            <a:spAutoFit/>
          </a:bodyPr>
          <a:lstStyle/>
          <a:p>
            <a:r>
              <a:rPr lang="en-US" altLang="zh-CN" sz="2800" b="1" dirty="0">
                <a:solidFill>
                  <a:srgbClr val="1C56A6"/>
                </a:solidFill>
                <a:cs typeface="+mn-ea"/>
                <a:sym typeface="+mn-ea"/>
              </a:rPr>
              <a:t>试点项目</a:t>
            </a:r>
            <a:endParaRPr lang="en-US" altLang="zh-CN" sz="2800" b="1" dirty="0">
              <a:solidFill>
                <a:srgbClr val="1C56A6"/>
              </a:solidFill>
              <a:cs typeface="+mn-ea"/>
              <a:sym typeface="+mn-ea"/>
            </a:endParaRPr>
          </a:p>
        </p:txBody>
      </p:sp>
      <p:sp>
        <p:nvSpPr>
          <p:cNvPr id="2" name="矩形 1"/>
          <p:cNvSpPr/>
          <p:nvPr/>
        </p:nvSpPr>
        <p:spPr>
          <a:xfrm>
            <a:off x="67945" y="6600825"/>
            <a:ext cx="4516120" cy="25717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cxnSp>
        <p:nvCxnSpPr>
          <p:cNvPr id="28" name="直接连接符 27"/>
          <p:cNvCxnSpPr/>
          <p:nvPr/>
        </p:nvCxnSpPr>
        <p:spPr>
          <a:xfrm>
            <a:off x="2206197" y="976180"/>
            <a:ext cx="6536055" cy="1016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771015" y="958850"/>
            <a:ext cx="6835140" cy="557530"/>
          </a:xfrm>
          <a:prstGeom prst="rect">
            <a:avLst/>
          </a:prstGeom>
          <a:noFill/>
        </p:spPr>
        <p:txBody>
          <a:bodyPr wrap="square" rtlCol="0" anchor="t">
            <a:noAutofit/>
          </a:bodyPr>
          <a:lstStyle/>
          <a:p>
            <a:pPr lvl="2" algn="l">
              <a:lnSpc>
                <a:spcPct val="100000"/>
              </a:lnSpc>
            </a:pPr>
            <a:r>
              <a:rPr lang="en-US" altLang="zh-CN" sz="2800" b="1" dirty="0">
                <a:solidFill>
                  <a:srgbClr val="1C56A6"/>
                </a:solidFill>
                <a:cs typeface="+mn-ea"/>
                <a:sym typeface="+mn-ea"/>
              </a:rPr>
              <a:t>湖北私募基金会商研判工作系统</a:t>
            </a:r>
            <a:endParaRPr lang="en-US" altLang="zh-CN" sz="2800" b="1" dirty="0">
              <a:solidFill>
                <a:srgbClr val="1C56A6"/>
              </a:solidFill>
              <a:cs typeface="+mn-ea"/>
              <a:sym typeface="+mn-ea"/>
            </a:endParaRPr>
          </a:p>
        </p:txBody>
      </p:sp>
      <p:sp>
        <p:nvSpPr>
          <p:cNvPr id="4" name="Freeform: Shape 42"/>
          <p:cNvSpPr/>
          <p:nvPr/>
        </p:nvSpPr>
        <p:spPr>
          <a:xfrm>
            <a:off x="3543249" y="1877820"/>
            <a:ext cx="4851683" cy="2425842"/>
          </a:xfrm>
          <a:custGeom>
            <a:avLst/>
            <a:gdLst>
              <a:gd name="connsiteX0" fmla="*/ 3234455 w 6468910"/>
              <a:gd name="connsiteY0" fmla="*/ 0 h 3234456"/>
              <a:gd name="connsiteX1" fmla="*/ 6468910 w 6468910"/>
              <a:gd name="connsiteY1" fmla="*/ 3234455 h 3234456"/>
              <a:gd name="connsiteX2" fmla="*/ 6468910 w 6468910"/>
              <a:gd name="connsiteY2" fmla="*/ 3234456 h 3234456"/>
              <a:gd name="connsiteX3" fmla="*/ 5296549 w 6468910"/>
              <a:gd name="connsiteY3" fmla="*/ 3234456 h 3234456"/>
              <a:gd name="connsiteX4" fmla="*/ 3234456 w 6468910"/>
              <a:gd name="connsiteY4" fmla="*/ 1172363 h 3234456"/>
              <a:gd name="connsiteX5" fmla="*/ 1172363 w 6468910"/>
              <a:gd name="connsiteY5" fmla="*/ 3234456 h 3234456"/>
              <a:gd name="connsiteX6" fmla="*/ 0 w 6468910"/>
              <a:gd name="connsiteY6" fmla="*/ 3234456 h 3234456"/>
              <a:gd name="connsiteX7" fmla="*/ 0 w 6468910"/>
              <a:gd name="connsiteY7" fmla="*/ 3234455 h 3234456"/>
              <a:gd name="connsiteX8" fmla="*/ 3234455 w 6468910"/>
              <a:gd name="connsiteY8" fmla="*/ 0 h 323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8910" h="3234456">
                <a:moveTo>
                  <a:pt x="3234455" y="0"/>
                </a:moveTo>
                <a:cubicBezTo>
                  <a:pt x="5020795" y="0"/>
                  <a:pt x="6468910" y="1448115"/>
                  <a:pt x="6468910" y="3234455"/>
                </a:cubicBezTo>
                <a:lnTo>
                  <a:pt x="6468910" y="3234456"/>
                </a:lnTo>
                <a:lnTo>
                  <a:pt x="5296549" y="3234456"/>
                </a:lnTo>
                <a:cubicBezTo>
                  <a:pt x="5296549" y="2095593"/>
                  <a:pt x="4373319" y="1172363"/>
                  <a:pt x="3234456" y="1172363"/>
                </a:cubicBezTo>
                <a:cubicBezTo>
                  <a:pt x="2095593" y="1172363"/>
                  <a:pt x="1172363" y="2095593"/>
                  <a:pt x="1172363" y="3234456"/>
                </a:cubicBezTo>
                <a:lnTo>
                  <a:pt x="0" y="3234456"/>
                </a:lnTo>
                <a:lnTo>
                  <a:pt x="0" y="3234455"/>
                </a:lnTo>
                <a:cubicBezTo>
                  <a:pt x="0" y="1448115"/>
                  <a:pt x="1448115" y="0"/>
                  <a:pt x="3234455" y="0"/>
                </a:cubicBezTo>
                <a:close/>
              </a:path>
            </a:pathLst>
          </a:custGeom>
          <a:solidFill>
            <a:sysClr val="window" lastClr="FFFFFF">
              <a:lumMod val="85000"/>
              <a:alpha val="50000"/>
            </a:sysClr>
          </a:solidFill>
          <a:ln w="6350" cap="flat" cmpd="sng" algn="ctr">
            <a:noFill/>
            <a:prstDash val="solid"/>
            <a:miter lim="800000"/>
          </a:ln>
          <a:effectLst/>
        </p:spPr>
        <p:txBody>
          <a:bodyPr rtlCol="0" anchor="ctr"/>
          <a:lstStyle/>
          <a:p>
            <a:pPr algn="ctr" defTabSz="685800">
              <a:defRPr/>
            </a:pPr>
            <a:endParaRPr lang="en-US" sz="1350" kern="0">
              <a:solidFill>
                <a:prstClr val="black"/>
              </a:solidFill>
              <a:ea typeface="宋体" panose="02010600030101010101" pitchFamily="2" charset="-122"/>
            </a:endParaRPr>
          </a:p>
        </p:txBody>
      </p:sp>
      <p:grpSp>
        <p:nvGrpSpPr>
          <p:cNvPr id="5" name="Group 43"/>
          <p:cNvGrpSpPr/>
          <p:nvPr/>
        </p:nvGrpSpPr>
        <p:grpSpPr>
          <a:xfrm>
            <a:off x="3720000" y="2014091"/>
            <a:ext cx="4498181" cy="2289572"/>
            <a:chOff x="3097213" y="376238"/>
            <a:chExt cx="5997575" cy="3052762"/>
          </a:xfrm>
        </p:grpSpPr>
        <p:sp>
          <p:nvSpPr>
            <p:cNvPr id="2" name="Freeform 5"/>
            <p:cNvSpPr/>
            <p:nvPr/>
          </p:nvSpPr>
          <p:spPr bwMode="auto">
            <a:xfrm>
              <a:off x="3097213" y="1663700"/>
              <a:ext cx="1665288" cy="1765300"/>
            </a:xfrm>
            <a:custGeom>
              <a:avLst/>
              <a:gdLst>
                <a:gd name="T0" fmla="*/ 0 w 2672"/>
                <a:gd name="T1" fmla="*/ 2829 h 2829"/>
                <a:gd name="T2" fmla="*/ 919 w 2672"/>
                <a:gd name="T3" fmla="*/ 0 h 2829"/>
                <a:gd name="T4" fmla="*/ 2672 w 2672"/>
                <a:gd name="T5" fmla="*/ 1273 h 2829"/>
                <a:gd name="T6" fmla="*/ 2166 w 2672"/>
                <a:gd name="T7" fmla="*/ 2829 h 2829"/>
                <a:gd name="T8" fmla="*/ 0 w 2672"/>
                <a:gd name="T9" fmla="*/ 2829 h 2829"/>
              </a:gdLst>
              <a:ahLst/>
              <a:cxnLst>
                <a:cxn ang="0">
                  <a:pos x="T0" y="T1"/>
                </a:cxn>
                <a:cxn ang="0">
                  <a:pos x="T2" y="T3"/>
                </a:cxn>
                <a:cxn ang="0">
                  <a:pos x="T4" y="T5"/>
                </a:cxn>
                <a:cxn ang="0">
                  <a:pos x="T6" y="T7"/>
                </a:cxn>
                <a:cxn ang="0">
                  <a:pos x="T8" y="T9"/>
                </a:cxn>
              </a:cxnLst>
              <a:rect l="0" t="0" r="r" b="b"/>
              <a:pathLst>
                <a:path w="2672" h="2829">
                  <a:moveTo>
                    <a:pt x="0" y="2829"/>
                  </a:moveTo>
                  <a:cubicBezTo>
                    <a:pt x="0" y="1813"/>
                    <a:pt x="322" y="822"/>
                    <a:pt x="919" y="0"/>
                  </a:cubicBezTo>
                  <a:lnTo>
                    <a:pt x="2672" y="1273"/>
                  </a:lnTo>
                  <a:cubicBezTo>
                    <a:pt x="2343" y="1725"/>
                    <a:pt x="2166" y="2270"/>
                    <a:pt x="2166" y="2829"/>
                  </a:cubicBezTo>
                  <a:lnTo>
                    <a:pt x="0" y="2829"/>
                  </a:lnTo>
                  <a:close/>
                </a:path>
              </a:pathLst>
            </a:custGeom>
            <a:solidFill>
              <a:srgbClr val="063951"/>
            </a:solidFill>
            <a:ln w="0">
              <a:noFill/>
              <a:prstDash val="solid"/>
              <a:round/>
            </a:ln>
          </p:spPr>
          <p:txBody>
            <a:bodyPr vert="horz" wrap="square" lIns="68580" tIns="34290" rIns="68580" bIns="34290" numCol="1" anchor="t" anchorCtr="0" compatLnSpc="1"/>
            <a:lstStyle/>
            <a:p>
              <a:pPr defTabSz="685800">
                <a:defRPr/>
              </a:pPr>
              <a:endParaRPr lang="en-US" sz="1350" kern="0">
                <a:solidFill>
                  <a:prstClr val="black"/>
                </a:solidFill>
                <a:ea typeface="宋体" panose="02010600030101010101" pitchFamily="2" charset="-122"/>
              </a:endParaRPr>
            </a:p>
          </p:txBody>
        </p:sp>
        <p:sp>
          <p:nvSpPr>
            <p:cNvPr id="3" name="Freeform 6"/>
            <p:cNvSpPr/>
            <p:nvPr/>
          </p:nvSpPr>
          <p:spPr bwMode="auto">
            <a:xfrm>
              <a:off x="3670301" y="571500"/>
              <a:ext cx="1916113" cy="1887538"/>
            </a:xfrm>
            <a:custGeom>
              <a:avLst/>
              <a:gdLst>
                <a:gd name="T0" fmla="*/ 0 w 3076"/>
                <a:gd name="T1" fmla="*/ 1749 h 3022"/>
                <a:gd name="T2" fmla="*/ 2407 w 3076"/>
                <a:gd name="T3" fmla="*/ 0 h 3022"/>
                <a:gd name="T4" fmla="*/ 3076 w 3076"/>
                <a:gd name="T5" fmla="*/ 2060 h 3022"/>
                <a:gd name="T6" fmla="*/ 1753 w 3076"/>
                <a:gd name="T7" fmla="*/ 3022 h 3022"/>
                <a:gd name="T8" fmla="*/ 0 w 3076"/>
                <a:gd name="T9" fmla="*/ 1749 h 3022"/>
              </a:gdLst>
              <a:ahLst/>
              <a:cxnLst>
                <a:cxn ang="0">
                  <a:pos x="T0" y="T1"/>
                </a:cxn>
                <a:cxn ang="0">
                  <a:pos x="T2" y="T3"/>
                </a:cxn>
                <a:cxn ang="0">
                  <a:pos x="T4" y="T5"/>
                </a:cxn>
                <a:cxn ang="0">
                  <a:pos x="T6" y="T7"/>
                </a:cxn>
                <a:cxn ang="0">
                  <a:pos x="T8" y="T9"/>
                </a:cxn>
              </a:cxnLst>
              <a:rect l="0" t="0" r="r" b="b"/>
              <a:pathLst>
                <a:path w="3076" h="3022">
                  <a:moveTo>
                    <a:pt x="0" y="1749"/>
                  </a:moveTo>
                  <a:cubicBezTo>
                    <a:pt x="598" y="926"/>
                    <a:pt x="1440" y="314"/>
                    <a:pt x="2407" y="0"/>
                  </a:cubicBezTo>
                  <a:lnTo>
                    <a:pt x="3076" y="2060"/>
                  </a:lnTo>
                  <a:cubicBezTo>
                    <a:pt x="2545" y="2233"/>
                    <a:pt x="2081" y="2570"/>
                    <a:pt x="1753" y="3022"/>
                  </a:cubicBezTo>
                  <a:lnTo>
                    <a:pt x="0" y="1749"/>
                  </a:lnTo>
                  <a:close/>
                </a:path>
              </a:pathLst>
            </a:custGeom>
            <a:solidFill>
              <a:srgbClr val="F7931F"/>
            </a:solidFill>
            <a:ln w="0">
              <a:noFill/>
              <a:prstDash val="solid"/>
              <a:round/>
            </a:ln>
          </p:spPr>
          <p:txBody>
            <a:bodyPr vert="horz" wrap="square" lIns="68580" tIns="34290" rIns="68580" bIns="34290" numCol="1" anchor="t" anchorCtr="0" compatLnSpc="1"/>
            <a:lstStyle/>
            <a:p>
              <a:pPr defTabSz="685800">
                <a:defRPr/>
              </a:pPr>
              <a:endParaRPr lang="en-US" sz="1350" kern="0">
                <a:solidFill>
                  <a:prstClr val="black"/>
                </a:solidFill>
                <a:ea typeface="宋体" panose="02010600030101010101" pitchFamily="2" charset="-122"/>
              </a:endParaRPr>
            </a:p>
          </p:txBody>
        </p:sp>
        <p:sp>
          <p:nvSpPr>
            <p:cNvPr id="9" name="Freeform 7"/>
            <p:cNvSpPr/>
            <p:nvPr/>
          </p:nvSpPr>
          <p:spPr bwMode="auto">
            <a:xfrm>
              <a:off x="5170488" y="376238"/>
              <a:ext cx="1852613" cy="1481138"/>
            </a:xfrm>
            <a:custGeom>
              <a:avLst/>
              <a:gdLst>
                <a:gd name="T0" fmla="*/ 0 w 2975"/>
                <a:gd name="T1" fmla="*/ 314 h 2374"/>
                <a:gd name="T2" fmla="*/ 2975 w 2975"/>
                <a:gd name="T3" fmla="*/ 314 h 2374"/>
                <a:gd name="T4" fmla="*/ 2306 w 2975"/>
                <a:gd name="T5" fmla="*/ 2374 h 2374"/>
                <a:gd name="T6" fmla="*/ 669 w 2975"/>
                <a:gd name="T7" fmla="*/ 2374 h 2374"/>
                <a:gd name="T8" fmla="*/ 0 w 2975"/>
                <a:gd name="T9" fmla="*/ 314 h 2374"/>
              </a:gdLst>
              <a:ahLst/>
              <a:cxnLst>
                <a:cxn ang="0">
                  <a:pos x="T0" y="T1"/>
                </a:cxn>
                <a:cxn ang="0">
                  <a:pos x="T2" y="T3"/>
                </a:cxn>
                <a:cxn ang="0">
                  <a:pos x="T4" y="T5"/>
                </a:cxn>
                <a:cxn ang="0">
                  <a:pos x="T6" y="T7"/>
                </a:cxn>
                <a:cxn ang="0">
                  <a:pos x="T8" y="T9"/>
                </a:cxn>
              </a:cxnLst>
              <a:rect l="0" t="0" r="r" b="b"/>
              <a:pathLst>
                <a:path w="2975" h="2374">
                  <a:moveTo>
                    <a:pt x="0" y="314"/>
                  </a:moveTo>
                  <a:cubicBezTo>
                    <a:pt x="967" y="0"/>
                    <a:pt x="2008" y="0"/>
                    <a:pt x="2975" y="314"/>
                  </a:cubicBezTo>
                  <a:lnTo>
                    <a:pt x="2306" y="2374"/>
                  </a:lnTo>
                  <a:cubicBezTo>
                    <a:pt x="1774" y="2201"/>
                    <a:pt x="1201" y="2201"/>
                    <a:pt x="669" y="2374"/>
                  </a:cubicBezTo>
                  <a:lnTo>
                    <a:pt x="0" y="314"/>
                  </a:lnTo>
                  <a:close/>
                </a:path>
              </a:pathLst>
            </a:custGeom>
            <a:solidFill>
              <a:srgbClr val="4CC1EF"/>
            </a:solidFill>
            <a:ln w="0">
              <a:noFill/>
              <a:prstDash val="solid"/>
              <a:round/>
            </a:ln>
          </p:spPr>
          <p:txBody>
            <a:bodyPr vert="horz" wrap="square" lIns="68580" tIns="34290" rIns="68580" bIns="34290" numCol="1" anchor="t" anchorCtr="0" compatLnSpc="1"/>
            <a:lstStyle/>
            <a:p>
              <a:pPr defTabSz="685800">
                <a:defRPr/>
              </a:pPr>
              <a:endParaRPr lang="en-US" sz="1350" kern="0">
                <a:solidFill>
                  <a:prstClr val="black"/>
                </a:solidFill>
                <a:ea typeface="宋体" panose="02010600030101010101" pitchFamily="2" charset="-122"/>
              </a:endParaRPr>
            </a:p>
          </p:txBody>
        </p:sp>
        <p:sp>
          <p:nvSpPr>
            <p:cNvPr id="10" name="Freeform 8"/>
            <p:cNvSpPr/>
            <p:nvPr/>
          </p:nvSpPr>
          <p:spPr bwMode="auto">
            <a:xfrm>
              <a:off x="6605588" y="571500"/>
              <a:ext cx="1917700" cy="1887538"/>
            </a:xfrm>
            <a:custGeom>
              <a:avLst/>
              <a:gdLst>
                <a:gd name="T0" fmla="*/ 669 w 3076"/>
                <a:gd name="T1" fmla="*/ 0 h 3022"/>
                <a:gd name="T2" fmla="*/ 3076 w 3076"/>
                <a:gd name="T3" fmla="*/ 1749 h 3022"/>
                <a:gd name="T4" fmla="*/ 1323 w 3076"/>
                <a:gd name="T5" fmla="*/ 3022 h 3022"/>
                <a:gd name="T6" fmla="*/ 0 w 3076"/>
                <a:gd name="T7" fmla="*/ 2060 h 3022"/>
                <a:gd name="T8" fmla="*/ 669 w 3076"/>
                <a:gd name="T9" fmla="*/ 0 h 3022"/>
              </a:gdLst>
              <a:ahLst/>
              <a:cxnLst>
                <a:cxn ang="0">
                  <a:pos x="T0" y="T1"/>
                </a:cxn>
                <a:cxn ang="0">
                  <a:pos x="T2" y="T3"/>
                </a:cxn>
                <a:cxn ang="0">
                  <a:pos x="T4" y="T5"/>
                </a:cxn>
                <a:cxn ang="0">
                  <a:pos x="T6" y="T7"/>
                </a:cxn>
                <a:cxn ang="0">
                  <a:pos x="T8" y="T9"/>
                </a:cxn>
              </a:cxnLst>
              <a:rect l="0" t="0" r="r" b="b"/>
              <a:pathLst>
                <a:path w="3076" h="3022">
                  <a:moveTo>
                    <a:pt x="669" y="0"/>
                  </a:moveTo>
                  <a:cubicBezTo>
                    <a:pt x="1636" y="314"/>
                    <a:pt x="2478" y="926"/>
                    <a:pt x="3076" y="1749"/>
                  </a:cubicBezTo>
                  <a:lnTo>
                    <a:pt x="1323" y="3022"/>
                  </a:lnTo>
                  <a:cubicBezTo>
                    <a:pt x="995" y="2570"/>
                    <a:pt x="531" y="2233"/>
                    <a:pt x="0" y="2060"/>
                  </a:cubicBezTo>
                  <a:lnTo>
                    <a:pt x="669" y="0"/>
                  </a:lnTo>
                  <a:close/>
                </a:path>
              </a:pathLst>
            </a:custGeom>
            <a:solidFill>
              <a:srgbClr val="FFCC4C"/>
            </a:solidFill>
            <a:ln w="0">
              <a:noFill/>
              <a:prstDash val="solid"/>
              <a:round/>
            </a:ln>
          </p:spPr>
          <p:txBody>
            <a:bodyPr vert="horz" wrap="square" lIns="68580" tIns="34290" rIns="68580" bIns="34290" numCol="1" anchor="t" anchorCtr="0" compatLnSpc="1"/>
            <a:lstStyle/>
            <a:p>
              <a:pPr defTabSz="685800">
                <a:defRPr/>
              </a:pPr>
              <a:endParaRPr lang="en-US" sz="1350" kern="0">
                <a:solidFill>
                  <a:prstClr val="black"/>
                </a:solidFill>
                <a:ea typeface="宋体" panose="02010600030101010101" pitchFamily="2" charset="-122"/>
              </a:endParaRPr>
            </a:p>
          </p:txBody>
        </p:sp>
        <p:sp>
          <p:nvSpPr>
            <p:cNvPr id="11" name="Freeform 9"/>
            <p:cNvSpPr/>
            <p:nvPr/>
          </p:nvSpPr>
          <p:spPr bwMode="auto">
            <a:xfrm>
              <a:off x="7431088" y="1663700"/>
              <a:ext cx="1663700" cy="1765300"/>
            </a:xfrm>
            <a:custGeom>
              <a:avLst/>
              <a:gdLst>
                <a:gd name="T0" fmla="*/ 1753 w 2672"/>
                <a:gd name="T1" fmla="*/ 0 h 2829"/>
                <a:gd name="T2" fmla="*/ 2672 w 2672"/>
                <a:gd name="T3" fmla="*/ 2829 h 2829"/>
                <a:gd name="T4" fmla="*/ 506 w 2672"/>
                <a:gd name="T5" fmla="*/ 2829 h 2829"/>
                <a:gd name="T6" fmla="*/ 0 w 2672"/>
                <a:gd name="T7" fmla="*/ 1273 h 2829"/>
                <a:gd name="T8" fmla="*/ 1753 w 2672"/>
                <a:gd name="T9" fmla="*/ 0 h 2829"/>
              </a:gdLst>
              <a:ahLst/>
              <a:cxnLst>
                <a:cxn ang="0">
                  <a:pos x="T0" y="T1"/>
                </a:cxn>
                <a:cxn ang="0">
                  <a:pos x="T2" y="T3"/>
                </a:cxn>
                <a:cxn ang="0">
                  <a:pos x="T4" y="T5"/>
                </a:cxn>
                <a:cxn ang="0">
                  <a:pos x="T6" y="T7"/>
                </a:cxn>
                <a:cxn ang="0">
                  <a:pos x="T8" y="T9"/>
                </a:cxn>
              </a:cxnLst>
              <a:rect l="0" t="0" r="r" b="b"/>
              <a:pathLst>
                <a:path w="2672" h="2829">
                  <a:moveTo>
                    <a:pt x="1753" y="0"/>
                  </a:moveTo>
                  <a:cubicBezTo>
                    <a:pt x="2350" y="822"/>
                    <a:pt x="2672" y="1813"/>
                    <a:pt x="2672" y="2829"/>
                  </a:cubicBezTo>
                  <a:lnTo>
                    <a:pt x="506" y="2829"/>
                  </a:lnTo>
                  <a:cubicBezTo>
                    <a:pt x="506" y="2270"/>
                    <a:pt x="329" y="1725"/>
                    <a:pt x="0" y="1273"/>
                  </a:cubicBezTo>
                  <a:lnTo>
                    <a:pt x="1753" y="0"/>
                  </a:lnTo>
                  <a:close/>
                </a:path>
              </a:pathLst>
            </a:custGeom>
            <a:solidFill>
              <a:srgbClr val="C13018"/>
            </a:solidFill>
            <a:ln w="0">
              <a:noFill/>
              <a:prstDash val="solid"/>
              <a:round/>
            </a:ln>
          </p:spPr>
          <p:txBody>
            <a:bodyPr vert="horz" wrap="square" lIns="68580" tIns="34290" rIns="68580" bIns="34290" numCol="1" anchor="t" anchorCtr="0" compatLnSpc="1"/>
            <a:lstStyle/>
            <a:p>
              <a:pPr defTabSz="685800">
                <a:defRPr/>
              </a:pPr>
              <a:endParaRPr lang="en-US" sz="1350" kern="0">
                <a:solidFill>
                  <a:prstClr val="black"/>
                </a:solidFill>
                <a:ea typeface="宋体" panose="02010600030101010101" pitchFamily="2" charset="-122"/>
              </a:endParaRPr>
            </a:p>
          </p:txBody>
        </p:sp>
      </p:grpSp>
      <p:sp>
        <p:nvSpPr>
          <p:cNvPr id="12" name="Freeform: Shape 49"/>
          <p:cNvSpPr/>
          <p:nvPr/>
        </p:nvSpPr>
        <p:spPr>
          <a:xfrm>
            <a:off x="4422520" y="2757093"/>
            <a:ext cx="3093140" cy="1546570"/>
          </a:xfrm>
          <a:custGeom>
            <a:avLst/>
            <a:gdLst>
              <a:gd name="connsiteX0" fmla="*/ 2062093 w 4124186"/>
              <a:gd name="connsiteY0" fmla="*/ 0 h 2062093"/>
              <a:gd name="connsiteX1" fmla="*/ 4124186 w 4124186"/>
              <a:gd name="connsiteY1" fmla="*/ 2062093 h 2062093"/>
              <a:gd name="connsiteX2" fmla="*/ 3711660 w 4124186"/>
              <a:gd name="connsiteY2" fmla="*/ 2062093 h 2062093"/>
              <a:gd name="connsiteX3" fmla="*/ 3228905 w 4124186"/>
              <a:gd name="connsiteY3" fmla="*/ 893977 h 2062093"/>
              <a:gd name="connsiteX4" fmla="*/ 3229087 w 4124186"/>
              <a:gd name="connsiteY4" fmla="*/ 893693 h 2062093"/>
              <a:gd name="connsiteX5" fmla="*/ 2062093 w 4124186"/>
              <a:gd name="connsiteY5" fmla="*/ 410102 h 2062093"/>
              <a:gd name="connsiteX6" fmla="*/ 896253 w 4124186"/>
              <a:gd name="connsiteY6" fmla="*/ 893693 h 2062093"/>
              <a:gd name="connsiteX7" fmla="*/ 895280 w 4124186"/>
              <a:gd name="connsiteY7" fmla="*/ 893977 h 2062093"/>
              <a:gd name="connsiteX8" fmla="*/ 412525 w 4124186"/>
              <a:gd name="connsiteY8" fmla="*/ 2062093 h 2062093"/>
              <a:gd name="connsiteX9" fmla="*/ 0 w 4124186"/>
              <a:gd name="connsiteY9" fmla="*/ 2062093 h 2062093"/>
              <a:gd name="connsiteX10" fmla="*/ 2062093 w 4124186"/>
              <a:gd name="connsiteY10" fmla="*/ 0 h 206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4186" h="2062093">
                <a:moveTo>
                  <a:pt x="2062093" y="0"/>
                </a:moveTo>
                <a:cubicBezTo>
                  <a:pt x="3200956" y="0"/>
                  <a:pt x="4124186" y="923230"/>
                  <a:pt x="4124186" y="2062093"/>
                </a:cubicBezTo>
                <a:lnTo>
                  <a:pt x="3711660" y="2062093"/>
                </a:lnTo>
                <a:cubicBezTo>
                  <a:pt x="3711660" y="1624050"/>
                  <a:pt x="3537868" y="1204102"/>
                  <a:pt x="3228905" y="893977"/>
                </a:cubicBezTo>
                <a:lnTo>
                  <a:pt x="3229087" y="893693"/>
                </a:lnTo>
                <a:cubicBezTo>
                  <a:pt x="2919425" y="584195"/>
                  <a:pt x="2500105" y="410102"/>
                  <a:pt x="2062093" y="410102"/>
                </a:cubicBezTo>
                <a:cubicBezTo>
                  <a:pt x="1624903" y="410102"/>
                  <a:pt x="1205773" y="584195"/>
                  <a:pt x="896253" y="893693"/>
                </a:cubicBezTo>
                <a:lnTo>
                  <a:pt x="895280" y="893977"/>
                </a:lnTo>
                <a:cubicBezTo>
                  <a:pt x="586317" y="1204102"/>
                  <a:pt x="412525" y="1624050"/>
                  <a:pt x="412525" y="2062093"/>
                </a:cubicBezTo>
                <a:lnTo>
                  <a:pt x="0" y="2062093"/>
                </a:lnTo>
                <a:cubicBezTo>
                  <a:pt x="0" y="923230"/>
                  <a:pt x="923230" y="0"/>
                  <a:pt x="2062093" y="0"/>
                </a:cubicBezTo>
                <a:close/>
              </a:path>
            </a:pathLst>
          </a:custGeom>
          <a:solidFill>
            <a:sysClr val="windowText" lastClr="000000">
              <a:alpha val="30000"/>
            </a:sysClr>
          </a:solidFill>
          <a:ln w="12700" cap="flat" cmpd="sng" algn="ctr">
            <a:noFill/>
            <a:prstDash val="solid"/>
            <a:miter lim="800000"/>
          </a:ln>
          <a:effectLst/>
        </p:spPr>
        <p:txBody>
          <a:bodyPr rtlCol="0" anchor="ctr"/>
          <a:lstStyle/>
          <a:p>
            <a:pPr algn="ctr" defTabSz="685800">
              <a:defRPr/>
            </a:pPr>
            <a:endParaRPr lang="en-US" sz="1350" kern="0">
              <a:solidFill>
                <a:prstClr val="white"/>
              </a:solidFill>
              <a:ea typeface="宋体" panose="02010600030101010101" pitchFamily="2" charset="-122"/>
            </a:endParaRPr>
          </a:p>
        </p:txBody>
      </p:sp>
      <p:sp>
        <p:nvSpPr>
          <p:cNvPr id="14" name="Oval 50"/>
          <p:cNvSpPr/>
          <p:nvPr/>
        </p:nvSpPr>
        <p:spPr>
          <a:xfrm>
            <a:off x="2477057" y="4255757"/>
            <a:ext cx="6984066" cy="95810"/>
          </a:xfrm>
          <a:prstGeom prst="ellipse">
            <a:avLst/>
          </a:prstGeom>
          <a:solidFill>
            <a:sysClr val="window" lastClr="FFFFFF">
              <a:lumMod val="75000"/>
            </a:sysClr>
          </a:solidFill>
          <a:ln w="12700" cap="flat" cmpd="sng" algn="ctr">
            <a:noFill/>
            <a:prstDash val="solid"/>
            <a:miter lim="800000"/>
          </a:ln>
          <a:effectLst/>
        </p:spPr>
        <p:txBody>
          <a:bodyPr rtlCol="0" anchor="ctr"/>
          <a:lstStyle/>
          <a:p>
            <a:pPr algn="ctr" defTabSz="685800">
              <a:defRPr/>
            </a:pPr>
            <a:endParaRPr lang="en-US" sz="1350" kern="0">
              <a:solidFill>
                <a:prstClr val="white"/>
              </a:solidFill>
              <a:ea typeface="宋体" panose="02010600030101010101" pitchFamily="2" charset="-122"/>
            </a:endParaRPr>
          </a:p>
        </p:txBody>
      </p:sp>
      <p:sp>
        <p:nvSpPr>
          <p:cNvPr id="15" name="Oval 52"/>
          <p:cNvSpPr/>
          <p:nvPr/>
        </p:nvSpPr>
        <p:spPr>
          <a:xfrm>
            <a:off x="5417077" y="3703744"/>
            <a:ext cx="1104026" cy="1104026"/>
          </a:xfrm>
          <a:prstGeom prst="ellipse">
            <a:avLst/>
          </a:prstGeom>
          <a:gradFill rotWithShape="1">
            <a:gsLst>
              <a:gs pos="0">
                <a:sysClr val="window" lastClr="FFFFFF">
                  <a:lumMod val="75000"/>
                </a:sysClr>
              </a:gs>
              <a:gs pos="50000">
                <a:sysClr val="window" lastClr="FFFFFF">
                  <a:lumMod val="65000"/>
                </a:sysClr>
              </a:gs>
              <a:gs pos="100000">
                <a:sysClr val="window" lastClr="FFFFFF">
                  <a:lumMod val="50000"/>
                </a:sysClr>
              </a:gs>
            </a:gsLst>
            <a:lin ang="5400000" scaled="0"/>
          </a:gradFill>
          <a:ln w="6350" cap="flat" cmpd="sng" algn="ctr">
            <a:noFill/>
            <a:prstDash val="solid"/>
            <a:miter lim="800000"/>
          </a:ln>
          <a:effectLst/>
        </p:spPr>
        <p:txBody>
          <a:bodyPr rtlCol="0" anchor="ctr"/>
          <a:lstStyle/>
          <a:p>
            <a:pPr algn="ctr" defTabSz="685800">
              <a:defRPr/>
            </a:pPr>
            <a:r>
              <a:rPr lang="zh-CN" altLang="en-US" sz="1400" b="1" kern="0" dirty="0">
                <a:solidFill>
                  <a:srgbClr val="FFFFFF">
                    <a:lumMod val="95000"/>
                  </a:srgbClr>
                </a:solidFill>
                <a:latin typeface="微软雅黑" panose="020B0503020204020204" pitchFamily="34" charset="-122"/>
                <a:ea typeface="微软雅黑" panose="020B0503020204020204" pitchFamily="34" charset="-122"/>
              </a:rPr>
              <a:t>全业务周期</a:t>
            </a:r>
            <a:endParaRPr lang="en-US" sz="1400" b="1" kern="0" dirty="0">
              <a:solidFill>
                <a:srgbClr val="FFFFFF">
                  <a:lumMod val="95000"/>
                </a:srgbClr>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3879900" y="3582218"/>
            <a:ext cx="646331" cy="369332"/>
          </a:xfrm>
          <a:prstGeom prst="rect">
            <a:avLst/>
          </a:prstGeom>
          <a:noFill/>
        </p:spPr>
        <p:txBody>
          <a:bodyPr wrap="square" rtlCol="0">
            <a:spAutoFit/>
          </a:bodyPr>
          <a:lstStyle/>
          <a:p>
            <a:r>
              <a:rPr lang="zh-CN" altLang="en-US" b="1" dirty="0">
                <a:solidFill>
                  <a:srgbClr val="FFFFFF">
                    <a:lumMod val="95000"/>
                  </a:srgbClr>
                </a:solidFill>
                <a:latin typeface="微软雅黑" panose="020B0503020204020204" pitchFamily="34" charset="-122"/>
                <a:ea typeface="微软雅黑" panose="020B0503020204020204" pitchFamily="34" charset="-122"/>
              </a:rPr>
              <a:t>设立</a:t>
            </a:r>
            <a:endParaRPr lang="zh-CN" altLang="en-US" b="1" dirty="0">
              <a:solidFill>
                <a:srgbClr val="FFFFFF">
                  <a:lumMod val="95000"/>
                </a:srgb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4505403" y="2607921"/>
            <a:ext cx="646331" cy="369332"/>
          </a:xfrm>
          <a:prstGeom prst="rect">
            <a:avLst/>
          </a:prstGeom>
          <a:noFill/>
        </p:spPr>
        <p:txBody>
          <a:bodyPr wrap="square" rtlCol="0">
            <a:spAutoFit/>
          </a:bodyPr>
          <a:lstStyle/>
          <a:p>
            <a:r>
              <a:rPr lang="zh-CN" altLang="en-US" b="1" dirty="0">
                <a:solidFill>
                  <a:srgbClr val="FFFFFF">
                    <a:lumMod val="95000"/>
                  </a:srgbClr>
                </a:solidFill>
                <a:latin typeface="微软雅黑" panose="020B0503020204020204" pitchFamily="34" charset="-122"/>
                <a:ea typeface="微软雅黑" panose="020B0503020204020204" pitchFamily="34" charset="-122"/>
              </a:rPr>
              <a:t>迁入</a:t>
            </a:r>
            <a:endParaRPr lang="zh-CN" altLang="en-US" b="1" dirty="0">
              <a:solidFill>
                <a:srgbClr val="FFFFFF">
                  <a:lumMod val="95000"/>
                </a:srgbClr>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645925" y="2230261"/>
            <a:ext cx="646331" cy="369332"/>
          </a:xfrm>
          <a:prstGeom prst="rect">
            <a:avLst/>
          </a:prstGeom>
          <a:noFill/>
        </p:spPr>
        <p:txBody>
          <a:bodyPr wrap="square" rtlCol="0">
            <a:spAutoFit/>
          </a:bodyPr>
          <a:lstStyle/>
          <a:p>
            <a:r>
              <a:rPr lang="zh-CN" altLang="en-US" b="1" dirty="0">
                <a:solidFill>
                  <a:srgbClr val="FFFFFF">
                    <a:lumMod val="95000"/>
                  </a:srgbClr>
                </a:solidFill>
                <a:latin typeface="微软雅黑" panose="020B0503020204020204" pitchFamily="34" charset="-122"/>
                <a:ea typeface="微软雅黑" panose="020B0503020204020204" pitchFamily="34" charset="-122"/>
              </a:rPr>
              <a:t>变更</a:t>
            </a:r>
            <a:endParaRPr lang="zh-CN" altLang="en-US" b="1" dirty="0">
              <a:solidFill>
                <a:srgbClr val="FFFFFF">
                  <a:lumMod val="95000"/>
                </a:srgbClr>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6767965" y="2540524"/>
            <a:ext cx="646331" cy="369332"/>
          </a:xfrm>
          <a:prstGeom prst="rect">
            <a:avLst/>
          </a:prstGeom>
          <a:noFill/>
        </p:spPr>
        <p:txBody>
          <a:bodyPr wrap="square" rtlCol="0">
            <a:spAutoFit/>
          </a:bodyPr>
          <a:lstStyle/>
          <a:p>
            <a:r>
              <a:rPr lang="zh-CN" altLang="en-US" b="1" dirty="0">
                <a:solidFill>
                  <a:srgbClr val="FFFFFF">
                    <a:lumMod val="95000"/>
                  </a:srgbClr>
                </a:solidFill>
                <a:latin typeface="微软雅黑" panose="020B0503020204020204" pitchFamily="34" charset="-122"/>
                <a:ea typeface="微软雅黑" panose="020B0503020204020204" pitchFamily="34" charset="-122"/>
              </a:rPr>
              <a:t>迁出</a:t>
            </a:r>
            <a:endParaRPr lang="zh-CN" altLang="en-US" b="1" dirty="0">
              <a:solidFill>
                <a:srgbClr val="FFFFFF">
                  <a:lumMod val="95000"/>
                </a:srgbClr>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7465198" y="3582218"/>
            <a:ext cx="646331" cy="369332"/>
          </a:xfrm>
          <a:prstGeom prst="rect">
            <a:avLst/>
          </a:prstGeom>
          <a:noFill/>
        </p:spPr>
        <p:txBody>
          <a:bodyPr wrap="square" rtlCol="0">
            <a:spAutoFit/>
          </a:bodyPr>
          <a:lstStyle/>
          <a:p>
            <a:r>
              <a:rPr lang="zh-CN" altLang="en-US" b="1" dirty="0">
                <a:solidFill>
                  <a:srgbClr val="FFFFFF">
                    <a:lumMod val="95000"/>
                  </a:srgbClr>
                </a:solidFill>
                <a:latin typeface="微软雅黑" panose="020B0503020204020204" pitchFamily="34" charset="-122"/>
                <a:ea typeface="微软雅黑" panose="020B0503020204020204" pitchFamily="34" charset="-122"/>
              </a:rPr>
              <a:t>注销</a:t>
            </a:r>
            <a:endParaRPr lang="zh-CN" altLang="en-US" b="1" dirty="0">
              <a:solidFill>
                <a:srgbClr val="FFFFFF">
                  <a:lumMod val="95000"/>
                </a:srgbClr>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965800" y="3702871"/>
            <a:ext cx="1620957" cy="1187739"/>
            <a:chOff x="3144000" y="4247882"/>
            <a:chExt cx="1620957" cy="1187739"/>
          </a:xfrm>
        </p:grpSpPr>
        <p:pic>
          <p:nvPicPr>
            <p:cNvPr id="21" name="图形 19" descr="城市 纯色填充"/>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437390" y="4247882"/>
              <a:ext cx="914400" cy="914400"/>
            </a:xfrm>
            <a:prstGeom prst="rect">
              <a:avLst/>
            </a:prstGeom>
          </p:spPr>
        </p:pic>
        <p:sp>
          <p:nvSpPr>
            <p:cNvPr id="22" name="文本框 21"/>
            <p:cNvSpPr txBox="1"/>
            <p:nvPr/>
          </p:nvSpPr>
          <p:spPr>
            <a:xfrm>
              <a:off x="3144000" y="5097067"/>
              <a:ext cx="1620957" cy="338554"/>
            </a:xfrm>
            <a:prstGeom prst="rect">
              <a:avLst/>
            </a:prstGeom>
            <a:noFill/>
          </p:spPr>
          <p:txBody>
            <a:bodyPr wrap="non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私募基金管理人</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9524318" y="3641675"/>
            <a:ext cx="1415772" cy="1209651"/>
            <a:chOff x="5942719" y="4247882"/>
            <a:chExt cx="1415772" cy="1209651"/>
          </a:xfrm>
        </p:grpSpPr>
        <p:pic>
          <p:nvPicPr>
            <p:cNvPr id="23" name="图形 22" descr="钱 纯色填充"/>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6018" y="4247882"/>
              <a:ext cx="914400" cy="914400"/>
            </a:xfrm>
            <a:prstGeom prst="rect">
              <a:avLst/>
            </a:prstGeom>
          </p:spPr>
        </p:pic>
        <p:sp>
          <p:nvSpPr>
            <p:cNvPr id="25" name="文本框 24"/>
            <p:cNvSpPr txBox="1"/>
            <p:nvPr/>
          </p:nvSpPr>
          <p:spPr>
            <a:xfrm>
              <a:off x="5942719" y="5118979"/>
              <a:ext cx="1415772" cy="338554"/>
            </a:xfrm>
            <a:prstGeom prst="rect">
              <a:avLst/>
            </a:prstGeom>
            <a:noFill/>
          </p:spPr>
          <p:txBody>
            <a:bodyPr wrap="none" rtlCol="0">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私募基金产品</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1209652" y="5630058"/>
            <a:ext cx="10214348" cy="368300"/>
          </a:xfrm>
          <a:prstGeom prst="rect">
            <a:avLst/>
          </a:prstGeom>
          <a:noFill/>
        </p:spPr>
        <p:txBody>
          <a:bodyPr wrap="square">
            <a:spAutoFit/>
          </a:bodyPr>
          <a:lstStyle/>
          <a:p>
            <a:r>
              <a:rPr lang="zh-CN" altLang="en-US" sz="18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对私募基金管理人及私募基金产品的设立、迁入、变更、迁出、注销业务进行</a:t>
            </a:r>
            <a:r>
              <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全周期的电子化管理</a:t>
            </a:r>
            <a:endParaRPr lang="zh-CN" altLang="en-US" sz="1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圆角矩形 6"/>
          <p:cNvSpPr/>
          <p:nvPr/>
        </p:nvSpPr>
        <p:spPr>
          <a:xfrm>
            <a:off x="760730" y="1833880"/>
            <a:ext cx="10919460" cy="3615055"/>
          </a:xfrm>
          <a:prstGeom prst="roundRect">
            <a:avLst/>
          </a:prstGeom>
          <a:noFill/>
          <a:ln w="19050">
            <a:solidFill>
              <a:schemeClr val="accent1"/>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556125" y="428625"/>
            <a:ext cx="6096000" cy="521970"/>
          </a:xfrm>
          <a:prstGeom prst="rect">
            <a:avLst/>
          </a:prstGeom>
          <a:noFill/>
        </p:spPr>
        <p:txBody>
          <a:bodyPr wrap="square" rtlCol="0" anchor="t">
            <a:spAutoFit/>
          </a:bodyPr>
          <a:lstStyle/>
          <a:p>
            <a:r>
              <a:rPr lang="en-US" altLang="zh-CN" sz="2800" b="1" dirty="0">
                <a:solidFill>
                  <a:srgbClr val="1C56A6"/>
                </a:solidFill>
                <a:cs typeface="+mn-ea"/>
                <a:sym typeface="+mn-ea"/>
              </a:rPr>
              <a:t>试点项目</a:t>
            </a:r>
            <a:endParaRPr lang="en-US" altLang="zh-CN" sz="2800" b="1" dirty="0">
              <a:solidFill>
                <a:srgbClr val="1C56A6"/>
              </a:solidFill>
              <a:cs typeface="+mn-ea"/>
              <a:sym typeface="+mn-ea"/>
            </a:endParaRPr>
          </a:p>
        </p:txBody>
      </p:sp>
      <p:sp>
        <p:nvSpPr>
          <p:cNvPr id="8" name="矩形 7"/>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矩形 29"/>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73269" y="1986785"/>
            <a:ext cx="3559975" cy="580983"/>
            <a:chOff x="3351" y="3543"/>
            <a:chExt cx="6269" cy="1023"/>
          </a:xfrm>
        </p:grpSpPr>
        <p:grpSp>
          <p:nvGrpSpPr>
            <p:cNvPr id="12" name="组合 11"/>
            <p:cNvGrpSpPr/>
            <p:nvPr/>
          </p:nvGrpSpPr>
          <p:grpSpPr>
            <a:xfrm>
              <a:off x="3351" y="3543"/>
              <a:ext cx="1023" cy="1023"/>
              <a:chOff x="910275" y="2123864"/>
              <a:chExt cx="792088" cy="792088"/>
            </a:xfrm>
          </p:grpSpPr>
          <p:sp>
            <p:nvSpPr>
              <p:cNvPr id="11" name="椭圆 10"/>
              <p:cNvSpPr/>
              <p:nvPr/>
            </p:nvSpPr>
            <p:spPr>
              <a:xfrm>
                <a:off x="910275" y="2123864"/>
                <a:ext cx="792088" cy="792088"/>
              </a:xfrm>
              <a:prstGeom prst="ellipse">
                <a:avLst/>
              </a:prstGeom>
              <a:solidFill>
                <a:schemeClr val="accent5">
                  <a:lumMod val="50000"/>
                </a:schemeClr>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300" name="文本框 9"/>
              <p:cNvSpPr txBox="1"/>
              <p:nvPr/>
            </p:nvSpPr>
            <p:spPr>
              <a:xfrm>
                <a:off x="1001314" y="2310639"/>
                <a:ext cx="610011" cy="419059"/>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01</a:t>
                </a:r>
                <a:endParaRPr lang="en-US" altLang="zh-CN" sz="2000" dirty="0">
                  <a:solidFill>
                    <a:schemeClr val="bg1"/>
                  </a:solidFill>
                  <a:latin typeface="+mn-lt"/>
                  <a:ea typeface="+mn-ea"/>
                  <a:cs typeface="+mn-ea"/>
                  <a:sym typeface="+mn-lt"/>
                </a:endParaRPr>
              </a:p>
            </p:txBody>
          </p:sp>
        </p:grpSp>
        <p:sp>
          <p:nvSpPr>
            <p:cNvPr id="14" name="矩形 13"/>
            <p:cNvSpPr/>
            <p:nvPr/>
          </p:nvSpPr>
          <p:spPr>
            <a:xfrm>
              <a:off x="4899" y="3647"/>
              <a:ext cx="4721" cy="919"/>
            </a:xfrm>
            <a:prstGeom prst="rect">
              <a:avLst/>
            </a:prstGeom>
          </p:spPr>
          <p:txBody>
            <a:bodyPr wrap="square">
              <a:spAutoFit/>
            </a:bodyPr>
            <a:lstStyle/>
            <a:p>
              <a:pPr lvl="0" algn="l">
                <a:buClrTx/>
                <a:buSzTx/>
                <a:buFontTx/>
              </a:pPr>
              <a:r>
                <a:rPr lang="zh-CN" altLang="en-US" sz="2800" dirty="0">
                  <a:solidFill>
                    <a:srgbClr val="1C56A6"/>
                  </a:solidFill>
                  <a:cs typeface="+mn-ea"/>
                  <a:sym typeface="+mn-lt"/>
                </a:rPr>
                <a:t>中心情况</a:t>
              </a:r>
              <a:endParaRPr lang="zh-CN" altLang="en-US" sz="2800" dirty="0">
                <a:solidFill>
                  <a:srgbClr val="1C56A6"/>
                </a:solidFill>
                <a:cs typeface="+mn-ea"/>
                <a:sym typeface="+mn-lt"/>
              </a:endParaRPr>
            </a:p>
          </p:txBody>
        </p:sp>
      </p:grpSp>
      <p:grpSp>
        <p:nvGrpSpPr>
          <p:cNvPr id="5" name="组合 4"/>
          <p:cNvGrpSpPr/>
          <p:nvPr/>
        </p:nvGrpSpPr>
        <p:grpSpPr>
          <a:xfrm>
            <a:off x="4573269" y="3013640"/>
            <a:ext cx="3487288" cy="580415"/>
            <a:chOff x="3351" y="3604"/>
            <a:chExt cx="6141" cy="1023"/>
          </a:xfrm>
        </p:grpSpPr>
        <p:grpSp>
          <p:nvGrpSpPr>
            <p:cNvPr id="6" name="组合 5"/>
            <p:cNvGrpSpPr/>
            <p:nvPr/>
          </p:nvGrpSpPr>
          <p:grpSpPr>
            <a:xfrm>
              <a:off x="3351" y="3604"/>
              <a:ext cx="1023" cy="1023"/>
              <a:chOff x="910275" y="2171425"/>
              <a:chExt cx="792088" cy="792088"/>
            </a:xfrm>
          </p:grpSpPr>
          <p:sp>
            <p:nvSpPr>
              <p:cNvPr id="7" name="椭圆 6"/>
              <p:cNvSpPr/>
              <p:nvPr/>
            </p:nvSpPr>
            <p:spPr>
              <a:xfrm>
                <a:off x="910275" y="2171425"/>
                <a:ext cx="792088" cy="792088"/>
              </a:xfrm>
              <a:prstGeom prst="ellipse">
                <a:avLst/>
              </a:prstGeom>
              <a:solidFill>
                <a:srgbClr val="1C56A6"/>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8" name="文本框 9"/>
              <p:cNvSpPr txBox="1"/>
              <p:nvPr/>
            </p:nvSpPr>
            <p:spPr>
              <a:xfrm>
                <a:off x="1001314" y="2356520"/>
                <a:ext cx="610011" cy="419335"/>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02</a:t>
                </a:r>
                <a:endParaRPr lang="en-US" altLang="zh-CN" sz="2000" dirty="0">
                  <a:solidFill>
                    <a:schemeClr val="bg1"/>
                  </a:solidFill>
                  <a:latin typeface="+mn-lt"/>
                  <a:ea typeface="+mn-ea"/>
                  <a:cs typeface="+mn-ea"/>
                  <a:sym typeface="+mn-lt"/>
                </a:endParaRPr>
              </a:p>
            </p:txBody>
          </p:sp>
        </p:grpSp>
        <p:sp>
          <p:nvSpPr>
            <p:cNvPr id="10" name="矩形 9"/>
            <p:cNvSpPr/>
            <p:nvPr/>
          </p:nvSpPr>
          <p:spPr>
            <a:xfrm>
              <a:off x="4899" y="3706"/>
              <a:ext cx="4593" cy="920"/>
            </a:xfrm>
            <a:prstGeom prst="rect">
              <a:avLst/>
            </a:prstGeom>
          </p:spPr>
          <p:txBody>
            <a:bodyPr wrap="square">
              <a:spAutoFit/>
            </a:bodyPr>
            <a:lstStyle/>
            <a:p>
              <a:pPr algn="l">
                <a:buClrTx/>
                <a:buSzTx/>
                <a:buFontTx/>
              </a:pPr>
              <a:r>
                <a:rPr lang="zh-CN" altLang="en-US" sz="2800" dirty="0">
                  <a:solidFill>
                    <a:srgbClr val="1C56A6"/>
                  </a:solidFill>
                  <a:cs typeface="+mn-ea"/>
                  <a:sym typeface="+mn-lt"/>
                </a:rPr>
                <a:t>创新试点</a:t>
              </a:r>
              <a:endParaRPr lang="zh-CN" altLang="en-US" sz="2800" dirty="0">
                <a:solidFill>
                  <a:srgbClr val="1C56A6"/>
                </a:solidFill>
                <a:cs typeface="+mn-ea"/>
                <a:sym typeface="+mn-lt"/>
              </a:endParaRPr>
            </a:p>
          </p:txBody>
        </p:sp>
      </p:grpSp>
      <p:grpSp>
        <p:nvGrpSpPr>
          <p:cNvPr id="17" name="组合 16"/>
          <p:cNvGrpSpPr/>
          <p:nvPr/>
        </p:nvGrpSpPr>
        <p:grpSpPr>
          <a:xfrm>
            <a:off x="4573269" y="4039927"/>
            <a:ext cx="3664463" cy="580983"/>
            <a:chOff x="3351" y="3543"/>
            <a:chExt cx="6453" cy="1023"/>
          </a:xfrm>
        </p:grpSpPr>
        <p:grpSp>
          <p:nvGrpSpPr>
            <p:cNvPr id="18" name="组合 17"/>
            <p:cNvGrpSpPr/>
            <p:nvPr/>
          </p:nvGrpSpPr>
          <p:grpSpPr>
            <a:xfrm>
              <a:off x="3351" y="3543"/>
              <a:ext cx="1023" cy="1023"/>
              <a:chOff x="910275" y="2123864"/>
              <a:chExt cx="792088" cy="792088"/>
            </a:xfrm>
          </p:grpSpPr>
          <p:sp>
            <p:nvSpPr>
              <p:cNvPr id="19" name="椭圆 18"/>
              <p:cNvSpPr/>
              <p:nvPr/>
            </p:nvSpPr>
            <p:spPr>
              <a:xfrm>
                <a:off x="910275" y="2123864"/>
                <a:ext cx="792088" cy="792088"/>
              </a:xfrm>
              <a:prstGeom prst="ellipse">
                <a:avLst/>
              </a:prstGeom>
              <a:solidFill>
                <a:srgbClr val="1C56A6"/>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20" name="文本框 9"/>
              <p:cNvSpPr txBox="1"/>
              <p:nvPr/>
            </p:nvSpPr>
            <p:spPr>
              <a:xfrm>
                <a:off x="1001314" y="2309773"/>
                <a:ext cx="610011" cy="419025"/>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03</a:t>
                </a:r>
                <a:endParaRPr lang="en-US" altLang="zh-CN" sz="2000" dirty="0">
                  <a:solidFill>
                    <a:schemeClr val="bg1"/>
                  </a:solidFill>
                  <a:latin typeface="+mn-lt"/>
                  <a:ea typeface="+mn-ea"/>
                  <a:cs typeface="+mn-ea"/>
                  <a:sym typeface="+mn-lt"/>
                </a:endParaRPr>
              </a:p>
            </p:txBody>
          </p:sp>
        </p:grpSp>
        <p:sp>
          <p:nvSpPr>
            <p:cNvPr id="22" name="矩形 21"/>
            <p:cNvSpPr/>
            <p:nvPr/>
          </p:nvSpPr>
          <p:spPr>
            <a:xfrm>
              <a:off x="4899" y="3647"/>
              <a:ext cx="4905" cy="919"/>
            </a:xfrm>
            <a:prstGeom prst="rect">
              <a:avLst/>
            </a:prstGeom>
          </p:spPr>
          <p:txBody>
            <a:bodyPr wrap="square">
              <a:spAutoFit/>
            </a:bodyPr>
            <a:lstStyle/>
            <a:p>
              <a:r>
                <a:rPr lang="en-US" altLang="zh-CN" sz="2800" b="1" i="1" u="sng" dirty="0">
                  <a:solidFill>
                    <a:srgbClr val="1C56A6"/>
                  </a:solidFill>
                  <a:cs typeface="+mn-ea"/>
                  <a:sym typeface="+mn-lt"/>
                </a:rPr>
                <a:t>“专精特新”专板</a:t>
              </a:r>
              <a:endParaRPr lang="zh-CN" altLang="en-US" sz="2800" dirty="0">
                <a:solidFill>
                  <a:srgbClr val="1C56A6"/>
                </a:solidFill>
                <a:cs typeface="+mn-ea"/>
                <a:sym typeface="+mn-lt"/>
              </a:endParaRPr>
            </a:p>
          </p:txBody>
        </p:sp>
      </p:grpSp>
      <p:grpSp>
        <p:nvGrpSpPr>
          <p:cNvPr id="24" name="组合 23"/>
          <p:cNvGrpSpPr/>
          <p:nvPr/>
        </p:nvGrpSpPr>
        <p:grpSpPr>
          <a:xfrm>
            <a:off x="4573269" y="5066783"/>
            <a:ext cx="3801320" cy="579847"/>
            <a:chOff x="3351" y="3544"/>
            <a:chExt cx="6694" cy="1023"/>
          </a:xfrm>
        </p:grpSpPr>
        <p:grpSp>
          <p:nvGrpSpPr>
            <p:cNvPr id="25" name="组合 24"/>
            <p:cNvGrpSpPr/>
            <p:nvPr/>
          </p:nvGrpSpPr>
          <p:grpSpPr>
            <a:xfrm>
              <a:off x="3351" y="3544"/>
              <a:ext cx="1023" cy="1023"/>
              <a:chOff x="910275" y="2124640"/>
              <a:chExt cx="792088" cy="792088"/>
            </a:xfrm>
          </p:grpSpPr>
          <p:sp>
            <p:nvSpPr>
              <p:cNvPr id="26" name="椭圆 25"/>
              <p:cNvSpPr/>
              <p:nvPr/>
            </p:nvSpPr>
            <p:spPr>
              <a:xfrm>
                <a:off x="910275" y="2124640"/>
                <a:ext cx="792088" cy="792088"/>
              </a:xfrm>
              <a:prstGeom prst="ellipse">
                <a:avLst/>
              </a:prstGeom>
              <a:solidFill>
                <a:schemeClr val="accent1">
                  <a:lumMod val="75000"/>
                </a:schemeClr>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27" name="文本框 9"/>
              <p:cNvSpPr txBox="1"/>
              <p:nvPr/>
            </p:nvSpPr>
            <p:spPr>
              <a:xfrm>
                <a:off x="1001314" y="2310582"/>
                <a:ext cx="610011" cy="419335"/>
              </a:xfrm>
              <a:prstGeom prst="rect">
                <a:avLst/>
              </a:prstGeom>
              <a:noFill/>
            </p:spPr>
            <p:txBody>
              <a:bodyPr wrap="square" lIns="0" tIns="0" rIns="0" bIns="0" rtlCol="0">
                <a:spAutoFit/>
              </a:bodyPr>
              <a:lstStyle/>
              <a:p>
                <a:pPr marL="0" lvl="1" algn="ctr"/>
                <a:r>
                  <a:rPr lang="en-US" altLang="zh-CN" sz="2000" b="1" dirty="0">
                    <a:solidFill>
                      <a:schemeClr val="bg1"/>
                    </a:solidFill>
                    <a:latin typeface="+mn-lt"/>
                    <a:ea typeface="+mn-ea"/>
                    <a:cs typeface="+mn-ea"/>
                    <a:sym typeface="+mn-lt"/>
                  </a:rPr>
                  <a:t>04</a:t>
                </a:r>
                <a:endParaRPr lang="en-US" altLang="zh-CN" sz="2000" b="1" dirty="0">
                  <a:solidFill>
                    <a:schemeClr val="bg1"/>
                  </a:solidFill>
                  <a:latin typeface="+mn-lt"/>
                  <a:ea typeface="+mn-ea"/>
                  <a:cs typeface="+mn-ea"/>
                  <a:sym typeface="+mn-lt"/>
                </a:endParaRPr>
              </a:p>
            </p:txBody>
          </p:sp>
        </p:grpSp>
        <p:sp>
          <p:nvSpPr>
            <p:cNvPr id="29" name="矩形 28"/>
            <p:cNvSpPr/>
            <p:nvPr/>
          </p:nvSpPr>
          <p:spPr>
            <a:xfrm>
              <a:off x="4899" y="3645"/>
              <a:ext cx="5146" cy="921"/>
            </a:xfrm>
            <a:prstGeom prst="rect">
              <a:avLst/>
            </a:prstGeom>
          </p:spPr>
          <p:txBody>
            <a:bodyPr wrap="square">
              <a:spAutoFit/>
            </a:bodyPr>
            <a:lstStyle/>
            <a:p>
              <a:r>
                <a:rPr lang="zh-CN" altLang="en-US" sz="2800" dirty="0">
                  <a:solidFill>
                    <a:schemeClr val="accent1">
                      <a:lumMod val="75000"/>
                    </a:schemeClr>
                  </a:solidFill>
                  <a:cs typeface="+mn-ea"/>
                  <a:sym typeface="+mn-lt"/>
                </a:rPr>
                <a:t>上市培育</a:t>
              </a:r>
              <a:endParaRPr lang="zh-CN" altLang="en-US" sz="2800" dirty="0">
                <a:solidFill>
                  <a:schemeClr val="accent1">
                    <a:lumMod val="75000"/>
                  </a:schemeClr>
                </a:solidFill>
                <a:cs typeface="+mn-ea"/>
                <a:sym typeface="+mn-lt"/>
              </a:endParaRPr>
            </a:p>
          </p:txBody>
        </p:sp>
      </p:grpSp>
      <p:sp>
        <p:nvSpPr>
          <p:cNvPr id="3" name="文本框 2"/>
          <p:cNvSpPr txBox="1"/>
          <p:nvPr/>
        </p:nvSpPr>
        <p:spPr>
          <a:xfrm>
            <a:off x="1152882" y="2427091"/>
            <a:ext cx="1290320" cy="2609215"/>
          </a:xfrm>
          <a:prstGeom prst="rect">
            <a:avLst/>
          </a:prstGeom>
          <a:noFill/>
        </p:spPr>
        <p:txBody>
          <a:bodyPr vert="eaVert" wrap="square" rtlCol="0">
            <a:spAutoFit/>
          </a:bodyPr>
          <a:lstStyle/>
          <a:p>
            <a:pPr algn="dist"/>
            <a:r>
              <a:rPr lang="zh-CN" altLang="en-US" sz="7200" dirty="0">
                <a:solidFill>
                  <a:srgbClr val="1C56A6"/>
                </a:solidFill>
                <a:effectLst/>
                <a:latin typeface="微软雅黑" panose="020B0503020204020204" pitchFamily="34" charset="-122"/>
                <a:ea typeface="微软雅黑" panose="020B0503020204020204" pitchFamily="34" charset="-122"/>
              </a:rPr>
              <a:t>目录</a:t>
            </a:r>
            <a:endParaRPr lang="zh-CN" altLang="en-US" sz="7200" dirty="0">
              <a:solidFill>
                <a:srgbClr val="1C56A6"/>
              </a:solidFill>
              <a:effectLst/>
              <a:latin typeface="微软雅黑" panose="020B0503020204020204" pitchFamily="34" charset="-122"/>
              <a:ea typeface="微软雅黑" panose="020B0503020204020204" pitchFamily="34" charset="-122"/>
            </a:endParaRPr>
          </a:p>
        </p:txBody>
      </p:sp>
      <p:pic>
        <p:nvPicPr>
          <p:cNvPr id="33" name="图片 12"/>
          <p:cNvPicPr>
            <a:picLocks noChangeAspect="1"/>
          </p:cNvPicPr>
          <p:nvPr/>
        </p:nvPicPr>
        <p:blipFill>
          <a:blip r:embed="rId1" cstate="screen">
            <a:clrChange>
              <a:clrFrom>
                <a:srgbClr val="FFFFFF"/>
              </a:clrFrom>
              <a:clrTo>
                <a:srgbClr val="FFFFFF">
                  <a:alpha val="0"/>
                </a:srgbClr>
              </a:clrTo>
            </a:clrChange>
          </a:blip>
          <a:srcRect/>
          <a:stretch>
            <a:fillRect/>
          </a:stretch>
        </p:blipFill>
        <p:spPr bwMode="auto">
          <a:xfrm>
            <a:off x="347718" y="312681"/>
            <a:ext cx="1459549" cy="103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Grp="1" noRot="1" noChangeAspect="1" noMove="1" noResize="1" noEditPoints="1" noAdjustHandles="1" noChangeArrowheads="1" noChangeShapeType="1" noCrop="1"/>
          </p:cNvPicPr>
          <p:nvPr/>
        </p:nvPicPr>
        <p:blipFill>
          <a:blip r:embed="rId2"/>
          <a:srcRect l="1611" t="6068" r="65276" b="82652"/>
          <a:stretch>
            <a:fillRect/>
          </a:stretch>
        </p:blipFill>
        <p:spPr>
          <a:xfrm>
            <a:off x="1293494" y="149349"/>
            <a:ext cx="3279775" cy="773113"/>
          </a:xfrm>
          <a:prstGeom prst="rect">
            <a:avLst/>
          </a:prstGeom>
          <a:noFill/>
          <a:ln w="9525">
            <a:noFill/>
          </a:ln>
        </p:spPr>
      </p:pic>
      <p:pic>
        <p:nvPicPr>
          <p:cNvPr id="15" name="Picture 2" descr="G:\0FW\National Equities Exchange and Quotations\1054136\National_Equities_Exchange_and_Quotations_01_logo.wmf"/>
          <p:cNvPicPr>
            <a:picLocks noGrp="1" noRot="1" noChangeAspect="1" noMove="1" noResize="1" noEditPoints="1" noAdjustHandles="1" noChangeArrowheads="1" noChangeShapeType="1" noCrop="1"/>
          </p:cNvPicPr>
          <p:nvPr/>
        </p:nvPicPr>
        <p:blipFill>
          <a:blip r:embed="rId3"/>
          <a:srcRect l="17892"/>
          <a:stretch>
            <a:fillRect/>
          </a:stretch>
        </p:blipFill>
        <p:spPr>
          <a:xfrm>
            <a:off x="1773864" y="885200"/>
            <a:ext cx="2068512" cy="423863"/>
          </a:xfrm>
          <a:prstGeom prst="rect">
            <a:avLst/>
          </a:prstGeom>
          <a:noFill/>
          <a:ln w="9525">
            <a:noFill/>
          </a:ln>
        </p:spPr>
      </p:pic>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nvSpPr>
        <p:spPr>
          <a:xfrm>
            <a:off x="450850" y="312420"/>
            <a:ext cx="339153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zh-CN" sz="2800" b="1" dirty="0">
                <a:solidFill>
                  <a:srgbClr val="1C56A6"/>
                </a:solidFill>
                <a:cs typeface="+mn-ea"/>
                <a:sym typeface="+mn-lt"/>
              </a:rPr>
              <a:t>政策支持</a:t>
            </a:r>
            <a:endParaRPr lang="zh-CN"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1"/>
          <a:stretch>
            <a:fillRect/>
          </a:stretch>
        </p:blipFill>
        <p:spPr>
          <a:xfrm>
            <a:off x="6919595" y="1271905"/>
            <a:ext cx="3855720" cy="4988560"/>
          </a:xfrm>
          <a:prstGeom prst="rect">
            <a:avLst/>
          </a:prstGeom>
        </p:spPr>
      </p:pic>
      <p:sp>
        <p:nvSpPr>
          <p:cNvPr id="14" name="矩形 13"/>
          <p:cNvSpPr/>
          <p:nvPr>
            <p:custDataLst>
              <p:tags r:id="rId2"/>
            </p:custDataLst>
          </p:nvPr>
        </p:nvSpPr>
        <p:spPr>
          <a:xfrm>
            <a:off x="1204595" y="1275080"/>
            <a:ext cx="5137785" cy="5035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文本占位符 3"/>
          <p:cNvSpPr>
            <a:spLocks noGrp="1"/>
          </p:cNvSpPr>
          <p:nvPr>
            <p:custDataLst>
              <p:tags r:id="rId3"/>
            </p:custDataLst>
          </p:nvPr>
        </p:nvSpPr>
        <p:spPr>
          <a:xfrm>
            <a:off x="1591945" y="1581785"/>
            <a:ext cx="4208780" cy="575945"/>
          </a:xfrm>
        </p:spPr>
        <p:txBody>
          <a:bodyPr lIns="101600" tIns="38100" rIns="76200" bIns="3810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000" b="1" kern="1200" spc="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gn="just">
              <a:lnSpc>
                <a:spcPct val="150000"/>
              </a:lnSpc>
              <a:buFont typeface="Wingdings" panose="05000000000000000000" charset="0"/>
              <a:buChar char="Ø"/>
            </a:pPr>
            <a:r>
              <a:rPr lang="zh-CN" u="sng">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“专精特新”专板</a:t>
            </a:r>
            <a:r>
              <a:rPr lang="zh-CN" b="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是根据《国家工信部、中国证监会关于高质量建设区域性股权市场“专精特新”专板的指导意见》设立，旨在为专精特新企业提供覆盖全生命周期的综合金融服务，构建</a:t>
            </a:r>
            <a:r>
              <a:rPr lang="zh-CN" u="sng">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全类型政策保障、全要素资源配置、全生命周期服务</a:t>
            </a:r>
            <a:r>
              <a:rPr lang="zh-CN" b="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的三大保障机制。</a:t>
            </a:r>
            <a:endParaRPr lang="zh-CN" altLang="en-US" b="0" spc="15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8" name="L 形 67"/>
          <p:cNvSpPr/>
          <p:nvPr/>
        </p:nvSpPr>
        <p:spPr>
          <a:xfrm rot="10800000">
            <a:off x="9447530" y="1271905"/>
            <a:ext cx="1428750" cy="1741170"/>
          </a:xfrm>
          <a:prstGeom prst="corner">
            <a:avLst>
              <a:gd name="adj1" fmla="val 8160"/>
              <a:gd name="adj2" fmla="val 7709"/>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9" name="L 形 68"/>
          <p:cNvSpPr/>
          <p:nvPr/>
        </p:nvSpPr>
        <p:spPr>
          <a:xfrm>
            <a:off x="6982460" y="4519295"/>
            <a:ext cx="1428750" cy="1741170"/>
          </a:xfrm>
          <a:prstGeom prst="corner">
            <a:avLst>
              <a:gd name="adj1" fmla="val 8160"/>
              <a:gd name="adj2" fmla="val 7709"/>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51535" y="5712460"/>
            <a:ext cx="538480" cy="466090"/>
          </a:xfrm>
          <a:prstGeom prst="rect">
            <a:avLst/>
          </a:prstGeom>
          <a:noFill/>
          <a:ln w="38100">
            <a:solidFill>
              <a:srgbClr val="A6D0EB"/>
            </a:solidFill>
          </a:ln>
          <a:extLst>
            <a:ext uri="{909E8E84-426E-40DD-AFC4-6F175D3DCCD1}">
              <a14:hiddenFill xmlns:a14="http://schemas.microsoft.com/office/drawing/2010/main">
                <a:solidFill>
                  <a:schemeClr val="accent5">
                    <a:lumMod val="60000"/>
                    <a:lumOff val="40000"/>
                  </a:schemeClr>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证监会备案</a:t>
            </a:r>
            <a:endParaRPr lang="en-US" altLang="zh-CN"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 name="矩形 1"/>
          <p:cNvSpPr/>
          <p:nvPr>
            <p:custDataLst>
              <p:tags r:id="rId1"/>
            </p:custDataLst>
          </p:nvPr>
        </p:nvSpPr>
        <p:spPr>
          <a:xfrm>
            <a:off x="5061585" y="1698625"/>
            <a:ext cx="6562090" cy="3371215"/>
          </a:xfrm>
          <a:prstGeom prst="rect">
            <a:avLst/>
          </a:prstGeom>
          <a:gradFill>
            <a:gsLst>
              <a:gs pos="50000">
                <a:schemeClr val="accent5">
                  <a:lumMod val="20000"/>
                  <a:lumOff val="80000"/>
                </a:schemeClr>
              </a:gs>
              <a:gs pos="0">
                <a:schemeClr val="bg1"/>
              </a:gs>
              <a:gs pos="100000">
                <a:schemeClr val="accent5">
                  <a:lumMod val="40000"/>
                  <a:lumOff val="60000"/>
                </a:schemeClr>
              </a:gs>
            </a:gsLst>
            <a:lin scaled="1"/>
          </a:gradFill>
          <a:ln>
            <a:noFill/>
          </a:ln>
        </p:spPr>
        <p:style>
          <a:lnRef idx="2">
            <a:schemeClr val="accent3">
              <a:shade val="50000"/>
            </a:schemeClr>
          </a:lnRef>
          <a:fillRef idx="1">
            <a:schemeClr val="accent3"/>
          </a:fillRef>
          <a:effectRef idx="0">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3" name="文本框 2"/>
          <p:cNvSpPr txBox="1"/>
          <p:nvPr/>
        </p:nvSpPr>
        <p:spPr>
          <a:xfrm>
            <a:off x="5401945" y="2185035"/>
            <a:ext cx="6133465" cy="1568450"/>
          </a:xfrm>
          <a:prstGeom prst="rect">
            <a:avLst/>
          </a:prstGeom>
          <a:noFill/>
        </p:spPr>
        <p:txBody>
          <a:bodyPr wrap="square" rtlCol="0" anchor="t">
            <a:spAutoFit/>
          </a:bodyPr>
          <a:lstStyle/>
          <a:p>
            <a:pPr marL="285750" indent="-285750" algn="just">
              <a:lnSpc>
                <a:spcPct val="150000"/>
              </a:lnSpc>
              <a:buFont typeface="Wingdings" panose="05000000000000000000" charset="0"/>
              <a:buChar char="Ø"/>
            </a:pPr>
            <a:r>
              <a:rPr lang="zh-CN"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武汉股交积极申报“专精特新”专板试点方案</a:t>
            </a:r>
            <a:endParaRPr lang="zh-CN"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just">
              <a:lnSpc>
                <a:spcPct val="150000"/>
              </a:lnSpc>
              <a:buFont typeface="Wingdings" panose="05000000000000000000" charset="0"/>
              <a:buChar char="Ø"/>
            </a:pPr>
            <a:r>
              <a:rPr lang="en-US" altLang="zh-CN"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6月武汉股交成功入选中国证监会公示的</a:t>
            </a:r>
            <a:endParaRPr lang="zh-CN"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a:lnSpc>
                <a:spcPct val="150000"/>
              </a:lnSpc>
              <a:buNone/>
            </a:pPr>
            <a:r>
              <a:rPr lang="zh-CN" sz="20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2400" b="1">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首批“专精特新”专板建设方案备案名单</a:t>
            </a:r>
            <a:endParaRPr lang="zh-CN" sz="2400" b="1">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9" descr="证监会公示“专精特新”专板建设方案备案名单（第一批）_中国证券监督管理委员会"/>
          <p:cNvPicPr>
            <a:picLocks noChangeAspect="1"/>
          </p:cNvPicPr>
          <p:nvPr>
            <p:custDataLst>
              <p:tags r:id="rId2"/>
            </p:custDataLst>
          </p:nvPr>
        </p:nvPicPr>
        <p:blipFill>
          <a:blip r:embed="rId3"/>
          <a:stretch>
            <a:fillRect/>
          </a:stretch>
        </p:blipFill>
        <p:spPr>
          <a:xfrm>
            <a:off x="1050925" y="1237615"/>
            <a:ext cx="4129405" cy="4832985"/>
          </a:xfrm>
          <a:prstGeom prst="rect">
            <a:avLst/>
          </a:prstGeom>
          <a:effectLst>
            <a:outerShdw blurRad="50800" dist="38100" dir="13500000" algn="br" rotWithShape="0">
              <a:prstClr val="black">
                <a:alpha val="40000"/>
              </a:prstClr>
            </a:outerShdw>
          </a:effectLst>
        </p:spPr>
      </p:pic>
      <p:sp>
        <p:nvSpPr>
          <p:cNvPr id="5" name="矩形 4"/>
          <p:cNvSpPr/>
          <p:nvPr/>
        </p:nvSpPr>
        <p:spPr>
          <a:xfrm>
            <a:off x="4857750" y="1099820"/>
            <a:ext cx="538480" cy="466090"/>
          </a:xfrm>
          <a:prstGeom prst="rect">
            <a:avLst/>
          </a:prstGeom>
          <a:solidFill>
            <a:schemeClr val="accent5">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椭圆 6"/>
          <p:cNvSpPr/>
          <p:nvPr/>
        </p:nvSpPr>
        <p:spPr>
          <a:xfrm>
            <a:off x="4890135" y="5648960"/>
            <a:ext cx="593725" cy="565150"/>
          </a:xfrm>
          <a:prstGeom prst="ellipse">
            <a:avLst/>
          </a:prstGeom>
        </p:spPr>
        <p:style>
          <a:lnRef idx="0">
            <a:srgbClr val="FFFFFF"/>
          </a:lnRef>
          <a:fillRef idx="3">
            <a:schemeClr val="accent1"/>
          </a:fillRef>
          <a:effectRef idx="0">
            <a:srgbClr val="FFFFFF"/>
          </a:effectRef>
          <a:fontRef idx="minor">
            <a:schemeClr val="lt1"/>
          </a:fontRef>
        </p:style>
        <p:txBody>
          <a:bodyPr rtlCol="0" anchor="ctr"/>
          <a:lstStyle/>
          <a:p>
            <a:pPr algn="ctr"/>
            <a:endParaRPr lang="zh-CN" altLang="en-US"/>
          </a:p>
        </p:txBody>
      </p:sp>
      <p:sp>
        <p:nvSpPr>
          <p:cNvPr id="52" name="îŝḻïḋè"/>
          <p:cNvSpPr/>
          <p:nvPr>
            <p:custDataLst>
              <p:tags r:id="rId4"/>
            </p:custDataLst>
          </p:nvPr>
        </p:nvSpPr>
        <p:spPr bwMode="auto">
          <a:xfrm>
            <a:off x="5026087" y="5730935"/>
            <a:ext cx="334961" cy="339422"/>
          </a:xfrm>
          <a:custGeom>
            <a:avLst/>
            <a:gdLst>
              <a:gd name="connsiteX0" fmla="*/ 96718 w 607590"/>
              <a:gd name="connsiteY0" fmla="*/ 353867 h 606712"/>
              <a:gd name="connsiteX1" fmla="*/ 56131 w 607590"/>
              <a:gd name="connsiteY1" fmla="*/ 556143 h 606712"/>
              <a:gd name="connsiteX2" fmla="*/ 551459 w 607590"/>
              <a:gd name="connsiteY2" fmla="*/ 556143 h 606712"/>
              <a:gd name="connsiteX3" fmla="*/ 510872 w 607590"/>
              <a:gd name="connsiteY3" fmla="*/ 353867 h 606712"/>
              <a:gd name="connsiteX4" fmla="*/ 401570 w 607590"/>
              <a:gd name="connsiteY4" fmla="*/ 353867 h 606712"/>
              <a:gd name="connsiteX5" fmla="*/ 388664 w 607590"/>
              <a:gd name="connsiteY5" fmla="*/ 375108 h 606712"/>
              <a:gd name="connsiteX6" fmla="*/ 372198 w 607590"/>
              <a:gd name="connsiteY6" fmla="*/ 403459 h 606712"/>
              <a:gd name="connsiteX7" fmla="*/ 366679 w 607590"/>
              <a:gd name="connsiteY7" fmla="*/ 413323 h 606712"/>
              <a:gd name="connsiteX8" fmla="*/ 348255 w 607590"/>
              <a:gd name="connsiteY8" fmla="*/ 447984 h 606712"/>
              <a:gd name="connsiteX9" fmla="*/ 326448 w 607590"/>
              <a:gd name="connsiteY9" fmla="*/ 491621 h 606712"/>
              <a:gd name="connsiteX10" fmla="*/ 303751 w 607590"/>
              <a:gd name="connsiteY10" fmla="*/ 505574 h 606712"/>
              <a:gd name="connsiteX11" fmla="*/ 281143 w 607590"/>
              <a:gd name="connsiteY11" fmla="*/ 491621 h 606712"/>
              <a:gd name="connsiteX12" fmla="*/ 270817 w 607590"/>
              <a:gd name="connsiteY12" fmla="*/ 471002 h 606712"/>
              <a:gd name="connsiteX13" fmla="*/ 253372 w 607590"/>
              <a:gd name="connsiteY13" fmla="*/ 436697 h 606712"/>
              <a:gd name="connsiteX14" fmla="*/ 208245 w 607590"/>
              <a:gd name="connsiteY14" fmla="*/ 354312 h 606712"/>
              <a:gd name="connsiteX15" fmla="*/ 208067 w 607590"/>
              <a:gd name="connsiteY15" fmla="*/ 353867 h 606712"/>
              <a:gd name="connsiteX16" fmla="*/ 303795 w 607590"/>
              <a:gd name="connsiteY16" fmla="*/ 151706 h 606712"/>
              <a:gd name="connsiteX17" fmla="*/ 329093 w 607590"/>
              <a:gd name="connsiteY17" fmla="*/ 176969 h 606712"/>
              <a:gd name="connsiteX18" fmla="*/ 303795 w 607590"/>
              <a:gd name="connsiteY18" fmla="*/ 202232 h 606712"/>
              <a:gd name="connsiteX19" fmla="*/ 278497 w 607590"/>
              <a:gd name="connsiteY19" fmla="*/ 176969 h 606712"/>
              <a:gd name="connsiteX20" fmla="*/ 303795 w 607590"/>
              <a:gd name="connsiteY20" fmla="*/ 151706 h 606712"/>
              <a:gd name="connsiteX21" fmla="*/ 303751 w 607590"/>
              <a:gd name="connsiteY21" fmla="*/ 101111 h 606712"/>
              <a:gd name="connsiteX22" fmla="*/ 227827 w 607590"/>
              <a:gd name="connsiteY22" fmla="*/ 176920 h 606712"/>
              <a:gd name="connsiteX23" fmla="*/ 303751 w 607590"/>
              <a:gd name="connsiteY23" fmla="*/ 252818 h 606712"/>
              <a:gd name="connsiteX24" fmla="*/ 379763 w 607590"/>
              <a:gd name="connsiteY24" fmla="*/ 176920 h 606712"/>
              <a:gd name="connsiteX25" fmla="*/ 303751 w 607590"/>
              <a:gd name="connsiteY25" fmla="*/ 101111 h 606712"/>
              <a:gd name="connsiteX26" fmla="*/ 320727 w 607590"/>
              <a:gd name="connsiteY26" fmla="*/ 812 h 606712"/>
              <a:gd name="connsiteX27" fmla="*/ 421775 w 607590"/>
              <a:gd name="connsiteY27" fmla="*/ 44854 h 606712"/>
              <a:gd name="connsiteX28" fmla="*/ 480965 w 607590"/>
              <a:gd name="connsiteY28" fmla="*/ 176920 h 606712"/>
              <a:gd name="connsiteX29" fmla="*/ 453729 w 607590"/>
              <a:gd name="connsiteY29" fmla="*/ 271215 h 606712"/>
              <a:gd name="connsiteX30" fmla="*/ 439221 w 607590"/>
              <a:gd name="connsiteY30" fmla="*/ 293878 h 606712"/>
              <a:gd name="connsiteX31" fmla="*/ 433257 w 607590"/>
              <a:gd name="connsiteY31" fmla="*/ 303387 h 606712"/>
              <a:gd name="connsiteX32" fmla="*/ 531611 w 607590"/>
              <a:gd name="connsiteY32" fmla="*/ 303387 h 606712"/>
              <a:gd name="connsiteX33" fmla="*/ 556444 w 607590"/>
              <a:gd name="connsiteY33" fmla="*/ 323650 h 606712"/>
              <a:gd name="connsiteX34" fmla="*/ 607089 w 607590"/>
              <a:gd name="connsiteY34" fmla="*/ 576495 h 606712"/>
              <a:gd name="connsiteX35" fmla="*/ 601838 w 607590"/>
              <a:gd name="connsiteY35" fmla="*/ 597469 h 606712"/>
              <a:gd name="connsiteX36" fmla="*/ 582256 w 607590"/>
              <a:gd name="connsiteY36" fmla="*/ 606712 h 606712"/>
              <a:gd name="connsiteX37" fmla="*/ 25245 w 607590"/>
              <a:gd name="connsiteY37" fmla="*/ 606712 h 606712"/>
              <a:gd name="connsiteX38" fmla="*/ 5752 w 607590"/>
              <a:gd name="connsiteY38" fmla="*/ 597469 h 606712"/>
              <a:gd name="connsiteX39" fmla="*/ 501 w 607590"/>
              <a:gd name="connsiteY39" fmla="*/ 576495 h 606712"/>
              <a:gd name="connsiteX40" fmla="*/ 51146 w 607590"/>
              <a:gd name="connsiteY40" fmla="*/ 323650 h 606712"/>
              <a:gd name="connsiteX41" fmla="*/ 75890 w 607590"/>
              <a:gd name="connsiteY41" fmla="*/ 303387 h 606712"/>
              <a:gd name="connsiteX42" fmla="*/ 175846 w 607590"/>
              <a:gd name="connsiteY42" fmla="*/ 303387 h 606712"/>
              <a:gd name="connsiteX43" fmla="*/ 160982 w 607590"/>
              <a:gd name="connsiteY43" fmla="*/ 281613 h 606712"/>
              <a:gd name="connsiteX44" fmla="*/ 128316 w 607590"/>
              <a:gd name="connsiteY44" fmla="*/ 151769 h 606712"/>
              <a:gd name="connsiteX45" fmla="*/ 283101 w 607590"/>
              <a:gd name="connsiteY45" fmla="*/ 1218 h 606712"/>
              <a:gd name="connsiteX46" fmla="*/ 320727 w 607590"/>
              <a:gd name="connsiteY46" fmla="*/ 812 h 60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7590" h="606712">
                <a:moveTo>
                  <a:pt x="96718" y="353867"/>
                </a:moveTo>
                <a:lnTo>
                  <a:pt x="56131" y="556143"/>
                </a:lnTo>
                <a:lnTo>
                  <a:pt x="551459" y="556143"/>
                </a:lnTo>
                <a:lnTo>
                  <a:pt x="510872" y="353867"/>
                </a:lnTo>
                <a:lnTo>
                  <a:pt x="401570" y="353867"/>
                </a:lnTo>
                <a:cubicBezTo>
                  <a:pt x="397387" y="360710"/>
                  <a:pt x="393025" y="367820"/>
                  <a:pt x="388664" y="375108"/>
                </a:cubicBezTo>
                <a:cubicBezTo>
                  <a:pt x="383057" y="384528"/>
                  <a:pt x="377538" y="393949"/>
                  <a:pt x="372198" y="403459"/>
                </a:cubicBezTo>
                <a:cubicBezTo>
                  <a:pt x="370329" y="406747"/>
                  <a:pt x="368548" y="410035"/>
                  <a:pt x="366679" y="413323"/>
                </a:cubicBezTo>
                <a:cubicBezTo>
                  <a:pt x="360360" y="424788"/>
                  <a:pt x="354129" y="436342"/>
                  <a:pt x="348255" y="447984"/>
                </a:cubicBezTo>
                <a:lnTo>
                  <a:pt x="326448" y="491621"/>
                </a:lnTo>
                <a:cubicBezTo>
                  <a:pt x="322175" y="500153"/>
                  <a:pt x="313364" y="505574"/>
                  <a:pt x="303751" y="505574"/>
                </a:cubicBezTo>
                <a:cubicBezTo>
                  <a:pt x="294227" y="505574"/>
                  <a:pt x="285415" y="500153"/>
                  <a:pt x="281143" y="491621"/>
                </a:cubicBezTo>
                <a:lnTo>
                  <a:pt x="270817" y="471002"/>
                </a:lnTo>
                <a:cubicBezTo>
                  <a:pt x="265032" y="459449"/>
                  <a:pt x="259246" y="448162"/>
                  <a:pt x="253372" y="436697"/>
                </a:cubicBezTo>
                <a:cubicBezTo>
                  <a:pt x="239665" y="410035"/>
                  <a:pt x="224533" y="381862"/>
                  <a:pt x="208245" y="354312"/>
                </a:cubicBezTo>
                <a:cubicBezTo>
                  <a:pt x="208245" y="354223"/>
                  <a:pt x="208156" y="354045"/>
                  <a:pt x="208067" y="353867"/>
                </a:cubicBezTo>
                <a:close/>
                <a:moveTo>
                  <a:pt x="303795" y="151706"/>
                </a:moveTo>
                <a:cubicBezTo>
                  <a:pt x="317767" y="151706"/>
                  <a:pt x="329093" y="163017"/>
                  <a:pt x="329093" y="176969"/>
                </a:cubicBezTo>
                <a:cubicBezTo>
                  <a:pt x="329093" y="190921"/>
                  <a:pt x="317767" y="202232"/>
                  <a:pt x="303795" y="202232"/>
                </a:cubicBezTo>
                <a:cubicBezTo>
                  <a:pt x="289823" y="202232"/>
                  <a:pt x="278497" y="190921"/>
                  <a:pt x="278497" y="176969"/>
                </a:cubicBezTo>
                <a:cubicBezTo>
                  <a:pt x="278497" y="163017"/>
                  <a:pt x="289823" y="151706"/>
                  <a:pt x="303795" y="151706"/>
                </a:cubicBezTo>
                <a:close/>
                <a:moveTo>
                  <a:pt x="303751" y="101111"/>
                </a:moveTo>
                <a:cubicBezTo>
                  <a:pt x="261917" y="101111"/>
                  <a:pt x="227827" y="135150"/>
                  <a:pt x="227827" y="176920"/>
                </a:cubicBezTo>
                <a:cubicBezTo>
                  <a:pt x="227827" y="218780"/>
                  <a:pt x="261917" y="252818"/>
                  <a:pt x="303751" y="252818"/>
                </a:cubicBezTo>
                <a:cubicBezTo>
                  <a:pt x="345673" y="252818"/>
                  <a:pt x="379763" y="218780"/>
                  <a:pt x="379763" y="176920"/>
                </a:cubicBezTo>
                <a:cubicBezTo>
                  <a:pt x="379763" y="135150"/>
                  <a:pt x="345673" y="101111"/>
                  <a:pt x="303751" y="101111"/>
                </a:cubicBezTo>
                <a:close/>
                <a:moveTo>
                  <a:pt x="320727" y="812"/>
                </a:moveTo>
                <a:cubicBezTo>
                  <a:pt x="357990" y="4395"/>
                  <a:pt x="393537" y="19725"/>
                  <a:pt x="421775" y="44854"/>
                </a:cubicBezTo>
                <a:cubicBezTo>
                  <a:pt x="459425" y="78448"/>
                  <a:pt x="480965" y="126618"/>
                  <a:pt x="480965" y="176920"/>
                </a:cubicBezTo>
                <a:cubicBezTo>
                  <a:pt x="480965" y="210426"/>
                  <a:pt x="471530" y="242953"/>
                  <a:pt x="453729" y="271215"/>
                </a:cubicBezTo>
                <a:lnTo>
                  <a:pt x="439221" y="293878"/>
                </a:lnTo>
                <a:cubicBezTo>
                  <a:pt x="437262" y="296988"/>
                  <a:pt x="435215" y="300188"/>
                  <a:pt x="433257" y="303387"/>
                </a:cubicBezTo>
                <a:lnTo>
                  <a:pt x="531611" y="303387"/>
                </a:lnTo>
                <a:cubicBezTo>
                  <a:pt x="543716" y="303387"/>
                  <a:pt x="554129" y="311830"/>
                  <a:pt x="556444" y="323650"/>
                </a:cubicBezTo>
                <a:lnTo>
                  <a:pt x="607089" y="576495"/>
                </a:lnTo>
                <a:cubicBezTo>
                  <a:pt x="608602" y="583872"/>
                  <a:pt x="606644" y="591604"/>
                  <a:pt x="601838" y="597469"/>
                </a:cubicBezTo>
                <a:cubicBezTo>
                  <a:pt x="597031" y="603246"/>
                  <a:pt x="589911" y="606712"/>
                  <a:pt x="582256" y="606712"/>
                </a:cubicBezTo>
                <a:lnTo>
                  <a:pt x="25245" y="606712"/>
                </a:lnTo>
                <a:cubicBezTo>
                  <a:pt x="17679" y="606712"/>
                  <a:pt x="10559" y="603246"/>
                  <a:pt x="5752" y="597469"/>
                </a:cubicBezTo>
                <a:cubicBezTo>
                  <a:pt x="946" y="591604"/>
                  <a:pt x="-1012" y="583872"/>
                  <a:pt x="501" y="576495"/>
                </a:cubicBezTo>
                <a:lnTo>
                  <a:pt x="51146" y="323650"/>
                </a:lnTo>
                <a:cubicBezTo>
                  <a:pt x="53460" y="311830"/>
                  <a:pt x="63874" y="303387"/>
                  <a:pt x="75890" y="303387"/>
                </a:cubicBezTo>
                <a:lnTo>
                  <a:pt x="175846" y="303387"/>
                </a:lnTo>
                <a:cubicBezTo>
                  <a:pt x="170951" y="296099"/>
                  <a:pt x="166233" y="288634"/>
                  <a:pt x="160982" y="281613"/>
                </a:cubicBezTo>
                <a:cubicBezTo>
                  <a:pt x="133478" y="244286"/>
                  <a:pt x="121907" y="198250"/>
                  <a:pt x="128316" y="151769"/>
                </a:cubicBezTo>
                <a:cubicBezTo>
                  <a:pt x="139175" y="73472"/>
                  <a:pt x="204329" y="10105"/>
                  <a:pt x="283101" y="1218"/>
                </a:cubicBezTo>
                <a:cubicBezTo>
                  <a:pt x="295695" y="-271"/>
                  <a:pt x="308307" y="-382"/>
                  <a:pt x="320727" y="812"/>
                </a:cubicBezTo>
                <a:close/>
              </a:path>
            </a:pathLst>
          </a:custGeom>
          <a:solidFill>
            <a:schemeClr val="lt1"/>
          </a:solidFill>
          <a:ln>
            <a:noFill/>
          </a:ln>
        </p:spPr>
        <p:txBody>
          <a:bodyPr wrap="square" lIns="91440" tIns="45720" rIns="91440" bIns="45720">
            <a:normAutofit fontScale="97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 name="矩形 3"/>
          <p:cNvSpPr/>
          <p:nvPr/>
        </p:nvSpPr>
        <p:spPr>
          <a:xfrm>
            <a:off x="1668780" y="4132580"/>
            <a:ext cx="3097530" cy="356870"/>
          </a:xfrm>
          <a:prstGeom prst="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矩形 10"/>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湖北</a:t>
            </a:r>
            <a:r>
              <a:rPr lang="en-US" altLang="zh-CN" sz="2800" b="1" dirty="0">
                <a:solidFill>
                  <a:srgbClr val="1C56A6"/>
                </a:solidFill>
                <a:cs typeface="+mn-ea"/>
                <a:sym typeface="+mn-lt"/>
              </a:rPr>
              <a:t>“</a:t>
            </a:r>
            <a:r>
              <a:rPr lang="zh-CN" altLang="en-US" sz="2800" b="1" dirty="0">
                <a:solidFill>
                  <a:srgbClr val="1C56A6"/>
                </a:solidFill>
                <a:cs typeface="+mn-ea"/>
                <a:sym typeface="+mn-lt"/>
              </a:rPr>
              <a:t>专精特新</a:t>
            </a:r>
            <a:r>
              <a:rPr lang="en-US" altLang="zh-CN" sz="2800" b="1" dirty="0">
                <a:solidFill>
                  <a:srgbClr val="1C56A6"/>
                </a:solidFill>
                <a:cs typeface="+mn-ea"/>
                <a:sym typeface="+mn-lt"/>
              </a:rPr>
              <a:t>”</a:t>
            </a:r>
            <a:r>
              <a:rPr lang="zh-CN" altLang="en-US" sz="2800" b="1" dirty="0">
                <a:solidFill>
                  <a:srgbClr val="1C56A6"/>
                </a:solidFill>
                <a:cs typeface="+mn-ea"/>
                <a:sym typeface="+mn-lt"/>
              </a:rPr>
              <a:t>专板启动</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1"/>
            </p:custDataLst>
          </p:nvPr>
        </p:nvSpPr>
        <p:spPr>
          <a:xfrm>
            <a:off x="259715" y="1995805"/>
            <a:ext cx="6371590" cy="3865880"/>
          </a:xfrm>
          <a:prstGeom prst="rect">
            <a:avLst/>
          </a:prstGeom>
          <a:gradFill>
            <a:gsLst>
              <a:gs pos="50000">
                <a:schemeClr val="accent5">
                  <a:lumMod val="20000"/>
                  <a:lumOff val="80000"/>
                </a:schemeClr>
              </a:gs>
              <a:gs pos="0">
                <a:schemeClr val="bg1"/>
              </a:gs>
              <a:gs pos="100000">
                <a:schemeClr val="accent5">
                  <a:lumMod val="40000"/>
                  <a:lumOff val="60000"/>
                </a:schemeClr>
              </a:gs>
            </a:gsLst>
            <a:lin scaled="1"/>
          </a:gradFill>
          <a:ln>
            <a:noFill/>
          </a:ln>
        </p:spPr>
        <p:style>
          <a:lnRef idx="2">
            <a:schemeClr val="accent3">
              <a:shade val="50000"/>
            </a:schemeClr>
          </a:lnRef>
          <a:fillRef idx="1">
            <a:schemeClr val="accent3"/>
          </a:fillRef>
          <a:effectRef idx="0">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2" name="文本框 1"/>
          <p:cNvSpPr txBox="1"/>
          <p:nvPr/>
        </p:nvSpPr>
        <p:spPr>
          <a:xfrm>
            <a:off x="432435" y="2442845"/>
            <a:ext cx="5008880" cy="2584450"/>
          </a:xfrm>
          <a:prstGeom prst="rect">
            <a:avLst/>
          </a:prstGeom>
          <a:noFill/>
        </p:spPr>
        <p:txBody>
          <a:bodyPr wrap="square" rtlCol="0" anchor="t">
            <a:spAutoFit/>
          </a:bodyPr>
          <a:lstStyle/>
          <a:p>
            <a:pPr indent="0" algn="just">
              <a:lnSpc>
                <a:spcPct val="150000"/>
              </a:lnSpc>
              <a:buNone/>
            </a:pPr>
            <a:r>
              <a:rPr lang="en-US" alt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作为全国首批9个试点之一，湖北“专精特新”专板的开板，有助于：</a:t>
            </a:r>
            <a:endPar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a:lnSpc>
                <a:spcPct val="150000"/>
              </a:lnSpc>
              <a:buFont typeface="Wingdings" panose="05000000000000000000" charset="0"/>
              <a:buChar char="ü"/>
            </a:pPr>
            <a:r>
              <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进一步激发中小企业创新活力</a:t>
            </a:r>
            <a:endPar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a:lnSpc>
                <a:spcPct val="150000"/>
              </a:lnSpc>
              <a:buFont typeface="Wingdings" panose="05000000000000000000" charset="0"/>
              <a:buChar char="ü"/>
            </a:pPr>
            <a:r>
              <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提升多层次资本市场服务功能</a:t>
            </a:r>
            <a:endPar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just">
              <a:lnSpc>
                <a:spcPct val="150000"/>
              </a:lnSpc>
              <a:buFont typeface="Wingdings" panose="05000000000000000000" charset="0"/>
              <a:buChar char="ü"/>
            </a:pPr>
            <a:r>
              <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为我省专精特新企业上市培育增添新的绿色通道</a:t>
            </a:r>
            <a:endPar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 name="直接连接符 2"/>
          <p:cNvCxnSpPr/>
          <p:nvPr/>
        </p:nvCxnSpPr>
        <p:spPr>
          <a:xfrm>
            <a:off x="432435" y="2018665"/>
            <a:ext cx="2514600" cy="0"/>
          </a:xfrm>
          <a:prstGeom prst="line">
            <a:avLst/>
          </a:prstGeom>
          <a:ln w="25400">
            <a:solidFill>
              <a:srgbClr val="BC1E1E"/>
            </a:solidFill>
          </a:ln>
        </p:spPr>
        <p:style>
          <a:lnRef idx="1">
            <a:schemeClr val="accent1"/>
          </a:lnRef>
          <a:fillRef idx="0">
            <a:schemeClr val="accent1"/>
          </a:fillRef>
          <a:effectRef idx="0">
            <a:schemeClr val="accent1"/>
          </a:effectRef>
          <a:fontRef idx="minor">
            <a:schemeClr val="tx1"/>
          </a:fontRef>
        </p:style>
      </p:cxnSp>
      <p:sp>
        <p:nvSpPr>
          <p:cNvPr id="16" name="矩形: 圆角 35"/>
          <p:cNvSpPr/>
          <p:nvPr>
            <p:custDataLst>
              <p:tags r:id="rId2"/>
            </p:custDataLst>
          </p:nvPr>
        </p:nvSpPr>
        <p:spPr>
          <a:xfrm>
            <a:off x="6248400" y="1970405"/>
            <a:ext cx="5588000" cy="4218940"/>
          </a:xfrm>
          <a:prstGeom prst="roundRect">
            <a:avLst>
              <a:gd name="adj" fmla="val 0"/>
            </a:avLst>
          </a:prstGeom>
          <a:solidFill>
            <a:srgbClr val="BC1E1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lt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pic>
        <p:nvPicPr>
          <p:cNvPr id="10" name="图片 9" descr="640"/>
          <p:cNvPicPr>
            <a:picLocks noChangeAspect="1"/>
          </p:cNvPicPr>
          <p:nvPr/>
        </p:nvPicPr>
        <p:blipFill>
          <a:blip r:embed="rId3"/>
          <a:stretch>
            <a:fillRect/>
          </a:stretch>
        </p:blipFill>
        <p:spPr>
          <a:xfrm>
            <a:off x="5486400" y="1798955"/>
            <a:ext cx="6108065" cy="4213860"/>
          </a:xfrm>
          <a:prstGeom prst="rect">
            <a:avLst/>
          </a:prstGeom>
        </p:spPr>
      </p:pic>
      <p:sp>
        <p:nvSpPr>
          <p:cNvPr id="4" name="文本框 3"/>
          <p:cNvSpPr txBox="1"/>
          <p:nvPr/>
        </p:nvSpPr>
        <p:spPr>
          <a:xfrm>
            <a:off x="1376680" y="1110615"/>
            <a:ext cx="8511540" cy="737235"/>
          </a:xfrm>
          <a:prstGeom prst="rect">
            <a:avLst/>
          </a:prstGeom>
          <a:noFill/>
        </p:spPr>
        <p:txBody>
          <a:bodyPr wrap="square" rtlCol="0" anchor="t">
            <a:spAutoFit/>
          </a:bodyPr>
          <a:lstStyle/>
          <a:p>
            <a:r>
              <a:rPr lang="en-US" alt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2023</a:t>
            </a:r>
            <a:r>
              <a:rPr lang="zh-CN" altLang="en-US">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8月4日，</a:t>
            </a:r>
            <a:r>
              <a:rPr lang="zh-CN">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湖北“专精特新”专板开板暨首批</a:t>
            </a:r>
            <a:r>
              <a:rPr lang="zh-CN" sz="2400" b="1">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568</a:t>
            </a:r>
            <a:r>
              <a:rPr lang="zh-CN">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家企业入板培育仪式</a:t>
            </a:r>
            <a:r>
              <a:rPr lang="zh-C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在武汉东湖国际会议中心举行。</a:t>
            </a:r>
            <a:endParaRPr lang="zh-CN" altLang="en-US">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矩形 4"/>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矩形 23"/>
          <p:cNvSpPr/>
          <p:nvPr/>
        </p:nvSpPr>
        <p:spPr>
          <a:xfrm>
            <a:off x="4819015" y="73596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zh-CN" altLang="en-US" sz="2800" b="1">
                <a:solidFill>
                  <a:srgbClr val="1C56A6"/>
                </a:solidFill>
                <a:cs typeface="+mn-ea"/>
                <a:sym typeface="+mn-lt"/>
              </a:rPr>
              <a:t>中心简介</a:t>
            </a:r>
            <a:endParaRPr lang="zh-CN" altLang="en-US" sz="2800" b="1" dirty="0">
              <a:solidFill>
                <a:srgbClr val="1C56A6"/>
              </a:solidFill>
              <a:cs typeface="+mn-ea"/>
              <a:sym typeface="+mn-lt"/>
            </a:endParaRPr>
          </a:p>
        </p:txBody>
      </p:sp>
      <p:cxnSp>
        <p:nvCxnSpPr>
          <p:cNvPr id="7" name="直接连接符 6"/>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836295" y="1160780"/>
            <a:ext cx="10474960" cy="1383665"/>
          </a:xfrm>
          <a:prstGeom prst="rect">
            <a:avLst/>
          </a:prstGeom>
          <a:noFill/>
        </p:spPr>
        <p:txBody>
          <a:bodyPr wrap="square" rtlCol="0" anchor="t">
            <a:spAutoFit/>
          </a:bodyPr>
          <a:lstStyle/>
          <a:p>
            <a:pPr indent="457200" algn="just" fontAlgn="auto">
              <a:lnSpc>
                <a:spcPct val="150000"/>
              </a:lnSpc>
            </a:pP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武汉股权托管交易中心是全省唯一合法区域性股权市场运营机构，由湖北省人民政府发文批准成立，是湖北省属唯一金融服务类企业——</a:t>
            </a:r>
            <a:r>
              <a:rPr lang="zh-CN" altLang="en-US" sz="1400" b="1">
                <a:solidFill>
                  <a:srgbClr val="BC2E21"/>
                </a:solidFill>
                <a:latin typeface="微软雅黑" panose="020B0503020204020204" pitchFamily="34" charset="-122"/>
                <a:ea typeface="微软雅黑" panose="020B0503020204020204" pitchFamily="34" charset="-122"/>
                <a:cs typeface="微软雅黑" panose="020B0503020204020204" pitchFamily="34" charset="-122"/>
                <a:sym typeface="+mn-ea"/>
              </a:rPr>
              <a:t>湖北宏泰集团的重要成员单位</a:t>
            </a:r>
            <a:r>
              <a:rPr lang="zh-CN" altLang="en-US" sz="1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武汉股交</a:t>
            </a:r>
            <a:r>
              <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是中国证券业协会区域性股权市场委员会副主任单位，湖北省企业上市发展促进会副会长单位，湖北省民营经济和中小企业投融资服务机构联盟副主任单位。</a:t>
            </a:r>
            <a:endParaRPr lang="zh-CN" altLang="en-US" sz="14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gn="just" fontAlgn="auto">
              <a:lnSpc>
                <a:spcPct val="150000"/>
              </a:lnSpc>
            </a:pPr>
            <a:endParaRPr lang="zh-CN" altLang="en-US" sz="1400" b="1"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0" name="图片 99"/>
          <p:cNvPicPr/>
          <p:nvPr/>
        </p:nvPicPr>
        <p:blipFill>
          <a:blip r:embed="rId1"/>
          <a:stretch>
            <a:fillRect/>
          </a:stretch>
        </p:blipFill>
        <p:spPr>
          <a:xfrm>
            <a:off x="876300" y="2908300"/>
            <a:ext cx="3196590" cy="448945"/>
          </a:xfrm>
          <a:prstGeom prst="rect">
            <a:avLst/>
          </a:prstGeom>
          <a:noFill/>
          <a:ln w="9525">
            <a:noFill/>
          </a:ln>
        </p:spPr>
      </p:pic>
      <p:pic>
        <p:nvPicPr>
          <p:cNvPr id="2097161" name="Picture 6" descr="C:\Users\Administrator\Desktop\企划工作事项\设计\中心设计矢量图\透明长VI.png"/>
          <p:cNvPicPr>
            <a:picLocks noChangeAspect="1" noChangeArrowheads="1"/>
          </p:cNvPicPr>
          <p:nvPr/>
        </p:nvPicPr>
        <p:blipFill>
          <a:blip r:embed="rId2" cstate="print"/>
          <a:srcRect/>
          <a:stretch>
            <a:fillRect/>
          </a:stretch>
        </p:blipFill>
        <p:spPr bwMode="auto">
          <a:xfrm>
            <a:off x="836295" y="3938905"/>
            <a:ext cx="3236595" cy="595630"/>
          </a:xfrm>
          <a:prstGeom prst="rect">
            <a:avLst/>
          </a:prstGeom>
          <a:noFill/>
          <a:ln w="9525">
            <a:noFill/>
            <a:miter lim="800000"/>
            <a:headEnd/>
            <a:tailEnd/>
          </a:ln>
        </p:spPr>
      </p:pic>
      <p:sp>
        <p:nvSpPr>
          <p:cNvPr id="16" name="流程图: 可选过程 15"/>
          <p:cNvSpPr/>
          <p:nvPr/>
        </p:nvSpPr>
        <p:spPr>
          <a:xfrm>
            <a:off x="897890" y="5605780"/>
            <a:ext cx="3273425" cy="742950"/>
          </a:xfrm>
          <a:prstGeom prst="flowChartAlternateProcess">
            <a:avLst/>
          </a:prstGeom>
        </p:spPr>
        <p:style>
          <a:lnRef idx="0">
            <a:srgbClr val="FFFFFF"/>
          </a:lnRef>
          <a:fillRef idx="2">
            <a:schemeClr val="accent5"/>
          </a:fillRef>
          <a:effectRef idx="0">
            <a:srgbClr val="FFFFFF"/>
          </a:effectRef>
          <a:fontRef idx="minor">
            <a:schemeClr val="lt1"/>
          </a:fontRef>
        </p:style>
        <p:txBody>
          <a:bodyPr rtlCol="0" anchor="ctr"/>
          <a:lstStyle/>
          <a:p>
            <a:pPr algn="ct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区域性股权市场制度与业务创新试点</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流程图: 可选过程 1"/>
          <p:cNvSpPr/>
          <p:nvPr/>
        </p:nvSpPr>
        <p:spPr>
          <a:xfrm>
            <a:off x="4373245" y="5605780"/>
            <a:ext cx="3352165" cy="742950"/>
          </a:xfrm>
          <a:prstGeom prst="flowChartAlternateProcess">
            <a:avLst/>
          </a:prstGeom>
        </p:spPr>
        <p:style>
          <a:lnRef idx="0">
            <a:srgbClr val="FFFFFF"/>
          </a:lnRef>
          <a:fillRef idx="2">
            <a:schemeClr val="accent5"/>
          </a:fillRef>
          <a:effectRef idx="0">
            <a:srgbClr val="FFFFFF"/>
          </a:effectRef>
          <a:fontRef idx="minor">
            <a:schemeClr val="lt1"/>
          </a:fontRef>
        </p:style>
        <p:txBody>
          <a:bodyPr rtlCol="0" anchor="ctr"/>
          <a:lstStyle/>
          <a:p>
            <a:pPr algn="ct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“专精特新专板”建设试点</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流程图: 可选过程 2"/>
          <p:cNvSpPr/>
          <p:nvPr/>
        </p:nvSpPr>
        <p:spPr>
          <a:xfrm>
            <a:off x="7912100" y="5605780"/>
            <a:ext cx="3343275" cy="742950"/>
          </a:xfrm>
          <a:prstGeom prst="flowChartAlternateProcess">
            <a:avLst/>
          </a:prstGeom>
        </p:spPr>
        <p:style>
          <a:lnRef idx="0">
            <a:srgbClr val="FFFFFF"/>
          </a:lnRef>
          <a:fillRef idx="2">
            <a:schemeClr val="accent5"/>
          </a:fillRef>
          <a:effectRef idx="0">
            <a:srgbClr val="FFFFFF"/>
          </a:effectRef>
          <a:fontRef idx="minor">
            <a:schemeClr val="lt1"/>
          </a:fontRef>
        </p:style>
        <p:txBody>
          <a:bodyPr rtlCol="0" anchor="ctr"/>
          <a:lstStyle/>
          <a:p>
            <a:pPr algn="ct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中国证监会区块链试点</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 name="图片 4"/>
          <p:cNvPicPr>
            <a:picLocks noChangeAspect="1"/>
          </p:cNvPicPr>
          <p:nvPr/>
        </p:nvPicPr>
        <p:blipFill>
          <a:blip r:embed="rId3"/>
          <a:stretch>
            <a:fillRect/>
          </a:stretch>
        </p:blipFill>
        <p:spPr>
          <a:xfrm>
            <a:off x="4298315" y="2231390"/>
            <a:ext cx="6957060" cy="3336290"/>
          </a:xfrm>
          <a:prstGeom prst="rect">
            <a:avLst/>
          </a:prstGeom>
        </p:spPr>
      </p:pic>
      <p:sp>
        <p:nvSpPr>
          <p:cNvPr id="17" name="矩形 16"/>
          <p:cNvSpPr/>
          <p:nvPr/>
        </p:nvSpPr>
        <p:spPr>
          <a:xfrm>
            <a:off x="8693785" y="46990"/>
            <a:ext cx="3498215" cy="10274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 name="任意多边形: 形状 13"/>
          <p:cNvSpPr/>
          <p:nvPr>
            <p:custDataLst>
              <p:tags r:id="rId1"/>
            </p:custDataLst>
          </p:nvPr>
        </p:nvSpPr>
        <p:spPr>
          <a:xfrm>
            <a:off x="636752" y="1787832"/>
            <a:ext cx="3395529" cy="4380615"/>
          </a:xfrm>
          <a:custGeom>
            <a:avLst/>
            <a:gdLst>
              <a:gd name="connsiteX0" fmla="*/ 953666 w 3434316"/>
              <a:gd name="connsiteY0" fmla="*/ 0 h 3976577"/>
              <a:gd name="connsiteX1" fmla="*/ 2480650 w 3434316"/>
              <a:gd name="connsiteY1" fmla="*/ 0 h 3976577"/>
              <a:gd name="connsiteX2" fmla="*/ 2535657 w 3434316"/>
              <a:gd name="connsiteY2" fmla="*/ 10911 h 3976577"/>
              <a:gd name="connsiteX3" fmla="*/ 3434316 w 3434316"/>
              <a:gd name="connsiteY3" fmla="*/ 632637 h 3976577"/>
              <a:gd name="connsiteX4" fmla="*/ 3434316 w 3434316"/>
              <a:gd name="connsiteY4" fmla="*/ 3976577 h 3976577"/>
              <a:gd name="connsiteX5" fmla="*/ 0 w 3434316"/>
              <a:gd name="connsiteY5" fmla="*/ 3976577 h 3976577"/>
              <a:gd name="connsiteX6" fmla="*/ 0 w 3434316"/>
              <a:gd name="connsiteY6" fmla="*/ 632637 h 3976577"/>
              <a:gd name="connsiteX7" fmla="*/ 898659 w 3434316"/>
              <a:gd name="connsiteY7" fmla="*/ 10911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316" h="3976577">
                <a:moveTo>
                  <a:pt x="953666" y="0"/>
                </a:moveTo>
                <a:lnTo>
                  <a:pt x="2480650" y="0"/>
                </a:lnTo>
                <a:lnTo>
                  <a:pt x="2535657" y="10911"/>
                </a:lnTo>
                <a:cubicBezTo>
                  <a:pt x="3070939" y="130645"/>
                  <a:pt x="3434316" y="364168"/>
                  <a:pt x="3434316" y="632637"/>
                </a:cubicBezTo>
                <a:lnTo>
                  <a:pt x="3434316" y="3976577"/>
                </a:lnTo>
                <a:lnTo>
                  <a:pt x="0" y="3976577"/>
                </a:lnTo>
                <a:lnTo>
                  <a:pt x="0" y="632637"/>
                </a:lnTo>
                <a:cubicBezTo>
                  <a:pt x="0" y="364168"/>
                  <a:pt x="363377" y="130645"/>
                  <a:pt x="898659" y="10911"/>
                </a:cubicBezTo>
                <a:close/>
              </a:path>
            </a:pathLst>
          </a:cu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1" name="任意多边形: 形状 14"/>
          <p:cNvSpPr/>
          <p:nvPr>
            <p:custDataLst>
              <p:tags r:id="rId2"/>
            </p:custDataLst>
          </p:nvPr>
        </p:nvSpPr>
        <p:spPr>
          <a:xfrm>
            <a:off x="764345" y="1628082"/>
            <a:ext cx="3135820" cy="3976577"/>
          </a:xfrm>
          <a:custGeom>
            <a:avLst/>
            <a:gdLst>
              <a:gd name="connsiteX0" fmla="*/ 953666 w 3434316"/>
              <a:gd name="connsiteY0" fmla="*/ 0 h 3976577"/>
              <a:gd name="connsiteX1" fmla="*/ 2480650 w 3434316"/>
              <a:gd name="connsiteY1" fmla="*/ 0 h 3976577"/>
              <a:gd name="connsiteX2" fmla="*/ 2535657 w 3434316"/>
              <a:gd name="connsiteY2" fmla="*/ 10911 h 3976577"/>
              <a:gd name="connsiteX3" fmla="*/ 3434316 w 3434316"/>
              <a:gd name="connsiteY3" fmla="*/ 632637 h 3976577"/>
              <a:gd name="connsiteX4" fmla="*/ 3434316 w 3434316"/>
              <a:gd name="connsiteY4" fmla="*/ 3976577 h 3976577"/>
              <a:gd name="connsiteX5" fmla="*/ 0 w 3434316"/>
              <a:gd name="connsiteY5" fmla="*/ 3976577 h 3976577"/>
              <a:gd name="connsiteX6" fmla="*/ 0 w 3434316"/>
              <a:gd name="connsiteY6" fmla="*/ 632637 h 3976577"/>
              <a:gd name="connsiteX7" fmla="*/ 898659 w 3434316"/>
              <a:gd name="connsiteY7" fmla="*/ 10911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316" h="3976577">
                <a:moveTo>
                  <a:pt x="953666" y="0"/>
                </a:moveTo>
                <a:lnTo>
                  <a:pt x="2480650" y="0"/>
                </a:lnTo>
                <a:lnTo>
                  <a:pt x="2535657" y="10911"/>
                </a:lnTo>
                <a:cubicBezTo>
                  <a:pt x="3070939" y="130645"/>
                  <a:pt x="3434316" y="364168"/>
                  <a:pt x="3434316" y="632637"/>
                </a:cubicBezTo>
                <a:lnTo>
                  <a:pt x="3434316" y="3976577"/>
                </a:lnTo>
                <a:lnTo>
                  <a:pt x="0" y="3976577"/>
                </a:lnTo>
                <a:lnTo>
                  <a:pt x="0" y="632637"/>
                </a:lnTo>
                <a:cubicBezTo>
                  <a:pt x="0" y="364168"/>
                  <a:pt x="363377" y="130645"/>
                  <a:pt x="898659" y="10911"/>
                </a:cubicBezTo>
                <a:close/>
              </a:path>
            </a:pathLst>
          </a:cu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4" name="任意多边形: 形状 15"/>
          <p:cNvSpPr/>
          <p:nvPr>
            <p:custDataLst>
              <p:tags r:id="rId3"/>
            </p:custDataLst>
          </p:nvPr>
        </p:nvSpPr>
        <p:spPr>
          <a:xfrm>
            <a:off x="1550762" y="1341002"/>
            <a:ext cx="1562987" cy="1127052"/>
          </a:xfrm>
          <a:custGeom>
            <a:avLst/>
            <a:gdLst>
              <a:gd name="connsiteX0" fmla="*/ 0 w 1562987"/>
              <a:gd name="connsiteY0" fmla="*/ 0 h 1127052"/>
              <a:gd name="connsiteX1" fmla="*/ 781494 w 1562987"/>
              <a:gd name="connsiteY1" fmla="*/ 0 h 1127052"/>
              <a:gd name="connsiteX2" fmla="*/ 1562987 w 1562987"/>
              <a:gd name="connsiteY2" fmla="*/ 0 h 1127052"/>
              <a:gd name="connsiteX3" fmla="*/ 1562987 w 1562987"/>
              <a:gd name="connsiteY3" fmla="*/ 776177 h 1127052"/>
              <a:gd name="connsiteX4" fmla="*/ 1302815 w 1562987"/>
              <a:gd name="connsiteY4" fmla="*/ 776177 h 1127052"/>
              <a:gd name="connsiteX5" fmla="*/ 1300735 w 1562987"/>
              <a:gd name="connsiteY5" fmla="*/ 782876 h 1127052"/>
              <a:gd name="connsiteX6" fmla="*/ 781494 w 1562987"/>
              <a:gd name="connsiteY6" fmla="*/ 1127052 h 1127052"/>
              <a:gd name="connsiteX7" fmla="*/ 262253 w 1562987"/>
              <a:gd name="connsiteY7" fmla="*/ 782876 h 1127052"/>
              <a:gd name="connsiteX8" fmla="*/ 260173 w 1562987"/>
              <a:gd name="connsiteY8" fmla="*/ 776177 h 1127052"/>
              <a:gd name="connsiteX9" fmla="*/ 0 w 1562987"/>
              <a:gd name="connsiteY9" fmla="*/ 776177 h 112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987" h="1127052">
                <a:moveTo>
                  <a:pt x="0" y="0"/>
                </a:moveTo>
                <a:lnTo>
                  <a:pt x="781494" y="0"/>
                </a:lnTo>
                <a:lnTo>
                  <a:pt x="1562987" y="0"/>
                </a:lnTo>
                <a:lnTo>
                  <a:pt x="1562987" y="776177"/>
                </a:lnTo>
                <a:lnTo>
                  <a:pt x="1302815" y="776177"/>
                </a:lnTo>
                <a:lnTo>
                  <a:pt x="1300735" y="782876"/>
                </a:lnTo>
                <a:cubicBezTo>
                  <a:pt x="1215188" y="985134"/>
                  <a:pt x="1014914" y="1127052"/>
                  <a:pt x="781494" y="1127052"/>
                </a:cubicBezTo>
                <a:cubicBezTo>
                  <a:pt x="548074" y="1127052"/>
                  <a:pt x="347801" y="985134"/>
                  <a:pt x="262253" y="782876"/>
                </a:cubicBezTo>
                <a:lnTo>
                  <a:pt x="260173" y="776177"/>
                </a:lnTo>
                <a:lnTo>
                  <a:pt x="0" y="776177"/>
                </a:lnTo>
                <a:close/>
              </a:path>
            </a:pathLst>
          </a:custGeom>
        </p:spPr>
        <p:style>
          <a:lnRef idx="0">
            <a:srgbClr val="FFFFFF"/>
          </a:lnRef>
          <a:fillRef idx="3">
            <a:schemeClr val="accent1"/>
          </a:fillRef>
          <a:effectRef idx="0">
            <a:srgbClr val="FFFFFF"/>
          </a:effectRef>
          <a:fontRef idx="minor">
            <a:schemeClr val="lt1"/>
          </a:fontRef>
        </p:style>
        <p:txBody>
          <a:bodyPr vert="horz" wrap="square" lIns="0" tIns="0" rIns="0" bIns="0" rtlCol="0" anchor="ctr">
            <a:noAutofit/>
          </a:bodyPr>
          <a:lstStyle/>
          <a:p>
            <a:pPr algn="ctr"/>
            <a:endParaRPr lang="zh-CN" altLang="en-US" sz="1600" b="1">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15" name="矩形: 圆角 16"/>
          <p:cNvSpPr/>
          <p:nvPr>
            <p:custDataLst>
              <p:tags r:id="rId4"/>
            </p:custDataLst>
          </p:nvPr>
        </p:nvSpPr>
        <p:spPr>
          <a:xfrm flipV="1">
            <a:off x="1935073" y="6009050"/>
            <a:ext cx="794365" cy="56288"/>
          </a:xfrm>
          <a:prstGeom prst="roundRect">
            <a:avLst>
              <a:gd name="adj" fmla="val 50000"/>
            </a:avLst>
          </a:prstGeom>
        </p:spPr>
        <p:style>
          <a:lnRef idx="0">
            <a:srgbClr val="FFFFFF"/>
          </a:lnRef>
          <a:fillRef idx="3">
            <a:schemeClr val="accent1"/>
          </a:fillRef>
          <a:effectRef idx="0">
            <a:srgbClr val="FFFFFF"/>
          </a:effectRef>
          <a:fontRef idx="minor">
            <a:schemeClr val="lt1"/>
          </a:fontRef>
        </p:style>
        <p:txBody>
          <a:bodyPr vert="horz" wrap="square" lIns="0" tIns="0" rIns="0" bIns="0" rtlCol="0" anchor="ctr">
            <a:noAutofit/>
          </a:bodyPr>
          <a:lstStyle/>
          <a:p>
            <a:pPr algn="ctr"/>
            <a:endParaRPr lang="zh-CN" altLang="en-US" sz="1600" b="1"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19" name="图形 35"/>
          <p:cNvSpPr/>
          <p:nvPr>
            <p:custDataLst>
              <p:tags r:id="rId5"/>
            </p:custDataLst>
          </p:nvPr>
        </p:nvSpPr>
        <p:spPr>
          <a:xfrm>
            <a:off x="2217937" y="2755133"/>
            <a:ext cx="228636" cy="304800"/>
          </a:xfrm>
          <a:custGeom>
            <a:avLst/>
            <a:gdLst>
              <a:gd name="connsiteX0" fmla="*/ 148505 w 228636"/>
              <a:gd name="connsiteY0" fmla="*/ 304800 h 304800"/>
              <a:gd name="connsiteX1" fmla="*/ 80103 w 228636"/>
              <a:gd name="connsiteY1" fmla="*/ 304800 h 304800"/>
              <a:gd name="connsiteX2" fmla="*/ 71292 w 228636"/>
              <a:gd name="connsiteY2" fmla="*/ 296049 h 304800"/>
              <a:gd name="connsiteX3" fmla="*/ 71292 w 228636"/>
              <a:gd name="connsiteY3" fmla="*/ 274320 h 304800"/>
              <a:gd name="connsiteX4" fmla="*/ 63941 w 228636"/>
              <a:gd name="connsiteY4" fmla="*/ 274320 h 304800"/>
              <a:gd name="connsiteX5" fmla="*/ 55130 w 228636"/>
              <a:gd name="connsiteY5" fmla="*/ 265569 h 304800"/>
              <a:gd name="connsiteX6" fmla="*/ 55130 w 228636"/>
              <a:gd name="connsiteY6" fmla="*/ 235089 h 304800"/>
              <a:gd name="connsiteX7" fmla="*/ 63941 w 228636"/>
              <a:gd name="connsiteY7" fmla="*/ 226338 h 304800"/>
              <a:gd name="connsiteX8" fmla="*/ 65339 w 228636"/>
              <a:gd name="connsiteY8" fmla="*/ 226338 h 304800"/>
              <a:gd name="connsiteX9" fmla="*/ 65339 w 228636"/>
              <a:gd name="connsiteY9" fmla="*/ 216456 h 304800"/>
              <a:gd name="connsiteX10" fmla="*/ 19292 w 228636"/>
              <a:gd name="connsiteY10" fmla="*/ 176897 h 304800"/>
              <a:gd name="connsiteX11" fmla="*/ 34145 w 228636"/>
              <a:gd name="connsiteY11" fmla="*/ 33666 h 304800"/>
              <a:gd name="connsiteX12" fmla="*/ 112667 w 228636"/>
              <a:gd name="connsiteY12" fmla="*/ 1 h 304800"/>
              <a:gd name="connsiteX13" fmla="*/ 114304 w 228636"/>
              <a:gd name="connsiteY13" fmla="*/ 1 h 304800"/>
              <a:gd name="connsiteX14" fmla="*/ 194581 w 228636"/>
              <a:gd name="connsiteY14" fmla="*/ 32743 h 304800"/>
              <a:gd name="connsiteX15" fmla="*/ 210923 w 228636"/>
              <a:gd name="connsiteY15" fmla="*/ 174635 h 304800"/>
              <a:gd name="connsiteX16" fmla="*/ 163298 w 228636"/>
              <a:gd name="connsiteY16" fmla="*/ 216456 h 304800"/>
              <a:gd name="connsiteX17" fmla="*/ 163298 w 228636"/>
              <a:gd name="connsiteY17" fmla="*/ 226338 h 304800"/>
              <a:gd name="connsiteX18" fmla="*/ 164697 w 228636"/>
              <a:gd name="connsiteY18" fmla="*/ 226338 h 304800"/>
              <a:gd name="connsiteX19" fmla="*/ 173507 w 228636"/>
              <a:gd name="connsiteY19" fmla="*/ 235089 h 304800"/>
              <a:gd name="connsiteX20" fmla="*/ 173507 w 228636"/>
              <a:gd name="connsiteY20" fmla="*/ 265569 h 304800"/>
              <a:gd name="connsiteX21" fmla="*/ 164697 w 228636"/>
              <a:gd name="connsiteY21" fmla="*/ 274320 h 304800"/>
              <a:gd name="connsiteX22" fmla="*/ 157315 w 228636"/>
              <a:gd name="connsiteY22" fmla="*/ 274320 h 304800"/>
              <a:gd name="connsiteX23" fmla="*/ 157315 w 228636"/>
              <a:gd name="connsiteY23" fmla="*/ 296049 h 304800"/>
              <a:gd name="connsiteX24" fmla="*/ 148505 w 228636"/>
              <a:gd name="connsiteY24" fmla="*/ 304800 h 304800"/>
              <a:gd name="connsiteX25" fmla="*/ 88884 w 228636"/>
              <a:gd name="connsiteY25" fmla="*/ 274320 h 304800"/>
              <a:gd name="connsiteX26" fmla="*/ 88884 w 228636"/>
              <a:gd name="connsiteY26" fmla="*/ 287298 h 304800"/>
              <a:gd name="connsiteX27" fmla="*/ 139694 w 228636"/>
              <a:gd name="connsiteY27" fmla="*/ 287298 h 304800"/>
              <a:gd name="connsiteX28" fmla="*/ 139694 w 228636"/>
              <a:gd name="connsiteY28" fmla="*/ 274320 h 304800"/>
              <a:gd name="connsiteX29" fmla="*/ 88884 w 228636"/>
              <a:gd name="connsiteY29" fmla="*/ 274320 h 304800"/>
              <a:gd name="connsiteX30" fmla="*/ 72721 w 228636"/>
              <a:gd name="connsiteY30" fmla="*/ 243840 h 304800"/>
              <a:gd name="connsiteX31" fmla="*/ 72721 w 228636"/>
              <a:gd name="connsiteY31" fmla="*/ 256818 h 304800"/>
              <a:gd name="connsiteX32" fmla="*/ 155886 w 228636"/>
              <a:gd name="connsiteY32" fmla="*/ 256818 h 304800"/>
              <a:gd name="connsiteX33" fmla="*/ 155886 w 228636"/>
              <a:gd name="connsiteY33" fmla="*/ 243840 h 304800"/>
              <a:gd name="connsiteX34" fmla="*/ 72721 w 228636"/>
              <a:gd name="connsiteY34" fmla="*/ 243840 h 304800"/>
              <a:gd name="connsiteX35" fmla="*/ 114334 w 228636"/>
              <a:gd name="connsiteY35" fmla="*/ 17503 h 304800"/>
              <a:gd name="connsiteX36" fmla="*/ 112875 w 228636"/>
              <a:gd name="connsiteY36" fmla="*/ 17503 h 304800"/>
              <a:gd name="connsiteX37" fmla="*/ 17596 w 228636"/>
              <a:gd name="connsiteY37" fmla="*/ 111949 h 304800"/>
              <a:gd name="connsiteX38" fmla="*/ 77454 w 228636"/>
              <a:gd name="connsiteY38" fmla="*/ 202674 h 304800"/>
              <a:gd name="connsiteX39" fmla="*/ 82901 w 228636"/>
              <a:gd name="connsiteY39" fmla="*/ 210771 h 304800"/>
              <a:gd name="connsiteX40" fmla="*/ 82901 w 228636"/>
              <a:gd name="connsiteY40" fmla="*/ 226368 h 304800"/>
              <a:gd name="connsiteX41" fmla="*/ 105463 w 228636"/>
              <a:gd name="connsiteY41" fmla="*/ 226368 h 304800"/>
              <a:gd name="connsiteX42" fmla="*/ 105463 w 228636"/>
              <a:gd name="connsiteY42" fmla="*/ 179249 h 304800"/>
              <a:gd name="connsiteX43" fmla="*/ 75757 w 228636"/>
              <a:gd name="connsiteY43" fmla="*/ 138321 h 304800"/>
              <a:gd name="connsiteX44" fmla="*/ 77692 w 228636"/>
              <a:gd name="connsiteY44" fmla="*/ 126147 h 304800"/>
              <a:gd name="connsiteX45" fmla="*/ 77752 w 228636"/>
              <a:gd name="connsiteY45" fmla="*/ 126118 h 304800"/>
              <a:gd name="connsiteX46" fmla="*/ 90045 w 228636"/>
              <a:gd name="connsiteY46" fmla="*/ 128082 h 304800"/>
              <a:gd name="connsiteX47" fmla="*/ 114304 w 228636"/>
              <a:gd name="connsiteY47" fmla="*/ 161479 h 304800"/>
              <a:gd name="connsiteX48" fmla="*/ 138533 w 228636"/>
              <a:gd name="connsiteY48" fmla="*/ 128082 h 304800"/>
              <a:gd name="connsiteX49" fmla="*/ 150826 w 228636"/>
              <a:gd name="connsiteY49" fmla="*/ 126118 h 304800"/>
              <a:gd name="connsiteX50" fmla="*/ 152850 w 228636"/>
              <a:gd name="connsiteY50" fmla="*/ 138292 h 304800"/>
              <a:gd name="connsiteX51" fmla="*/ 152821 w 228636"/>
              <a:gd name="connsiteY51" fmla="*/ 138351 h 304800"/>
              <a:gd name="connsiteX52" fmla="*/ 123114 w 228636"/>
              <a:gd name="connsiteY52" fmla="*/ 179279 h 304800"/>
              <a:gd name="connsiteX53" fmla="*/ 123114 w 228636"/>
              <a:gd name="connsiteY53" fmla="*/ 226368 h 304800"/>
              <a:gd name="connsiteX54" fmla="*/ 145707 w 228636"/>
              <a:gd name="connsiteY54" fmla="*/ 226368 h 304800"/>
              <a:gd name="connsiteX55" fmla="*/ 145707 w 228636"/>
              <a:gd name="connsiteY55" fmla="*/ 210771 h 304800"/>
              <a:gd name="connsiteX56" fmla="*/ 151154 w 228636"/>
              <a:gd name="connsiteY56" fmla="*/ 202674 h 304800"/>
              <a:gd name="connsiteX57" fmla="*/ 203660 w 228636"/>
              <a:gd name="connsiteY57" fmla="*/ 77213 h 304800"/>
              <a:gd name="connsiteX58" fmla="*/ 114334 w 228636"/>
              <a:gd name="connsiteY58" fmla="*/ 17503 h 304800"/>
              <a:gd name="connsiteX59" fmla="*/ 161125 w 228636"/>
              <a:gd name="connsiteY59" fmla="*/ 120670 h 304800"/>
              <a:gd name="connsiteX60" fmla="*/ 159399 w 228636"/>
              <a:gd name="connsiteY60" fmla="*/ 120492 h 304800"/>
              <a:gd name="connsiteX61" fmla="*/ 157762 w 228636"/>
              <a:gd name="connsiteY61" fmla="*/ 120016 h 304800"/>
              <a:gd name="connsiteX62" fmla="*/ 156244 w 228636"/>
              <a:gd name="connsiteY62" fmla="*/ 119212 h 304800"/>
              <a:gd name="connsiteX63" fmla="*/ 154904 w 228636"/>
              <a:gd name="connsiteY63" fmla="*/ 118111 h 304800"/>
              <a:gd name="connsiteX64" fmla="*/ 154845 w 228636"/>
              <a:gd name="connsiteY64" fmla="*/ 105788 h 304800"/>
              <a:gd name="connsiteX65" fmla="*/ 154904 w 228636"/>
              <a:gd name="connsiteY65" fmla="*/ 105728 h 304800"/>
              <a:gd name="connsiteX66" fmla="*/ 156244 w 228636"/>
              <a:gd name="connsiteY66" fmla="*/ 104657 h 304800"/>
              <a:gd name="connsiteX67" fmla="*/ 157762 w 228636"/>
              <a:gd name="connsiteY67" fmla="*/ 103853 h 304800"/>
              <a:gd name="connsiteX68" fmla="*/ 159399 w 228636"/>
              <a:gd name="connsiteY68" fmla="*/ 103347 h 304800"/>
              <a:gd name="connsiteX69" fmla="*/ 161095 w 228636"/>
              <a:gd name="connsiteY69" fmla="*/ 103168 h 304800"/>
              <a:gd name="connsiteX70" fmla="*/ 167346 w 228636"/>
              <a:gd name="connsiteY70" fmla="*/ 105728 h 304800"/>
              <a:gd name="connsiteX71" fmla="*/ 168447 w 228636"/>
              <a:gd name="connsiteY71" fmla="*/ 107068 h 304800"/>
              <a:gd name="connsiteX72" fmla="*/ 169935 w 228636"/>
              <a:gd name="connsiteY72" fmla="*/ 111919 h 304800"/>
              <a:gd name="connsiteX73" fmla="*/ 167346 w 228636"/>
              <a:gd name="connsiteY73" fmla="*/ 118111 h 304800"/>
              <a:gd name="connsiteX74" fmla="*/ 166006 w 228636"/>
              <a:gd name="connsiteY74" fmla="*/ 119212 h 304800"/>
              <a:gd name="connsiteX75" fmla="*/ 162852 w 228636"/>
              <a:gd name="connsiteY75" fmla="*/ 120522 h 304800"/>
              <a:gd name="connsiteX76" fmla="*/ 161125 w 228636"/>
              <a:gd name="connsiteY76" fmla="*/ 120670 h 304800"/>
              <a:gd name="connsiteX77" fmla="*/ 67482 w 228636"/>
              <a:gd name="connsiteY77" fmla="*/ 120670 h 304800"/>
              <a:gd name="connsiteX78" fmla="*/ 65756 w 228636"/>
              <a:gd name="connsiteY78" fmla="*/ 120492 h 304800"/>
              <a:gd name="connsiteX79" fmla="*/ 64119 w 228636"/>
              <a:gd name="connsiteY79" fmla="*/ 120016 h 304800"/>
              <a:gd name="connsiteX80" fmla="*/ 58672 w 228636"/>
              <a:gd name="connsiteY80" fmla="*/ 111919 h 304800"/>
              <a:gd name="connsiteX81" fmla="*/ 58851 w 228636"/>
              <a:gd name="connsiteY81" fmla="*/ 110223 h 304800"/>
              <a:gd name="connsiteX82" fmla="*/ 59357 w 228636"/>
              <a:gd name="connsiteY82" fmla="*/ 108586 h 304800"/>
              <a:gd name="connsiteX83" fmla="*/ 60160 w 228636"/>
              <a:gd name="connsiteY83" fmla="*/ 107068 h 304800"/>
              <a:gd name="connsiteX84" fmla="*/ 62601 w 228636"/>
              <a:gd name="connsiteY84" fmla="*/ 104657 h 304800"/>
              <a:gd name="connsiteX85" fmla="*/ 64119 w 228636"/>
              <a:gd name="connsiteY85" fmla="*/ 103853 h 304800"/>
              <a:gd name="connsiteX86" fmla="*/ 65756 w 228636"/>
              <a:gd name="connsiteY86" fmla="*/ 103347 h 304800"/>
              <a:gd name="connsiteX87" fmla="*/ 69209 w 228636"/>
              <a:gd name="connsiteY87" fmla="*/ 103347 h 304800"/>
              <a:gd name="connsiteX88" fmla="*/ 70846 w 228636"/>
              <a:gd name="connsiteY88" fmla="*/ 103853 h 304800"/>
              <a:gd name="connsiteX89" fmla="*/ 72364 w 228636"/>
              <a:gd name="connsiteY89" fmla="*/ 104657 h 304800"/>
              <a:gd name="connsiteX90" fmla="*/ 73703 w 228636"/>
              <a:gd name="connsiteY90" fmla="*/ 105728 h 304800"/>
              <a:gd name="connsiteX91" fmla="*/ 76115 w 228636"/>
              <a:gd name="connsiteY91" fmla="*/ 110193 h 304800"/>
              <a:gd name="connsiteX92" fmla="*/ 76293 w 228636"/>
              <a:gd name="connsiteY92" fmla="*/ 111890 h 304800"/>
              <a:gd name="connsiteX93" fmla="*/ 70876 w 228636"/>
              <a:gd name="connsiteY93" fmla="*/ 119986 h 304800"/>
              <a:gd name="connsiteX94" fmla="*/ 69239 w 228636"/>
              <a:gd name="connsiteY94" fmla="*/ 120462 h 304800"/>
              <a:gd name="connsiteX95" fmla="*/ 67482 w 228636"/>
              <a:gd name="connsiteY95" fmla="*/ 12067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8636" h="304800">
                <a:moveTo>
                  <a:pt x="148505" y="304800"/>
                </a:moveTo>
                <a:lnTo>
                  <a:pt x="80103" y="304800"/>
                </a:lnTo>
                <a:cubicBezTo>
                  <a:pt x="75251" y="304800"/>
                  <a:pt x="71322" y="300901"/>
                  <a:pt x="71292" y="296049"/>
                </a:cubicBezTo>
                <a:lnTo>
                  <a:pt x="71292" y="274320"/>
                </a:lnTo>
                <a:lnTo>
                  <a:pt x="63941" y="274320"/>
                </a:lnTo>
                <a:cubicBezTo>
                  <a:pt x="59089" y="274320"/>
                  <a:pt x="55160" y="270421"/>
                  <a:pt x="55130" y="265569"/>
                </a:cubicBezTo>
                <a:lnTo>
                  <a:pt x="55130" y="235089"/>
                </a:lnTo>
                <a:cubicBezTo>
                  <a:pt x="55160" y="230237"/>
                  <a:pt x="59089" y="226308"/>
                  <a:pt x="63941" y="226338"/>
                </a:cubicBezTo>
                <a:lnTo>
                  <a:pt x="65339" y="226338"/>
                </a:lnTo>
                <a:lnTo>
                  <a:pt x="65339" y="216456"/>
                </a:lnTo>
                <a:cubicBezTo>
                  <a:pt x="46706" y="207675"/>
                  <a:pt x="30782" y="194013"/>
                  <a:pt x="19292" y="176897"/>
                </a:cubicBezTo>
                <a:cubicBezTo>
                  <a:pt x="-11247" y="131892"/>
                  <a:pt x="-4967" y="71438"/>
                  <a:pt x="34145" y="33666"/>
                </a:cubicBezTo>
                <a:cubicBezTo>
                  <a:pt x="54951" y="12651"/>
                  <a:pt x="83109" y="596"/>
                  <a:pt x="112667" y="1"/>
                </a:cubicBezTo>
                <a:lnTo>
                  <a:pt x="114304" y="1"/>
                </a:lnTo>
                <a:cubicBezTo>
                  <a:pt x="144337" y="-118"/>
                  <a:pt x="173180" y="11669"/>
                  <a:pt x="194581" y="32743"/>
                </a:cubicBezTo>
                <a:cubicBezTo>
                  <a:pt x="232860" y="70247"/>
                  <a:pt x="239676" y="129422"/>
                  <a:pt x="210923" y="174635"/>
                </a:cubicBezTo>
                <a:cubicBezTo>
                  <a:pt x="199314" y="192792"/>
                  <a:pt x="182824" y="207318"/>
                  <a:pt x="163298" y="216456"/>
                </a:cubicBezTo>
                <a:lnTo>
                  <a:pt x="163298" y="226338"/>
                </a:lnTo>
                <a:lnTo>
                  <a:pt x="164697" y="226338"/>
                </a:lnTo>
                <a:cubicBezTo>
                  <a:pt x="169549" y="226338"/>
                  <a:pt x="173478" y="230237"/>
                  <a:pt x="173507" y="235089"/>
                </a:cubicBezTo>
                <a:lnTo>
                  <a:pt x="173507" y="265569"/>
                </a:lnTo>
                <a:cubicBezTo>
                  <a:pt x="173478" y="270421"/>
                  <a:pt x="169549" y="274350"/>
                  <a:pt x="164697" y="274320"/>
                </a:cubicBezTo>
                <a:lnTo>
                  <a:pt x="157315" y="274320"/>
                </a:lnTo>
                <a:lnTo>
                  <a:pt x="157315" y="296049"/>
                </a:lnTo>
                <a:cubicBezTo>
                  <a:pt x="157285" y="300901"/>
                  <a:pt x="153356" y="304800"/>
                  <a:pt x="148505" y="304800"/>
                </a:cubicBezTo>
                <a:close/>
                <a:moveTo>
                  <a:pt x="88884" y="274320"/>
                </a:moveTo>
                <a:lnTo>
                  <a:pt x="88884" y="287298"/>
                </a:lnTo>
                <a:lnTo>
                  <a:pt x="139694" y="287298"/>
                </a:lnTo>
                <a:lnTo>
                  <a:pt x="139694" y="274320"/>
                </a:lnTo>
                <a:lnTo>
                  <a:pt x="88884" y="274320"/>
                </a:lnTo>
                <a:close/>
                <a:moveTo>
                  <a:pt x="72721" y="243840"/>
                </a:moveTo>
                <a:lnTo>
                  <a:pt x="72721" y="256818"/>
                </a:lnTo>
                <a:lnTo>
                  <a:pt x="155886" y="256818"/>
                </a:lnTo>
                <a:lnTo>
                  <a:pt x="155886" y="243840"/>
                </a:lnTo>
                <a:lnTo>
                  <a:pt x="72721" y="243840"/>
                </a:lnTo>
                <a:close/>
                <a:moveTo>
                  <a:pt x="114334" y="17503"/>
                </a:moveTo>
                <a:lnTo>
                  <a:pt x="112875" y="17503"/>
                </a:lnTo>
                <a:cubicBezTo>
                  <a:pt x="62125" y="18217"/>
                  <a:pt x="18489" y="61467"/>
                  <a:pt x="17596" y="111949"/>
                </a:cubicBezTo>
                <a:cubicBezTo>
                  <a:pt x="16762" y="151686"/>
                  <a:pt x="40604" y="187792"/>
                  <a:pt x="77454" y="202674"/>
                </a:cubicBezTo>
                <a:cubicBezTo>
                  <a:pt x="80758" y="204014"/>
                  <a:pt x="82901" y="207229"/>
                  <a:pt x="82901" y="210771"/>
                </a:cubicBezTo>
                <a:lnTo>
                  <a:pt x="82901" y="226368"/>
                </a:lnTo>
                <a:lnTo>
                  <a:pt x="105463" y="226368"/>
                </a:lnTo>
                <a:lnTo>
                  <a:pt x="105463" y="179249"/>
                </a:lnTo>
                <a:lnTo>
                  <a:pt x="75757" y="138321"/>
                </a:lnTo>
                <a:cubicBezTo>
                  <a:pt x="72930" y="134422"/>
                  <a:pt x="73793" y="128975"/>
                  <a:pt x="77692" y="126147"/>
                </a:cubicBezTo>
                <a:cubicBezTo>
                  <a:pt x="77722" y="126147"/>
                  <a:pt x="77722" y="126118"/>
                  <a:pt x="77752" y="126118"/>
                </a:cubicBezTo>
                <a:cubicBezTo>
                  <a:pt x="81681" y="123290"/>
                  <a:pt x="87187" y="124183"/>
                  <a:pt x="90045" y="128082"/>
                </a:cubicBezTo>
                <a:lnTo>
                  <a:pt x="114304" y="161479"/>
                </a:lnTo>
                <a:lnTo>
                  <a:pt x="138533" y="128082"/>
                </a:lnTo>
                <a:cubicBezTo>
                  <a:pt x="141391" y="124153"/>
                  <a:pt x="146867" y="123290"/>
                  <a:pt x="150826" y="126118"/>
                </a:cubicBezTo>
                <a:cubicBezTo>
                  <a:pt x="154755" y="128916"/>
                  <a:pt x="155648" y="134363"/>
                  <a:pt x="152850" y="138292"/>
                </a:cubicBezTo>
                <a:cubicBezTo>
                  <a:pt x="152850" y="138321"/>
                  <a:pt x="152821" y="138321"/>
                  <a:pt x="152821" y="138351"/>
                </a:cubicBezTo>
                <a:lnTo>
                  <a:pt x="123114" y="179279"/>
                </a:lnTo>
                <a:lnTo>
                  <a:pt x="123114" y="226368"/>
                </a:lnTo>
                <a:lnTo>
                  <a:pt x="145707" y="226368"/>
                </a:lnTo>
                <a:lnTo>
                  <a:pt x="145707" y="210771"/>
                </a:lnTo>
                <a:cubicBezTo>
                  <a:pt x="145707" y="207229"/>
                  <a:pt x="147850" y="204014"/>
                  <a:pt x="151154" y="202674"/>
                </a:cubicBezTo>
                <a:cubicBezTo>
                  <a:pt x="200296" y="182523"/>
                  <a:pt x="223811" y="126356"/>
                  <a:pt x="203660" y="77213"/>
                </a:cubicBezTo>
                <a:cubicBezTo>
                  <a:pt x="188777" y="40988"/>
                  <a:pt x="153475" y="17384"/>
                  <a:pt x="114334" y="17503"/>
                </a:cubicBezTo>
                <a:close/>
                <a:moveTo>
                  <a:pt x="161125" y="120670"/>
                </a:moveTo>
                <a:cubicBezTo>
                  <a:pt x="160560" y="120670"/>
                  <a:pt x="159964" y="120611"/>
                  <a:pt x="159399" y="120492"/>
                </a:cubicBezTo>
                <a:cubicBezTo>
                  <a:pt x="158833" y="120373"/>
                  <a:pt x="158297" y="120224"/>
                  <a:pt x="157762" y="120016"/>
                </a:cubicBezTo>
                <a:cubicBezTo>
                  <a:pt x="157226" y="119807"/>
                  <a:pt x="156720" y="119539"/>
                  <a:pt x="156244" y="119212"/>
                </a:cubicBezTo>
                <a:cubicBezTo>
                  <a:pt x="155767" y="118885"/>
                  <a:pt x="155321" y="118527"/>
                  <a:pt x="154904" y="118111"/>
                </a:cubicBezTo>
                <a:cubicBezTo>
                  <a:pt x="151481" y="114717"/>
                  <a:pt x="151451" y="109211"/>
                  <a:pt x="154845" y="105788"/>
                </a:cubicBezTo>
                <a:lnTo>
                  <a:pt x="154904" y="105728"/>
                </a:lnTo>
                <a:cubicBezTo>
                  <a:pt x="155321" y="105311"/>
                  <a:pt x="155767" y="104954"/>
                  <a:pt x="156244" y="104657"/>
                </a:cubicBezTo>
                <a:cubicBezTo>
                  <a:pt x="156720" y="104329"/>
                  <a:pt x="157226" y="104061"/>
                  <a:pt x="157762" y="103853"/>
                </a:cubicBezTo>
                <a:cubicBezTo>
                  <a:pt x="158297" y="103645"/>
                  <a:pt x="158833" y="103466"/>
                  <a:pt x="159399" y="103347"/>
                </a:cubicBezTo>
                <a:cubicBezTo>
                  <a:pt x="159964" y="103228"/>
                  <a:pt x="160530" y="103168"/>
                  <a:pt x="161095" y="103168"/>
                </a:cubicBezTo>
                <a:cubicBezTo>
                  <a:pt x="163447" y="103168"/>
                  <a:pt x="165679" y="104091"/>
                  <a:pt x="167346" y="105728"/>
                </a:cubicBezTo>
                <a:cubicBezTo>
                  <a:pt x="167763" y="106145"/>
                  <a:pt x="168120" y="106591"/>
                  <a:pt x="168447" y="107068"/>
                </a:cubicBezTo>
                <a:cubicBezTo>
                  <a:pt x="169400" y="108496"/>
                  <a:pt x="169935" y="110193"/>
                  <a:pt x="169935" y="111919"/>
                </a:cubicBezTo>
                <a:cubicBezTo>
                  <a:pt x="169935" y="114241"/>
                  <a:pt x="169013" y="116473"/>
                  <a:pt x="167346" y="118111"/>
                </a:cubicBezTo>
                <a:cubicBezTo>
                  <a:pt x="166929" y="118527"/>
                  <a:pt x="166483" y="118885"/>
                  <a:pt x="166006" y="119212"/>
                </a:cubicBezTo>
                <a:cubicBezTo>
                  <a:pt x="165054" y="119837"/>
                  <a:pt x="163983" y="120283"/>
                  <a:pt x="162852" y="120522"/>
                </a:cubicBezTo>
                <a:cubicBezTo>
                  <a:pt x="162256" y="120611"/>
                  <a:pt x="161691" y="120670"/>
                  <a:pt x="161125" y="120670"/>
                </a:cubicBezTo>
                <a:close/>
                <a:moveTo>
                  <a:pt x="67482" y="120670"/>
                </a:moveTo>
                <a:cubicBezTo>
                  <a:pt x="66917" y="120670"/>
                  <a:pt x="66322" y="120611"/>
                  <a:pt x="65756" y="120492"/>
                </a:cubicBezTo>
                <a:cubicBezTo>
                  <a:pt x="65191" y="120373"/>
                  <a:pt x="64655" y="120224"/>
                  <a:pt x="64119" y="120016"/>
                </a:cubicBezTo>
                <a:cubicBezTo>
                  <a:pt x="60845" y="118676"/>
                  <a:pt x="58702" y="115491"/>
                  <a:pt x="58672" y="111919"/>
                </a:cubicBezTo>
                <a:cubicBezTo>
                  <a:pt x="58672" y="111354"/>
                  <a:pt x="58732" y="110788"/>
                  <a:pt x="58851" y="110223"/>
                </a:cubicBezTo>
                <a:cubicBezTo>
                  <a:pt x="58970" y="109657"/>
                  <a:pt x="59119" y="109121"/>
                  <a:pt x="59357" y="108586"/>
                </a:cubicBezTo>
                <a:cubicBezTo>
                  <a:pt x="59565" y="108050"/>
                  <a:pt x="59833" y="107544"/>
                  <a:pt x="60160" y="107068"/>
                </a:cubicBezTo>
                <a:cubicBezTo>
                  <a:pt x="60785" y="106115"/>
                  <a:pt x="61619" y="105282"/>
                  <a:pt x="62601" y="104657"/>
                </a:cubicBezTo>
                <a:cubicBezTo>
                  <a:pt x="63077" y="104329"/>
                  <a:pt x="63583" y="104061"/>
                  <a:pt x="64119" y="103853"/>
                </a:cubicBezTo>
                <a:cubicBezTo>
                  <a:pt x="64655" y="103645"/>
                  <a:pt x="65191" y="103466"/>
                  <a:pt x="65756" y="103347"/>
                </a:cubicBezTo>
                <a:cubicBezTo>
                  <a:pt x="66887" y="103109"/>
                  <a:pt x="68048" y="103109"/>
                  <a:pt x="69209" y="103347"/>
                </a:cubicBezTo>
                <a:cubicBezTo>
                  <a:pt x="69774" y="103466"/>
                  <a:pt x="70310" y="103615"/>
                  <a:pt x="70846" y="103853"/>
                </a:cubicBezTo>
                <a:cubicBezTo>
                  <a:pt x="71382" y="104061"/>
                  <a:pt x="71888" y="104329"/>
                  <a:pt x="72364" y="104657"/>
                </a:cubicBezTo>
                <a:cubicBezTo>
                  <a:pt x="72840" y="104984"/>
                  <a:pt x="73287" y="105341"/>
                  <a:pt x="73703" y="105728"/>
                </a:cubicBezTo>
                <a:cubicBezTo>
                  <a:pt x="74924" y="106948"/>
                  <a:pt x="75757" y="108496"/>
                  <a:pt x="76115" y="110193"/>
                </a:cubicBezTo>
                <a:cubicBezTo>
                  <a:pt x="76234" y="110758"/>
                  <a:pt x="76293" y="111324"/>
                  <a:pt x="76293" y="111890"/>
                </a:cubicBezTo>
                <a:cubicBezTo>
                  <a:pt x="76293" y="115432"/>
                  <a:pt x="74150" y="118646"/>
                  <a:pt x="70876" y="119986"/>
                </a:cubicBezTo>
                <a:cubicBezTo>
                  <a:pt x="70340" y="120194"/>
                  <a:pt x="69804" y="120373"/>
                  <a:pt x="69239" y="120462"/>
                </a:cubicBezTo>
                <a:cubicBezTo>
                  <a:pt x="68643" y="120611"/>
                  <a:pt x="68078" y="120670"/>
                  <a:pt x="67482" y="120670"/>
                </a:cubicBezTo>
                <a:close/>
              </a:path>
            </a:pathLst>
          </a:custGeom>
          <a:solidFill>
            <a:srgbClr val="E4390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zh-CN" altLang="en-US" sz="1600" b="1">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25" name="文本框 24"/>
          <p:cNvSpPr txBox="1"/>
          <p:nvPr>
            <p:custDataLst>
              <p:tags r:id="rId6"/>
            </p:custDataLst>
          </p:nvPr>
        </p:nvSpPr>
        <p:spPr>
          <a:xfrm>
            <a:off x="1717675" y="1542415"/>
            <a:ext cx="1303020" cy="330200"/>
          </a:xfrm>
          <a:prstGeom prst="rect">
            <a:avLst/>
          </a:prstGeom>
          <a:noFill/>
        </p:spPr>
        <p:txBody>
          <a:bodyPr wrap="square" lIns="0" tIns="0" rIns="0" bIns="0" rtlCol="0" anchor="ctr" anchorCtr="0">
            <a:noAutofit/>
          </a:bodyPr>
          <a:lstStyle/>
          <a:p>
            <a:pPr lvl="0" algn="ctr">
              <a:defRPr/>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强化</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a:p>
            <a:pPr lvl="0" algn="ctr">
              <a:defRPr/>
            </a:pPr>
            <a:r>
              <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rPr>
              <a:t>基础服务</a:t>
            </a:r>
            <a:endParaRPr lang="zh-CN" altLang="en-US" sz="20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黑体 CN Normal" panose="020B0400000000000000" pitchFamily="34" charset="-122"/>
            </a:endParaRPr>
          </a:p>
        </p:txBody>
      </p:sp>
      <p:sp>
        <p:nvSpPr>
          <p:cNvPr id="30" name="文本框 29"/>
          <p:cNvSpPr txBox="1"/>
          <p:nvPr>
            <p:custDataLst>
              <p:tags r:id="rId7"/>
            </p:custDataLst>
          </p:nvPr>
        </p:nvSpPr>
        <p:spPr>
          <a:xfrm>
            <a:off x="799293" y="3224244"/>
            <a:ext cx="2837324" cy="1068070"/>
          </a:xfrm>
          <a:prstGeom prst="rect">
            <a:avLst/>
          </a:prstGeom>
          <a:noFill/>
        </p:spPr>
        <p:txBody>
          <a:bodyPr wrap="square" lIns="0" tIns="0" rIns="0" bIns="72000">
            <a:spAutoFit/>
          </a:bodyPr>
          <a:lstStyle/>
          <a:p>
            <a:pPr marL="285750" indent="-285750" algn="ctr">
              <a:lnSpc>
                <a:spcPct val="120000"/>
              </a:lnSpc>
              <a:buFont typeface="Arial" panose="020B0604020202020204" pitchFamily="34" charset="0"/>
              <a:buChar char="•"/>
            </a:pP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股改规范</a:t>
            </a:r>
            <a:endPar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ctr">
              <a:lnSpc>
                <a:spcPct val="120000"/>
              </a:lnSpc>
              <a:buFont typeface="Arial" panose="020B0604020202020204" pitchFamily="34" charset="0"/>
              <a:buChar char="•"/>
            </a:pP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资本市场培训</a:t>
            </a:r>
            <a:endPar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ctr">
              <a:lnSpc>
                <a:spcPct val="120000"/>
              </a:lnSpc>
              <a:buFont typeface="Arial" panose="020B0604020202020204" pitchFamily="34" charset="0"/>
              <a:buChar char="•"/>
            </a:pP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政策支持</a:t>
            </a:r>
            <a:endParaRPr lang="zh-CN" altLang="en-US" dirty="0">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任意多边形: 形状 22"/>
          <p:cNvSpPr/>
          <p:nvPr>
            <p:custDataLst>
              <p:tags r:id="rId8"/>
            </p:custDataLst>
          </p:nvPr>
        </p:nvSpPr>
        <p:spPr>
          <a:xfrm>
            <a:off x="4398236" y="1787832"/>
            <a:ext cx="3395529" cy="4380615"/>
          </a:xfrm>
          <a:custGeom>
            <a:avLst/>
            <a:gdLst>
              <a:gd name="connsiteX0" fmla="*/ 953666 w 3434316"/>
              <a:gd name="connsiteY0" fmla="*/ 0 h 3976577"/>
              <a:gd name="connsiteX1" fmla="*/ 2480650 w 3434316"/>
              <a:gd name="connsiteY1" fmla="*/ 0 h 3976577"/>
              <a:gd name="connsiteX2" fmla="*/ 2535657 w 3434316"/>
              <a:gd name="connsiteY2" fmla="*/ 10911 h 3976577"/>
              <a:gd name="connsiteX3" fmla="*/ 3434316 w 3434316"/>
              <a:gd name="connsiteY3" fmla="*/ 632637 h 3976577"/>
              <a:gd name="connsiteX4" fmla="*/ 3434316 w 3434316"/>
              <a:gd name="connsiteY4" fmla="*/ 3976577 h 3976577"/>
              <a:gd name="connsiteX5" fmla="*/ 0 w 3434316"/>
              <a:gd name="connsiteY5" fmla="*/ 3976577 h 3976577"/>
              <a:gd name="connsiteX6" fmla="*/ 0 w 3434316"/>
              <a:gd name="connsiteY6" fmla="*/ 632637 h 3976577"/>
              <a:gd name="connsiteX7" fmla="*/ 898659 w 3434316"/>
              <a:gd name="connsiteY7" fmla="*/ 10911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316" h="3976577">
                <a:moveTo>
                  <a:pt x="953666" y="0"/>
                </a:moveTo>
                <a:lnTo>
                  <a:pt x="2480650" y="0"/>
                </a:lnTo>
                <a:lnTo>
                  <a:pt x="2535657" y="10911"/>
                </a:lnTo>
                <a:cubicBezTo>
                  <a:pt x="3070939" y="130645"/>
                  <a:pt x="3434316" y="364168"/>
                  <a:pt x="3434316" y="632637"/>
                </a:cubicBezTo>
                <a:lnTo>
                  <a:pt x="3434316" y="3976577"/>
                </a:lnTo>
                <a:lnTo>
                  <a:pt x="0" y="3976577"/>
                </a:lnTo>
                <a:lnTo>
                  <a:pt x="0" y="632637"/>
                </a:lnTo>
                <a:cubicBezTo>
                  <a:pt x="0" y="364168"/>
                  <a:pt x="363377" y="130645"/>
                  <a:pt x="898659" y="10911"/>
                </a:cubicBezTo>
                <a:close/>
              </a:path>
            </a:pathLst>
          </a:cu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39" name="任意多边形: 形状 23"/>
          <p:cNvSpPr/>
          <p:nvPr>
            <p:custDataLst>
              <p:tags r:id="rId9"/>
            </p:custDataLst>
          </p:nvPr>
        </p:nvSpPr>
        <p:spPr>
          <a:xfrm>
            <a:off x="4525829" y="1628082"/>
            <a:ext cx="3135820" cy="3976577"/>
          </a:xfrm>
          <a:custGeom>
            <a:avLst/>
            <a:gdLst>
              <a:gd name="connsiteX0" fmla="*/ 953666 w 3434316"/>
              <a:gd name="connsiteY0" fmla="*/ 0 h 3976577"/>
              <a:gd name="connsiteX1" fmla="*/ 2480650 w 3434316"/>
              <a:gd name="connsiteY1" fmla="*/ 0 h 3976577"/>
              <a:gd name="connsiteX2" fmla="*/ 2535657 w 3434316"/>
              <a:gd name="connsiteY2" fmla="*/ 10911 h 3976577"/>
              <a:gd name="connsiteX3" fmla="*/ 3434316 w 3434316"/>
              <a:gd name="connsiteY3" fmla="*/ 632637 h 3976577"/>
              <a:gd name="connsiteX4" fmla="*/ 3434316 w 3434316"/>
              <a:gd name="connsiteY4" fmla="*/ 3976577 h 3976577"/>
              <a:gd name="connsiteX5" fmla="*/ 0 w 3434316"/>
              <a:gd name="connsiteY5" fmla="*/ 3976577 h 3976577"/>
              <a:gd name="connsiteX6" fmla="*/ 0 w 3434316"/>
              <a:gd name="connsiteY6" fmla="*/ 632637 h 3976577"/>
              <a:gd name="connsiteX7" fmla="*/ 898659 w 3434316"/>
              <a:gd name="connsiteY7" fmla="*/ 10911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316" h="3976577">
                <a:moveTo>
                  <a:pt x="953666" y="0"/>
                </a:moveTo>
                <a:lnTo>
                  <a:pt x="2480650" y="0"/>
                </a:lnTo>
                <a:lnTo>
                  <a:pt x="2535657" y="10911"/>
                </a:lnTo>
                <a:cubicBezTo>
                  <a:pt x="3070939" y="130645"/>
                  <a:pt x="3434316" y="364168"/>
                  <a:pt x="3434316" y="632637"/>
                </a:cubicBezTo>
                <a:lnTo>
                  <a:pt x="3434316" y="3976577"/>
                </a:lnTo>
                <a:lnTo>
                  <a:pt x="0" y="3976577"/>
                </a:lnTo>
                <a:lnTo>
                  <a:pt x="0" y="632637"/>
                </a:lnTo>
                <a:cubicBezTo>
                  <a:pt x="0" y="364168"/>
                  <a:pt x="363377" y="130645"/>
                  <a:pt x="898659" y="10911"/>
                </a:cubicBezTo>
                <a:close/>
              </a:path>
            </a:pathLst>
          </a:cu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1" name="任意多边形: 形状 24"/>
          <p:cNvSpPr/>
          <p:nvPr>
            <p:custDataLst>
              <p:tags r:id="rId10"/>
            </p:custDataLst>
          </p:nvPr>
        </p:nvSpPr>
        <p:spPr>
          <a:xfrm>
            <a:off x="5312246" y="1341002"/>
            <a:ext cx="1562987" cy="1127052"/>
          </a:xfrm>
          <a:custGeom>
            <a:avLst/>
            <a:gdLst>
              <a:gd name="connsiteX0" fmla="*/ 0 w 1562987"/>
              <a:gd name="connsiteY0" fmla="*/ 0 h 1127052"/>
              <a:gd name="connsiteX1" fmla="*/ 781494 w 1562987"/>
              <a:gd name="connsiteY1" fmla="*/ 0 h 1127052"/>
              <a:gd name="connsiteX2" fmla="*/ 1562987 w 1562987"/>
              <a:gd name="connsiteY2" fmla="*/ 0 h 1127052"/>
              <a:gd name="connsiteX3" fmla="*/ 1562987 w 1562987"/>
              <a:gd name="connsiteY3" fmla="*/ 776177 h 1127052"/>
              <a:gd name="connsiteX4" fmla="*/ 1302815 w 1562987"/>
              <a:gd name="connsiteY4" fmla="*/ 776177 h 1127052"/>
              <a:gd name="connsiteX5" fmla="*/ 1300735 w 1562987"/>
              <a:gd name="connsiteY5" fmla="*/ 782876 h 1127052"/>
              <a:gd name="connsiteX6" fmla="*/ 781494 w 1562987"/>
              <a:gd name="connsiteY6" fmla="*/ 1127052 h 1127052"/>
              <a:gd name="connsiteX7" fmla="*/ 262253 w 1562987"/>
              <a:gd name="connsiteY7" fmla="*/ 782876 h 1127052"/>
              <a:gd name="connsiteX8" fmla="*/ 260173 w 1562987"/>
              <a:gd name="connsiteY8" fmla="*/ 776177 h 1127052"/>
              <a:gd name="connsiteX9" fmla="*/ 0 w 1562987"/>
              <a:gd name="connsiteY9" fmla="*/ 776177 h 112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987" h="1127052">
                <a:moveTo>
                  <a:pt x="0" y="0"/>
                </a:moveTo>
                <a:lnTo>
                  <a:pt x="781494" y="0"/>
                </a:lnTo>
                <a:lnTo>
                  <a:pt x="1562987" y="0"/>
                </a:lnTo>
                <a:lnTo>
                  <a:pt x="1562987" y="776177"/>
                </a:lnTo>
                <a:lnTo>
                  <a:pt x="1302815" y="776177"/>
                </a:lnTo>
                <a:lnTo>
                  <a:pt x="1300735" y="782876"/>
                </a:lnTo>
                <a:cubicBezTo>
                  <a:pt x="1215188" y="985134"/>
                  <a:pt x="1014914" y="1127052"/>
                  <a:pt x="781494" y="1127052"/>
                </a:cubicBezTo>
                <a:cubicBezTo>
                  <a:pt x="548074" y="1127052"/>
                  <a:pt x="347801" y="985134"/>
                  <a:pt x="262253" y="782876"/>
                </a:cubicBezTo>
                <a:lnTo>
                  <a:pt x="260173" y="776177"/>
                </a:lnTo>
                <a:lnTo>
                  <a:pt x="0" y="776177"/>
                </a:lnTo>
                <a:close/>
              </a:path>
            </a:pathLst>
          </a:custGeom>
        </p:spPr>
        <p:style>
          <a:lnRef idx="0">
            <a:srgbClr val="FFFFFF"/>
          </a:lnRef>
          <a:fillRef idx="3">
            <a:schemeClr val="accent1"/>
          </a:fillRef>
          <a:effectRef idx="0">
            <a:srgbClr val="FFFFFF"/>
          </a:effectRef>
          <a:fontRef idx="minor">
            <a:schemeClr val="lt1"/>
          </a:fontRef>
        </p:style>
        <p:txBody>
          <a:bodyPr vert="horz" wrap="square" lIns="0" tIns="0" rIns="0" bIns="0" rtlCol="0" anchor="ctr">
            <a:noAutofit/>
          </a:bodyPr>
          <a:lstStyle/>
          <a:p>
            <a:pPr algn="ctr"/>
            <a:endParaRPr lang="zh-CN" altLang="en-US" sz="1600" b="1">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62" name="矩形: 圆角 25"/>
          <p:cNvSpPr/>
          <p:nvPr>
            <p:custDataLst>
              <p:tags r:id="rId11"/>
            </p:custDataLst>
          </p:nvPr>
        </p:nvSpPr>
        <p:spPr>
          <a:xfrm flipV="1">
            <a:off x="5696557" y="6009050"/>
            <a:ext cx="794365" cy="56288"/>
          </a:xfrm>
          <a:prstGeom prst="roundRect">
            <a:avLst>
              <a:gd name="adj" fmla="val 50000"/>
            </a:avLst>
          </a:prstGeom>
        </p:spPr>
        <p:style>
          <a:lnRef idx="0">
            <a:srgbClr val="FFFFFF"/>
          </a:lnRef>
          <a:fillRef idx="3">
            <a:schemeClr val="accent1"/>
          </a:fillRef>
          <a:effectRef idx="0">
            <a:srgbClr val="FFFFFF"/>
          </a:effectRef>
          <a:fontRef idx="minor">
            <a:schemeClr val="lt1"/>
          </a:fontRef>
        </p:style>
        <p:txBody>
          <a:bodyPr vert="horz" wrap="square" lIns="0" tIns="0" rIns="0" bIns="0" rtlCol="0" anchor="ctr">
            <a:noAutofit/>
          </a:bodyPr>
          <a:lstStyle/>
          <a:p>
            <a:pPr algn="ctr"/>
            <a:endParaRPr lang="zh-CN" altLang="en-US" sz="1600" b="1"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63" name="图形 35"/>
          <p:cNvSpPr/>
          <p:nvPr>
            <p:custDataLst>
              <p:tags r:id="rId12"/>
            </p:custDataLst>
          </p:nvPr>
        </p:nvSpPr>
        <p:spPr>
          <a:xfrm>
            <a:off x="5979421" y="2755133"/>
            <a:ext cx="228636" cy="304800"/>
          </a:xfrm>
          <a:custGeom>
            <a:avLst/>
            <a:gdLst>
              <a:gd name="connsiteX0" fmla="*/ 148505 w 228636"/>
              <a:gd name="connsiteY0" fmla="*/ 304800 h 304800"/>
              <a:gd name="connsiteX1" fmla="*/ 80103 w 228636"/>
              <a:gd name="connsiteY1" fmla="*/ 304800 h 304800"/>
              <a:gd name="connsiteX2" fmla="*/ 71292 w 228636"/>
              <a:gd name="connsiteY2" fmla="*/ 296049 h 304800"/>
              <a:gd name="connsiteX3" fmla="*/ 71292 w 228636"/>
              <a:gd name="connsiteY3" fmla="*/ 274320 h 304800"/>
              <a:gd name="connsiteX4" fmla="*/ 63941 w 228636"/>
              <a:gd name="connsiteY4" fmla="*/ 274320 h 304800"/>
              <a:gd name="connsiteX5" fmla="*/ 55130 w 228636"/>
              <a:gd name="connsiteY5" fmla="*/ 265569 h 304800"/>
              <a:gd name="connsiteX6" fmla="*/ 55130 w 228636"/>
              <a:gd name="connsiteY6" fmla="*/ 235089 h 304800"/>
              <a:gd name="connsiteX7" fmla="*/ 63941 w 228636"/>
              <a:gd name="connsiteY7" fmla="*/ 226338 h 304800"/>
              <a:gd name="connsiteX8" fmla="*/ 65339 w 228636"/>
              <a:gd name="connsiteY8" fmla="*/ 226338 h 304800"/>
              <a:gd name="connsiteX9" fmla="*/ 65339 w 228636"/>
              <a:gd name="connsiteY9" fmla="*/ 216456 h 304800"/>
              <a:gd name="connsiteX10" fmla="*/ 19292 w 228636"/>
              <a:gd name="connsiteY10" fmla="*/ 176897 h 304800"/>
              <a:gd name="connsiteX11" fmla="*/ 34145 w 228636"/>
              <a:gd name="connsiteY11" fmla="*/ 33666 h 304800"/>
              <a:gd name="connsiteX12" fmla="*/ 112667 w 228636"/>
              <a:gd name="connsiteY12" fmla="*/ 1 h 304800"/>
              <a:gd name="connsiteX13" fmla="*/ 114304 w 228636"/>
              <a:gd name="connsiteY13" fmla="*/ 1 h 304800"/>
              <a:gd name="connsiteX14" fmla="*/ 194581 w 228636"/>
              <a:gd name="connsiteY14" fmla="*/ 32743 h 304800"/>
              <a:gd name="connsiteX15" fmla="*/ 210923 w 228636"/>
              <a:gd name="connsiteY15" fmla="*/ 174635 h 304800"/>
              <a:gd name="connsiteX16" fmla="*/ 163298 w 228636"/>
              <a:gd name="connsiteY16" fmla="*/ 216456 h 304800"/>
              <a:gd name="connsiteX17" fmla="*/ 163298 w 228636"/>
              <a:gd name="connsiteY17" fmla="*/ 226338 h 304800"/>
              <a:gd name="connsiteX18" fmla="*/ 164697 w 228636"/>
              <a:gd name="connsiteY18" fmla="*/ 226338 h 304800"/>
              <a:gd name="connsiteX19" fmla="*/ 173507 w 228636"/>
              <a:gd name="connsiteY19" fmla="*/ 235089 h 304800"/>
              <a:gd name="connsiteX20" fmla="*/ 173507 w 228636"/>
              <a:gd name="connsiteY20" fmla="*/ 265569 h 304800"/>
              <a:gd name="connsiteX21" fmla="*/ 164697 w 228636"/>
              <a:gd name="connsiteY21" fmla="*/ 274320 h 304800"/>
              <a:gd name="connsiteX22" fmla="*/ 157315 w 228636"/>
              <a:gd name="connsiteY22" fmla="*/ 274320 h 304800"/>
              <a:gd name="connsiteX23" fmla="*/ 157315 w 228636"/>
              <a:gd name="connsiteY23" fmla="*/ 296049 h 304800"/>
              <a:gd name="connsiteX24" fmla="*/ 148505 w 228636"/>
              <a:gd name="connsiteY24" fmla="*/ 304800 h 304800"/>
              <a:gd name="connsiteX25" fmla="*/ 88884 w 228636"/>
              <a:gd name="connsiteY25" fmla="*/ 274320 h 304800"/>
              <a:gd name="connsiteX26" fmla="*/ 88884 w 228636"/>
              <a:gd name="connsiteY26" fmla="*/ 287298 h 304800"/>
              <a:gd name="connsiteX27" fmla="*/ 139694 w 228636"/>
              <a:gd name="connsiteY27" fmla="*/ 287298 h 304800"/>
              <a:gd name="connsiteX28" fmla="*/ 139694 w 228636"/>
              <a:gd name="connsiteY28" fmla="*/ 274320 h 304800"/>
              <a:gd name="connsiteX29" fmla="*/ 88884 w 228636"/>
              <a:gd name="connsiteY29" fmla="*/ 274320 h 304800"/>
              <a:gd name="connsiteX30" fmla="*/ 72721 w 228636"/>
              <a:gd name="connsiteY30" fmla="*/ 243840 h 304800"/>
              <a:gd name="connsiteX31" fmla="*/ 72721 w 228636"/>
              <a:gd name="connsiteY31" fmla="*/ 256818 h 304800"/>
              <a:gd name="connsiteX32" fmla="*/ 155886 w 228636"/>
              <a:gd name="connsiteY32" fmla="*/ 256818 h 304800"/>
              <a:gd name="connsiteX33" fmla="*/ 155886 w 228636"/>
              <a:gd name="connsiteY33" fmla="*/ 243840 h 304800"/>
              <a:gd name="connsiteX34" fmla="*/ 72721 w 228636"/>
              <a:gd name="connsiteY34" fmla="*/ 243840 h 304800"/>
              <a:gd name="connsiteX35" fmla="*/ 114334 w 228636"/>
              <a:gd name="connsiteY35" fmla="*/ 17503 h 304800"/>
              <a:gd name="connsiteX36" fmla="*/ 112875 w 228636"/>
              <a:gd name="connsiteY36" fmla="*/ 17503 h 304800"/>
              <a:gd name="connsiteX37" fmla="*/ 17596 w 228636"/>
              <a:gd name="connsiteY37" fmla="*/ 111949 h 304800"/>
              <a:gd name="connsiteX38" fmla="*/ 77454 w 228636"/>
              <a:gd name="connsiteY38" fmla="*/ 202674 h 304800"/>
              <a:gd name="connsiteX39" fmla="*/ 82901 w 228636"/>
              <a:gd name="connsiteY39" fmla="*/ 210771 h 304800"/>
              <a:gd name="connsiteX40" fmla="*/ 82901 w 228636"/>
              <a:gd name="connsiteY40" fmla="*/ 226368 h 304800"/>
              <a:gd name="connsiteX41" fmla="*/ 105463 w 228636"/>
              <a:gd name="connsiteY41" fmla="*/ 226368 h 304800"/>
              <a:gd name="connsiteX42" fmla="*/ 105463 w 228636"/>
              <a:gd name="connsiteY42" fmla="*/ 179249 h 304800"/>
              <a:gd name="connsiteX43" fmla="*/ 75757 w 228636"/>
              <a:gd name="connsiteY43" fmla="*/ 138321 h 304800"/>
              <a:gd name="connsiteX44" fmla="*/ 77692 w 228636"/>
              <a:gd name="connsiteY44" fmla="*/ 126147 h 304800"/>
              <a:gd name="connsiteX45" fmla="*/ 77752 w 228636"/>
              <a:gd name="connsiteY45" fmla="*/ 126118 h 304800"/>
              <a:gd name="connsiteX46" fmla="*/ 90045 w 228636"/>
              <a:gd name="connsiteY46" fmla="*/ 128082 h 304800"/>
              <a:gd name="connsiteX47" fmla="*/ 114304 w 228636"/>
              <a:gd name="connsiteY47" fmla="*/ 161479 h 304800"/>
              <a:gd name="connsiteX48" fmla="*/ 138533 w 228636"/>
              <a:gd name="connsiteY48" fmla="*/ 128082 h 304800"/>
              <a:gd name="connsiteX49" fmla="*/ 150826 w 228636"/>
              <a:gd name="connsiteY49" fmla="*/ 126118 h 304800"/>
              <a:gd name="connsiteX50" fmla="*/ 152850 w 228636"/>
              <a:gd name="connsiteY50" fmla="*/ 138292 h 304800"/>
              <a:gd name="connsiteX51" fmla="*/ 152821 w 228636"/>
              <a:gd name="connsiteY51" fmla="*/ 138351 h 304800"/>
              <a:gd name="connsiteX52" fmla="*/ 123114 w 228636"/>
              <a:gd name="connsiteY52" fmla="*/ 179279 h 304800"/>
              <a:gd name="connsiteX53" fmla="*/ 123114 w 228636"/>
              <a:gd name="connsiteY53" fmla="*/ 226368 h 304800"/>
              <a:gd name="connsiteX54" fmla="*/ 145707 w 228636"/>
              <a:gd name="connsiteY54" fmla="*/ 226368 h 304800"/>
              <a:gd name="connsiteX55" fmla="*/ 145707 w 228636"/>
              <a:gd name="connsiteY55" fmla="*/ 210771 h 304800"/>
              <a:gd name="connsiteX56" fmla="*/ 151154 w 228636"/>
              <a:gd name="connsiteY56" fmla="*/ 202674 h 304800"/>
              <a:gd name="connsiteX57" fmla="*/ 203660 w 228636"/>
              <a:gd name="connsiteY57" fmla="*/ 77213 h 304800"/>
              <a:gd name="connsiteX58" fmla="*/ 114334 w 228636"/>
              <a:gd name="connsiteY58" fmla="*/ 17503 h 304800"/>
              <a:gd name="connsiteX59" fmla="*/ 161125 w 228636"/>
              <a:gd name="connsiteY59" fmla="*/ 120670 h 304800"/>
              <a:gd name="connsiteX60" fmla="*/ 159399 w 228636"/>
              <a:gd name="connsiteY60" fmla="*/ 120492 h 304800"/>
              <a:gd name="connsiteX61" fmla="*/ 157762 w 228636"/>
              <a:gd name="connsiteY61" fmla="*/ 120016 h 304800"/>
              <a:gd name="connsiteX62" fmla="*/ 156244 w 228636"/>
              <a:gd name="connsiteY62" fmla="*/ 119212 h 304800"/>
              <a:gd name="connsiteX63" fmla="*/ 154904 w 228636"/>
              <a:gd name="connsiteY63" fmla="*/ 118111 h 304800"/>
              <a:gd name="connsiteX64" fmla="*/ 154845 w 228636"/>
              <a:gd name="connsiteY64" fmla="*/ 105788 h 304800"/>
              <a:gd name="connsiteX65" fmla="*/ 154904 w 228636"/>
              <a:gd name="connsiteY65" fmla="*/ 105728 h 304800"/>
              <a:gd name="connsiteX66" fmla="*/ 156244 w 228636"/>
              <a:gd name="connsiteY66" fmla="*/ 104657 h 304800"/>
              <a:gd name="connsiteX67" fmla="*/ 157762 w 228636"/>
              <a:gd name="connsiteY67" fmla="*/ 103853 h 304800"/>
              <a:gd name="connsiteX68" fmla="*/ 159399 w 228636"/>
              <a:gd name="connsiteY68" fmla="*/ 103347 h 304800"/>
              <a:gd name="connsiteX69" fmla="*/ 161095 w 228636"/>
              <a:gd name="connsiteY69" fmla="*/ 103168 h 304800"/>
              <a:gd name="connsiteX70" fmla="*/ 167346 w 228636"/>
              <a:gd name="connsiteY70" fmla="*/ 105728 h 304800"/>
              <a:gd name="connsiteX71" fmla="*/ 168447 w 228636"/>
              <a:gd name="connsiteY71" fmla="*/ 107068 h 304800"/>
              <a:gd name="connsiteX72" fmla="*/ 169935 w 228636"/>
              <a:gd name="connsiteY72" fmla="*/ 111919 h 304800"/>
              <a:gd name="connsiteX73" fmla="*/ 167346 w 228636"/>
              <a:gd name="connsiteY73" fmla="*/ 118111 h 304800"/>
              <a:gd name="connsiteX74" fmla="*/ 166006 w 228636"/>
              <a:gd name="connsiteY74" fmla="*/ 119212 h 304800"/>
              <a:gd name="connsiteX75" fmla="*/ 162852 w 228636"/>
              <a:gd name="connsiteY75" fmla="*/ 120522 h 304800"/>
              <a:gd name="connsiteX76" fmla="*/ 161125 w 228636"/>
              <a:gd name="connsiteY76" fmla="*/ 120670 h 304800"/>
              <a:gd name="connsiteX77" fmla="*/ 67482 w 228636"/>
              <a:gd name="connsiteY77" fmla="*/ 120670 h 304800"/>
              <a:gd name="connsiteX78" fmla="*/ 65756 w 228636"/>
              <a:gd name="connsiteY78" fmla="*/ 120492 h 304800"/>
              <a:gd name="connsiteX79" fmla="*/ 64119 w 228636"/>
              <a:gd name="connsiteY79" fmla="*/ 120016 h 304800"/>
              <a:gd name="connsiteX80" fmla="*/ 58672 w 228636"/>
              <a:gd name="connsiteY80" fmla="*/ 111919 h 304800"/>
              <a:gd name="connsiteX81" fmla="*/ 58851 w 228636"/>
              <a:gd name="connsiteY81" fmla="*/ 110223 h 304800"/>
              <a:gd name="connsiteX82" fmla="*/ 59357 w 228636"/>
              <a:gd name="connsiteY82" fmla="*/ 108586 h 304800"/>
              <a:gd name="connsiteX83" fmla="*/ 60160 w 228636"/>
              <a:gd name="connsiteY83" fmla="*/ 107068 h 304800"/>
              <a:gd name="connsiteX84" fmla="*/ 62601 w 228636"/>
              <a:gd name="connsiteY84" fmla="*/ 104657 h 304800"/>
              <a:gd name="connsiteX85" fmla="*/ 64119 w 228636"/>
              <a:gd name="connsiteY85" fmla="*/ 103853 h 304800"/>
              <a:gd name="connsiteX86" fmla="*/ 65756 w 228636"/>
              <a:gd name="connsiteY86" fmla="*/ 103347 h 304800"/>
              <a:gd name="connsiteX87" fmla="*/ 69209 w 228636"/>
              <a:gd name="connsiteY87" fmla="*/ 103347 h 304800"/>
              <a:gd name="connsiteX88" fmla="*/ 70846 w 228636"/>
              <a:gd name="connsiteY88" fmla="*/ 103853 h 304800"/>
              <a:gd name="connsiteX89" fmla="*/ 72364 w 228636"/>
              <a:gd name="connsiteY89" fmla="*/ 104657 h 304800"/>
              <a:gd name="connsiteX90" fmla="*/ 73703 w 228636"/>
              <a:gd name="connsiteY90" fmla="*/ 105728 h 304800"/>
              <a:gd name="connsiteX91" fmla="*/ 76115 w 228636"/>
              <a:gd name="connsiteY91" fmla="*/ 110193 h 304800"/>
              <a:gd name="connsiteX92" fmla="*/ 76293 w 228636"/>
              <a:gd name="connsiteY92" fmla="*/ 111890 h 304800"/>
              <a:gd name="connsiteX93" fmla="*/ 70876 w 228636"/>
              <a:gd name="connsiteY93" fmla="*/ 119986 h 304800"/>
              <a:gd name="connsiteX94" fmla="*/ 69239 w 228636"/>
              <a:gd name="connsiteY94" fmla="*/ 120462 h 304800"/>
              <a:gd name="connsiteX95" fmla="*/ 67482 w 228636"/>
              <a:gd name="connsiteY95" fmla="*/ 12067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8636" h="304800">
                <a:moveTo>
                  <a:pt x="148505" y="304800"/>
                </a:moveTo>
                <a:lnTo>
                  <a:pt x="80103" y="304800"/>
                </a:lnTo>
                <a:cubicBezTo>
                  <a:pt x="75251" y="304800"/>
                  <a:pt x="71322" y="300901"/>
                  <a:pt x="71292" y="296049"/>
                </a:cubicBezTo>
                <a:lnTo>
                  <a:pt x="71292" y="274320"/>
                </a:lnTo>
                <a:lnTo>
                  <a:pt x="63941" y="274320"/>
                </a:lnTo>
                <a:cubicBezTo>
                  <a:pt x="59089" y="274320"/>
                  <a:pt x="55160" y="270421"/>
                  <a:pt x="55130" y="265569"/>
                </a:cubicBezTo>
                <a:lnTo>
                  <a:pt x="55130" y="235089"/>
                </a:lnTo>
                <a:cubicBezTo>
                  <a:pt x="55160" y="230237"/>
                  <a:pt x="59089" y="226308"/>
                  <a:pt x="63941" y="226338"/>
                </a:cubicBezTo>
                <a:lnTo>
                  <a:pt x="65339" y="226338"/>
                </a:lnTo>
                <a:lnTo>
                  <a:pt x="65339" y="216456"/>
                </a:lnTo>
                <a:cubicBezTo>
                  <a:pt x="46706" y="207675"/>
                  <a:pt x="30782" y="194013"/>
                  <a:pt x="19292" y="176897"/>
                </a:cubicBezTo>
                <a:cubicBezTo>
                  <a:pt x="-11247" y="131892"/>
                  <a:pt x="-4967" y="71438"/>
                  <a:pt x="34145" y="33666"/>
                </a:cubicBezTo>
                <a:cubicBezTo>
                  <a:pt x="54951" y="12651"/>
                  <a:pt x="83109" y="596"/>
                  <a:pt x="112667" y="1"/>
                </a:cubicBezTo>
                <a:lnTo>
                  <a:pt x="114304" y="1"/>
                </a:lnTo>
                <a:cubicBezTo>
                  <a:pt x="144337" y="-118"/>
                  <a:pt x="173180" y="11669"/>
                  <a:pt x="194581" y="32743"/>
                </a:cubicBezTo>
                <a:cubicBezTo>
                  <a:pt x="232860" y="70247"/>
                  <a:pt x="239676" y="129422"/>
                  <a:pt x="210923" y="174635"/>
                </a:cubicBezTo>
                <a:cubicBezTo>
                  <a:pt x="199314" y="192792"/>
                  <a:pt x="182824" y="207318"/>
                  <a:pt x="163298" y="216456"/>
                </a:cubicBezTo>
                <a:lnTo>
                  <a:pt x="163298" y="226338"/>
                </a:lnTo>
                <a:lnTo>
                  <a:pt x="164697" y="226338"/>
                </a:lnTo>
                <a:cubicBezTo>
                  <a:pt x="169549" y="226338"/>
                  <a:pt x="173478" y="230237"/>
                  <a:pt x="173507" y="235089"/>
                </a:cubicBezTo>
                <a:lnTo>
                  <a:pt x="173507" y="265569"/>
                </a:lnTo>
                <a:cubicBezTo>
                  <a:pt x="173478" y="270421"/>
                  <a:pt x="169549" y="274350"/>
                  <a:pt x="164697" y="274320"/>
                </a:cubicBezTo>
                <a:lnTo>
                  <a:pt x="157315" y="274320"/>
                </a:lnTo>
                <a:lnTo>
                  <a:pt x="157315" y="296049"/>
                </a:lnTo>
                <a:cubicBezTo>
                  <a:pt x="157285" y="300901"/>
                  <a:pt x="153356" y="304800"/>
                  <a:pt x="148505" y="304800"/>
                </a:cubicBezTo>
                <a:close/>
                <a:moveTo>
                  <a:pt x="88884" y="274320"/>
                </a:moveTo>
                <a:lnTo>
                  <a:pt x="88884" y="287298"/>
                </a:lnTo>
                <a:lnTo>
                  <a:pt x="139694" y="287298"/>
                </a:lnTo>
                <a:lnTo>
                  <a:pt x="139694" y="274320"/>
                </a:lnTo>
                <a:lnTo>
                  <a:pt x="88884" y="274320"/>
                </a:lnTo>
                <a:close/>
                <a:moveTo>
                  <a:pt x="72721" y="243840"/>
                </a:moveTo>
                <a:lnTo>
                  <a:pt x="72721" y="256818"/>
                </a:lnTo>
                <a:lnTo>
                  <a:pt x="155886" y="256818"/>
                </a:lnTo>
                <a:lnTo>
                  <a:pt x="155886" y="243840"/>
                </a:lnTo>
                <a:lnTo>
                  <a:pt x="72721" y="243840"/>
                </a:lnTo>
                <a:close/>
                <a:moveTo>
                  <a:pt x="114334" y="17503"/>
                </a:moveTo>
                <a:lnTo>
                  <a:pt x="112875" y="17503"/>
                </a:lnTo>
                <a:cubicBezTo>
                  <a:pt x="62125" y="18217"/>
                  <a:pt x="18489" y="61467"/>
                  <a:pt x="17596" y="111949"/>
                </a:cubicBezTo>
                <a:cubicBezTo>
                  <a:pt x="16762" y="151686"/>
                  <a:pt x="40604" y="187792"/>
                  <a:pt x="77454" y="202674"/>
                </a:cubicBezTo>
                <a:cubicBezTo>
                  <a:pt x="80758" y="204014"/>
                  <a:pt x="82901" y="207229"/>
                  <a:pt x="82901" y="210771"/>
                </a:cubicBezTo>
                <a:lnTo>
                  <a:pt x="82901" y="226368"/>
                </a:lnTo>
                <a:lnTo>
                  <a:pt x="105463" y="226368"/>
                </a:lnTo>
                <a:lnTo>
                  <a:pt x="105463" y="179249"/>
                </a:lnTo>
                <a:lnTo>
                  <a:pt x="75757" y="138321"/>
                </a:lnTo>
                <a:cubicBezTo>
                  <a:pt x="72930" y="134422"/>
                  <a:pt x="73793" y="128975"/>
                  <a:pt x="77692" y="126147"/>
                </a:cubicBezTo>
                <a:cubicBezTo>
                  <a:pt x="77722" y="126147"/>
                  <a:pt x="77722" y="126118"/>
                  <a:pt x="77752" y="126118"/>
                </a:cubicBezTo>
                <a:cubicBezTo>
                  <a:pt x="81681" y="123290"/>
                  <a:pt x="87187" y="124183"/>
                  <a:pt x="90045" y="128082"/>
                </a:cubicBezTo>
                <a:lnTo>
                  <a:pt x="114304" y="161479"/>
                </a:lnTo>
                <a:lnTo>
                  <a:pt x="138533" y="128082"/>
                </a:lnTo>
                <a:cubicBezTo>
                  <a:pt x="141391" y="124153"/>
                  <a:pt x="146867" y="123290"/>
                  <a:pt x="150826" y="126118"/>
                </a:cubicBezTo>
                <a:cubicBezTo>
                  <a:pt x="154755" y="128916"/>
                  <a:pt x="155648" y="134363"/>
                  <a:pt x="152850" y="138292"/>
                </a:cubicBezTo>
                <a:cubicBezTo>
                  <a:pt x="152850" y="138321"/>
                  <a:pt x="152821" y="138321"/>
                  <a:pt x="152821" y="138351"/>
                </a:cubicBezTo>
                <a:lnTo>
                  <a:pt x="123114" y="179279"/>
                </a:lnTo>
                <a:lnTo>
                  <a:pt x="123114" y="226368"/>
                </a:lnTo>
                <a:lnTo>
                  <a:pt x="145707" y="226368"/>
                </a:lnTo>
                <a:lnTo>
                  <a:pt x="145707" y="210771"/>
                </a:lnTo>
                <a:cubicBezTo>
                  <a:pt x="145707" y="207229"/>
                  <a:pt x="147850" y="204014"/>
                  <a:pt x="151154" y="202674"/>
                </a:cubicBezTo>
                <a:cubicBezTo>
                  <a:pt x="200296" y="182523"/>
                  <a:pt x="223811" y="126356"/>
                  <a:pt x="203660" y="77213"/>
                </a:cubicBezTo>
                <a:cubicBezTo>
                  <a:pt x="188777" y="40988"/>
                  <a:pt x="153475" y="17384"/>
                  <a:pt x="114334" y="17503"/>
                </a:cubicBezTo>
                <a:close/>
                <a:moveTo>
                  <a:pt x="161125" y="120670"/>
                </a:moveTo>
                <a:cubicBezTo>
                  <a:pt x="160560" y="120670"/>
                  <a:pt x="159964" y="120611"/>
                  <a:pt x="159399" y="120492"/>
                </a:cubicBezTo>
                <a:cubicBezTo>
                  <a:pt x="158833" y="120373"/>
                  <a:pt x="158297" y="120224"/>
                  <a:pt x="157762" y="120016"/>
                </a:cubicBezTo>
                <a:cubicBezTo>
                  <a:pt x="157226" y="119807"/>
                  <a:pt x="156720" y="119539"/>
                  <a:pt x="156244" y="119212"/>
                </a:cubicBezTo>
                <a:cubicBezTo>
                  <a:pt x="155767" y="118885"/>
                  <a:pt x="155321" y="118527"/>
                  <a:pt x="154904" y="118111"/>
                </a:cubicBezTo>
                <a:cubicBezTo>
                  <a:pt x="151481" y="114717"/>
                  <a:pt x="151451" y="109211"/>
                  <a:pt x="154845" y="105788"/>
                </a:cubicBezTo>
                <a:lnTo>
                  <a:pt x="154904" y="105728"/>
                </a:lnTo>
                <a:cubicBezTo>
                  <a:pt x="155321" y="105311"/>
                  <a:pt x="155767" y="104954"/>
                  <a:pt x="156244" y="104657"/>
                </a:cubicBezTo>
                <a:cubicBezTo>
                  <a:pt x="156720" y="104329"/>
                  <a:pt x="157226" y="104061"/>
                  <a:pt x="157762" y="103853"/>
                </a:cubicBezTo>
                <a:cubicBezTo>
                  <a:pt x="158297" y="103645"/>
                  <a:pt x="158833" y="103466"/>
                  <a:pt x="159399" y="103347"/>
                </a:cubicBezTo>
                <a:cubicBezTo>
                  <a:pt x="159964" y="103228"/>
                  <a:pt x="160530" y="103168"/>
                  <a:pt x="161095" y="103168"/>
                </a:cubicBezTo>
                <a:cubicBezTo>
                  <a:pt x="163447" y="103168"/>
                  <a:pt x="165679" y="104091"/>
                  <a:pt x="167346" y="105728"/>
                </a:cubicBezTo>
                <a:cubicBezTo>
                  <a:pt x="167763" y="106145"/>
                  <a:pt x="168120" y="106591"/>
                  <a:pt x="168447" y="107068"/>
                </a:cubicBezTo>
                <a:cubicBezTo>
                  <a:pt x="169400" y="108496"/>
                  <a:pt x="169935" y="110193"/>
                  <a:pt x="169935" y="111919"/>
                </a:cubicBezTo>
                <a:cubicBezTo>
                  <a:pt x="169935" y="114241"/>
                  <a:pt x="169013" y="116473"/>
                  <a:pt x="167346" y="118111"/>
                </a:cubicBezTo>
                <a:cubicBezTo>
                  <a:pt x="166929" y="118527"/>
                  <a:pt x="166483" y="118885"/>
                  <a:pt x="166006" y="119212"/>
                </a:cubicBezTo>
                <a:cubicBezTo>
                  <a:pt x="165054" y="119837"/>
                  <a:pt x="163983" y="120283"/>
                  <a:pt x="162852" y="120522"/>
                </a:cubicBezTo>
                <a:cubicBezTo>
                  <a:pt x="162256" y="120611"/>
                  <a:pt x="161691" y="120670"/>
                  <a:pt x="161125" y="120670"/>
                </a:cubicBezTo>
                <a:close/>
                <a:moveTo>
                  <a:pt x="67482" y="120670"/>
                </a:moveTo>
                <a:cubicBezTo>
                  <a:pt x="66917" y="120670"/>
                  <a:pt x="66322" y="120611"/>
                  <a:pt x="65756" y="120492"/>
                </a:cubicBezTo>
                <a:cubicBezTo>
                  <a:pt x="65191" y="120373"/>
                  <a:pt x="64655" y="120224"/>
                  <a:pt x="64119" y="120016"/>
                </a:cubicBezTo>
                <a:cubicBezTo>
                  <a:pt x="60845" y="118676"/>
                  <a:pt x="58702" y="115491"/>
                  <a:pt x="58672" y="111919"/>
                </a:cubicBezTo>
                <a:cubicBezTo>
                  <a:pt x="58672" y="111354"/>
                  <a:pt x="58732" y="110788"/>
                  <a:pt x="58851" y="110223"/>
                </a:cubicBezTo>
                <a:cubicBezTo>
                  <a:pt x="58970" y="109657"/>
                  <a:pt x="59119" y="109121"/>
                  <a:pt x="59357" y="108586"/>
                </a:cubicBezTo>
                <a:cubicBezTo>
                  <a:pt x="59565" y="108050"/>
                  <a:pt x="59833" y="107544"/>
                  <a:pt x="60160" y="107068"/>
                </a:cubicBezTo>
                <a:cubicBezTo>
                  <a:pt x="60785" y="106115"/>
                  <a:pt x="61619" y="105282"/>
                  <a:pt x="62601" y="104657"/>
                </a:cubicBezTo>
                <a:cubicBezTo>
                  <a:pt x="63077" y="104329"/>
                  <a:pt x="63583" y="104061"/>
                  <a:pt x="64119" y="103853"/>
                </a:cubicBezTo>
                <a:cubicBezTo>
                  <a:pt x="64655" y="103645"/>
                  <a:pt x="65191" y="103466"/>
                  <a:pt x="65756" y="103347"/>
                </a:cubicBezTo>
                <a:cubicBezTo>
                  <a:pt x="66887" y="103109"/>
                  <a:pt x="68048" y="103109"/>
                  <a:pt x="69209" y="103347"/>
                </a:cubicBezTo>
                <a:cubicBezTo>
                  <a:pt x="69774" y="103466"/>
                  <a:pt x="70310" y="103615"/>
                  <a:pt x="70846" y="103853"/>
                </a:cubicBezTo>
                <a:cubicBezTo>
                  <a:pt x="71382" y="104061"/>
                  <a:pt x="71888" y="104329"/>
                  <a:pt x="72364" y="104657"/>
                </a:cubicBezTo>
                <a:cubicBezTo>
                  <a:pt x="72840" y="104984"/>
                  <a:pt x="73287" y="105341"/>
                  <a:pt x="73703" y="105728"/>
                </a:cubicBezTo>
                <a:cubicBezTo>
                  <a:pt x="74924" y="106948"/>
                  <a:pt x="75757" y="108496"/>
                  <a:pt x="76115" y="110193"/>
                </a:cubicBezTo>
                <a:cubicBezTo>
                  <a:pt x="76234" y="110758"/>
                  <a:pt x="76293" y="111324"/>
                  <a:pt x="76293" y="111890"/>
                </a:cubicBezTo>
                <a:cubicBezTo>
                  <a:pt x="76293" y="115432"/>
                  <a:pt x="74150" y="118646"/>
                  <a:pt x="70876" y="119986"/>
                </a:cubicBezTo>
                <a:cubicBezTo>
                  <a:pt x="70340" y="120194"/>
                  <a:pt x="69804" y="120373"/>
                  <a:pt x="69239" y="120462"/>
                </a:cubicBezTo>
                <a:cubicBezTo>
                  <a:pt x="68643" y="120611"/>
                  <a:pt x="68078" y="120670"/>
                  <a:pt x="67482" y="120670"/>
                </a:cubicBezTo>
                <a:close/>
              </a:path>
            </a:pathLst>
          </a:custGeom>
          <a:solidFill>
            <a:srgbClr val="E4390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zh-CN" altLang="en-US" sz="1600" b="1">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64" name="文本框 63"/>
          <p:cNvSpPr txBox="1"/>
          <p:nvPr>
            <p:custDataLst>
              <p:tags r:id="rId13"/>
            </p:custDataLst>
          </p:nvPr>
        </p:nvSpPr>
        <p:spPr>
          <a:xfrm>
            <a:off x="5001960" y="1495606"/>
            <a:ext cx="2182288" cy="439851"/>
          </a:xfrm>
          <a:prstGeom prst="rect">
            <a:avLst/>
          </a:prstGeom>
          <a:noFill/>
        </p:spPr>
        <p:txBody>
          <a:bodyPr wrap="square" lIns="0" tIns="0" rIns="0" bIns="0" rtlCol="0" anchor="ctr" anchorCtr="0">
            <a:noAutofit/>
          </a:bodyPr>
          <a:lstStyle/>
          <a:p>
            <a:pPr lvl="0" algn="ctr">
              <a:defRPr/>
            </a:pPr>
            <a:r>
              <a:rPr lang="zh-CN" altLang="en-US" sz="2000" b="1" dirty="0">
                <a:solidFill>
                  <a:schemeClr val="bg1"/>
                </a:solidFill>
                <a:latin typeface="微软雅黑" panose="020B0503020204020204" pitchFamily="34" charset="-122"/>
                <a:ea typeface="微软雅黑" panose="020B0503020204020204" pitchFamily="34" charset="-122"/>
                <a:cs typeface="阿里巴巴普惠体 Heavy" panose="00020600040101010101" pitchFamily="18" charset="-122"/>
                <a:sym typeface="思源黑体 CN Normal" panose="020B0400000000000000" pitchFamily="34" charset="-122"/>
              </a:rPr>
              <a:t>优化</a:t>
            </a:r>
            <a:endParaRPr lang="zh-CN" altLang="en-US" sz="2000" b="1" dirty="0">
              <a:solidFill>
                <a:schemeClr val="bg1"/>
              </a:solidFill>
              <a:latin typeface="微软雅黑" panose="020B0503020204020204" pitchFamily="34" charset="-122"/>
              <a:ea typeface="微软雅黑" panose="020B0503020204020204" pitchFamily="34" charset="-122"/>
              <a:cs typeface="阿里巴巴普惠体 Heavy" panose="00020600040101010101" pitchFamily="18" charset="-122"/>
              <a:sym typeface="思源黑体 CN Normal" panose="020B0400000000000000" pitchFamily="34" charset="-122"/>
            </a:endParaRPr>
          </a:p>
          <a:p>
            <a:pPr lvl="0" algn="ctr">
              <a:defRPr/>
            </a:pPr>
            <a:r>
              <a:rPr lang="zh-CN" altLang="en-US" sz="2000" b="1" dirty="0">
                <a:solidFill>
                  <a:schemeClr val="bg1"/>
                </a:solidFill>
                <a:latin typeface="微软雅黑" panose="020B0503020204020204" pitchFamily="34" charset="-122"/>
                <a:ea typeface="微软雅黑" panose="020B0503020204020204" pitchFamily="34" charset="-122"/>
                <a:cs typeface="阿里巴巴普惠体 Heavy" panose="00020600040101010101" pitchFamily="18" charset="-122"/>
                <a:sym typeface="思源黑体 CN Normal" panose="020B0400000000000000" pitchFamily="34" charset="-122"/>
              </a:rPr>
              <a:t>融资服务</a:t>
            </a:r>
            <a:endParaRPr lang="zh-CN" altLang="en-US" sz="2000" b="1" dirty="0">
              <a:solidFill>
                <a:schemeClr val="bg1"/>
              </a:solidFill>
              <a:latin typeface="微软雅黑" panose="020B0503020204020204" pitchFamily="34" charset="-122"/>
              <a:ea typeface="微软雅黑" panose="020B0503020204020204" pitchFamily="34" charset="-122"/>
              <a:cs typeface="阿里巴巴普惠体 Heavy" panose="00020600040101010101" pitchFamily="18" charset="-122"/>
              <a:sym typeface="思源黑体 CN Normal" panose="020B0400000000000000" pitchFamily="34" charset="-122"/>
            </a:endParaRPr>
          </a:p>
        </p:txBody>
      </p:sp>
      <p:sp>
        <p:nvSpPr>
          <p:cNvPr id="65" name="文本框 64"/>
          <p:cNvSpPr txBox="1"/>
          <p:nvPr>
            <p:custDataLst>
              <p:tags r:id="rId14"/>
            </p:custDataLst>
          </p:nvPr>
        </p:nvSpPr>
        <p:spPr>
          <a:xfrm>
            <a:off x="4840812" y="3224244"/>
            <a:ext cx="2837324" cy="2064385"/>
          </a:xfrm>
          <a:prstGeom prst="rect">
            <a:avLst/>
          </a:prstGeom>
          <a:noFill/>
        </p:spPr>
        <p:txBody>
          <a:bodyPr wrap="square" lIns="0" tIns="0" rIns="0" bIns="72000">
            <a:spAutoFit/>
          </a:bodyPr>
          <a:lstStyle/>
          <a:p>
            <a:pPr marL="285750" indent="-285750" algn="l">
              <a:lnSpc>
                <a:spcPct val="120000"/>
              </a:lnSpc>
              <a:buFont typeface="Arial" panose="020B0604020202020204" pitchFamily="34" charset="0"/>
              <a:buChar char="•"/>
            </a:pP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政策性担保</a:t>
            </a:r>
            <a:endPar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20000"/>
              </a:lnSpc>
              <a:buClrTx/>
              <a:buSzTx/>
              <a:buFont typeface="Arial" panose="020B0604020202020204" pitchFamily="34" charset="0"/>
              <a:buChar char="•"/>
            </a:pP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对接股权投资</a:t>
            </a:r>
            <a:endPar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20000"/>
              </a:lnSpc>
              <a:buClrTx/>
              <a:buSzTx/>
              <a:buFont typeface="Arial" panose="020B0604020202020204" pitchFamily="34" charset="0"/>
              <a:buChar char="•"/>
            </a:pP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专精特新创新投资基金</a:t>
            </a:r>
            <a:endPar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20000"/>
              </a:lnSpc>
              <a:buClrTx/>
              <a:buSzTx/>
              <a:buFont typeface="Arial" panose="020B0604020202020204" pitchFamily="34" charset="0"/>
              <a:buChar char="•"/>
            </a:pP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发行私募可转债</a:t>
            </a:r>
            <a:endPar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120000"/>
              </a:lnSpc>
              <a:buClrTx/>
              <a:buSzTx/>
              <a:buFont typeface="Arial" panose="020B0604020202020204" pitchFamily="34" charset="0"/>
              <a:buChar char="•"/>
            </a:pP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专板“荆鑫贷”等产品</a:t>
            </a:r>
            <a:endParaRPr lang="zh-CN" altLang="en-US">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ctr">
              <a:lnSpc>
                <a:spcPct val="120000"/>
              </a:lnSpc>
              <a:buFont typeface="Arial" panose="020B0604020202020204" pitchFamily="34" charset="0"/>
              <a:buChar char="•"/>
            </a:pPr>
            <a:endParaRPr lang="zh-CN" altLang="en-US">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7" name="任意多边形: 形状 31"/>
          <p:cNvSpPr/>
          <p:nvPr>
            <p:custDataLst>
              <p:tags r:id="rId15"/>
            </p:custDataLst>
          </p:nvPr>
        </p:nvSpPr>
        <p:spPr>
          <a:xfrm>
            <a:off x="8155197" y="1787832"/>
            <a:ext cx="3395529" cy="4380615"/>
          </a:xfrm>
          <a:custGeom>
            <a:avLst/>
            <a:gdLst>
              <a:gd name="connsiteX0" fmla="*/ 953666 w 3434316"/>
              <a:gd name="connsiteY0" fmla="*/ 0 h 3976577"/>
              <a:gd name="connsiteX1" fmla="*/ 2480650 w 3434316"/>
              <a:gd name="connsiteY1" fmla="*/ 0 h 3976577"/>
              <a:gd name="connsiteX2" fmla="*/ 2535657 w 3434316"/>
              <a:gd name="connsiteY2" fmla="*/ 10911 h 3976577"/>
              <a:gd name="connsiteX3" fmla="*/ 3434316 w 3434316"/>
              <a:gd name="connsiteY3" fmla="*/ 632637 h 3976577"/>
              <a:gd name="connsiteX4" fmla="*/ 3434316 w 3434316"/>
              <a:gd name="connsiteY4" fmla="*/ 3976577 h 3976577"/>
              <a:gd name="connsiteX5" fmla="*/ 0 w 3434316"/>
              <a:gd name="connsiteY5" fmla="*/ 3976577 h 3976577"/>
              <a:gd name="connsiteX6" fmla="*/ 0 w 3434316"/>
              <a:gd name="connsiteY6" fmla="*/ 632637 h 3976577"/>
              <a:gd name="connsiteX7" fmla="*/ 898659 w 3434316"/>
              <a:gd name="connsiteY7" fmla="*/ 10911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316" h="3976577">
                <a:moveTo>
                  <a:pt x="953666" y="0"/>
                </a:moveTo>
                <a:lnTo>
                  <a:pt x="2480650" y="0"/>
                </a:lnTo>
                <a:lnTo>
                  <a:pt x="2535657" y="10911"/>
                </a:lnTo>
                <a:cubicBezTo>
                  <a:pt x="3070939" y="130645"/>
                  <a:pt x="3434316" y="364168"/>
                  <a:pt x="3434316" y="632637"/>
                </a:cubicBezTo>
                <a:lnTo>
                  <a:pt x="3434316" y="3976577"/>
                </a:lnTo>
                <a:lnTo>
                  <a:pt x="0" y="3976577"/>
                </a:lnTo>
                <a:lnTo>
                  <a:pt x="0" y="632637"/>
                </a:lnTo>
                <a:cubicBezTo>
                  <a:pt x="0" y="364168"/>
                  <a:pt x="363377" y="130645"/>
                  <a:pt x="898659" y="10911"/>
                </a:cubicBezTo>
                <a:close/>
              </a:path>
            </a:pathLst>
          </a:cu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8" name="任意多边形: 形状 32"/>
          <p:cNvSpPr/>
          <p:nvPr>
            <p:custDataLst>
              <p:tags r:id="rId16"/>
            </p:custDataLst>
          </p:nvPr>
        </p:nvSpPr>
        <p:spPr>
          <a:xfrm>
            <a:off x="8282790" y="1628082"/>
            <a:ext cx="3135820" cy="3976577"/>
          </a:xfrm>
          <a:custGeom>
            <a:avLst/>
            <a:gdLst>
              <a:gd name="connsiteX0" fmla="*/ 953666 w 3434316"/>
              <a:gd name="connsiteY0" fmla="*/ 0 h 3976577"/>
              <a:gd name="connsiteX1" fmla="*/ 2480650 w 3434316"/>
              <a:gd name="connsiteY1" fmla="*/ 0 h 3976577"/>
              <a:gd name="connsiteX2" fmla="*/ 2535657 w 3434316"/>
              <a:gd name="connsiteY2" fmla="*/ 10911 h 3976577"/>
              <a:gd name="connsiteX3" fmla="*/ 3434316 w 3434316"/>
              <a:gd name="connsiteY3" fmla="*/ 632637 h 3976577"/>
              <a:gd name="connsiteX4" fmla="*/ 3434316 w 3434316"/>
              <a:gd name="connsiteY4" fmla="*/ 3976577 h 3976577"/>
              <a:gd name="connsiteX5" fmla="*/ 0 w 3434316"/>
              <a:gd name="connsiteY5" fmla="*/ 3976577 h 3976577"/>
              <a:gd name="connsiteX6" fmla="*/ 0 w 3434316"/>
              <a:gd name="connsiteY6" fmla="*/ 632637 h 3976577"/>
              <a:gd name="connsiteX7" fmla="*/ 898659 w 3434316"/>
              <a:gd name="connsiteY7" fmla="*/ 10911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316" h="3976577">
                <a:moveTo>
                  <a:pt x="953666" y="0"/>
                </a:moveTo>
                <a:lnTo>
                  <a:pt x="2480650" y="0"/>
                </a:lnTo>
                <a:lnTo>
                  <a:pt x="2535657" y="10911"/>
                </a:lnTo>
                <a:cubicBezTo>
                  <a:pt x="3070939" y="130645"/>
                  <a:pt x="3434316" y="364168"/>
                  <a:pt x="3434316" y="632637"/>
                </a:cubicBezTo>
                <a:lnTo>
                  <a:pt x="3434316" y="3976577"/>
                </a:lnTo>
                <a:lnTo>
                  <a:pt x="0" y="3976577"/>
                </a:lnTo>
                <a:lnTo>
                  <a:pt x="0" y="632637"/>
                </a:lnTo>
                <a:cubicBezTo>
                  <a:pt x="0" y="364168"/>
                  <a:pt x="363377" y="130645"/>
                  <a:pt x="898659" y="10911"/>
                </a:cubicBezTo>
                <a:close/>
              </a:path>
            </a:pathLst>
          </a:custGeom>
          <a:solidFill>
            <a:schemeClr val="bg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69" name="任意多边形: 形状 33"/>
          <p:cNvSpPr/>
          <p:nvPr>
            <p:custDataLst>
              <p:tags r:id="rId17"/>
            </p:custDataLst>
          </p:nvPr>
        </p:nvSpPr>
        <p:spPr>
          <a:xfrm>
            <a:off x="9069207" y="1341002"/>
            <a:ext cx="1562987" cy="1127052"/>
          </a:xfrm>
          <a:custGeom>
            <a:avLst/>
            <a:gdLst>
              <a:gd name="connsiteX0" fmla="*/ 0 w 1562987"/>
              <a:gd name="connsiteY0" fmla="*/ 0 h 1127052"/>
              <a:gd name="connsiteX1" fmla="*/ 781494 w 1562987"/>
              <a:gd name="connsiteY1" fmla="*/ 0 h 1127052"/>
              <a:gd name="connsiteX2" fmla="*/ 1562987 w 1562987"/>
              <a:gd name="connsiteY2" fmla="*/ 0 h 1127052"/>
              <a:gd name="connsiteX3" fmla="*/ 1562987 w 1562987"/>
              <a:gd name="connsiteY3" fmla="*/ 776177 h 1127052"/>
              <a:gd name="connsiteX4" fmla="*/ 1302815 w 1562987"/>
              <a:gd name="connsiteY4" fmla="*/ 776177 h 1127052"/>
              <a:gd name="connsiteX5" fmla="*/ 1300735 w 1562987"/>
              <a:gd name="connsiteY5" fmla="*/ 782876 h 1127052"/>
              <a:gd name="connsiteX6" fmla="*/ 781494 w 1562987"/>
              <a:gd name="connsiteY6" fmla="*/ 1127052 h 1127052"/>
              <a:gd name="connsiteX7" fmla="*/ 262253 w 1562987"/>
              <a:gd name="connsiteY7" fmla="*/ 782876 h 1127052"/>
              <a:gd name="connsiteX8" fmla="*/ 260173 w 1562987"/>
              <a:gd name="connsiteY8" fmla="*/ 776177 h 1127052"/>
              <a:gd name="connsiteX9" fmla="*/ 0 w 1562987"/>
              <a:gd name="connsiteY9" fmla="*/ 776177 h 112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2987" h="1127052">
                <a:moveTo>
                  <a:pt x="0" y="0"/>
                </a:moveTo>
                <a:lnTo>
                  <a:pt x="781494" y="0"/>
                </a:lnTo>
                <a:lnTo>
                  <a:pt x="1562987" y="0"/>
                </a:lnTo>
                <a:lnTo>
                  <a:pt x="1562987" y="776177"/>
                </a:lnTo>
                <a:lnTo>
                  <a:pt x="1302815" y="776177"/>
                </a:lnTo>
                <a:lnTo>
                  <a:pt x="1300735" y="782876"/>
                </a:lnTo>
                <a:cubicBezTo>
                  <a:pt x="1215188" y="985134"/>
                  <a:pt x="1014914" y="1127052"/>
                  <a:pt x="781494" y="1127052"/>
                </a:cubicBezTo>
                <a:cubicBezTo>
                  <a:pt x="548074" y="1127052"/>
                  <a:pt x="347801" y="985134"/>
                  <a:pt x="262253" y="782876"/>
                </a:cubicBezTo>
                <a:lnTo>
                  <a:pt x="260173" y="776177"/>
                </a:lnTo>
                <a:lnTo>
                  <a:pt x="0" y="776177"/>
                </a:lnTo>
                <a:close/>
              </a:path>
            </a:pathLst>
          </a:custGeom>
        </p:spPr>
        <p:style>
          <a:lnRef idx="0">
            <a:srgbClr val="FFFFFF"/>
          </a:lnRef>
          <a:fillRef idx="3">
            <a:schemeClr val="accent1"/>
          </a:fillRef>
          <a:effectRef idx="0">
            <a:srgbClr val="FFFFFF"/>
          </a:effectRef>
          <a:fontRef idx="minor">
            <a:schemeClr val="lt1"/>
          </a:fontRef>
        </p:style>
        <p:txBody>
          <a:bodyPr vert="horz" wrap="square" lIns="0" tIns="0" rIns="0" bIns="0" rtlCol="0" anchor="ctr">
            <a:noAutofit/>
          </a:bodyPr>
          <a:lstStyle/>
          <a:p>
            <a:pPr algn="ctr"/>
            <a:endParaRPr lang="zh-CN" altLang="en-US" sz="1600" b="1">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70" name="矩形: 圆角 34"/>
          <p:cNvSpPr/>
          <p:nvPr>
            <p:custDataLst>
              <p:tags r:id="rId18"/>
            </p:custDataLst>
          </p:nvPr>
        </p:nvSpPr>
        <p:spPr>
          <a:xfrm flipV="1">
            <a:off x="9453518" y="6009050"/>
            <a:ext cx="794365" cy="56288"/>
          </a:xfrm>
          <a:prstGeom prst="roundRect">
            <a:avLst>
              <a:gd name="adj" fmla="val 50000"/>
            </a:avLst>
          </a:prstGeom>
        </p:spPr>
        <p:style>
          <a:lnRef idx="0">
            <a:srgbClr val="FFFFFF"/>
          </a:lnRef>
          <a:fillRef idx="3">
            <a:schemeClr val="accent1"/>
          </a:fillRef>
          <a:effectRef idx="0">
            <a:srgbClr val="FFFFFF"/>
          </a:effectRef>
          <a:fontRef idx="minor">
            <a:schemeClr val="lt1"/>
          </a:fontRef>
        </p:style>
        <p:txBody>
          <a:bodyPr vert="horz" wrap="square" lIns="0" tIns="0" rIns="0" bIns="0" rtlCol="0" anchor="ctr">
            <a:noAutofit/>
          </a:bodyPr>
          <a:lstStyle/>
          <a:p>
            <a:pPr algn="ctr"/>
            <a:endParaRPr lang="zh-CN" altLang="en-US" sz="1600" b="1" dirty="0">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71" name="图形 35"/>
          <p:cNvSpPr/>
          <p:nvPr>
            <p:custDataLst>
              <p:tags r:id="rId19"/>
            </p:custDataLst>
          </p:nvPr>
        </p:nvSpPr>
        <p:spPr>
          <a:xfrm>
            <a:off x="9736382" y="2755133"/>
            <a:ext cx="228636" cy="304800"/>
          </a:xfrm>
          <a:custGeom>
            <a:avLst/>
            <a:gdLst>
              <a:gd name="connsiteX0" fmla="*/ 148505 w 228636"/>
              <a:gd name="connsiteY0" fmla="*/ 304800 h 304800"/>
              <a:gd name="connsiteX1" fmla="*/ 80103 w 228636"/>
              <a:gd name="connsiteY1" fmla="*/ 304800 h 304800"/>
              <a:gd name="connsiteX2" fmla="*/ 71292 w 228636"/>
              <a:gd name="connsiteY2" fmla="*/ 296049 h 304800"/>
              <a:gd name="connsiteX3" fmla="*/ 71292 w 228636"/>
              <a:gd name="connsiteY3" fmla="*/ 274320 h 304800"/>
              <a:gd name="connsiteX4" fmla="*/ 63941 w 228636"/>
              <a:gd name="connsiteY4" fmla="*/ 274320 h 304800"/>
              <a:gd name="connsiteX5" fmla="*/ 55130 w 228636"/>
              <a:gd name="connsiteY5" fmla="*/ 265569 h 304800"/>
              <a:gd name="connsiteX6" fmla="*/ 55130 w 228636"/>
              <a:gd name="connsiteY6" fmla="*/ 235089 h 304800"/>
              <a:gd name="connsiteX7" fmla="*/ 63941 w 228636"/>
              <a:gd name="connsiteY7" fmla="*/ 226338 h 304800"/>
              <a:gd name="connsiteX8" fmla="*/ 65339 w 228636"/>
              <a:gd name="connsiteY8" fmla="*/ 226338 h 304800"/>
              <a:gd name="connsiteX9" fmla="*/ 65339 w 228636"/>
              <a:gd name="connsiteY9" fmla="*/ 216456 h 304800"/>
              <a:gd name="connsiteX10" fmla="*/ 19292 w 228636"/>
              <a:gd name="connsiteY10" fmla="*/ 176897 h 304800"/>
              <a:gd name="connsiteX11" fmla="*/ 34145 w 228636"/>
              <a:gd name="connsiteY11" fmla="*/ 33666 h 304800"/>
              <a:gd name="connsiteX12" fmla="*/ 112667 w 228636"/>
              <a:gd name="connsiteY12" fmla="*/ 1 h 304800"/>
              <a:gd name="connsiteX13" fmla="*/ 114304 w 228636"/>
              <a:gd name="connsiteY13" fmla="*/ 1 h 304800"/>
              <a:gd name="connsiteX14" fmla="*/ 194581 w 228636"/>
              <a:gd name="connsiteY14" fmla="*/ 32743 h 304800"/>
              <a:gd name="connsiteX15" fmla="*/ 210923 w 228636"/>
              <a:gd name="connsiteY15" fmla="*/ 174635 h 304800"/>
              <a:gd name="connsiteX16" fmla="*/ 163298 w 228636"/>
              <a:gd name="connsiteY16" fmla="*/ 216456 h 304800"/>
              <a:gd name="connsiteX17" fmla="*/ 163298 w 228636"/>
              <a:gd name="connsiteY17" fmla="*/ 226338 h 304800"/>
              <a:gd name="connsiteX18" fmla="*/ 164697 w 228636"/>
              <a:gd name="connsiteY18" fmla="*/ 226338 h 304800"/>
              <a:gd name="connsiteX19" fmla="*/ 173507 w 228636"/>
              <a:gd name="connsiteY19" fmla="*/ 235089 h 304800"/>
              <a:gd name="connsiteX20" fmla="*/ 173507 w 228636"/>
              <a:gd name="connsiteY20" fmla="*/ 265569 h 304800"/>
              <a:gd name="connsiteX21" fmla="*/ 164697 w 228636"/>
              <a:gd name="connsiteY21" fmla="*/ 274320 h 304800"/>
              <a:gd name="connsiteX22" fmla="*/ 157315 w 228636"/>
              <a:gd name="connsiteY22" fmla="*/ 274320 h 304800"/>
              <a:gd name="connsiteX23" fmla="*/ 157315 w 228636"/>
              <a:gd name="connsiteY23" fmla="*/ 296049 h 304800"/>
              <a:gd name="connsiteX24" fmla="*/ 148505 w 228636"/>
              <a:gd name="connsiteY24" fmla="*/ 304800 h 304800"/>
              <a:gd name="connsiteX25" fmla="*/ 88884 w 228636"/>
              <a:gd name="connsiteY25" fmla="*/ 274320 h 304800"/>
              <a:gd name="connsiteX26" fmla="*/ 88884 w 228636"/>
              <a:gd name="connsiteY26" fmla="*/ 287298 h 304800"/>
              <a:gd name="connsiteX27" fmla="*/ 139694 w 228636"/>
              <a:gd name="connsiteY27" fmla="*/ 287298 h 304800"/>
              <a:gd name="connsiteX28" fmla="*/ 139694 w 228636"/>
              <a:gd name="connsiteY28" fmla="*/ 274320 h 304800"/>
              <a:gd name="connsiteX29" fmla="*/ 88884 w 228636"/>
              <a:gd name="connsiteY29" fmla="*/ 274320 h 304800"/>
              <a:gd name="connsiteX30" fmla="*/ 72721 w 228636"/>
              <a:gd name="connsiteY30" fmla="*/ 243840 h 304800"/>
              <a:gd name="connsiteX31" fmla="*/ 72721 w 228636"/>
              <a:gd name="connsiteY31" fmla="*/ 256818 h 304800"/>
              <a:gd name="connsiteX32" fmla="*/ 155886 w 228636"/>
              <a:gd name="connsiteY32" fmla="*/ 256818 h 304800"/>
              <a:gd name="connsiteX33" fmla="*/ 155886 w 228636"/>
              <a:gd name="connsiteY33" fmla="*/ 243840 h 304800"/>
              <a:gd name="connsiteX34" fmla="*/ 72721 w 228636"/>
              <a:gd name="connsiteY34" fmla="*/ 243840 h 304800"/>
              <a:gd name="connsiteX35" fmla="*/ 114334 w 228636"/>
              <a:gd name="connsiteY35" fmla="*/ 17503 h 304800"/>
              <a:gd name="connsiteX36" fmla="*/ 112875 w 228636"/>
              <a:gd name="connsiteY36" fmla="*/ 17503 h 304800"/>
              <a:gd name="connsiteX37" fmla="*/ 17596 w 228636"/>
              <a:gd name="connsiteY37" fmla="*/ 111949 h 304800"/>
              <a:gd name="connsiteX38" fmla="*/ 77454 w 228636"/>
              <a:gd name="connsiteY38" fmla="*/ 202674 h 304800"/>
              <a:gd name="connsiteX39" fmla="*/ 82901 w 228636"/>
              <a:gd name="connsiteY39" fmla="*/ 210771 h 304800"/>
              <a:gd name="connsiteX40" fmla="*/ 82901 w 228636"/>
              <a:gd name="connsiteY40" fmla="*/ 226368 h 304800"/>
              <a:gd name="connsiteX41" fmla="*/ 105463 w 228636"/>
              <a:gd name="connsiteY41" fmla="*/ 226368 h 304800"/>
              <a:gd name="connsiteX42" fmla="*/ 105463 w 228636"/>
              <a:gd name="connsiteY42" fmla="*/ 179249 h 304800"/>
              <a:gd name="connsiteX43" fmla="*/ 75757 w 228636"/>
              <a:gd name="connsiteY43" fmla="*/ 138321 h 304800"/>
              <a:gd name="connsiteX44" fmla="*/ 77692 w 228636"/>
              <a:gd name="connsiteY44" fmla="*/ 126147 h 304800"/>
              <a:gd name="connsiteX45" fmla="*/ 77752 w 228636"/>
              <a:gd name="connsiteY45" fmla="*/ 126118 h 304800"/>
              <a:gd name="connsiteX46" fmla="*/ 90045 w 228636"/>
              <a:gd name="connsiteY46" fmla="*/ 128082 h 304800"/>
              <a:gd name="connsiteX47" fmla="*/ 114304 w 228636"/>
              <a:gd name="connsiteY47" fmla="*/ 161479 h 304800"/>
              <a:gd name="connsiteX48" fmla="*/ 138533 w 228636"/>
              <a:gd name="connsiteY48" fmla="*/ 128082 h 304800"/>
              <a:gd name="connsiteX49" fmla="*/ 150826 w 228636"/>
              <a:gd name="connsiteY49" fmla="*/ 126118 h 304800"/>
              <a:gd name="connsiteX50" fmla="*/ 152850 w 228636"/>
              <a:gd name="connsiteY50" fmla="*/ 138292 h 304800"/>
              <a:gd name="connsiteX51" fmla="*/ 152821 w 228636"/>
              <a:gd name="connsiteY51" fmla="*/ 138351 h 304800"/>
              <a:gd name="connsiteX52" fmla="*/ 123114 w 228636"/>
              <a:gd name="connsiteY52" fmla="*/ 179279 h 304800"/>
              <a:gd name="connsiteX53" fmla="*/ 123114 w 228636"/>
              <a:gd name="connsiteY53" fmla="*/ 226368 h 304800"/>
              <a:gd name="connsiteX54" fmla="*/ 145707 w 228636"/>
              <a:gd name="connsiteY54" fmla="*/ 226368 h 304800"/>
              <a:gd name="connsiteX55" fmla="*/ 145707 w 228636"/>
              <a:gd name="connsiteY55" fmla="*/ 210771 h 304800"/>
              <a:gd name="connsiteX56" fmla="*/ 151154 w 228636"/>
              <a:gd name="connsiteY56" fmla="*/ 202674 h 304800"/>
              <a:gd name="connsiteX57" fmla="*/ 203660 w 228636"/>
              <a:gd name="connsiteY57" fmla="*/ 77213 h 304800"/>
              <a:gd name="connsiteX58" fmla="*/ 114334 w 228636"/>
              <a:gd name="connsiteY58" fmla="*/ 17503 h 304800"/>
              <a:gd name="connsiteX59" fmla="*/ 161125 w 228636"/>
              <a:gd name="connsiteY59" fmla="*/ 120670 h 304800"/>
              <a:gd name="connsiteX60" fmla="*/ 159399 w 228636"/>
              <a:gd name="connsiteY60" fmla="*/ 120492 h 304800"/>
              <a:gd name="connsiteX61" fmla="*/ 157762 w 228636"/>
              <a:gd name="connsiteY61" fmla="*/ 120016 h 304800"/>
              <a:gd name="connsiteX62" fmla="*/ 156244 w 228636"/>
              <a:gd name="connsiteY62" fmla="*/ 119212 h 304800"/>
              <a:gd name="connsiteX63" fmla="*/ 154904 w 228636"/>
              <a:gd name="connsiteY63" fmla="*/ 118111 h 304800"/>
              <a:gd name="connsiteX64" fmla="*/ 154845 w 228636"/>
              <a:gd name="connsiteY64" fmla="*/ 105788 h 304800"/>
              <a:gd name="connsiteX65" fmla="*/ 154904 w 228636"/>
              <a:gd name="connsiteY65" fmla="*/ 105728 h 304800"/>
              <a:gd name="connsiteX66" fmla="*/ 156244 w 228636"/>
              <a:gd name="connsiteY66" fmla="*/ 104657 h 304800"/>
              <a:gd name="connsiteX67" fmla="*/ 157762 w 228636"/>
              <a:gd name="connsiteY67" fmla="*/ 103853 h 304800"/>
              <a:gd name="connsiteX68" fmla="*/ 159399 w 228636"/>
              <a:gd name="connsiteY68" fmla="*/ 103347 h 304800"/>
              <a:gd name="connsiteX69" fmla="*/ 161095 w 228636"/>
              <a:gd name="connsiteY69" fmla="*/ 103168 h 304800"/>
              <a:gd name="connsiteX70" fmla="*/ 167346 w 228636"/>
              <a:gd name="connsiteY70" fmla="*/ 105728 h 304800"/>
              <a:gd name="connsiteX71" fmla="*/ 168447 w 228636"/>
              <a:gd name="connsiteY71" fmla="*/ 107068 h 304800"/>
              <a:gd name="connsiteX72" fmla="*/ 169935 w 228636"/>
              <a:gd name="connsiteY72" fmla="*/ 111919 h 304800"/>
              <a:gd name="connsiteX73" fmla="*/ 167346 w 228636"/>
              <a:gd name="connsiteY73" fmla="*/ 118111 h 304800"/>
              <a:gd name="connsiteX74" fmla="*/ 166006 w 228636"/>
              <a:gd name="connsiteY74" fmla="*/ 119212 h 304800"/>
              <a:gd name="connsiteX75" fmla="*/ 162852 w 228636"/>
              <a:gd name="connsiteY75" fmla="*/ 120522 h 304800"/>
              <a:gd name="connsiteX76" fmla="*/ 161125 w 228636"/>
              <a:gd name="connsiteY76" fmla="*/ 120670 h 304800"/>
              <a:gd name="connsiteX77" fmla="*/ 67482 w 228636"/>
              <a:gd name="connsiteY77" fmla="*/ 120670 h 304800"/>
              <a:gd name="connsiteX78" fmla="*/ 65756 w 228636"/>
              <a:gd name="connsiteY78" fmla="*/ 120492 h 304800"/>
              <a:gd name="connsiteX79" fmla="*/ 64119 w 228636"/>
              <a:gd name="connsiteY79" fmla="*/ 120016 h 304800"/>
              <a:gd name="connsiteX80" fmla="*/ 58672 w 228636"/>
              <a:gd name="connsiteY80" fmla="*/ 111919 h 304800"/>
              <a:gd name="connsiteX81" fmla="*/ 58851 w 228636"/>
              <a:gd name="connsiteY81" fmla="*/ 110223 h 304800"/>
              <a:gd name="connsiteX82" fmla="*/ 59357 w 228636"/>
              <a:gd name="connsiteY82" fmla="*/ 108586 h 304800"/>
              <a:gd name="connsiteX83" fmla="*/ 60160 w 228636"/>
              <a:gd name="connsiteY83" fmla="*/ 107068 h 304800"/>
              <a:gd name="connsiteX84" fmla="*/ 62601 w 228636"/>
              <a:gd name="connsiteY84" fmla="*/ 104657 h 304800"/>
              <a:gd name="connsiteX85" fmla="*/ 64119 w 228636"/>
              <a:gd name="connsiteY85" fmla="*/ 103853 h 304800"/>
              <a:gd name="connsiteX86" fmla="*/ 65756 w 228636"/>
              <a:gd name="connsiteY86" fmla="*/ 103347 h 304800"/>
              <a:gd name="connsiteX87" fmla="*/ 69209 w 228636"/>
              <a:gd name="connsiteY87" fmla="*/ 103347 h 304800"/>
              <a:gd name="connsiteX88" fmla="*/ 70846 w 228636"/>
              <a:gd name="connsiteY88" fmla="*/ 103853 h 304800"/>
              <a:gd name="connsiteX89" fmla="*/ 72364 w 228636"/>
              <a:gd name="connsiteY89" fmla="*/ 104657 h 304800"/>
              <a:gd name="connsiteX90" fmla="*/ 73703 w 228636"/>
              <a:gd name="connsiteY90" fmla="*/ 105728 h 304800"/>
              <a:gd name="connsiteX91" fmla="*/ 76115 w 228636"/>
              <a:gd name="connsiteY91" fmla="*/ 110193 h 304800"/>
              <a:gd name="connsiteX92" fmla="*/ 76293 w 228636"/>
              <a:gd name="connsiteY92" fmla="*/ 111890 h 304800"/>
              <a:gd name="connsiteX93" fmla="*/ 70876 w 228636"/>
              <a:gd name="connsiteY93" fmla="*/ 119986 h 304800"/>
              <a:gd name="connsiteX94" fmla="*/ 69239 w 228636"/>
              <a:gd name="connsiteY94" fmla="*/ 120462 h 304800"/>
              <a:gd name="connsiteX95" fmla="*/ 67482 w 228636"/>
              <a:gd name="connsiteY95" fmla="*/ 12067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8636" h="304800">
                <a:moveTo>
                  <a:pt x="148505" y="304800"/>
                </a:moveTo>
                <a:lnTo>
                  <a:pt x="80103" y="304800"/>
                </a:lnTo>
                <a:cubicBezTo>
                  <a:pt x="75251" y="304800"/>
                  <a:pt x="71322" y="300901"/>
                  <a:pt x="71292" y="296049"/>
                </a:cubicBezTo>
                <a:lnTo>
                  <a:pt x="71292" y="274320"/>
                </a:lnTo>
                <a:lnTo>
                  <a:pt x="63941" y="274320"/>
                </a:lnTo>
                <a:cubicBezTo>
                  <a:pt x="59089" y="274320"/>
                  <a:pt x="55160" y="270421"/>
                  <a:pt x="55130" y="265569"/>
                </a:cubicBezTo>
                <a:lnTo>
                  <a:pt x="55130" y="235089"/>
                </a:lnTo>
                <a:cubicBezTo>
                  <a:pt x="55160" y="230237"/>
                  <a:pt x="59089" y="226308"/>
                  <a:pt x="63941" y="226338"/>
                </a:cubicBezTo>
                <a:lnTo>
                  <a:pt x="65339" y="226338"/>
                </a:lnTo>
                <a:lnTo>
                  <a:pt x="65339" y="216456"/>
                </a:lnTo>
                <a:cubicBezTo>
                  <a:pt x="46706" y="207675"/>
                  <a:pt x="30782" y="194013"/>
                  <a:pt x="19292" y="176897"/>
                </a:cubicBezTo>
                <a:cubicBezTo>
                  <a:pt x="-11247" y="131892"/>
                  <a:pt x="-4967" y="71438"/>
                  <a:pt x="34145" y="33666"/>
                </a:cubicBezTo>
                <a:cubicBezTo>
                  <a:pt x="54951" y="12651"/>
                  <a:pt x="83109" y="596"/>
                  <a:pt x="112667" y="1"/>
                </a:cubicBezTo>
                <a:lnTo>
                  <a:pt x="114304" y="1"/>
                </a:lnTo>
                <a:cubicBezTo>
                  <a:pt x="144337" y="-118"/>
                  <a:pt x="173180" y="11669"/>
                  <a:pt x="194581" y="32743"/>
                </a:cubicBezTo>
                <a:cubicBezTo>
                  <a:pt x="232860" y="70247"/>
                  <a:pt x="239676" y="129422"/>
                  <a:pt x="210923" y="174635"/>
                </a:cubicBezTo>
                <a:cubicBezTo>
                  <a:pt x="199314" y="192792"/>
                  <a:pt x="182824" y="207318"/>
                  <a:pt x="163298" y="216456"/>
                </a:cubicBezTo>
                <a:lnTo>
                  <a:pt x="163298" y="226338"/>
                </a:lnTo>
                <a:lnTo>
                  <a:pt x="164697" y="226338"/>
                </a:lnTo>
                <a:cubicBezTo>
                  <a:pt x="169549" y="226338"/>
                  <a:pt x="173478" y="230237"/>
                  <a:pt x="173507" y="235089"/>
                </a:cubicBezTo>
                <a:lnTo>
                  <a:pt x="173507" y="265569"/>
                </a:lnTo>
                <a:cubicBezTo>
                  <a:pt x="173478" y="270421"/>
                  <a:pt x="169549" y="274350"/>
                  <a:pt x="164697" y="274320"/>
                </a:cubicBezTo>
                <a:lnTo>
                  <a:pt x="157315" y="274320"/>
                </a:lnTo>
                <a:lnTo>
                  <a:pt x="157315" y="296049"/>
                </a:lnTo>
                <a:cubicBezTo>
                  <a:pt x="157285" y="300901"/>
                  <a:pt x="153356" y="304800"/>
                  <a:pt x="148505" y="304800"/>
                </a:cubicBezTo>
                <a:close/>
                <a:moveTo>
                  <a:pt x="88884" y="274320"/>
                </a:moveTo>
                <a:lnTo>
                  <a:pt x="88884" y="287298"/>
                </a:lnTo>
                <a:lnTo>
                  <a:pt x="139694" y="287298"/>
                </a:lnTo>
                <a:lnTo>
                  <a:pt x="139694" y="274320"/>
                </a:lnTo>
                <a:lnTo>
                  <a:pt x="88884" y="274320"/>
                </a:lnTo>
                <a:close/>
                <a:moveTo>
                  <a:pt x="72721" y="243840"/>
                </a:moveTo>
                <a:lnTo>
                  <a:pt x="72721" y="256818"/>
                </a:lnTo>
                <a:lnTo>
                  <a:pt x="155886" y="256818"/>
                </a:lnTo>
                <a:lnTo>
                  <a:pt x="155886" y="243840"/>
                </a:lnTo>
                <a:lnTo>
                  <a:pt x="72721" y="243840"/>
                </a:lnTo>
                <a:close/>
                <a:moveTo>
                  <a:pt x="114334" y="17503"/>
                </a:moveTo>
                <a:lnTo>
                  <a:pt x="112875" y="17503"/>
                </a:lnTo>
                <a:cubicBezTo>
                  <a:pt x="62125" y="18217"/>
                  <a:pt x="18489" y="61467"/>
                  <a:pt x="17596" y="111949"/>
                </a:cubicBezTo>
                <a:cubicBezTo>
                  <a:pt x="16762" y="151686"/>
                  <a:pt x="40604" y="187792"/>
                  <a:pt x="77454" y="202674"/>
                </a:cubicBezTo>
                <a:cubicBezTo>
                  <a:pt x="80758" y="204014"/>
                  <a:pt x="82901" y="207229"/>
                  <a:pt x="82901" y="210771"/>
                </a:cubicBezTo>
                <a:lnTo>
                  <a:pt x="82901" y="226368"/>
                </a:lnTo>
                <a:lnTo>
                  <a:pt x="105463" y="226368"/>
                </a:lnTo>
                <a:lnTo>
                  <a:pt x="105463" y="179249"/>
                </a:lnTo>
                <a:lnTo>
                  <a:pt x="75757" y="138321"/>
                </a:lnTo>
                <a:cubicBezTo>
                  <a:pt x="72930" y="134422"/>
                  <a:pt x="73793" y="128975"/>
                  <a:pt x="77692" y="126147"/>
                </a:cubicBezTo>
                <a:cubicBezTo>
                  <a:pt x="77722" y="126147"/>
                  <a:pt x="77722" y="126118"/>
                  <a:pt x="77752" y="126118"/>
                </a:cubicBezTo>
                <a:cubicBezTo>
                  <a:pt x="81681" y="123290"/>
                  <a:pt x="87187" y="124183"/>
                  <a:pt x="90045" y="128082"/>
                </a:cubicBezTo>
                <a:lnTo>
                  <a:pt x="114304" y="161479"/>
                </a:lnTo>
                <a:lnTo>
                  <a:pt x="138533" y="128082"/>
                </a:lnTo>
                <a:cubicBezTo>
                  <a:pt x="141391" y="124153"/>
                  <a:pt x="146867" y="123290"/>
                  <a:pt x="150826" y="126118"/>
                </a:cubicBezTo>
                <a:cubicBezTo>
                  <a:pt x="154755" y="128916"/>
                  <a:pt x="155648" y="134363"/>
                  <a:pt x="152850" y="138292"/>
                </a:cubicBezTo>
                <a:cubicBezTo>
                  <a:pt x="152850" y="138321"/>
                  <a:pt x="152821" y="138321"/>
                  <a:pt x="152821" y="138351"/>
                </a:cubicBezTo>
                <a:lnTo>
                  <a:pt x="123114" y="179279"/>
                </a:lnTo>
                <a:lnTo>
                  <a:pt x="123114" y="226368"/>
                </a:lnTo>
                <a:lnTo>
                  <a:pt x="145707" y="226368"/>
                </a:lnTo>
                <a:lnTo>
                  <a:pt x="145707" y="210771"/>
                </a:lnTo>
                <a:cubicBezTo>
                  <a:pt x="145707" y="207229"/>
                  <a:pt x="147850" y="204014"/>
                  <a:pt x="151154" y="202674"/>
                </a:cubicBezTo>
                <a:cubicBezTo>
                  <a:pt x="200296" y="182523"/>
                  <a:pt x="223811" y="126356"/>
                  <a:pt x="203660" y="77213"/>
                </a:cubicBezTo>
                <a:cubicBezTo>
                  <a:pt x="188777" y="40988"/>
                  <a:pt x="153475" y="17384"/>
                  <a:pt x="114334" y="17503"/>
                </a:cubicBezTo>
                <a:close/>
                <a:moveTo>
                  <a:pt x="161125" y="120670"/>
                </a:moveTo>
                <a:cubicBezTo>
                  <a:pt x="160560" y="120670"/>
                  <a:pt x="159964" y="120611"/>
                  <a:pt x="159399" y="120492"/>
                </a:cubicBezTo>
                <a:cubicBezTo>
                  <a:pt x="158833" y="120373"/>
                  <a:pt x="158297" y="120224"/>
                  <a:pt x="157762" y="120016"/>
                </a:cubicBezTo>
                <a:cubicBezTo>
                  <a:pt x="157226" y="119807"/>
                  <a:pt x="156720" y="119539"/>
                  <a:pt x="156244" y="119212"/>
                </a:cubicBezTo>
                <a:cubicBezTo>
                  <a:pt x="155767" y="118885"/>
                  <a:pt x="155321" y="118527"/>
                  <a:pt x="154904" y="118111"/>
                </a:cubicBezTo>
                <a:cubicBezTo>
                  <a:pt x="151481" y="114717"/>
                  <a:pt x="151451" y="109211"/>
                  <a:pt x="154845" y="105788"/>
                </a:cubicBezTo>
                <a:lnTo>
                  <a:pt x="154904" y="105728"/>
                </a:lnTo>
                <a:cubicBezTo>
                  <a:pt x="155321" y="105311"/>
                  <a:pt x="155767" y="104954"/>
                  <a:pt x="156244" y="104657"/>
                </a:cubicBezTo>
                <a:cubicBezTo>
                  <a:pt x="156720" y="104329"/>
                  <a:pt x="157226" y="104061"/>
                  <a:pt x="157762" y="103853"/>
                </a:cubicBezTo>
                <a:cubicBezTo>
                  <a:pt x="158297" y="103645"/>
                  <a:pt x="158833" y="103466"/>
                  <a:pt x="159399" y="103347"/>
                </a:cubicBezTo>
                <a:cubicBezTo>
                  <a:pt x="159964" y="103228"/>
                  <a:pt x="160530" y="103168"/>
                  <a:pt x="161095" y="103168"/>
                </a:cubicBezTo>
                <a:cubicBezTo>
                  <a:pt x="163447" y="103168"/>
                  <a:pt x="165679" y="104091"/>
                  <a:pt x="167346" y="105728"/>
                </a:cubicBezTo>
                <a:cubicBezTo>
                  <a:pt x="167763" y="106145"/>
                  <a:pt x="168120" y="106591"/>
                  <a:pt x="168447" y="107068"/>
                </a:cubicBezTo>
                <a:cubicBezTo>
                  <a:pt x="169400" y="108496"/>
                  <a:pt x="169935" y="110193"/>
                  <a:pt x="169935" y="111919"/>
                </a:cubicBezTo>
                <a:cubicBezTo>
                  <a:pt x="169935" y="114241"/>
                  <a:pt x="169013" y="116473"/>
                  <a:pt x="167346" y="118111"/>
                </a:cubicBezTo>
                <a:cubicBezTo>
                  <a:pt x="166929" y="118527"/>
                  <a:pt x="166483" y="118885"/>
                  <a:pt x="166006" y="119212"/>
                </a:cubicBezTo>
                <a:cubicBezTo>
                  <a:pt x="165054" y="119837"/>
                  <a:pt x="163983" y="120283"/>
                  <a:pt x="162852" y="120522"/>
                </a:cubicBezTo>
                <a:cubicBezTo>
                  <a:pt x="162256" y="120611"/>
                  <a:pt x="161691" y="120670"/>
                  <a:pt x="161125" y="120670"/>
                </a:cubicBezTo>
                <a:close/>
                <a:moveTo>
                  <a:pt x="67482" y="120670"/>
                </a:moveTo>
                <a:cubicBezTo>
                  <a:pt x="66917" y="120670"/>
                  <a:pt x="66322" y="120611"/>
                  <a:pt x="65756" y="120492"/>
                </a:cubicBezTo>
                <a:cubicBezTo>
                  <a:pt x="65191" y="120373"/>
                  <a:pt x="64655" y="120224"/>
                  <a:pt x="64119" y="120016"/>
                </a:cubicBezTo>
                <a:cubicBezTo>
                  <a:pt x="60845" y="118676"/>
                  <a:pt x="58702" y="115491"/>
                  <a:pt x="58672" y="111919"/>
                </a:cubicBezTo>
                <a:cubicBezTo>
                  <a:pt x="58672" y="111354"/>
                  <a:pt x="58732" y="110788"/>
                  <a:pt x="58851" y="110223"/>
                </a:cubicBezTo>
                <a:cubicBezTo>
                  <a:pt x="58970" y="109657"/>
                  <a:pt x="59119" y="109121"/>
                  <a:pt x="59357" y="108586"/>
                </a:cubicBezTo>
                <a:cubicBezTo>
                  <a:pt x="59565" y="108050"/>
                  <a:pt x="59833" y="107544"/>
                  <a:pt x="60160" y="107068"/>
                </a:cubicBezTo>
                <a:cubicBezTo>
                  <a:pt x="60785" y="106115"/>
                  <a:pt x="61619" y="105282"/>
                  <a:pt x="62601" y="104657"/>
                </a:cubicBezTo>
                <a:cubicBezTo>
                  <a:pt x="63077" y="104329"/>
                  <a:pt x="63583" y="104061"/>
                  <a:pt x="64119" y="103853"/>
                </a:cubicBezTo>
                <a:cubicBezTo>
                  <a:pt x="64655" y="103645"/>
                  <a:pt x="65191" y="103466"/>
                  <a:pt x="65756" y="103347"/>
                </a:cubicBezTo>
                <a:cubicBezTo>
                  <a:pt x="66887" y="103109"/>
                  <a:pt x="68048" y="103109"/>
                  <a:pt x="69209" y="103347"/>
                </a:cubicBezTo>
                <a:cubicBezTo>
                  <a:pt x="69774" y="103466"/>
                  <a:pt x="70310" y="103615"/>
                  <a:pt x="70846" y="103853"/>
                </a:cubicBezTo>
                <a:cubicBezTo>
                  <a:pt x="71382" y="104061"/>
                  <a:pt x="71888" y="104329"/>
                  <a:pt x="72364" y="104657"/>
                </a:cubicBezTo>
                <a:cubicBezTo>
                  <a:pt x="72840" y="104984"/>
                  <a:pt x="73287" y="105341"/>
                  <a:pt x="73703" y="105728"/>
                </a:cubicBezTo>
                <a:cubicBezTo>
                  <a:pt x="74924" y="106948"/>
                  <a:pt x="75757" y="108496"/>
                  <a:pt x="76115" y="110193"/>
                </a:cubicBezTo>
                <a:cubicBezTo>
                  <a:pt x="76234" y="110758"/>
                  <a:pt x="76293" y="111324"/>
                  <a:pt x="76293" y="111890"/>
                </a:cubicBezTo>
                <a:cubicBezTo>
                  <a:pt x="76293" y="115432"/>
                  <a:pt x="74150" y="118646"/>
                  <a:pt x="70876" y="119986"/>
                </a:cubicBezTo>
                <a:cubicBezTo>
                  <a:pt x="70340" y="120194"/>
                  <a:pt x="69804" y="120373"/>
                  <a:pt x="69239" y="120462"/>
                </a:cubicBezTo>
                <a:cubicBezTo>
                  <a:pt x="68643" y="120611"/>
                  <a:pt x="68078" y="120670"/>
                  <a:pt x="67482" y="120670"/>
                </a:cubicBezTo>
                <a:close/>
              </a:path>
            </a:pathLst>
          </a:custGeom>
          <a:solidFill>
            <a:srgbClr val="E4390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oAutofit/>
          </a:bodyPr>
          <a:lstStyle/>
          <a:p>
            <a:pPr algn="ctr"/>
            <a:endParaRPr lang="zh-CN" altLang="en-US" sz="1600" b="1">
              <a:solidFill>
                <a:schemeClr val="tx1">
                  <a:lumMod val="85000"/>
                  <a:lumOff val="15000"/>
                </a:schemeClr>
              </a:solidFill>
              <a:latin typeface="思源黑体 CN Normal" panose="020B0400000000000000" pitchFamily="34" charset="-122"/>
              <a:ea typeface="思源黑体 CN Normal" panose="020B0400000000000000" pitchFamily="34" charset="-122"/>
              <a:cs typeface="Arial" panose="020B0604020202020204" pitchFamily="34" charset="0"/>
              <a:sym typeface="思源黑体 CN Normal" panose="020B0400000000000000" pitchFamily="34" charset="-122"/>
            </a:endParaRPr>
          </a:p>
        </p:txBody>
      </p:sp>
      <p:sp>
        <p:nvSpPr>
          <p:cNvPr id="72" name="文本框 71"/>
          <p:cNvSpPr txBox="1"/>
          <p:nvPr>
            <p:custDataLst>
              <p:tags r:id="rId20"/>
            </p:custDataLst>
          </p:nvPr>
        </p:nvSpPr>
        <p:spPr>
          <a:xfrm>
            <a:off x="8760191" y="1476556"/>
            <a:ext cx="2182288" cy="439851"/>
          </a:xfrm>
          <a:prstGeom prst="rect">
            <a:avLst/>
          </a:prstGeom>
          <a:noFill/>
        </p:spPr>
        <p:txBody>
          <a:bodyPr wrap="square" lIns="0" tIns="0" rIns="0" bIns="0" rtlCol="0" anchor="ctr" anchorCtr="0">
            <a:noAutofit/>
          </a:bodyPr>
          <a:lstStyle/>
          <a:p>
            <a:pPr lvl="0" algn="ctr">
              <a:defRPr/>
            </a:pPr>
            <a:r>
              <a:rPr lang="zh-CN" altLang="en-US" sz="2000" b="1" dirty="0">
                <a:solidFill>
                  <a:schemeClr val="bg1"/>
                </a:solidFill>
                <a:latin typeface="微软雅黑" panose="020B0503020204020204" pitchFamily="34" charset="-122"/>
                <a:ea typeface="微软雅黑" panose="020B0503020204020204" pitchFamily="34" charset="-122"/>
                <a:cs typeface="阿里巴巴普惠体 Heavy" panose="00020600040101010101" pitchFamily="18" charset="-122"/>
                <a:sym typeface="+mn-ea"/>
              </a:rPr>
              <a:t>加强</a:t>
            </a:r>
            <a:endParaRPr lang="zh-CN" altLang="en-US" sz="2000" b="1" dirty="0">
              <a:solidFill>
                <a:schemeClr val="bg1"/>
              </a:solidFill>
              <a:latin typeface="微软雅黑" panose="020B0503020204020204" pitchFamily="34" charset="-122"/>
              <a:ea typeface="微软雅黑" panose="020B0503020204020204" pitchFamily="34" charset="-122"/>
              <a:cs typeface="阿里巴巴普惠体 Heavy" panose="00020600040101010101" pitchFamily="18" charset="-122"/>
              <a:sym typeface="+mn-ea"/>
            </a:endParaRPr>
          </a:p>
          <a:p>
            <a:pPr lvl="0" algn="ctr">
              <a:defRPr/>
            </a:pPr>
            <a:r>
              <a:rPr lang="zh-CN" altLang="en-US" sz="2000" b="1" dirty="0">
                <a:solidFill>
                  <a:schemeClr val="bg1"/>
                </a:solidFill>
                <a:latin typeface="微软雅黑" panose="020B0503020204020204" pitchFamily="34" charset="-122"/>
                <a:ea typeface="微软雅黑" panose="020B0503020204020204" pitchFamily="34" charset="-122"/>
                <a:cs typeface="阿里巴巴普惠体 Heavy" panose="00020600040101010101" pitchFamily="18" charset="-122"/>
                <a:sym typeface="+mn-ea"/>
              </a:rPr>
              <a:t>上市培育</a:t>
            </a:r>
            <a:endParaRPr lang="zh-CN" altLang="en-US" sz="2000" b="1" dirty="0">
              <a:solidFill>
                <a:schemeClr val="bg1"/>
              </a:solidFill>
              <a:latin typeface="微软雅黑" panose="020B0503020204020204" pitchFamily="34" charset="-122"/>
              <a:ea typeface="微软雅黑" panose="020B0503020204020204" pitchFamily="34" charset="-122"/>
              <a:cs typeface="阿里巴巴普惠体 Heavy" panose="00020600040101010101" pitchFamily="18" charset="-122"/>
              <a:sym typeface="+mn-ea"/>
            </a:endParaRPr>
          </a:p>
        </p:txBody>
      </p:sp>
      <p:sp>
        <p:nvSpPr>
          <p:cNvPr id="73" name="文本框 72"/>
          <p:cNvSpPr txBox="1"/>
          <p:nvPr>
            <p:custDataLst>
              <p:tags r:id="rId21"/>
            </p:custDataLst>
          </p:nvPr>
        </p:nvSpPr>
        <p:spPr>
          <a:xfrm>
            <a:off x="8395335" y="3160395"/>
            <a:ext cx="2969260" cy="2359025"/>
          </a:xfrm>
          <a:prstGeom prst="rect">
            <a:avLst/>
          </a:prstGeom>
          <a:noFill/>
        </p:spPr>
        <p:txBody>
          <a:bodyPr wrap="square" lIns="0" tIns="0" rIns="0" bIns="72000">
            <a:spAutoFit/>
          </a:bodyPr>
          <a:lstStyle/>
          <a:p>
            <a:pPr indent="0" algn="ctr">
              <a:lnSpc>
                <a:spcPct val="120000"/>
              </a:lnSpc>
              <a:buFont typeface="Arial" panose="020B0604020202020204" pitchFamily="34" charset="0"/>
              <a:buNone/>
            </a:pP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湖北</a:t>
            </a:r>
            <a:r>
              <a:rPr lang="en-US" altLang="zh-CN"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专精特新</a:t>
            </a:r>
            <a:r>
              <a:rPr lang="en-US" altLang="zh-CN"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专板</a:t>
            </a:r>
            <a:endPar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lnSpc>
                <a:spcPct val="120000"/>
              </a:lnSpc>
              <a:buFont typeface="Arial" panose="020B0604020202020204" pitchFamily="34" charset="0"/>
              <a:buNone/>
            </a:pPr>
            <a:endParaRPr lang="zh-CN" altLang="en-US" sz="1600" b="1">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lnSpc>
                <a:spcPct val="120000"/>
              </a:lnSpc>
              <a:buFont typeface="Arial" panose="020B0604020202020204" pitchFamily="34" charset="0"/>
              <a:buNone/>
            </a:pPr>
            <a:endPar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lnSpc>
                <a:spcPct val="120000"/>
              </a:lnSpc>
              <a:buFont typeface="Arial" panose="020B0604020202020204" pitchFamily="34" charset="0"/>
              <a:buNone/>
            </a:pP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新三板</a:t>
            </a:r>
            <a:endPar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lnSpc>
                <a:spcPct val="120000"/>
              </a:lnSpc>
              <a:buFont typeface="Arial" panose="020B0604020202020204" pitchFamily="34" charset="0"/>
              <a:buNone/>
            </a:pPr>
            <a:endPar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lnSpc>
                <a:spcPct val="120000"/>
              </a:lnSpc>
              <a:buFont typeface="Arial" panose="020B0604020202020204" pitchFamily="34" charset="0"/>
              <a:buNone/>
            </a:pP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北交所</a:t>
            </a:r>
            <a:endParaRPr lang="zh-CN" altLang="en-US">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ctr">
              <a:lnSpc>
                <a:spcPct val="120000"/>
              </a:lnSpc>
              <a:buFont typeface="Arial" panose="020B0604020202020204" pitchFamily="34" charset="0"/>
              <a:buNone/>
            </a:pPr>
            <a:endParaRPr lang="zh-CN" altLang="en-US">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左箭头 15"/>
          <p:cNvSpPr/>
          <p:nvPr/>
        </p:nvSpPr>
        <p:spPr>
          <a:xfrm rot="16200000">
            <a:off x="9723755" y="3680460"/>
            <a:ext cx="346710" cy="260350"/>
          </a:xfrm>
          <a:prstGeom prst="leftArrow">
            <a:avLst/>
          </a:prstGeom>
          <a:solidFill>
            <a:srgbClr val="D0746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solidFill>
                <a:srgbClr val="BC2E21"/>
              </a:solidFill>
            </a:endParaRPr>
          </a:p>
        </p:txBody>
      </p:sp>
      <p:sp>
        <p:nvSpPr>
          <p:cNvPr id="18" name="左箭头 17"/>
          <p:cNvSpPr/>
          <p:nvPr/>
        </p:nvSpPr>
        <p:spPr>
          <a:xfrm rot="16200000">
            <a:off x="9747250" y="4554220"/>
            <a:ext cx="299085" cy="260350"/>
          </a:xfrm>
          <a:prstGeom prst="leftArrow">
            <a:avLst/>
          </a:prstGeom>
          <a:solidFill>
            <a:srgbClr val="D0746B"/>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zh-CN" altLang="en-US">
              <a:solidFill>
                <a:srgbClr val="BC2E21"/>
              </a:solidFill>
            </a:endParaRPr>
          </a:p>
        </p:txBody>
      </p:sp>
      <p:sp>
        <p:nvSpPr>
          <p:cNvPr id="20" name="文本框 19"/>
          <p:cNvSpPr txBox="1"/>
          <p:nvPr/>
        </p:nvSpPr>
        <p:spPr>
          <a:xfrm>
            <a:off x="8616315" y="3645803"/>
            <a:ext cx="960755" cy="336649"/>
          </a:xfrm>
          <a:prstGeom prst="roundRect">
            <a:avLst/>
          </a:prstGeom>
        </p:spPr>
        <p:style>
          <a:lnRef idx="2">
            <a:schemeClr val="accent4"/>
          </a:lnRef>
          <a:fillRef idx="1">
            <a:schemeClr val="lt1"/>
          </a:fillRef>
          <a:effectRef idx="0">
            <a:schemeClr val="accent4"/>
          </a:effectRef>
          <a:fontRef idx="minor">
            <a:schemeClr val="dk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1400">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绿色通道</a:t>
            </a:r>
            <a:endParaRPr lang="zh-CN" altLang="en-US" sz="1400">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文本框 20"/>
          <p:cNvSpPr txBox="1"/>
          <p:nvPr/>
        </p:nvSpPr>
        <p:spPr>
          <a:xfrm>
            <a:off x="10153015" y="3645535"/>
            <a:ext cx="1026795" cy="336649"/>
          </a:xfrm>
          <a:prstGeom prst="round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zh-CN" altLang="en-US" sz="1400">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公示审核</a:t>
            </a:r>
            <a:endParaRPr lang="zh-CN" altLang="en-US" sz="1400">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湖北</a:t>
            </a:r>
            <a:r>
              <a:rPr lang="en-US" altLang="zh-CN" sz="2800" b="1" dirty="0">
                <a:solidFill>
                  <a:srgbClr val="1C56A6"/>
                </a:solidFill>
                <a:cs typeface="+mn-ea"/>
                <a:sym typeface="+mn-lt"/>
              </a:rPr>
              <a:t>“</a:t>
            </a:r>
            <a:r>
              <a:rPr lang="zh-CN" altLang="en-US" sz="2800" b="1" dirty="0">
                <a:solidFill>
                  <a:srgbClr val="1C56A6"/>
                </a:solidFill>
                <a:cs typeface="+mn-ea"/>
                <a:sym typeface="+mn-lt"/>
              </a:rPr>
              <a:t>专精特新</a:t>
            </a:r>
            <a:r>
              <a:rPr lang="en-US" altLang="zh-CN" sz="2800" b="1" dirty="0">
                <a:solidFill>
                  <a:srgbClr val="1C56A6"/>
                </a:solidFill>
                <a:cs typeface="+mn-ea"/>
                <a:sym typeface="+mn-lt"/>
              </a:rPr>
              <a:t>”</a:t>
            </a:r>
            <a:r>
              <a:rPr lang="zh-CN" altLang="en-US" sz="2800" b="1" dirty="0">
                <a:solidFill>
                  <a:srgbClr val="1C56A6"/>
                </a:solidFill>
                <a:cs typeface="+mn-ea"/>
                <a:sym typeface="+mn-lt"/>
              </a:rPr>
              <a:t>专板服务</a:t>
            </a:r>
            <a:endParaRPr lang="zh-CN" altLang="en-US" sz="2800" b="1" dirty="0">
              <a:solidFill>
                <a:srgbClr val="1C56A6"/>
              </a:solidFill>
              <a:cs typeface="+mn-ea"/>
              <a:sym typeface="+mn-lt"/>
            </a:endParaRPr>
          </a:p>
        </p:txBody>
      </p:sp>
      <p:sp>
        <p:nvSpPr>
          <p:cNvPr id="4" name="矩形 3"/>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42570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湖北</a:t>
            </a:r>
            <a:r>
              <a:rPr lang="en-US" altLang="zh-CN" sz="2800" b="1" dirty="0">
                <a:solidFill>
                  <a:srgbClr val="1C56A6"/>
                </a:solidFill>
                <a:cs typeface="+mn-ea"/>
                <a:sym typeface="+mn-lt"/>
              </a:rPr>
              <a:t>“</a:t>
            </a:r>
            <a:r>
              <a:rPr lang="zh-CN" altLang="en-US" sz="2800" b="1" dirty="0">
                <a:solidFill>
                  <a:srgbClr val="1C56A6"/>
                </a:solidFill>
                <a:cs typeface="+mn-ea"/>
                <a:sym typeface="+mn-lt"/>
              </a:rPr>
              <a:t>专精特新</a:t>
            </a:r>
            <a:r>
              <a:rPr lang="en-US" altLang="zh-CN" sz="2800" b="1" dirty="0">
                <a:solidFill>
                  <a:srgbClr val="1C56A6"/>
                </a:solidFill>
                <a:cs typeface="+mn-ea"/>
                <a:sym typeface="+mn-lt"/>
              </a:rPr>
              <a:t>”</a:t>
            </a:r>
            <a:r>
              <a:rPr lang="zh-CN" altLang="en-US" sz="2800" b="1" dirty="0">
                <a:solidFill>
                  <a:srgbClr val="1C56A6"/>
                </a:solidFill>
                <a:cs typeface="+mn-ea"/>
                <a:sym typeface="+mn-lt"/>
              </a:rPr>
              <a:t>数字化平台</a:t>
            </a:r>
            <a:endParaRPr lang="zh-CN" altLang="en-US" sz="2800" b="1" dirty="0">
              <a:solidFill>
                <a:srgbClr val="1C56A6"/>
              </a:solidFill>
              <a:cs typeface="+mn-ea"/>
              <a:sym typeface="+mn-lt"/>
            </a:endParaRPr>
          </a:p>
        </p:txBody>
      </p:sp>
      <p:cxnSp>
        <p:nvCxnSpPr>
          <p:cNvPr id="47" name="连接符: 肘形 3"/>
          <p:cNvCxnSpPr>
            <a:endCxn id="54" idx="2"/>
          </p:cNvCxnSpPr>
          <p:nvPr>
            <p:custDataLst>
              <p:tags r:id="rId1"/>
            </p:custDataLst>
          </p:nvPr>
        </p:nvCxnSpPr>
        <p:spPr>
          <a:xfrm rot="16200000" flipH="1">
            <a:off x="7343775" y="2046605"/>
            <a:ext cx="748665" cy="3232150"/>
          </a:xfrm>
          <a:prstGeom prst="bentConnector2">
            <a:avLst/>
          </a:prstGeom>
          <a:ln w="25400">
            <a:solidFill>
              <a:sysClr val="window" lastClr="FFFFFF">
                <a:lumMod val="85000"/>
              </a:sysClr>
            </a:solidFill>
            <a:prstDash val="dash"/>
          </a:ln>
        </p:spPr>
        <p:style>
          <a:lnRef idx="1">
            <a:srgbClr val="8590CA"/>
          </a:lnRef>
          <a:fillRef idx="0">
            <a:srgbClr val="8590CA"/>
          </a:fillRef>
          <a:effectRef idx="0">
            <a:srgbClr val="8590CA"/>
          </a:effectRef>
          <a:fontRef idx="minor">
            <a:sysClr val="windowText" lastClr="000000"/>
          </a:fontRef>
        </p:style>
      </p:cxnSp>
      <p:cxnSp>
        <p:nvCxnSpPr>
          <p:cNvPr id="48" name="连接符: 肘形 15"/>
          <p:cNvCxnSpPr>
            <a:endCxn id="50" idx="6"/>
          </p:cNvCxnSpPr>
          <p:nvPr>
            <p:custDataLst>
              <p:tags r:id="rId2"/>
            </p:custDataLst>
          </p:nvPr>
        </p:nvCxnSpPr>
        <p:spPr>
          <a:xfrm rot="5400000">
            <a:off x="4105910" y="2041525"/>
            <a:ext cx="748665" cy="3242945"/>
          </a:xfrm>
          <a:prstGeom prst="bentConnector2">
            <a:avLst/>
          </a:prstGeom>
          <a:ln w="25400">
            <a:solidFill>
              <a:sysClr val="window" lastClr="FFFFFF">
                <a:lumMod val="85000"/>
              </a:sysClr>
            </a:solidFill>
            <a:prstDash val="dash"/>
          </a:ln>
        </p:spPr>
        <p:style>
          <a:lnRef idx="1">
            <a:srgbClr val="8590CA"/>
          </a:lnRef>
          <a:fillRef idx="0">
            <a:srgbClr val="8590CA"/>
          </a:fillRef>
          <a:effectRef idx="0">
            <a:srgbClr val="8590CA"/>
          </a:effectRef>
          <a:fontRef idx="minor">
            <a:sysClr val="windowText" lastClr="000000"/>
          </a:fontRef>
        </p:style>
      </p:cxnSp>
      <p:sp>
        <p:nvSpPr>
          <p:cNvPr id="49" name="文本框 48"/>
          <p:cNvSpPr txBox="1"/>
          <p:nvPr>
            <p:custDataLst>
              <p:tags r:id="rId3"/>
            </p:custDataLst>
          </p:nvPr>
        </p:nvSpPr>
        <p:spPr>
          <a:xfrm>
            <a:off x="882650" y="4790440"/>
            <a:ext cx="3119120" cy="1361440"/>
          </a:xfrm>
          <a:prstGeom prst="rect">
            <a:avLst/>
          </a:prstGeom>
          <a:noFill/>
        </p:spPr>
        <p:txBody>
          <a:bodyPr wrap="square" rtlCol="0">
            <a:normAutofit/>
          </a:bodyPr>
          <a:lstStyle/>
          <a:p>
            <a:pPr lvl="0" algn="ctr">
              <a:lnSpc>
                <a:spcPct val="120000"/>
              </a:lnSpc>
              <a:buClrTx/>
              <a:buSzTx/>
              <a:buFontTx/>
            </a:pPr>
            <a:r>
              <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rPr>
              <a:t>围绕企业服务需求开发</a:t>
            </a:r>
            <a:endPar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r>
              <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rPr>
              <a:t>企业画像+企业评分系统</a:t>
            </a:r>
            <a:endPar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endParaRPr>
          </a:p>
        </p:txBody>
      </p:sp>
      <p:sp>
        <p:nvSpPr>
          <p:cNvPr id="50" name="椭圆 49"/>
          <p:cNvSpPr/>
          <p:nvPr>
            <p:custDataLst>
              <p:tags r:id="rId4"/>
            </p:custDataLst>
          </p:nvPr>
        </p:nvSpPr>
        <p:spPr>
          <a:xfrm>
            <a:off x="2025650" y="3620770"/>
            <a:ext cx="833120" cy="833120"/>
          </a:xfrm>
          <a:prstGeom prst="ellipse">
            <a:avLst/>
          </a:prstGeom>
          <a:solidFill>
            <a:schemeClr val="accent2"/>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87500"/>
          </a:bodyPr>
          <a:lstStyle/>
          <a:p>
            <a:pPr algn="ctr">
              <a:lnSpc>
                <a:spcPct val="130000"/>
              </a:lnSpc>
            </a:pPr>
            <a:endParaRPr lang="zh-CN" altLang="en-US" sz="3200" b="1"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文本框 50"/>
          <p:cNvSpPr txBox="1"/>
          <p:nvPr>
            <p:custDataLst>
              <p:tags r:id="rId5"/>
            </p:custDataLst>
          </p:nvPr>
        </p:nvSpPr>
        <p:spPr>
          <a:xfrm>
            <a:off x="2219960" y="3750310"/>
            <a:ext cx="444500" cy="561975"/>
          </a:xfrm>
          <a:prstGeom prst="rect">
            <a:avLst/>
          </a:prstGeom>
          <a:noFill/>
        </p:spPr>
        <p:txBody>
          <a:bodyPr wrap="square" rtlCol="0">
            <a:normAutofit/>
          </a:bodyPr>
          <a:lstStyle/>
          <a:p>
            <a:pPr algn="ctr">
              <a:lnSpc>
                <a:spcPct val="120000"/>
              </a:lnSpc>
            </a:pPr>
            <a:r>
              <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A</a:t>
            </a:r>
            <a:endPar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椭圆 53"/>
          <p:cNvSpPr/>
          <p:nvPr>
            <p:custDataLst>
              <p:tags r:id="rId6"/>
            </p:custDataLst>
          </p:nvPr>
        </p:nvSpPr>
        <p:spPr>
          <a:xfrm>
            <a:off x="9333865" y="3620770"/>
            <a:ext cx="833120" cy="833120"/>
          </a:xfrm>
          <a:prstGeom prst="ellipse">
            <a:avLst/>
          </a:prstGeom>
          <a:solidFill>
            <a:schemeClr val="accent2"/>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87500"/>
          </a:bodyPr>
          <a:lstStyle/>
          <a:p>
            <a:pPr algn="ctr">
              <a:lnSpc>
                <a:spcPct val="130000"/>
              </a:lnSpc>
            </a:pPr>
            <a:endParaRPr lang="zh-CN" altLang="en-US" sz="3200" b="1"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文本框 54"/>
          <p:cNvSpPr txBox="1"/>
          <p:nvPr>
            <p:custDataLst>
              <p:tags r:id="rId7"/>
            </p:custDataLst>
          </p:nvPr>
        </p:nvSpPr>
        <p:spPr>
          <a:xfrm>
            <a:off x="9528175" y="3750310"/>
            <a:ext cx="444500" cy="561975"/>
          </a:xfrm>
          <a:prstGeom prst="rect">
            <a:avLst/>
          </a:prstGeom>
          <a:noFill/>
        </p:spPr>
        <p:txBody>
          <a:bodyPr wrap="square" rtlCol="0">
            <a:normAutofit/>
          </a:bodyPr>
          <a:lstStyle/>
          <a:p>
            <a:pPr algn="ctr">
              <a:lnSpc>
                <a:spcPct val="120000"/>
              </a:lnSpc>
            </a:pPr>
            <a:r>
              <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C</a:t>
            </a:r>
            <a:endPar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椭圆 55"/>
          <p:cNvSpPr/>
          <p:nvPr>
            <p:custDataLst>
              <p:tags r:id="rId8"/>
            </p:custDataLst>
          </p:nvPr>
        </p:nvSpPr>
        <p:spPr>
          <a:xfrm>
            <a:off x="5681345" y="3620770"/>
            <a:ext cx="833120" cy="833120"/>
          </a:xfrm>
          <a:prstGeom prst="ellipse">
            <a:avLst/>
          </a:prstGeom>
          <a:solidFill>
            <a:schemeClr val="accent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87500"/>
          </a:bodyPr>
          <a:lstStyle/>
          <a:p>
            <a:pPr algn="ctr">
              <a:lnSpc>
                <a:spcPct val="130000"/>
              </a:lnSpc>
            </a:pPr>
            <a:endParaRPr lang="zh-CN" altLang="en-US" sz="3200" b="1"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文本框 56"/>
          <p:cNvSpPr txBox="1"/>
          <p:nvPr>
            <p:custDataLst>
              <p:tags r:id="rId9"/>
            </p:custDataLst>
          </p:nvPr>
        </p:nvSpPr>
        <p:spPr>
          <a:xfrm>
            <a:off x="5871210" y="3750310"/>
            <a:ext cx="444500" cy="561975"/>
          </a:xfrm>
          <a:prstGeom prst="rect">
            <a:avLst/>
          </a:prstGeom>
          <a:noFill/>
        </p:spPr>
        <p:txBody>
          <a:bodyPr wrap="square" rtlCol="0">
            <a:normAutofit/>
          </a:bodyPr>
          <a:lstStyle/>
          <a:p>
            <a:pPr algn="ctr">
              <a:lnSpc>
                <a:spcPct val="120000"/>
              </a:lnSpc>
            </a:pPr>
            <a:r>
              <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B</a:t>
            </a:r>
            <a:endParaRPr lang="en-US" altLang="zh-CN" sz="28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文本框 57"/>
          <p:cNvSpPr txBox="1"/>
          <p:nvPr>
            <p:custDataLst>
              <p:tags r:id="rId10"/>
            </p:custDataLst>
          </p:nvPr>
        </p:nvSpPr>
        <p:spPr>
          <a:xfrm>
            <a:off x="4542155" y="4790440"/>
            <a:ext cx="3119120" cy="1361440"/>
          </a:xfrm>
          <a:prstGeom prst="rect">
            <a:avLst/>
          </a:prstGeom>
          <a:noFill/>
        </p:spPr>
        <p:txBody>
          <a:bodyPr wrap="square" rtlCol="0">
            <a:normAutofit/>
          </a:bodyPr>
          <a:lstStyle/>
          <a:p>
            <a:pPr lvl="0" algn="ctr">
              <a:lnSpc>
                <a:spcPct val="120000"/>
              </a:lnSpc>
              <a:buClrTx/>
              <a:buSzTx/>
              <a:buFontTx/>
            </a:pPr>
            <a:r>
              <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rPr>
              <a:t>整合政府、机构、平台</a:t>
            </a:r>
            <a:endPar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r>
              <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rPr>
              <a:t>三方资源和力量</a:t>
            </a:r>
            <a:endPar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endPar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endParaRPr>
          </a:p>
        </p:txBody>
      </p:sp>
      <p:sp>
        <p:nvSpPr>
          <p:cNvPr id="59" name="文本框 58"/>
          <p:cNvSpPr txBox="1"/>
          <p:nvPr>
            <p:custDataLst>
              <p:tags r:id="rId11"/>
            </p:custDataLst>
          </p:nvPr>
        </p:nvSpPr>
        <p:spPr>
          <a:xfrm>
            <a:off x="8190865" y="4790440"/>
            <a:ext cx="3119120" cy="1361440"/>
          </a:xfrm>
          <a:prstGeom prst="rect">
            <a:avLst/>
          </a:prstGeom>
          <a:noFill/>
        </p:spPr>
        <p:txBody>
          <a:bodyPr wrap="square" rtlCol="0">
            <a:normAutofit/>
          </a:bodyPr>
          <a:lstStyle/>
          <a:p>
            <a:pPr lvl="0" algn="ctr">
              <a:lnSpc>
                <a:spcPct val="120000"/>
              </a:lnSpc>
              <a:buClrTx/>
              <a:buSzTx/>
              <a:buFontTx/>
            </a:pPr>
            <a:r>
              <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rPr>
              <a:t>精准匹配对接</a:t>
            </a:r>
            <a:endPar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r>
              <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rPr>
              <a:t>资本运作赋能</a:t>
            </a:r>
            <a:endPar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endParaRPr>
          </a:p>
          <a:p>
            <a:pPr lvl="0" algn="ctr">
              <a:lnSpc>
                <a:spcPct val="120000"/>
              </a:lnSpc>
              <a:buClrTx/>
              <a:buSzTx/>
              <a:buFontTx/>
            </a:pPr>
            <a:endParaRPr lang="zh-CN" altLang="en-US" sz="1400" spc="150">
              <a:solidFill>
                <a:sysClr val="windowText" lastClr="000000">
                  <a:lumMod val="65000"/>
                  <a:lumOff val="35000"/>
                </a:sysClr>
              </a:solidFill>
              <a:latin typeface="Arial" panose="020B0604020202020204" pitchFamily="34" charset="0"/>
              <a:ea typeface="微软雅黑" panose="020B0503020204020204" pitchFamily="34" charset="-122"/>
              <a:sym typeface="+mn-ea"/>
            </a:endParaRPr>
          </a:p>
        </p:txBody>
      </p:sp>
      <p:sp>
        <p:nvSpPr>
          <p:cNvPr id="60" name="椭圆 59"/>
          <p:cNvSpPr/>
          <p:nvPr>
            <p:custDataLst>
              <p:tags r:id="rId12"/>
            </p:custDataLst>
          </p:nvPr>
        </p:nvSpPr>
        <p:spPr>
          <a:xfrm>
            <a:off x="5118735" y="1332230"/>
            <a:ext cx="1965960" cy="1965960"/>
          </a:xfrm>
          <a:prstGeom prst="ellipse">
            <a:avLst/>
          </a:prstGeom>
          <a:solidFill>
            <a:schemeClr val="accent2"/>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a:bodyPr>
          <a:lstStyle/>
          <a:p>
            <a:pPr algn="ctr">
              <a:lnSpc>
                <a:spcPct val="120000"/>
              </a:lnSpc>
            </a:pPr>
            <a:endParaRPr lang="zh-CN" altLang="en-US" sz="3200" b="1"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文本框 61"/>
          <p:cNvSpPr txBox="1"/>
          <p:nvPr/>
        </p:nvSpPr>
        <p:spPr>
          <a:xfrm>
            <a:off x="1259205" y="4469765"/>
            <a:ext cx="2465070" cy="398780"/>
          </a:xfrm>
          <a:prstGeom prst="rect">
            <a:avLst/>
          </a:prstGeom>
          <a:noFill/>
        </p:spPr>
        <p:txBody>
          <a:bodyPr wrap="square" rtlCol="0" anchor="t">
            <a:spAutoFit/>
          </a:bodyPr>
          <a:lstStyle/>
          <a:p>
            <a:r>
              <a:rPr lang="zh-CN" altLang="en-US" sz="2000" b="1" dirty="0">
                <a:solidFill>
                  <a:schemeClr val="accent1"/>
                </a:solidFill>
                <a:latin typeface="+mj-ea"/>
                <a:ea typeface="+mj-ea"/>
                <a:sym typeface="+mn-ea"/>
              </a:rPr>
              <a:t>企业画像</a:t>
            </a:r>
            <a:r>
              <a:rPr lang="en-US" altLang="zh-CN" sz="2000" b="1" dirty="0">
                <a:solidFill>
                  <a:schemeClr val="accent1"/>
                </a:solidFill>
                <a:latin typeface="+mj-ea"/>
                <a:ea typeface="+mj-ea"/>
                <a:sym typeface="+mn-ea"/>
              </a:rPr>
              <a:t>+</a:t>
            </a:r>
            <a:r>
              <a:rPr lang="zh-CN" altLang="en-US" sz="2000" b="1" dirty="0">
                <a:solidFill>
                  <a:schemeClr val="accent1"/>
                </a:solidFill>
                <a:latin typeface="+mj-ea"/>
                <a:ea typeface="+mj-ea"/>
                <a:sym typeface="+mn-ea"/>
              </a:rPr>
              <a:t>企业评分</a:t>
            </a:r>
            <a:endParaRPr lang="zh-CN" altLang="en-US" sz="2000" b="1" dirty="0">
              <a:solidFill>
                <a:schemeClr val="accent1"/>
              </a:solidFill>
              <a:latin typeface="+mj-ea"/>
              <a:ea typeface="+mj-ea"/>
              <a:sym typeface="+mn-ea"/>
            </a:endParaRPr>
          </a:p>
        </p:txBody>
      </p:sp>
      <p:sp>
        <p:nvSpPr>
          <p:cNvPr id="64" name="文本框 63"/>
          <p:cNvSpPr txBox="1"/>
          <p:nvPr/>
        </p:nvSpPr>
        <p:spPr>
          <a:xfrm>
            <a:off x="4913630" y="4491355"/>
            <a:ext cx="2365375" cy="398780"/>
          </a:xfrm>
          <a:prstGeom prst="rect">
            <a:avLst/>
          </a:prstGeom>
          <a:noFill/>
        </p:spPr>
        <p:txBody>
          <a:bodyPr wrap="square" rtlCol="0" anchor="t">
            <a:spAutoFit/>
          </a:bodyPr>
          <a:lstStyle/>
          <a:p>
            <a:pPr lvl="0" algn="ctr">
              <a:buClrTx/>
              <a:buSzTx/>
              <a:buFontTx/>
            </a:pPr>
            <a:r>
              <a:rPr lang="zh-CN" altLang="en-US" sz="2000" b="1" dirty="0">
                <a:solidFill>
                  <a:schemeClr val="accent1"/>
                </a:solidFill>
                <a:latin typeface="+mj-ea"/>
                <a:ea typeface="+mj-ea"/>
                <a:sym typeface="+mn-ea"/>
              </a:rPr>
              <a:t>政府+机构+平台</a:t>
            </a:r>
            <a:endParaRPr lang="zh-CN" altLang="en-US" sz="2000" b="1" dirty="0">
              <a:solidFill>
                <a:schemeClr val="accent1"/>
              </a:solidFill>
              <a:latin typeface="+mj-ea"/>
              <a:ea typeface="+mj-ea"/>
              <a:sym typeface="+mn-ea"/>
            </a:endParaRPr>
          </a:p>
        </p:txBody>
      </p:sp>
      <p:sp>
        <p:nvSpPr>
          <p:cNvPr id="66" name="文本框 65"/>
          <p:cNvSpPr txBox="1"/>
          <p:nvPr/>
        </p:nvSpPr>
        <p:spPr>
          <a:xfrm>
            <a:off x="1836420" y="5575300"/>
            <a:ext cx="1210310" cy="368300"/>
          </a:xfrm>
          <a:prstGeom prst="rect">
            <a:avLst/>
          </a:prstGeom>
          <a:noFill/>
        </p:spPr>
        <p:txBody>
          <a:bodyPr wrap="square" rtlCol="0" anchor="t">
            <a:spAutoFit/>
          </a:bodyPr>
          <a:lstStyle/>
          <a:p>
            <a:pPr algn="ctr"/>
            <a:r>
              <a:rPr lang="zh-CN" altLang="en-US" b="1" spc="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专业性强</a:t>
            </a:r>
            <a:endParaRPr lang="zh-CN" altLang="en-US" b="1" spc="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0" name="文本框 69"/>
          <p:cNvSpPr txBox="1"/>
          <p:nvPr/>
        </p:nvSpPr>
        <p:spPr>
          <a:xfrm>
            <a:off x="5497195" y="5575300"/>
            <a:ext cx="1210310" cy="368300"/>
          </a:xfrm>
          <a:prstGeom prst="rect">
            <a:avLst/>
          </a:prstGeom>
          <a:noFill/>
        </p:spPr>
        <p:txBody>
          <a:bodyPr wrap="square" rtlCol="0" anchor="t">
            <a:spAutoFit/>
          </a:bodyPr>
          <a:lstStyle/>
          <a:p>
            <a:pPr algn="ctr"/>
            <a:r>
              <a:rPr lang="zh-CN" altLang="en-US" b="1" spc="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适配度高</a:t>
            </a:r>
            <a:endParaRPr lang="zh-CN" altLang="en-US" b="1" spc="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1" name="文本框 70"/>
          <p:cNvSpPr txBox="1"/>
          <p:nvPr/>
        </p:nvSpPr>
        <p:spPr>
          <a:xfrm>
            <a:off x="8568055" y="4469765"/>
            <a:ext cx="2365375" cy="398780"/>
          </a:xfrm>
          <a:prstGeom prst="rect">
            <a:avLst/>
          </a:prstGeom>
          <a:noFill/>
        </p:spPr>
        <p:txBody>
          <a:bodyPr wrap="square" rtlCol="0" anchor="t">
            <a:spAutoFit/>
          </a:bodyPr>
          <a:lstStyle/>
          <a:p>
            <a:pPr lvl="0" algn="ctr">
              <a:buClrTx/>
              <a:buSzTx/>
              <a:buFontTx/>
            </a:pPr>
            <a:r>
              <a:rPr lang="zh-CN" altLang="en-US" sz="2000" b="1" dirty="0">
                <a:solidFill>
                  <a:schemeClr val="accent1"/>
                </a:solidFill>
                <a:latin typeface="+mj-ea"/>
                <a:ea typeface="+mj-ea"/>
                <a:sym typeface="+mn-ea"/>
              </a:rPr>
              <a:t>金融超市</a:t>
            </a:r>
            <a:endParaRPr lang="zh-CN" altLang="en-US" sz="2000" b="1" dirty="0">
              <a:solidFill>
                <a:schemeClr val="accent1"/>
              </a:solidFill>
              <a:latin typeface="+mj-ea"/>
              <a:ea typeface="+mj-ea"/>
              <a:sym typeface="+mn-ea"/>
            </a:endParaRPr>
          </a:p>
        </p:txBody>
      </p:sp>
      <p:sp>
        <p:nvSpPr>
          <p:cNvPr id="72" name="文本框 71"/>
          <p:cNvSpPr txBox="1"/>
          <p:nvPr/>
        </p:nvSpPr>
        <p:spPr>
          <a:xfrm>
            <a:off x="9003665" y="5575300"/>
            <a:ext cx="1494790" cy="368300"/>
          </a:xfrm>
          <a:prstGeom prst="rect">
            <a:avLst/>
          </a:prstGeom>
          <a:noFill/>
        </p:spPr>
        <p:txBody>
          <a:bodyPr wrap="square" rtlCol="0" anchor="t">
            <a:spAutoFit/>
          </a:bodyPr>
          <a:lstStyle/>
          <a:p>
            <a:pPr algn="ctr"/>
            <a:r>
              <a:rPr lang="zh-CN" altLang="en-US" b="1" spc="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服务质量优</a:t>
            </a:r>
            <a:endParaRPr lang="zh-CN" altLang="en-US" b="1" spc="1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custDataLst>
              <p:tags r:id="rId13"/>
            </p:custDataLst>
          </p:nvPr>
        </p:nvSpPr>
        <p:spPr>
          <a:xfrm>
            <a:off x="5273040" y="1851660"/>
            <a:ext cx="1658620" cy="1082040"/>
          </a:xfrm>
          <a:prstGeom prst="rect">
            <a:avLst/>
          </a:prstGeom>
          <a:noFill/>
        </p:spPr>
        <p:txBody>
          <a:bodyPr wrap="square" rtlCol="0">
            <a:noAutofit/>
          </a:bodyPr>
          <a:lstStyle/>
          <a:p>
            <a:pPr algn="ctr">
              <a:lnSpc>
                <a:spcPct val="120000"/>
              </a:lnSpc>
            </a:pPr>
            <a:r>
              <a:rPr lang="zh-CN" altLang="en-US"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企业</a:t>
            </a:r>
            <a:endParaRPr lang="zh-CN" altLang="en-US"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lnSpc>
                <a:spcPct val="120000"/>
              </a:lnSpc>
            </a:pPr>
            <a:r>
              <a:rPr lang="zh-CN" altLang="en-US"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服务体系</a:t>
            </a:r>
            <a:endParaRPr lang="zh-CN" altLang="en-US"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右箭头 9"/>
          <p:cNvSpPr/>
          <p:nvPr/>
        </p:nvSpPr>
        <p:spPr>
          <a:xfrm>
            <a:off x="2393315" y="1840865"/>
            <a:ext cx="2227580" cy="941705"/>
          </a:xfrm>
          <a:prstGeom prst="rightArrow">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右箭头 10"/>
          <p:cNvSpPr/>
          <p:nvPr/>
        </p:nvSpPr>
        <p:spPr>
          <a:xfrm rot="10800000">
            <a:off x="7582535" y="1862455"/>
            <a:ext cx="2227580" cy="941705"/>
          </a:xfrm>
          <a:prstGeom prst="rightArrow">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文本框 11"/>
          <p:cNvSpPr txBox="1"/>
          <p:nvPr/>
        </p:nvSpPr>
        <p:spPr>
          <a:xfrm>
            <a:off x="2672715" y="2091690"/>
            <a:ext cx="1587500" cy="398780"/>
          </a:xfrm>
          <a:prstGeom prst="rect">
            <a:avLst/>
          </a:prstGeom>
          <a:noFill/>
        </p:spPr>
        <p:txBody>
          <a:bodyPr wrap="square" rtlCol="0" anchor="t">
            <a:spAutoFit/>
          </a:bodyPr>
          <a:lstStyle/>
          <a:p>
            <a:r>
              <a:rPr lang="zh-CN" altLang="en-US"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全</a:t>
            </a:r>
            <a:r>
              <a:rPr lang="en-US" altLang="zh-CN"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链</a:t>
            </a:r>
            <a:r>
              <a:rPr lang="en-US" altLang="zh-CN"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条</a:t>
            </a:r>
            <a:endParaRPr lang="zh-CN" altLang="en-US"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8149590" y="2117090"/>
            <a:ext cx="1563370" cy="398780"/>
          </a:xfrm>
          <a:prstGeom prst="rect">
            <a:avLst/>
          </a:prstGeom>
          <a:noFill/>
        </p:spPr>
        <p:txBody>
          <a:bodyPr wrap="square" rtlCol="0" anchor="t">
            <a:spAutoFit/>
          </a:bodyPr>
          <a:lstStyle/>
          <a:p>
            <a:r>
              <a:rPr lang="zh-CN" altLang="en-US"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全</a:t>
            </a:r>
            <a:r>
              <a:rPr lang="en-US" altLang="zh-CN"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周</a:t>
            </a:r>
            <a:r>
              <a:rPr lang="en-US" altLang="zh-CN"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期</a:t>
            </a:r>
            <a:endParaRPr lang="zh-CN" altLang="en-US" sz="2000" b="1" spc="100"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42570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企业画像（示例）</a:t>
            </a:r>
            <a:endParaRPr lang="zh-CN" altLang="en-US" sz="2800" b="1" dirty="0">
              <a:solidFill>
                <a:srgbClr val="1C56A6"/>
              </a:solidFill>
              <a:cs typeface="+mn-ea"/>
              <a:sym typeface="+mn-lt"/>
            </a:endParaRPr>
          </a:p>
        </p:txBody>
      </p:sp>
      <p:pic>
        <p:nvPicPr>
          <p:cNvPr id="7" name="图片 6"/>
          <p:cNvPicPr>
            <a:picLocks noChangeAspect="1"/>
          </p:cNvPicPr>
          <p:nvPr/>
        </p:nvPicPr>
        <p:blipFill>
          <a:blip r:embed="rId1"/>
          <a:stretch>
            <a:fillRect/>
          </a:stretch>
        </p:blipFill>
        <p:spPr>
          <a:xfrm>
            <a:off x="619981" y="1423924"/>
            <a:ext cx="3492537" cy="4680000"/>
          </a:xfrm>
          <a:prstGeom prst="rect">
            <a:avLst/>
          </a:prstGeom>
          <a:ln>
            <a:solidFill>
              <a:schemeClr val="bg2"/>
            </a:solidFill>
          </a:ln>
        </p:spPr>
      </p:pic>
      <p:pic>
        <p:nvPicPr>
          <p:cNvPr id="14" name="图片 13"/>
          <p:cNvPicPr>
            <a:picLocks noChangeAspect="1"/>
          </p:cNvPicPr>
          <p:nvPr/>
        </p:nvPicPr>
        <p:blipFill>
          <a:blip r:embed="rId2"/>
          <a:stretch>
            <a:fillRect/>
          </a:stretch>
        </p:blipFill>
        <p:spPr>
          <a:xfrm>
            <a:off x="4469706" y="1423924"/>
            <a:ext cx="3434862" cy="4680000"/>
          </a:xfrm>
          <a:prstGeom prst="rect">
            <a:avLst/>
          </a:prstGeom>
          <a:ln>
            <a:solidFill>
              <a:schemeClr val="bg2"/>
            </a:solidFill>
          </a:ln>
        </p:spPr>
      </p:pic>
      <p:pic>
        <p:nvPicPr>
          <p:cNvPr id="15" name="图片 14"/>
          <p:cNvPicPr>
            <a:picLocks noChangeAspect="1"/>
          </p:cNvPicPr>
          <p:nvPr/>
        </p:nvPicPr>
        <p:blipFill>
          <a:blip r:embed="rId3"/>
          <a:stretch>
            <a:fillRect/>
          </a:stretch>
        </p:blipFill>
        <p:spPr>
          <a:xfrm>
            <a:off x="8261756" y="1423924"/>
            <a:ext cx="3406210" cy="4680000"/>
          </a:xfrm>
          <a:prstGeom prst="rect">
            <a:avLst/>
          </a:prstGeom>
          <a:ln>
            <a:solidFill>
              <a:schemeClr val="bg2"/>
            </a:solidFill>
          </a:ln>
        </p:spPr>
      </p:pic>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42570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企业画像（示例）</a:t>
            </a:r>
            <a:endParaRPr lang="zh-CN" altLang="en-US" sz="2800" b="1" dirty="0">
              <a:solidFill>
                <a:srgbClr val="1C56A6"/>
              </a:solidFill>
              <a:cs typeface="+mn-ea"/>
              <a:sym typeface="+mn-lt"/>
            </a:endParaRPr>
          </a:p>
        </p:txBody>
      </p:sp>
      <p:pic>
        <p:nvPicPr>
          <p:cNvPr id="2" name="图片 1"/>
          <p:cNvPicPr>
            <a:picLocks noChangeAspect="1"/>
          </p:cNvPicPr>
          <p:nvPr/>
        </p:nvPicPr>
        <p:blipFill>
          <a:blip r:embed="rId1"/>
          <a:stretch>
            <a:fillRect/>
          </a:stretch>
        </p:blipFill>
        <p:spPr>
          <a:xfrm>
            <a:off x="116840" y="1080135"/>
            <a:ext cx="11736070" cy="5541645"/>
          </a:xfrm>
          <a:prstGeom prst="rect">
            <a:avLst/>
          </a:prstGeom>
        </p:spPr>
      </p:pic>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7506970" y="1125855"/>
            <a:ext cx="4224020" cy="5335905"/>
          </a:xfrm>
          <a:prstGeom prst="roundRect">
            <a:avLst>
              <a:gd name="adj" fmla="val 3983"/>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en-US" altLang="zh-CN" sz="2800" b="1" dirty="0">
                <a:solidFill>
                  <a:srgbClr val="1C56A6"/>
                </a:solidFill>
                <a:cs typeface="+mn-ea"/>
                <a:sym typeface="+mn-lt"/>
              </a:rPr>
              <a:t>”</a:t>
            </a:r>
            <a:r>
              <a:rPr lang="zh-CN" altLang="en-US" sz="2800" b="1" dirty="0">
                <a:solidFill>
                  <a:srgbClr val="1C56A6"/>
                </a:solidFill>
                <a:cs typeface="+mn-ea"/>
                <a:sym typeface="+mn-lt"/>
              </a:rPr>
              <a:t>一月一链</a:t>
            </a:r>
            <a:r>
              <a:rPr lang="en-US" altLang="zh-CN" sz="2800" b="1" dirty="0">
                <a:solidFill>
                  <a:srgbClr val="1C56A6"/>
                </a:solidFill>
                <a:cs typeface="+mn-ea"/>
                <a:sym typeface="+mn-lt"/>
              </a:rPr>
              <a:t>“</a:t>
            </a:r>
            <a:r>
              <a:rPr lang="zh-CN" altLang="en-US" sz="2800" b="1" dirty="0">
                <a:solidFill>
                  <a:srgbClr val="1C56A6"/>
                </a:solidFill>
                <a:cs typeface="+mn-ea"/>
                <a:sym typeface="+mn-lt"/>
              </a:rPr>
              <a:t>活动</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 name="矩形 1"/>
          <p:cNvSpPr/>
          <p:nvPr>
            <p:custDataLst>
              <p:tags r:id="rId1"/>
            </p:custDataLst>
          </p:nvPr>
        </p:nvSpPr>
        <p:spPr>
          <a:xfrm>
            <a:off x="633095" y="2013585"/>
            <a:ext cx="6562090" cy="3731260"/>
          </a:xfrm>
          <a:prstGeom prst="rect">
            <a:avLst/>
          </a:prstGeom>
          <a:gradFill>
            <a:gsLst>
              <a:gs pos="50000">
                <a:schemeClr val="accent5">
                  <a:lumMod val="20000"/>
                  <a:lumOff val="80000"/>
                </a:schemeClr>
              </a:gs>
              <a:gs pos="0">
                <a:schemeClr val="bg1"/>
              </a:gs>
              <a:gs pos="100000">
                <a:schemeClr val="accent5">
                  <a:lumMod val="40000"/>
                  <a:lumOff val="60000"/>
                </a:schemeClr>
              </a:gs>
            </a:gsLst>
            <a:lin scaled="1"/>
          </a:gradFill>
          <a:ln>
            <a:noFill/>
          </a:ln>
        </p:spPr>
        <p:style>
          <a:lnRef idx="2">
            <a:schemeClr val="accent3">
              <a:shade val="50000"/>
            </a:schemeClr>
          </a:lnRef>
          <a:fillRef idx="1">
            <a:schemeClr val="accent3"/>
          </a:fillRef>
          <a:effectRef idx="0">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3" name="文本框 2"/>
          <p:cNvSpPr txBox="1"/>
          <p:nvPr/>
        </p:nvSpPr>
        <p:spPr>
          <a:xfrm>
            <a:off x="854710" y="2254250"/>
            <a:ext cx="5917565" cy="3017520"/>
          </a:xfrm>
          <a:prstGeom prst="rect">
            <a:avLst/>
          </a:prstGeom>
          <a:noFill/>
        </p:spPr>
        <p:txBody>
          <a:bodyPr wrap="square" rtlCol="0" anchor="t">
            <a:spAutoFit/>
          </a:bodyPr>
          <a:lstStyle/>
          <a:p>
            <a:pPr marL="285750" indent="-285750" algn="just">
              <a:lnSpc>
                <a:spcPct val="170000"/>
              </a:lnSpc>
              <a:buFont typeface="Wingdings" panose="05000000000000000000" charset="0"/>
              <a:buChar char="Ø"/>
            </a:pPr>
            <a:r>
              <a:rPr 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日，工业和信息化部、财政部、中国人民银行、金融监管总局、中国证监会联合</a:t>
            </a:r>
            <a:r>
              <a:rPr lang="zh-CN"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印发：</a:t>
            </a:r>
            <a:r>
              <a:rPr 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关于开展</a:t>
            </a:r>
            <a:r>
              <a:rPr lang="en-US"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一月一链</a:t>
            </a:r>
            <a:r>
              <a:rPr lang="en-US"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中小企业融资促进全国行活动的通知》</a:t>
            </a:r>
            <a:r>
              <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，活动围绕制造业重点产业链上中小企业多元化融资需求，发挥</a:t>
            </a:r>
            <a:r>
              <a:rPr lang="en-US"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股、贷、保、担</a:t>
            </a:r>
            <a:r>
              <a:rPr lang="en-US" altLang="zh-CN" sz="16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综合融资手段作用，通过组织各类专业化金融机构与链上中小企业开展系列融资对接活动，引导金融资源更加精准支持链上中小企业，促进广大中小企业专精特新发展。</a:t>
            </a:r>
            <a:endParaRPr lang="zh-CN" altLang="en-US" sz="16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633095" y="1170940"/>
            <a:ext cx="6139180" cy="777875"/>
          </a:xfrm>
          <a:prstGeom prst="rect">
            <a:avLst/>
          </a:prstGeom>
          <a:noFill/>
        </p:spPr>
        <p:txBody>
          <a:bodyPr wrap="square" rtlCol="0">
            <a:noAutofit/>
          </a:bodyPr>
          <a:lstStyle>
            <a:defPPr>
              <a:defRPr lang="zh-CN"/>
            </a:defPPr>
            <a:lvl1pPr>
              <a:defRPr sz="6000">
                <a:gradFill flip="none" rotWithShape="1">
                  <a:gsLst>
                    <a:gs pos="0">
                      <a:srgbClr val="5297D4"/>
                    </a:gs>
                    <a:gs pos="100000">
                      <a:srgbClr val="275B89"/>
                    </a:gs>
                  </a:gsLst>
                  <a:lin ang="5400000" scaled="1"/>
                  <a:tileRect/>
                </a:gradFill>
                <a:effectLst>
                  <a:outerShdw blurRad="139700" dist="88900" dir="5400000" algn="t" rotWithShape="0">
                    <a:prstClr val="black">
                      <a:alpha val="20000"/>
                    </a:prstClr>
                  </a:outerShdw>
                </a:effectLst>
                <a:latin typeface="思源黑体 CN Bold" panose="020B0800000000000000" pitchFamily="34" charset="-122"/>
                <a:ea typeface="思源黑体 CN Bold" panose="020B0800000000000000" pitchFamily="34" charset="-122"/>
              </a:defRPr>
            </a:lvl1pPr>
          </a:lstStyle>
          <a:p>
            <a:pPr algn="ctr"/>
            <a:r>
              <a:rPr lang="zh-CN" altLang="en-US" sz="2400" b="1" dirty="0">
                <a:solidFill>
                  <a:schemeClr val="tx1"/>
                </a:solidFill>
                <a:effectLst/>
                <a:latin typeface="微软雅黑" panose="020B0503020204020204" pitchFamily="34" charset="-122"/>
                <a:ea typeface="微软雅黑" panose="020B0503020204020204" pitchFamily="34" charset="-122"/>
                <a:cs typeface="Bebas Neue" panose="020B0000000000000000" charset="0"/>
                <a:sym typeface="+mn-ea"/>
              </a:rPr>
              <a:t>五部门联合部署开展</a:t>
            </a:r>
            <a:endParaRPr lang="zh-CN" altLang="en-US" sz="2400" b="1" dirty="0">
              <a:solidFill>
                <a:schemeClr val="tx1"/>
              </a:solidFill>
              <a:effectLst/>
              <a:latin typeface="微软雅黑" panose="020B0503020204020204" pitchFamily="34" charset="-122"/>
              <a:ea typeface="微软雅黑" panose="020B0503020204020204" pitchFamily="34" charset="-122"/>
              <a:cs typeface="Bebas Neue" panose="020B0000000000000000" charset="0"/>
              <a:sym typeface="+mn-ea"/>
            </a:endParaRPr>
          </a:p>
          <a:p>
            <a:pPr algn="ctr"/>
            <a:r>
              <a:rPr lang="en-US" altLang="zh-CN" sz="2400" b="1" dirty="0">
                <a:solidFill>
                  <a:schemeClr val="tx1"/>
                </a:solidFill>
                <a:effectLst/>
                <a:latin typeface="微软雅黑" panose="020B0503020204020204" pitchFamily="34" charset="-122"/>
                <a:ea typeface="微软雅黑" panose="020B0503020204020204" pitchFamily="34" charset="-122"/>
                <a:cs typeface="Bebas Neue" panose="020B0000000000000000" charset="0"/>
                <a:sym typeface="+mn-ea"/>
              </a:rPr>
              <a:t>“</a:t>
            </a:r>
            <a:r>
              <a:rPr lang="zh-CN" altLang="en-US" sz="2400" b="1" dirty="0">
                <a:solidFill>
                  <a:schemeClr val="tx1"/>
                </a:solidFill>
                <a:effectLst/>
                <a:latin typeface="微软雅黑" panose="020B0503020204020204" pitchFamily="34" charset="-122"/>
                <a:ea typeface="微软雅黑" panose="020B0503020204020204" pitchFamily="34" charset="-122"/>
                <a:cs typeface="Bebas Neue" panose="020B0000000000000000" charset="0"/>
                <a:sym typeface="+mn-ea"/>
              </a:rPr>
              <a:t>一月一链</a:t>
            </a:r>
            <a:r>
              <a:rPr lang="en-US" altLang="zh-CN" sz="2400" b="1" dirty="0">
                <a:solidFill>
                  <a:schemeClr val="tx1"/>
                </a:solidFill>
                <a:effectLst/>
                <a:latin typeface="微软雅黑" panose="020B0503020204020204" pitchFamily="34" charset="-122"/>
                <a:ea typeface="微软雅黑" panose="020B0503020204020204" pitchFamily="34" charset="-122"/>
                <a:cs typeface="Bebas Neue" panose="020B0000000000000000" charset="0"/>
                <a:sym typeface="+mn-ea"/>
              </a:rPr>
              <a:t>”</a:t>
            </a:r>
            <a:r>
              <a:rPr lang="zh-CN" altLang="en-US" sz="2400" b="1" dirty="0">
                <a:solidFill>
                  <a:schemeClr val="tx1"/>
                </a:solidFill>
                <a:effectLst/>
                <a:latin typeface="微软雅黑" panose="020B0503020204020204" pitchFamily="34" charset="-122"/>
                <a:ea typeface="微软雅黑" panose="020B0503020204020204" pitchFamily="34" charset="-122"/>
                <a:cs typeface="Bebas Neue" panose="020B0000000000000000" charset="0"/>
                <a:sym typeface="+mn-ea"/>
              </a:rPr>
              <a:t>中小企业融资促进全国行活动</a:t>
            </a:r>
            <a:endParaRPr lang="zh-CN" sz="2400" b="1" dirty="0">
              <a:solidFill>
                <a:schemeClr val="tx1"/>
              </a:solidFill>
              <a:effectLst/>
              <a:latin typeface="微软雅黑" panose="020B0503020204020204" pitchFamily="34" charset="-122"/>
              <a:ea typeface="微软雅黑" panose="020B0503020204020204" pitchFamily="34" charset="-122"/>
              <a:cs typeface="Bebas Neue" panose="020B0000000000000000" charset="0"/>
              <a:sym typeface="+mn-ea"/>
            </a:endParaRPr>
          </a:p>
        </p:txBody>
      </p:sp>
      <p:sp>
        <p:nvSpPr>
          <p:cNvPr id="17" name="矩形: 圆角 11"/>
          <p:cNvSpPr/>
          <p:nvPr>
            <p:custDataLst>
              <p:tags r:id="rId2"/>
            </p:custDataLst>
          </p:nvPr>
        </p:nvSpPr>
        <p:spPr>
          <a:xfrm>
            <a:off x="7018020" y="1125855"/>
            <a:ext cx="4200525" cy="5336540"/>
          </a:xfrm>
          <a:prstGeom prst="roundRect">
            <a:avLst>
              <a:gd name="adj" fmla="val 4437"/>
            </a:avLst>
          </a:prstGeom>
          <a:solidFill>
            <a:schemeClr val="lt1"/>
          </a:solidFill>
          <a:ln>
            <a:solidFill>
              <a:schemeClr val="accent1"/>
            </a:solidFill>
          </a:ln>
          <a:effectLst>
            <a:outerShdw blurRad="571500" dist="406400" dir="5400000" sx="95000" sy="95000" algn="t" rotWithShape="0">
              <a:srgbClr val="BC1E1E">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cxnSp>
        <p:nvCxnSpPr>
          <p:cNvPr id="4" name="直接连接符 3"/>
          <p:cNvCxnSpPr/>
          <p:nvPr/>
        </p:nvCxnSpPr>
        <p:spPr>
          <a:xfrm>
            <a:off x="633095" y="2036445"/>
            <a:ext cx="2514600" cy="0"/>
          </a:xfrm>
          <a:prstGeom prst="line">
            <a:avLst/>
          </a:prstGeom>
          <a:ln w="25400">
            <a:solidFill>
              <a:srgbClr val="BC1E1E"/>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p:nvPicPr>
        <p:blipFill>
          <a:blip r:embed="rId3"/>
          <a:stretch>
            <a:fillRect/>
          </a:stretch>
        </p:blipFill>
        <p:spPr>
          <a:xfrm>
            <a:off x="7114540" y="1170940"/>
            <a:ext cx="4007485" cy="5240020"/>
          </a:xfrm>
          <a:prstGeom prst="rect">
            <a:avLst/>
          </a:prstGeom>
        </p:spPr>
      </p:pic>
      <p:sp>
        <p:nvSpPr>
          <p:cNvPr id="6" name="矩形 5"/>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292350" y="440240"/>
            <a:ext cx="6262927" cy="521970"/>
          </a:xfrm>
          <a:prstGeom prst="rect">
            <a:avLst/>
          </a:prstGeom>
        </p:spPr>
        <p:txBody>
          <a:bodyPr wrap="square">
            <a:spAutoFit/>
          </a:bodyPr>
          <a:lstStyle/>
          <a:p>
            <a:pPr algn="ctr"/>
            <a:r>
              <a:rPr lang="en-US" altLang="zh-CN" sz="2800" b="1" dirty="0">
                <a:solidFill>
                  <a:srgbClr val="1C56A6"/>
                </a:solidFill>
                <a:cs typeface="+mn-ea"/>
                <a:sym typeface="+mn-lt"/>
              </a:rPr>
              <a:t>”</a:t>
            </a:r>
            <a:r>
              <a:rPr lang="zh-CN" altLang="en-US" sz="2800" b="1" dirty="0">
                <a:solidFill>
                  <a:srgbClr val="1C56A6"/>
                </a:solidFill>
                <a:cs typeface="+mn-ea"/>
                <a:sym typeface="+mn-lt"/>
              </a:rPr>
              <a:t>一月一链</a:t>
            </a:r>
            <a:r>
              <a:rPr lang="en-US" altLang="zh-CN" sz="2800" b="1" dirty="0">
                <a:solidFill>
                  <a:srgbClr val="1C56A6"/>
                </a:solidFill>
                <a:cs typeface="+mn-ea"/>
                <a:sym typeface="+mn-lt"/>
              </a:rPr>
              <a:t>“</a:t>
            </a:r>
            <a:r>
              <a:rPr lang="zh-CN" altLang="en-US" sz="2800" b="1" dirty="0">
                <a:solidFill>
                  <a:srgbClr val="1C56A6"/>
                </a:solidFill>
                <a:cs typeface="+mn-ea"/>
                <a:sym typeface="+mn-lt"/>
              </a:rPr>
              <a:t>活动</a:t>
            </a:r>
            <a:endParaRPr lang="zh-CN" altLang="en-US" sz="2800" b="1" dirty="0">
              <a:solidFill>
                <a:srgbClr val="1C56A6"/>
              </a:solidFill>
              <a:cs typeface="+mn-ea"/>
              <a:sym typeface="+mn-lt"/>
            </a:endParaRPr>
          </a:p>
        </p:txBody>
      </p:sp>
      <p:cxnSp>
        <p:nvCxnSpPr>
          <p:cNvPr id="6" name="直接连接符 5"/>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688715" y="1031240"/>
            <a:ext cx="6096000" cy="398780"/>
          </a:xfrm>
          <a:prstGeom prst="rect">
            <a:avLst/>
          </a:prstGeom>
          <a:noFill/>
        </p:spPr>
        <p:txBody>
          <a:bodyPr wrap="square" rtlCol="0" anchor="t">
            <a:spAutoFit/>
          </a:bodyPr>
          <a:lstStyle/>
          <a:p>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WPS灵秀黑" charset="-122"/>
              </a:rPr>
              <a:t>—— </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WPS灵秀黑" charset="-122"/>
              </a:rPr>
              <a:t>建设</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WPS灵秀黑" charset="-122"/>
              </a:rPr>
              <a:t>“</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WPS灵秀黑" charset="-122"/>
              </a:rPr>
              <a:t>专精特新</a:t>
            </a:r>
            <a:r>
              <a:rPr lang="en-US" altLang="zh-CN" sz="2000">
                <a:latin typeface="微软雅黑" panose="020B0503020204020204" pitchFamily="34" charset="-122"/>
                <a:ea typeface="微软雅黑" panose="020B0503020204020204" pitchFamily="34" charset="-122"/>
                <a:cs typeface="微软雅黑" panose="020B0503020204020204" pitchFamily="34" charset="-122"/>
                <a:sym typeface="WPS灵秀黑" charset="-122"/>
              </a:rPr>
              <a:t>”</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WPS灵秀黑" charset="-122"/>
              </a:rPr>
              <a:t>企业综合服务平台</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WPS灵秀黑" charset="-122"/>
            </a:endParaRPr>
          </a:p>
        </p:txBody>
      </p:sp>
      <p:sp>
        <p:nvSpPr>
          <p:cNvPr id="8" name="圆角矩形 7"/>
          <p:cNvSpPr/>
          <p:nvPr>
            <p:custDataLst>
              <p:tags r:id="rId1"/>
            </p:custDataLst>
          </p:nvPr>
        </p:nvSpPr>
        <p:spPr>
          <a:xfrm>
            <a:off x="651510" y="2497455"/>
            <a:ext cx="5107940" cy="3514090"/>
          </a:xfrm>
          <a:prstGeom prst="roundRect">
            <a:avLst>
              <a:gd name="adj" fmla="val 4550"/>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2" name="图片 11" descr="E:/3、企业服务部工作/PPT/素材/图片3-1.jpg图片3-1"/>
          <p:cNvPicPr>
            <a:picLocks noChangeAspect="1"/>
          </p:cNvPicPr>
          <p:nvPr>
            <p:custDataLst>
              <p:tags r:id="rId2"/>
            </p:custDataLst>
          </p:nvPr>
        </p:nvPicPr>
        <p:blipFill>
          <a:blip r:embed="rId3">
            <a:lum contrast="6000"/>
          </a:blip>
          <a:srcRect t="557" b="557"/>
          <a:stretch>
            <a:fillRect/>
          </a:stretch>
        </p:blipFill>
        <p:spPr>
          <a:xfrm>
            <a:off x="979805" y="1590675"/>
            <a:ext cx="6327775" cy="4177665"/>
          </a:xfrm>
          <a:custGeom>
            <a:avLst/>
            <a:gdLst/>
            <a:ahLst/>
            <a:cxnLst>
              <a:cxn ang="3">
                <a:pos x="hc" y="t"/>
              </a:cxn>
              <a:cxn ang="cd2">
                <a:pos x="l" y="vc"/>
              </a:cxn>
              <a:cxn ang="cd4">
                <a:pos x="hc" y="b"/>
              </a:cxn>
              <a:cxn ang="0">
                <a:pos x="r" y="vc"/>
              </a:cxn>
            </a:cxnLst>
            <a:rect l="l" t="t" r="r" b="b"/>
            <a:pathLst>
              <a:path w="9102" h="6008">
                <a:moveTo>
                  <a:pt x="245" y="0"/>
                </a:moveTo>
                <a:lnTo>
                  <a:pt x="8857" y="0"/>
                </a:lnTo>
                <a:cubicBezTo>
                  <a:pt x="8992" y="0"/>
                  <a:pt x="9102" y="110"/>
                  <a:pt x="9102" y="245"/>
                </a:cubicBezTo>
                <a:lnTo>
                  <a:pt x="9102" y="5763"/>
                </a:lnTo>
                <a:cubicBezTo>
                  <a:pt x="9102" y="5898"/>
                  <a:pt x="8992" y="6008"/>
                  <a:pt x="8857" y="6008"/>
                </a:cubicBezTo>
                <a:lnTo>
                  <a:pt x="245" y="6008"/>
                </a:lnTo>
                <a:cubicBezTo>
                  <a:pt x="110" y="6008"/>
                  <a:pt x="0" y="5898"/>
                  <a:pt x="0" y="5763"/>
                </a:cubicBezTo>
                <a:lnTo>
                  <a:pt x="0" y="245"/>
                </a:lnTo>
                <a:cubicBezTo>
                  <a:pt x="0" y="110"/>
                  <a:pt x="110" y="0"/>
                  <a:pt x="245" y="0"/>
                </a:cubicBezTo>
                <a:close/>
              </a:path>
            </a:pathLst>
          </a:custGeom>
          <a:solidFill>
            <a:schemeClr val="accent1">
              <a:alpha val="15000"/>
            </a:schemeClr>
          </a:solidFill>
          <a:ln w="34925" cmpd="sng">
            <a:solidFill>
              <a:srgbClr val="FFFFFF"/>
            </a:solidFill>
            <a:prstDash val="solid"/>
          </a:ln>
        </p:spPr>
      </p:pic>
      <p:sp>
        <p:nvSpPr>
          <p:cNvPr id="11" name="标题 16"/>
          <p:cNvSpPr>
            <a:spLocks noGrp="1"/>
          </p:cNvSpPr>
          <p:nvPr>
            <p:custDataLst>
              <p:tags r:id="rId4"/>
            </p:custDataLst>
          </p:nvPr>
        </p:nvSpPr>
        <p:spPr>
          <a:xfrm>
            <a:off x="7482840" y="800735"/>
            <a:ext cx="4097655" cy="195072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sz="2800" b="1">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WPS灵秀黑" charset="-122"/>
              </a:rPr>
              <a:t>活动介绍</a:t>
            </a:r>
            <a:endParaRPr lang="zh-CN" sz="2800" b="1">
              <a:solidFill>
                <a:schemeClr val="accent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WPS灵秀黑" charset="-122"/>
            </a:endParaRPr>
          </a:p>
        </p:txBody>
      </p:sp>
      <p:sp>
        <p:nvSpPr>
          <p:cNvPr id="14" name="矩形 13"/>
          <p:cNvSpPr/>
          <p:nvPr/>
        </p:nvSpPr>
        <p:spPr>
          <a:xfrm>
            <a:off x="979805" y="1417955"/>
            <a:ext cx="6326505" cy="787400"/>
          </a:xfrm>
          <a:prstGeom prst="rect">
            <a:avLst/>
          </a:prstGeom>
          <a:solidFill>
            <a:schemeClr val="bg1">
              <a:alpha val="5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文本框 14"/>
          <p:cNvSpPr txBox="1"/>
          <p:nvPr/>
        </p:nvSpPr>
        <p:spPr>
          <a:xfrm>
            <a:off x="1112520" y="1800860"/>
            <a:ext cx="6120130" cy="365760"/>
          </a:xfrm>
          <a:prstGeom prst="rect">
            <a:avLst/>
          </a:prstGeom>
          <a:noFill/>
        </p:spPr>
        <p:txBody>
          <a:bodyPr wrap="square" rtlCol="0" anchor="t">
            <a:noAutofit/>
          </a:bodyPr>
          <a:lstStyle/>
          <a:p>
            <a:pPr algn="ctr"/>
            <a:r>
              <a:rPr lang="en-US" altLang="zh-CN" sz="1400" b="1">
                <a:solidFill>
                  <a:schemeClr val="accent1"/>
                </a:solidFill>
                <a:effectLst/>
                <a:latin typeface="微软雅黑" panose="020B0503020204020204" pitchFamily="34" charset="-122"/>
                <a:ea typeface="微软雅黑" panose="020B0503020204020204" pitchFamily="34" charset="-122"/>
                <a:cs typeface="+mn-ea"/>
                <a:sym typeface="+mn-ea"/>
              </a:rPr>
              <a:t>2024</a:t>
            </a:r>
            <a:r>
              <a:rPr lang="zh-CN" altLang="en-US" sz="1400" b="1">
                <a:solidFill>
                  <a:schemeClr val="accent1"/>
                </a:solidFill>
                <a:effectLst/>
                <a:latin typeface="微软雅黑" panose="020B0503020204020204" pitchFamily="34" charset="-122"/>
                <a:ea typeface="微软雅黑" panose="020B0503020204020204" pitchFamily="34" charset="-122"/>
                <a:cs typeface="+mn-ea"/>
                <a:sym typeface="+mn-ea"/>
              </a:rPr>
              <a:t>年</a:t>
            </a:r>
            <a:r>
              <a:rPr lang="en-US" altLang="zh-CN" sz="1400" b="1">
                <a:solidFill>
                  <a:schemeClr val="accent1"/>
                </a:solidFill>
                <a:effectLst/>
                <a:latin typeface="微软雅黑" panose="020B0503020204020204" pitchFamily="34" charset="-122"/>
                <a:ea typeface="微软雅黑" panose="020B0503020204020204" pitchFamily="34" charset="-122"/>
                <a:cs typeface="+mn-ea"/>
                <a:sym typeface="+mn-ea"/>
              </a:rPr>
              <a:t>4</a:t>
            </a:r>
            <a:r>
              <a:rPr lang="zh-CN" altLang="en-US" sz="1400" b="1">
                <a:solidFill>
                  <a:schemeClr val="accent1"/>
                </a:solidFill>
                <a:effectLst/>
                <a:latin typeface="微软雅黑" panose="020B0503020204020204" pitchFamily="34" charset="-122"/>
                <a:ea typeface="微软雅黑" panose="020B0503020204020204" pitchFamily="34" charset="-122"/>
                <a:cs typeface="+mn-ea"/>
                <a:sym typeface="+mn-ea"/>
              </a:rPr>
              <a:t>月</a:t>
            </a:r>
            <a:r>
              <a:rPr lang="en-US" altLang="zh-CN" sz="1400" b="1">
                <a:solidFill>
                  <a:schemeClr val="accent1"/>
                </a:solidFill>
                <a:effectLst/>
                <a:latin typeface="微软雅黑" panose="020B0503020204020204" pitchFamily="34" charset="-122"/>
                <a:ea typeface="微软雅黑" panose="020B0503020204020204" pitchFamily="34" charset="-122"/>
                <a:cs typeface="+mn-ea"/>
                <a:sym typeface="+mn-ea"/>
              </a:rPr>
              <a:t>24</a:t>
            </a:r>
            <a:r>
              <a:rPr lang="zh-CN" altLang="en-US" sz="1400" b="1">
                <a:solidFill>
                  <a:schemeClr val="accent1"/>
                </a:solidFill>
                <a:effectLst/>
                <a:latin typeface="微软雅黑" panose="020B0503020204020204" pitchFamily="34" charset="-122"/>
                <a:ea typeface="微软雅黑" panose="020B0503020204020204" pitchFamily="34" charset="-122"/>
                <a:cs typeface="+mn-ea"/>
                <a:sym typeface="+mn-ea"/>
              </a:rPr>
              <a:t>日，湖北专精特新中小企业</a:t>
            </a:r>
            <a:r>
              <a:rPr lang="en-US" altLang="zh-CN" sz="1400" b="1">
                <a:solidFill>
                  <a:schemeClr val="accent1"/>
                </a:solidFill>
                <a:effectLst/>
                <a:latin typeface="微软雅黑" panose="020B0503020204020204" pitchFamily="34" charset="-122"/>
                <a:ea typeface="微软雅黑" panose="020B0503020204020204" pitchFamily="34" charset="-122"/>
                <a:cs typeface="+mn-ea"/>
                <a:sym typeface="+mn-ea"/>
              </a:rPr>
              <a:t>“</a:t>
            </a:r>
            <a:r>
              <a:rPr lang="zh-CN" altLang="en-US" sz="1400" b="1">
                <a:solidFill>
                  <a:schemeClr val="accent1"/>
                </a:solidFill>
                <a:effectLst/>
                <a:latin typeface="微软雅黑" panose="020B0503020204020204" pitchFamily="34" charset="-122"/>
                <a:ea typeface="微软雅黑" panose="020B0503020204020204" pitchFamily="34" charset="-122"/>
                <a:cs typeface="+mn-ea"/>
                <a:sym typeface="+mn-ea"/>
              </a:rPr>
              <a:t>一月一链</a:t>
            </a:r>
            <a:r>
              <a:rPr lang="en-US" altLang="zh-CN" sz="1400" b="1">
                <a:solidFill>
                  <a:schemeClr val="accent1"/>
                </a:solidFill>
                <a:effectLst/>
                <a:latin typeface="微软雅黑" panose="020B0503020204020204" pitchFamily="34" charset="-122"/>
                <a:ea typeface="微软雅黑" panose="020B0503020204020204" pitchFamily="34" charset="-122"/>
                <a:cs typeface="+mn-ea"/>
                <a:sym typeface="+mn-ea"/>
              </a:rPr>
              <a:t>”</a:t>
            </a:r>
            <a:r>
              <a:rPr lang="zh-CN" altLang="en-US" sz="1400" b="1">
                <a:solidFill>
                  <a:schemeClr val="accent1"/>
                </a:solidFill>
                <a:effectLst/>
                <a:latin typeface="微软雅黑" panose="020B0503020204020204" pitchFamily="34" charset="-122"/>
                <a:ea typeface="微软雅黑" panose="020B0503020204020204" pitchFamily="34" charset="-122"/>
                <a:cs typeface="+mn-ea"/>
                <a:sym typeface="+mn-ea"/>
              </a:rPr>
              <a:t>投融资路演活动</a:t>
            </a:r>
            <a:endParaRPr lang="zh-CN" altLang="en-US" sz="1400" b="1">
              <a:solidFill>
                <a:schemeClr val="accent1"/>
              </a:solidFill>
              <a:effectLst/>
              <a:latin typeface="微软雅黑" panose="020B0503020204020204" pitchFamily="34" charset="-122"/>
              <a:ea typeface="微软雅黑" panose="020B0503020204020204" pitchFamily="34" charset="-122"/>
              <a:cs typeface="+mn-ea"/>
              <a:sym typeface="+mn-ea"/>
            </a:endParaRPr>
          </a:p>
        </p:txBody>
      </p:sp>
      <p:grpSp>
        <p:nvGrpSpPr>
          <p:cNvPr id="21" name="组合 20"/>
          <p:cNvGrpSpPr/>
          <p:nvPr/>
        </p:nvGrpSpPr>
        <p:grpSpPr>
          <a:xfrm>
            <a:off x="7633970" y="2170430"/>
            <a:ext cx="3987800" cy="1200785"/>
            <a:chOff x="10640" y="8182"/>
            <a:chExt cx="6280" cy="1891"/>
          </a:xfrm>
        </p:grpSpPr>
        <p:grpSp>
          <p:nvGrpSpPr>
            <p:cNvPr id="20" name="组合 19"/>
            <p:cNvGrpSpPr/>
            <p:nvPr/>
          </p:nvGrpSpPr>
          <p:grpSpPr>
            <a:xfrm>
              <a:off x="10640" y="8282"/>
              <a:ext cx="6280" cy="1791"/>
              <a:chOff x="12328" y="6812"/>
              <a:chExt cx="6280" cy="1791"/>
            </a:xfrm>
          </p:grpSpPr>
          <p:sp>
            <p:nvSpPr>
              <p:cNvPr id="16" name="矩形 15"/>
              <p:cNvSpPr/>
              <p:nvPr/>
            </p:nvSpPr>
            <p:spPr>
              <a:xfrm>
                <a:off x="12572" y="6812"/>
                <a:ext cx="6036" cy="1791"/>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nvSpPr>
            <p:spPr>
              <a:xfrm>
                <a:off x="12328" y="7188"/>
                <a:ext cx="1376" cy="1025"/>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文本框 18"/>
              <p:cNvSpPr txBox="1"/>
              <p:nvPr/>
            </p:nvSpPr>
            <p:spPr>
              <a:xfrm>
                <a:off x="12602" y="7282"/>
                <a:ext cx="967" cy="822"/>
              </a:xfrm>
              <a:prstGeom prst="rect">
                <a:avLst/>
              </a:prstGeom>
              <a:noFill/>
            </p:spPr>
            <p:txBody>
              <a:bodyPr wrap="square" rtlCol="0" anchor="t">
                <a:spAutoFit/>
              </a:bodyPr>
              <a:lstStyle/>
              <a:p>
                <a:r>
                  <a:rPr lang="zh-CN" altLang="en-US" sz="1400" b="1" spc="13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主要对象</a:t>
                </a:r>
                <a:endParaRPr lang="zh-CN" altLang="en-US" sz="1400" b="1" spc="13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22" name="文本框 21"/>
            <p:cNvSpPr txBox="1"/>
            <p:nvPr/>
          </p:nvSpPr>
          <p:spPr>
            <a:xfrm>
              <a:off x="12171" y="8182"/>
              <a:ext cx="4673" cy="1040"/>
            </a:xfrm>
            <a:prstGeom prst="rect">
              <a:avLst/>
            </a:prstGeom>
            <a:noFill/>
          </p:spPr>
          <p:txBody>
            <a:bodyPr wrap="square" rtlCol="0" anchor="t">
              <a:noAutofit/>
            </a:bodyPr>
            <a:lstStyle/>
            <a:p>
              <a:pPr lvl="0" algn="l">
                <a:lnSpc>
                  <a:spcPct val="130000"/>
                </a:lnSpc>
                <a:buClrTx/>
                <a:buSzTx/>
                <a:buFontTx/>
              </a:pPr>
              <a:r>
                <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专精特新企业、产业链关键节点中小企业（</a:t>
              </a:r>
              <a:r>
                <a:rPr lang="en-US" altLang="zh-CN"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三新一强</a:t>
              </a:r>
              <a:r>
                <a:rPr lang="en-US" altLang="zh-CN"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30000"/>
                </a:lnSpc>
                <a:buClrTx/>
                <a:buSzTx/>
                <a:buFontTx/>
              </a:pPr>
              <a:r>
                <a:rPr lang="zh-CN" altLang="en-US" sz="1400" b="1" spc="13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区域性股权市场</a:t>
              </a:r>
              <a:r>
                <a:rPr lang="en-US" altLang="zh-CN" sz="1400" b="1" spc="13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spc="13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专精特新</a:t>
              </a:r>
              <a:r>
                <a:rPr lang="en-US" altLang="zh-CN" sz="1400" b="1" spc="13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spc="13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专板内中小企业</a:t>
              </a:r>
              <a:endParaRPr lang="zh-CN" altLang="en-US" sz="1400" b="1"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3" name="组合 22"/>
          <p:cNvGrpSpPr/>
          <p:nvPr/>
        </p:nvGrpSpPr>
        <p:grpSpPr>
          <a:xfrm>
            <a:off x="7643495" y="3547746"/>
            <a:ext cx="3979545" cy="1137339"/>
            <a:chOff x="10640" y="8282"/>
            <a:chExt cx="6267" cy="1791"/>
          </a:xfrm>
        </p:grpSpPr>
        <p:grpSp>
          <p:nvGrpSpPr>
            <p:cNvPr id="25" name="组合 24"/>
            <p:cNvGrpSpPr/>
            <p:nvPr/>
          </p:nvGrpSpPr>
          <p:grpSpPr>
            <a:xfrm>
              <a:off x="10640" y="8282"/>
              <a:ext cx="6267" cy="1791"/>
              <a:chOff x="12328" y="6812"/>
              <a:chExt cx="6267" cy="1791"/>
            </a:xfrm>
          </p:grpSpPr>
          <p:sp>
            <p:nvSpPr>
              <p:cNvPr id="27" name="矩形 26"/>
              <p:cNvSpPr/>
              <p:nvPr/>
            </p:nvSpPr>
            <p:spPr>
              <a:xfrm>
                <a:off x="12572" y="6812"/>
                <a:ext cx="6023" cy="1791"/>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矩形 25"/>
              <p:cNvSpPr/>
              <p:nvPr/>
            </p:nvSpPr>
            <p:spPr>
              <a:xfrm>
                <a:off x="12328" y="7188"/>
                <a:ext cx="1376" cy="1025"/>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9" name="文本框 28"/>
              <p:cNvSpPr txBox="1"/>
              <p:nvPr/>
            </p:nvSpPr>
            <p:spPr>
              <a:xfrm>
                <a:off x="12602" y="7282"/>
                <a:ext cx="967" cy="822"/>
              </a:xfrm>
              <a:prstGeom prst="rect">
                <a:avLst/>
              </a:prstGeom>
              <a:noFill/>
            </p:spPr>
            <p:txBody>
              <a:bodyPr wrap="square" rtlCol="0" anchor="t">
                <a:spAutoFit/>
              </a:bodyPr>
              <a:lstStyle/>
              <a:p>
                <a:r>
                  <a:rPr lang="zh-CN" altLang="en-US" sz="1400" b="1" spc="13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组织方式</a:t>
                </a:r>
                <a:endParaRPr lang="zh-CN" altLang="en-US" sz="1400" b="1" spc="13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0" name="文本框 29"/>
            <p:cNvSpPr txBox="1"/>
            <p:nvPr/>
          </p:nvSpPr>
          <p:spPr>
            <a:xfrm>
              <a:off x="12171" y="8621"/>
              <a:ext cx="4673" cy="1040"/>
            </a:xfrm>
            <a:prstGeom prst="rect">
              <a:avLst/>
            </a:prstGeom>
            <a:noFill/>
          </p:spPr>
          <p:txBody>
            <a:bodyPr wrap="square" rtlCol="0" anchor="t">
              <a:noAutofit/>
            </a:bodyPr>
            <a:lstStyle/>
            <a:p>
              <a:pPr lvl="0" algn="l">
                <a:lnSpc>
                  <a:spcPct val="130000"/>
                </a:lnSpc>
                <a:buClrTx/>
                <a:buSzTx/>
                <a:buFontTx/>
              </a:pPr>
              <a:r>
                <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“线下＋线上”，深入市县、集群、园区</a:t>
              </a:r>
              <a:endPar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31" name="组合 30"/>
          <p:cNvGrpSpPr/>
          <p:nvPr/>
        </p:nvGrpSpPr>
        <p:grpSpPr>
          <a:xfrm>
            <a:off x="7643495" y="4832349"/>
            <a:ext cx="3980180" cy="1198936"/>
            <a:chOff x="10640" y="8185"/>
            <a:chExt cx="6268" cy="1888"/>
          </a:xfrm>
        </p:grpSpPr>
        <p:grpSp>
          <p:nvGrpSpPr>
            <p:cNvPr id="32" name="组合 31"/>
            <p:cNvGrpSpPr/>
            <p:nvPr/>
          </p:nvGrpSpPr>
          <p:grpSpPr>
            <a:xfrm>
              <a:off x="10640" y="8282"/>
              <a:ext cx="6268" cy="1791"/>
              <a:chOff x="12328" y="6812"/>
              <a:chExt cx="6268" cy="1791"/>
            </a:xfrm>
          </p:grpSpPr>
          <p:sp>
            <p:nvSpPr>
              <p:cNvPr id="36" name="矩形 35"/>
              <p:cNvSpPr/>
              <p:nvPr/>
            </p:nvSpPr>
            <p:spPr>
              <a:xfrm>
                <a:off x="12572" y="6812"/>
                <a:ext cx="6024" cy="1791"/>
              </a:xfrm>
              <a:prstGeom prst="rect">
                <a:avLst/>
              </a:prstGeom>
              <a:solidFill>
                <a:schemeClr val="bg1">
                  <a:lumMod val="8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7" name="矩形 36"/>
              <p:cNvSpPr/>
              <p:nvPr/>
            </p:nvSpPr>
            <p:spPr>
              <a:xfrm>
                <a:off x="12328" y="7188"/>
                <a:ext cx="1376" cy="1025"/>
              </a:xfrm>
              <a:prstGeom prst="rect">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8" name="文本框 37"/>
              <p:cNvSpPr txBox="1"/>
              <p:nvPr/>
            </p:nvSpPr>
            <p:spPr>
              <a:xfrm>
                <a:off x="12602" y="7282"/>
                <a:ext cx="967" cy="822"/>
              </a:xfrm>
              <a:prstGeom prst="rect">
                <a:avLst/>
              </a:prstGeom>
              <a:noFill/>
            </p:spPr>
            <p:txBody>
              <a:bodyPr wrap="square" rtlCol="0" anchor="t">
                <a:spAutoFit/>
              </a:bodyPr>
              <a:lstStyle/>
              <a:p>
                <a:r>
                  <a:rPr lang="zh-CN" altLang="en-US" sz="1400" b="1" spc="13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活动内容</a:t>
                </a:r>
                <a:endParaRPr lang="zh-CN" altLang="en-US" sz="1400" b="1" spc="13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9" name="文本框 38"/>
            <p:cNvSpPr txBox="1"/>
            <p:nvPr/>
          </p:nvSpPr>
          <p:spPr>
            <a:xfrm>
              <a:off x="12171" y="8185"/>
              <a:ext cx="4673" cy="1040"/>
            </a:xfrm>
            <a:prstGeom prst="rect">
              <a:avLst/>
            </a:prstGeom>
            <a:noFill/>
          </p:spPr>
          <p:txBody>
            <a:bodyPr wrap="square" rtlCol="0" anchor="t">
              <a:noAutofit/>
            </a:bodyPr>
            <a:lstStyle/>
            <a:p>
              <a:pPr lvl="0" algn="l">
                <a:lnSpc>
                  <a:spcPct val="130000"/>
                </a:lnSpc>
                <a:buClrTx/>
                <a:buSzTx/>
                <a:buFontTx/>
              </a:pPr>
              <a:r>
                <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宣传培训、产品推介、</a:t>
              </a:r>
              <a:endPar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lnSpc>
                  <a:spcPct val="130000"/>
                </a:lnSpc>
                <a:buClrTx/>
                <a:buSzTx/>
                <a:buFontTx/>
              </a:pPr>
              <a:r>
                <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股权融资对接、信贷融资对接、保险服务对接、并购重组对接、加强产业对接、政策对接</a:t>
              </a:r>
              <a:endParaRPr lang="zh-CN" altLang="en-US" sz="1400" spc="13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3" name="椭圆 32"/>
          <p:cNvSpPr/>
          <p:nvPr/>
        </p:nvSpPr>
        <p:spPr>
          <a:xfrm>
            <a:off x="381635" y="1339215"/>
            <a:ext cx="928370" cy="881380"/>
          </a:xfrm>
          <a:prstGeom prst="ellipse">
            <a:avLst/>
          </a:prstGeom>
          <a:solidFill>
            <a:schemeClr val="bg1"/>
          </a:solidFill>
          <a:effectLst>
            <a:outerShdw blurRad="50800" dist="38100" dir="2700000" algn="tl" rotWithShape="0">
              <a:prstClr val="black">
                <a:alpha val="40000"/>
              </a:prstClr>
            </a:outerShdw>
          </a:effectLst>
        </p:spPr>
        <p:style>
          <a:lnRef idx="3">
            <a:schemeClr val="accent1"/>
          </a:lnRef>
          <a:fillRef idx="0">
            <a:srgbClr val="FFFFFF"/>
          </a:fillRef>
          <a:effectRef idx="0">
            <a:srgbClr val="FFFFFF"/>
          </a:effectRef>
          <a:fontRef idx="minor">
            <a:schemeClr val="tx1"/>
          </a:fontRef>
        </p:style>
        <p:txBody>
          <a:bodyPr rtlCol="0" anchor="ctr"/>
          <a:lstStyle/>
          <a:p>
            <a:pPr algn="ctr"/>
            <a:r>
              <a:rPr lang="zh-CN" altLang="en-US" b="1">
                <a:solidFill>
                  <a:srgbClr val="F08F4E"/>
                </a:solidFill>
                <a:latin typeface="微软雅黑" panose="020B0503020204020204" pitchFamily="34" charset="-122"/>
                <a:ea typeface="微软雅黑" panose="020B0503020204020204" pitchFamily="34" charset="-122"/>
              </a:rPr>
              <a:t>首场</a:t>
            </a:r>
            <a:endParaRPr lang="zh-CN" altLang="en-US" b="1">
              <a:solidFill>
                <a:srgbClr val="F08F4E"/>
              </a:solidFill>
              <a:latin typeface="微软雅黑" panose="020B0503020204020204" pitchFamily="34" charset="-122"/>
              <a:ea typeface="微软雅黑" panose="020B0503020204020204" pitchFamily="34" charset="-122"/>
            </a:endParaRPr>
          </a:p>
        </p:txBody>
      </p:sp>
      <p:cxnSp>
        <p:nvCxnSpPr>
          <p:cNvPr id="34" name="直接连接符 33"/>
          <p:cNvCxnSpPr/>
          <p:nvPr/>
        </p:nvCxnSpPr>
        <p:spPr>
          <a:xfrm>
            <a:off x="936625" y="2215515"/>
            <a:ext cx="6349365" cy="0"/>
          </a:xfrm>
          <a:prstGeom prst="line">
            <a:avLst/>
          </a:prstGeom>
          <a:effectLst>
            <a:outerShdw blurRad="50800" dist="38100" dir="2700000" algn="tl" rotWithShape="0">
              <a:prstClr val="black">
                <a:alpha val="40000"/>
              </a:prstClr>
            </a:outerShdw>
          </a:effectLst>
        </p:spPr>
        <p:style>
          <a:lnRef idx="3">
            <a:schemeClr val="accent1"/>
          </a:lnRef>
          <a:fillRef idx="0">
            <a:srgbClr val="FFFFFF"/>
          </a:fillRef>
          <a:effectRef idx="0">
            <a:srgbClr val="FFFFFF"/>
          </a:effectRef>
          <a:fontRef idx="minor">
            <a:schemeClr val="tx1"/>
          </a:fontRef>
        </p:style>
      </p:cxn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104711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2" name="矩形 1"/>
          <p:cNvSpPr/>
          <p:nvPr/>
        </p:nvSpPr>
        <p:spPr>
          <a:xfrm>
            <a:off x="2622550" y="386265"/>
            <a:ext cx="6262927" cy="521970"/>
          </a:xfrm>
          <a:prstGeom prst="rect">
            <a:avLst/>
          </a:prstGeom>
        </p:spPr>
        <p:txBody>
          <a:bodyPr wrap="square">
            <a:spAutoFit/>
          </a:bodyPr>
          <a:lstStyle/>
          <a:p>
            <a:pPr algn="ctr"/>
            <a:r>
              <a:rPr lang="en-US" altLang="zh-CN" sz="2800" b="1" dirty="0">
                <a:solidFill>
                  <a:srgbClr val="1C56A6"/>
                </a:solidFill>
                <a:cs typeface="+mn-ea"/>
                <a:sym typeface="+mn-lt"/>
              </a:rPr>
              <a:t>”</a:t>
            </a:r>
            <a:r>
              <a:rPr lang="zh-CN" altLang="en-US" sz="2800" b="1" dirty="0">
                <a:solidFill>
                  <a:srgbClr val="1C56A6"/>
                </a:solidFill>
                <a:cs typeface="+mn-ea"/>
                <a:sym typeface="+mn-lt"/>
              </a:rPr>
              <a:t>一月一链</a:t>
            </a:r>
            <a:r>
              <a:rPr lang="en-US" altLang="zh-CN" sz="2800" b="1" dirty="0">
                <a:solidFill>
                  <a:srgbClr val="1C56A6"/>
                </a:solidFill>
                <a:cs typeface="+mn-ea"/>
                <a:sym typeface="+mn-lt"/>
              </a:rPr>
              <a:t>“</a:t>
            </a:r>
            <a:r>
              <a:rPr lang="zh-CN" altLang="en-US" sz="2800" b="1" dirty="0">
                <a:solidFill>
                  <a:srgbClr val="1C56A6"/>
                </a:solidFill>
                <a:cs typeface="+mn-ea"/>
                <a:sym typeface="+mn-lt"/>
              </a:rPr>
              <a:t>活动情况（</a:t>
            </a:r>
            <a:r>
              <a:rPr lang="en-US" altLang="zh-CN" sz="2800" b="1" dirty="0">
                <a:solidFill>
                  <a:srgbClr val="1C56A6"/>
                </a:solidFill>
                <a:cs typeface="+mn-ea"/>
                <a:sym typeface="+mn-lt"/>
              </a:rPr>
              <a:t>2024</a:t>
            </a:r>
            <a:r>
              <a:rPr lang="zh-CN" altLang="en-US" sz="2800" b="1" dirty="0">
                <a:solidFill>
                  <a:srgbClr val="1C56A6"/>
                </a:solidFill>
                <a:cs typeface="+mn-ea"/>
                <a:sym typeface="+mn-lt"/>
              </a:rPr>
              <a:t>）</a:t>
            </a:r>
            <a:endParaRPr lang="zh-CN" altLang="en-US" sz="2800" b="1" dirty="0">
              <a:solidFill>
                <a:srgbClr val="1C56A6"/>
              </a:solidFill>
              <a:cs typeface="+mn-ea"/>
              <a:sym typeface="+mn-lt"/>
            </a:endParaRPr>
          </a:p>
        </p:txBody>
      </p:sp>
      <p:sp>
        <p:nvSpPr>
          <p:cNvPr id="11" name="矩形 10"/>
          <p:cNvSpPr/>
          <p:nvPr>
            <p:custDataLst>
              <p:tags r:id="rId1"/>
            </p:custDataLst>
          </p:nvPr>
        </p:nvSpPr>
        <p:spPr>
          <a:xfrm>
            <a:off x="2798763" y="4466273"/>
            <a:ext cx="1627505" cy="940435"/>
          </a:xfrm>
          <a:prstGeom prst="rect">
            <a:avLst/>
          </a:prstGeom>
          <a:noFill/>
        </p:spPr>
        <p:txBody>
          <a:bodyPr wrap="square" lIns="0" tIns="0" rIns="0" bIns="0" rtlCol="0" anchor="t" anchorCtr="0">
            <a:noAutofit/>
          </a:bodyPr>
          <a:lstStyle/>
          <a:p>
            <a:pPr marL="171450" indent="-171450" algn="l">
              <a:lnSpc>
                <a:spcPct val="130000"/>
              </a:lnSpc>
              <a:spcBef>
                <a:spcPct val="0"/>
              </a:spcBef>
              <a:spcAft>
                <a:spcPct val="0"/>
              </a:spcAft>
              <a:buFont typeface="Wingdings" panose="05000000000000000000" charset="0"/>
              <a:buChar char="l"/>
            </a:pP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rPr>
              <a:t>武汉中小企业协会专精特新分会授牌暨企业投融资交流会</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endParaRPr>
          </a:p>
        </p:txBody>
      </p:sp>
      <p:sp>
        <p:nvSpPr>
          <p:cNvPr id="14" name="矩形 13"/>
          <p:cNvSpPr/>
          <p:nvPr>
            <p:custDataLst>
              <p:tags r:id="rId2"/>
            </p:custDataLst>
          </p:nvPr>
        </p:nvSpPr>
        <p:spPr>
          <a:xfrm>
            <a:off x="6171883" y="4471988"/>
            <a:ext cx="1627504" cy="940435"/>
          </a:xfrm>
          <a:prstGeom prst="rect">
            <a:avLst/>
          </a:prstGeom>
          <a:noFill/>
        </p:spPr>
        <p:txBody>
          <a:bodyPr wrap="square" lIns="0" tIns="0" rIns="0" bIns="0" rtlCol="0" anchor="t" anchorCtr="0">
            <a:noAutofit/>
          </a:bodyPr>
          <a:lstStyle/>
          <a:p>
            <a:pPr marL="171450" indent="-171450" algn="l">
              <a:lnSpc>
                <a:spcPct val="130000"/>
              </a:lnSpc>
              <a:buClrTx/>
              <a:buSzTx/>
              <a:buFont typeface="Wingdings" panose="05000000000000000000" charset="0"/>
              <a:buChar char="l"/>
            </a:pPr>
            <a:r>
              <a:rPr lang="zh-CN" altLang="en-US" sz="1200">
                <a:solidFill>
                  <a:srgbClr val="F08F4E"/>
                </a:solidFill>
                <a:latin typeface="微软雅黑" panose="020B0503020204020204" pitchFamily="34" charset="-122"/>
                <a:ea typeface="微软雅黑" panose="020B0503020204020204" pitchFamily="34" charset="-122"/>
                <a:cs typeface="+mn-ea"/>
              </a:rPr>
              <a:t>资本市场支持武汉市专精特新发展暨专精特新专板推介会</a:t>
            </a:r>
            <a:endParaRPr lang="zh-CN" altLang="en-US" sz="1200">
              <a:solidFill>
                <a:srgbClr val="F08F4E"/>
              </a:solidFill>
              <a:latin typeface="微软雅黑" panose="020B0503020204020204" pitchFamily="34" charset="-122"/>
              <a:ea typeface="微软雅黑" panose="020B0503020204020204" pitchFamily="34" charset="-122"/>
              <a:cs typeface="+mn-ea"/>
            </a:endParaRPr>
          </a:p>
          <a:p>
            <a:pPr marL="171450" indent="-171450" algn="l">
              <a:lnSpc>
                <a:spcPct val="130000"/>
              </a:lnSpc>
              <a:spcBef>
                <a:spcPct val="0"/>
              </a:spcBef>
              <a:spcAft>
                <a:spcPct val="0"/>
              </a:spcAft>
              <a:buFont typeface="Wingdings" panose="05000000000000000000" charset="0"/>
              <a:buChar char="l"/>
            </a:pPr>
            <a:r>
              <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rPr>
              <a:t>汉阳区“专精特新”专板金融服务推介会暨政银企对接活动</a:t>
            </a:r>
            <a:endPar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endParaRPr>
          </a:p>
          <a:p>
            <a:pPr marL="171450" indent="-171450" algn="l">
              <a:lnSpc>
                <a:spcPct val="130000"/>
              </a:lnSpc>
              <a:spcBef>
                <a:spcPct val="0"/>
              </a:spcBef>
              <a:spcAft>
                <a:spcPct val="0"/>
              </a:spcAft>
              <a:buFont typeface="Wingdings" panose="05000000000000000000" charset="0"/>
              <a:buChar char="l"/>
            </a:pP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孝感高新区专精特新企业</a:t>
            </a:r>
            <a:r>
              <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a:t>
            </a: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走进武汉股交</a:t>
            </a:r>
            <a:r>
              <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a:t>
            </a: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sym typeface="+mn-ea"/>
              </a:rPr>
              <a:t>暨入板培育活动</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endParaRPr>
          </a:p>
          <a:p>
            <a:pPr algn="l">
              <a:lnSpc>
                <a:spcPct val="130000"/>
              </a:lnSpc>
              <a:spcBef>
                <a:spcPct val="0"/>
              </a:spcBef>
              <a:spcAft>
                <a:spcPct val="0"/>
              </a:spcAft>
            </a:pP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endParaRPr>
          </a:p>
        </p:txBody>
      </p:sp>
      <p:sp>
        <p:nvSpPr>
          <p:cNvPr id="15" name="矩形 14"/>
          <p:cNvSpPr/>
          <p:nvPr>
            <p:custDataLst>
              <p:tags r:id="rId3"/>
            </p:custDataLst>
          </p:nvPr>
        </p:nvSpPr>
        <p:spPr>
          <a:xfrm>
            <a:off x="9504363" y="4471988"/>
            <a:ext cx="1627505" cy="940435"/>
          </a:xfrm>
          <a:prstGeom prst="rect">
            <a:avLst/>
          </a:prstGeom>
          <a:noFill/>
        </p:spPr>
        <p:txBody>
          <a:bodyPr wrap="square" lIns="0" tIns="0" rIns="0" bIns="0" rtlCol="0" anchor="t" anchorCtr="0">
            <a:noAutofit/>
          </a:bodyPr>
          <a:lstStyle/>
          <a:p>
            <a:pPr marL="171450" indent="-171450" algn="ctr">
              <a:lnSpc>
                <a:spcPct val="130000"/>
              </a:lnSpc>
              <a:spcBef>
                <a:spcPct val="0"/>
              </a:spcBef>
              <a:spcAft>
                <a:spcPct val="0"/>
              </a:spcAft>
              <a:buFont typeface="Wingdings" panose="05000000000000000000" charset="0"/>
              <a:buChar char="l"/>
            </a:pPr>
            <a:r>
              <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rPr>
              <a:t>洪山区“专精特新专板”金融服务推介会暨政银企对接活动</a:t>
            </a:r>
            <a:endPar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endParaRPr>
          </a:p>
        </p:txBody>
      </p:sp>
      <p:sp>
        <p:nvSpPr>
          <p:cNvPr id="16" name="矩形 15"/>
          <p:cNvSpPr/>
          <p:nvPr>
            <p:custDataLst>
              <p:tags r:id="rId4"/>
            </p:custDataLst>
          </p:nvPr>
        </p:nvSpPr>
        <p:spPr>
          <a:xfrm>
            <a:off x="1162685" y="2874645"/>
            <a:ext cx="1349375" cy="818515"/>
          </a:xfrm>
          <a:prstGeom prst="rect">
            <a:avLst/>
          </a:prstGeom>
          <a:noFill/>
        </p:spPr>
        <p:txBody>
          <a:bodyPr wrap="square" lIns="0" tIns="0" rIns="0" bIns="0" rtlCol="0" anchor="t" anchorCtr="0">
            <a:noAutofit/>
          </a:bodyPr>
          <a:lstStyle/>
          <a:p>
            <a:pPr marL="171450" indent="-171450" algn="l">
              <a:lnSpc>
                <a:spcPct val="130000"/>
              </a:lnSpc>
              <a:spcBef>
                <a:spcPct val="0"/>
              </a:spcBef>
              <a:spcAft>
                <a:spcPct val="0"/>
              </a:spcAft>
              <a:buFont typeface="Wingdings" panose="05000000000000000000" charset="0"/>
              <a:buChar char="l"/>
            </a:pP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rPr>
              <a:t>十堰</a:t>
            </a:r>
            <a:r>
              <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rPr>
              <a:t>“</a:t>
            </a: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rPr>
              <a:t>一月一链</a:t>
            </a:r>
            <a:r>
              <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rPr>
              <a:t>”</a:t>
            </a: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rPr>
              <a:t>汽车产业链路演</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endParaRPr>
          </a:p>
        </p:txBody>
      </p:sp>
      <p:sp>
        <p:nvSpPr>
          <p:cNvPr id="18" name="矩形 17" descr="7b0a202020202262756c6c6574223a20227b5c2263617465676f727949645c223a5c225c222c5c2274656d706c61746549645c223a32303233313439347d220a7d0a"/>
          <p:cNvSpPr/>
          <p:nvPr>
            <p:custDataLst>
              <p:tags r:id="rId5"/>
            </p:custDataLst>
          </p:nvPr>
        </p:nvSpPr>
        <p:spPr>
          <a:xfrm>
            <a:off x="4518978" y="1601153"/>
            <a:ext cx="1627505" cy="818515"/>
          </a:xfrm>
          <a:prstGeom prst="rect">
            <a:avLst/>
          </a:prstGeom>
          <a:noFill/>
        </p:spPr>
        <p:txBody>
          <a:bodyPr wrap="square" lIns="0" tIns="0" rIns="0" bIns="0" rtlCol="0" anchor="t" anchorCtr="0">
            <a:noAutofit/>
          </a:bodyPr>
          <a:lstStyle/>
          <a:p>
            <a:pPr marL="171450" indent="-171450" algn="l">
              <a:lnSpc>
                <a:spcPct val="130000"/>
              </a:lnSpc>
              <a:spcBef>
                <a:spcPct val="0"/>
              </a:spcBef>
              <a:spcAft>
                <a:spcPct val="0"/>
              </a:spcAft>
              <a:buFont typeface="Wingdings" panose="05000000000000000000" charset="0"/>
              <a:buChar char="l"/>
            </a:pPr>
            <a:r>
              <a:rPr lang="zh-CN" altLang="en-US" sz="1200">
                <a:solidFill>
                  <a:schemeClr val="accent1"/>
                </a:solidFill>
                <a:latin typeface="微软雅黑" panose="020B0503020204020204" pitchFamily="34" charset="-122"/>
                <a:ea typeface="微软雅黑" panose="020B0503020204020204" pitchFamily="34" charset="-122"/>
                <a:cs typeface="+mn-ea"/>
              </a:rPr>
              <a:t>当阳专精特新企业挂牌上市培训会暨</a:t>
            </a:r>
            <a:r>
              <a:rPr lang="en-US" altLang="zh-CN" sz="1200">
                <a:solidFill>
                  <a:schemeClr val="accent1"/>
                </a:solidFill>
                <a:latin typeface="微软雅黑" panose="020B0503020204020204" pitchFamily="34" charset="-122"/>
                <a:ea typeface="微软雅黑" panose="020B0503020204020204" pitchFamily="34" charset="-122"/>
                <a:cs typeface="+mn-ea"/>
              </a:rPr>
              <a:t>“</a:t>
            </a:r>
            <a:r>
              <a:rPr lang="zh-CN" altLang="en-US" sz="1200">
                <a:solidFill>
                  <a:schemeClr val="accent1"/>
                </a:solidFill>
                <a:latin typeface="微软雅黑" panose="020B0503020204020204" pitchFamily="34" charset="-122"/>
                <a:ea typeface="微软雅黑" panose="020B0503020204020204" pitchFamily="34" charset="-122"/>
                <a:cs typeface="+mn-ea"/>
              </a:rPr>
              <a:t>一月一链</a:t>
            </a:r>
            <a:r>
              <a:rPr lang="en-US" altLang="zh-CN" sz="1200">
                <a:solidFill>
                  <a:schemeClr val="accent1"/>
                </a:solidFill>
                <a:latin typeface="微软雅黑" panose="020B0503020204020204" pitchFamily="34" charset="-122"/>
                <a:ea typeface="微软雅黑" panose="020B0503020204020204" pitchFamily="34" charset="-122"/>
                <a:cs typeface="+mn-ea"/>
              </a:rPr>
              <a:t>”</a:t>
            </a:r>
            <a:r>
              <a:rPr lang="zh-CN" altLang="en-US" sz="1200">
                <a:solidFill>
                  <a:schemeClr val="accent1"/>
                </a:solidFill>
                <a:latin typeface="微软雅黑" panose="020B0503020204020204" pitchFamily="34" charset="-122"/>
                <a:ea typeface="微软雅黑" panose="020B0503020204020204" pitchFamily="34" charset="-122"/>
                <a:cs typeface="+mn-ea"/>
              </a:rPr>
              <a:t>投融资服务活动</a:t>
            </a:r>
            <a:endParaRPr lang="zh-CN" altLang="en-US" sz="1200">
              <a:solidFill>
                <a:schemeClr val="accent1"/>
              </a:solidFill>
              <a:latin typeface="微软雅黑" panose="020B0503020204020204" pitchFamily="34" charset="-122"/>
              <a:ea typeface="微软雅黑" panose="020B0503020204020204" pitchFamily="34" charset="-122"/>
              <a:cs typeface="+mn-ea"/>
            </a:endParaRPr>
          </a:p>
          <a:p>
            <a:pPr marL="171450" indent="-171450" algn="l">
              <a:lnSpc>
                <a:spcPct val="130000"/>
              </a:lnSpc>
              <a:spcBef>
                <a:spcPct val="0"/>
              </a:spcBef>
              <a:spcAft>
                <a:spcPct val="0"/>
              </a:spcAft>
              <a:buFont typeface="Wingdings" panose="05000000000000000000" charset="0"/>
              <a:buChar char="l"/>
            </a:pP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rPr>
              <a:t>孝感高新区专精特新企业挂牌上市培训会暨</a:t>
            </a:r>
            <a:r>
              <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rPr>
              <a:t>“</a:t>
            </a: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rPr>
              <a:t>一月一链</a:t>
            </a:r>
            <a:r>
              <a:rPr lang="en-US" altLang="zh-CN" sz="1200">
                <a:solidFill>
                  <a:schemeClr val="tx1">
                    <a:lumMod val="85000"/>
                    <a:lumOff val="15000"/>
                  </a:schemeClr>
                </a:solidFill>
                <a:latin typeface="微软雅黑" panose="020B0503020204020204" pitchFamily="34" charset="-122"/>
                <a:ea typeface="微软雅黑" panose="020B0503020204020204" pitchFamily="34" charset="-122"/>
                <a:cs typeface="+mn-ea"/>
              </a:rPr>
              <a:t>”</a:t>
            </a: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rPr>
              <a:t>金融服务活动</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endParaRPr>
          </a:p>
        </p:txBody>
      </p:sp>
      <p:sp>
        <p:nvSpPr>
          <p:cNvPr id="19" name="矩形 18"/>
          <p:cNvSpPr/>
          <p:nvPr>
            <p:custDataLst>
              <p:tags r:id="rId6"/>
            </p:custDataLst>
          </p:nvPr>
        </p:nvSpPr>
        <p:spPr>
          <a:xfrm>
            <a:off x="7838123" y="3016568"/>
            <a:ext cx="1627505" cy="81851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rPr>
              <a:t>湖北灵坦机电设备有限公司专场融资路演活动</a:t>
            </a:r>
            <a:endParaRPr lang="zh-CN" altLang="en-US" sz="1200">
              <a:solidFill>
                <a:schemeClr val="tx1">
                  <a:lumMod val="85000"/>
                  <a:lumOff val="15000"/>
                </a:schemeClr>
              </a:solidFill>
              <a:latin typeface="微软雅黑" panose="020B0503020204020204" pitchFamily="34" charset="-122"/>
              <a:ea typeface="微软雅黑" panose="020B0503020204020204" pitchFamily="34" charset="-122"/>
              <a:cs typeface="+mn-ea"/>
            </a:endParaRPr>
          </a:p>
        </p:txBody>
      </p:sp>
      <p:sp>
        <p:nvSpPr>
          <p:cNvPr id="20" name="矩形 19"/>
          <p:cNvSpPr/>
          <p:nvPr>
            <p:custDataLst>
              <p:tags r:id="rId7"/>
            </p:custDataLst>
          </p:nvPr>
        </p:nvSpPr>
        <p:spPr>
          <a:xfrm>
            <a:off x="2779713" y="3832543"/>
            <a:ext cx="1626235" cy="530225"/>
          </a:xfrm>
          <a:prstGeom prst="rect">
            <a:avLst/>
          </a:prstGeom>
          <a:noFill/>
        </p:spPr>
        <p:txBody>
          <a:bodyPr wrap="square" lIns="0" tIns="0" rIns="0" bIns="0" rtlCol="0" anchor="b" anchorCtr="0">
            <a:noAutofit/>
          </a:bodyPr>
          <a:lstStyle/>
          <a:p>
            <a:pPr algn="ctr">
              <a:spcBef>
                <a:spcPct val="0"/>
              </a:spcBef>
              <a:spcAft>
                <a:spcPct val="0"/>
              </a:spcAft>
            </a:pPr>
            <a:r>
              <a:rPr lang="en-US" altLang="zh-CN" b="1" dirty="0">
                <a:solidFill>
                  <a:schemeClr val="accent2"/>
                </a:solidFill>
                <a:latin typeface="微软雅黑" panose="020B0503020204020204" pitchFamily="34" charset="-122"/>
                <a:ea typeface="微软雅黑" panose="020B0503020204020204" pitchFamily="34" charset="-122"/>
                <a:cs typeface="+mn-ea"/>
              </a:rPr>
              <a:t>5</a:t>
            </a:r>
            <a:r>
              <a:rPr lang="zh-CN" altLang="en-US" b="1" dirty="0">
                <a:solidFill>
                  <a:schemeClr val="accent2"/>
                </a:solidFill>
                <a:latin typeface="微软雅黑" panose="020B0503020204020204" pitchFamily="34" charset="-122"/>
                <a:ea typeface="微软雅黑" panose="020B0503020204020204" pitchFamily="34" charset="-122"/>
                <a:cs typeface="+mn-ea"/>
              </a:rPr>
              <a:t>月</a:t>
            </a:r>
            <a:r>
              <a:rPr lang="en-US" altLang="zh-CN" b="1" dirty="0">
                <a:solidFill>
                  <a:schemeClr val="accent2"/>
                </a:solidFill>
                <a:latin typeface="微软雅黑" panose="020B0503020204020204" pitchFamily="34" charset="-122"/>
                <a:ea typeface="微软雅黑" panose="020B0503020204020204" pitchFamily="34" charset="-122"/>
                <a:cs typeface="+mn-ea"/>
              </a:rPr>
              <a:t>-1</a:t>
            </a:r>
            <a:r>
              <a:rPr lang="zh-CN" altLang="en-US" b="1" dirty="0">
                <a:solidFill>
                  <a:schemeClr val="accent2"/>
                </a:solidFill>
                <a:latin typeface="微软雅黑" panose="020B0503020204020204" pitchFamily="34" charset="-122"/>
                <a:ea typeface="微软雅黑" panose="020B0503020204020204" pitchFamily="34" charset="-122"/>
                <a:cs typeface="+mn-ea"/>
              </a:rPr>
              <a:t>场</a:t>
            </a:r>
            <a:endParaRPr lang="zh-CN" altLang="en-US" b="1" dirty="0">
              <a:solidFill>
                <a:schemeClr val="accent2"/>
              </a:solidFill>
              <a:latin typeface="微软雅黑" panose="020B0503020204020204" pitchFamily="34" charset="-122"/>
              <a:ea typeface="微软雅黑" panose="020B0503020204020204" pitchFamily="34" charset="-122"/>
              <a:cs typeface="+mn-ea"/>
            </a:endParaRPr>
          </a:p>
        </p:txBody>
      </p:sp>
      <p:sp>
        <p:nvSpPr>
          <p:cNvPr id="21" name="矩形 20"/>
          <p:cNvSpPr/>
          <p:nvPr>
            <p:custDataLst>
              <p:tags r:id="rId8"/>
            </p:custDataLst>
          </p:nvPr>
        </p:nvSpPr>
        <p:spPr>
          <a:xfrm>
            <a:off x="6086793" y="3826193"/>
            <a:ext cx="1626235" cy="530225"/>
          </a:xfrm>
          <a:prstGeom prst="rect">
            <a:avLst/>
          </a:prstGeom>
          <a:noFill/>
        </p:spPr>
        <p:txBody>
          <a:bodyPr wrap="square" lIns="0" tIns="0" rIns="0" bIns="0" rtlCol="0" anchor="b" anchorCtr="0">
            <a:noAutofit/>
          </a:bodyPr>
          <a:lstStyle/>
          <a:p>
            <a:pPr algn="ctr">
              <a:spcBef>
                <a:spcPct val="0"/>
              </a:spcBef>
              <a:spcAft>
                <a:spcPct val="0"/>
              </a:spcAft>
            </a:pPr>
            <a:r>
              <a:rPr lang="en-US" altLang="zh-CN" b="1" dirty="0">
                <a:solidFill>
                  <a:schemeClr val="accent2"/>
                </a:solidFill>
                <a:latin typeface="微软雅黑" panose="020B0503020204020204" pitchFamily="34" charset="-122"/>
                <a:ea typeface="微软雅黑" panose="020B0503020204020204" pitchFamily="34" charset="-122"/>
                <a:cs typeface="+mn-ea"/>
              </a:rPr>
              <a:t>8</a:t>
            </a:r>
            <a:r>
              <a:rPr lang="zh-CN" altLang="en-US" b="1" dirty="0">
                <a:solidFill>
                  <a:schemeClr val="accent2"/>
                </a:solidFill>
                <a:latin typeface="微软雅黑" panose="020B0503020204020204" pitchFamily="34" charset="-122"/>
                <a:ea typeface="微软雅黑" panose="020B0503020204020204" pitchFamily="34" charset="-122"/>
                <a:cs typeface="+mn-ea"/>
              </a:rPr>
              <a:t>月</a:t>
            </a:r>
            <a:r>
              <a:rPr lang="en-US" altLang="zh-CN" b="1" dirty="0">
                <a:solidFill>
                  <a:schemeClr val="accent2"/>
                </a:solidFill>
                <a:latin typeface="微软雅黑" panose="020B0503020204020204" pitchFamily="34" charset="-122"/>
                <a:ea typeface="微软雅黑" panose="020B0503020204020204" pitchFamily="34" charset="-122"/>
                <a:cs typeface="+mn-ea"/>
              </a:rPr>
              <a:t>-3</a:t>
            </a:r>
            <a:r>
              <a:rPr lang="zh-CN" altLang="en-US" b="1" dirty="0">
                <a:solidFill>
                  <a:schemeClr val="accent2"/>
                </a:solidFill>
                <a:latin typeface="微软雅黑" panose="020B0503020204020204" pitchFamily="34" charset="-122"/>
                <a:ea typeface="微软雅黑" panose="020B0503020204020204" pitchFamily="34" charset="-122"/>
                <a:cs typeface="+mn-ea"/>
              </a:rPr>
              <a:t>场</a:t>
            </a:r>
            <a:endParaRPr lang="zh-CN" altLang="en-US" b="1" dirty="0">
              <a:solidFill>
                <a:schemeClr val="accent2"/>
              </a:solidFill>
              <a:latin typeface="微软雅黑" panose="020B0503020204020204" pitchFamily="34" charset="-122"/>
              <a:ea typeface="微软雅黑" panose="020B0503020204020204" pitchFamily="34" charset="-122"/>
              <a:cs typeface="+mn-ea"/>
            </a:endParaRPr>
          </a:p>
        </p:txBody>
      </p:sp>
      <p:sp>
        <p:nvSpPr>
          <p:cNvPr id="22" name="矩形 21"/>
          <p:cNvSpPr/>
          <p:nvPr>
            <p:custDataLst>
              <p:tags r:id="rId9"/>
            </p:custDataLst>
          </p:nvPr>
        </p:nvSpPr>
        <p:spPr>
          <a:xfrm>
            <a:off x="9419273" y="3831908"/>
            <a:ext cx="1626235" cy="530225"/>
          </a:xfrm>
          <a:prstGeom prst="rect">
            <a:avLst/>
          </a:prstGeom>
          <a:noFill/>
        </p:spPr>
        <p:txBody>
          <a:bodyPr wrap="square" lIns="0" tIns="0" rIns="0" bIns="0" rtlCol="0" anchor="b" anchorCtr="0">
            <a:noAutofit/>
          </a:bodyPr>
          <a:lstStyle/>
          <a:p>
            <a:pPr algn="ctr">
              <a:spcBef>
                <a:spcPct val="0"/>
              </a:spcBef>
              <a:spcAft>
                <a:spcPct val="0"/>
              </a:spcAft>
            </a:pPr>
            <a:r>
              <a:rPr lang="en-US" altLang="zh-CN" b="1" dirty="0">
                <a:solidFill>
                  <a:schemeClr val="accent2"/>
                </a:solidFill>
                <a:latin typeface="微软雅黑" panose="020B0503020204020204" pitchFamily="34" charset="-122"/>
                <a:ea typeface="微软雅黑" panose="020B0503020204020204" pitchFamily="34" charset="-122"/>
                <a:cs typeface="+mn-ea"/>
              </a:rPr>
              <a:t>12</a:t>
            </a:r>
            <a:r>
              <a:rPr lang="zh-CN" altLang="en-US" b="1" dirty="0">
                <a:solidFill>
                  <a:schemeClr val="accent2"/>
                </a:solidFill>
                <a:latin typeface="微软雅黑" panose="020B0503020204020204" pitchFamily="34" charset="-122"/>
                <a:ea typeface="微软雅黑" panose="020B0503020204020204" pitchFamily="34" charset="-122"/>
                <a:cs typeface="+mn-ea"/>
              </a:rPr>
              <a:t>月</a:t>
            </a:r>
            <a:r>
              <a:rPr lang="en-US" altLang="zh-CN" b="1" dirty="0">
                <a:solidFill>
                  <a:schemeClr val="accent2"/>
                </a:solidFill>
                <a:latin typeface="微软雅黑" panose="020B0503020204020204" pitchFamily="34" charset="-122"/>
                <a:ea typeface="微软雅黑" panose="020B0503020204020204" pitchFamily="34" charset="-122"/>
                <a:cs typeface="+mn-ea"/>
              </a:rPr>
              <a:t>-1</a:t>
            </a:r>
            <a:r>
              <a:rPr lang="zh-CN" altLang="en-US" b="1" dirty="0">
                <a:solidFill>
                  <a:schemeClr val="accent2"/>
                </a:solidFill>
                <a:latin typeface="微软雅黑" panose="020B0503020204020204" pitchFamily="34" charset="-122"/>
                <a:ea typeface="微软雅黑" panose="020B0503020204020204" pitchFamily="34" charset="-122"/>
                <a:cs typeface="+mn-ea"/>
              </a:rPr>
              <a:t>场</a:t>
            </a:r>
            <a:endParaRPr lang="zh-CN" altLang="en-US" b="1" dirty="0">
              <a:solidFill>
                <a:schemeClr val="accent2"/>
              </a:solidFill>
              <a:latin typeface="微软雅黑" panose="020B0503020204020204" pitchFamily="34" charset="-122"/>
              <a:ea typeface="微软雅黑" panose="020B0503020204020204" pitchFamily="34" charset="-122"/>
              <a:cs typeface="+mn-ea"/>
            </a:endParaRPr>
          </a:p>
        </p:txBody>
      </p:sp>
      <p:sp>
        <p:nvSpPr>
          <p:cNvPr id="23" name="矩形 22"/>
          <p:cNvSpPr/>
          <p:nvPr>
            <p:custDataLst>
              <p:tags r:id="rId10"/>
            </p:custDataLst>
          </p:nvPr>
        </p:nvSpPr>
        <p:spPr>
          <a:xfrm>
            <a:off x="1077278" y="2234248"/>
            <a:ext cx="1626235" cy="535940"/>
          </a:xfrm>
          <a:prstGeom prst="rect">
            <a:avLst/>
          </a:prstGeom>
          <a:noFill/>
        </p:spPr>
        <p:txBody>
          <a:bodyPr wrap="square" lIns="0" tIns="0" rIns="0" bIns="0" rtlCol="0" anchor="b" anchorCtr="0">
            <a:noAutofit/>
          </a:bodyPr>
          <a:lstStyle/>
          <a:p>
            <a:pPr algn="ctr">
              <a:spcBef>
                <a:spcPct val="0"/>
              </a:spcBef>
              <a:spcAft>
                <a:spcPct val="0"/>
              </a:spcAft>
            </a:pPr>
            <a:r>
              <a:rPr lang="en-US" altLang="zh-CN"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首场</a:t>
            </a:r>
            <a:endParaRPr lang="zh-CN" altLang="en-US"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11"/>
            </p:custDataLst>
          </p:nvPr>
        </p:nvSpPr>
        <p:spPr>
          <a:xfrm>
            <a:off x="4437063" y="907733"/>
            <a:ext cx="1626235" cy="535940"/>
          </a:xfrm>
          <a:prstGeom prst="rect">
            <a:avLst/>
          </a:prstGeom>
          <a:noFill/>
        </p:spPr>
        <p:txBody>
          <a:bodyPr wrap="square" lIns="0" tIns="0" rIns="0" bIns="0" rtlCol="0" anchor="b" anchorCtr="0">
            <a:noAutofit/>
          </a:bodyPr>
          <a:lstStyle/>
          <a:p>
            <a:pPr algn="ctr">
              <a:spcBef>
                <a:spcPct val="0"/>
              </a:spcBef>
              <a:spcAft>
                <a:spcPct val="0"/>
              </a:spcAft>
            </a:pPr>
            <a:r>
              <a:rPr lang="en-US" altLang="zh-CN" b="1">
                <a:solidFill>
                  <a:schemeClr val="accent1"/>
                </a:solidFill>
                <a:latin typeface="微软雅黑" panose="020B0503020204020204" pitchFamily="34" charset="-122"/>
                <a:ea typeface="微软雅黑" panose="020B0503020204020204" pitchFamily="34" charset="-122"/>
                <a:cs typeface="+mn-ea"/>
              </a:rPr>
              <a:t>7</a:t>
            </a:r>
            <a:r>
              <a:rPr lang="zh-CN" altLang="en-US" b="1">
                <a:solidFill>
                  <a:schemeClr val="accent1"/>
                </a:solidFill>
                <a:latin typeface="微软雅黑" panose="020B0503020204020204" pitchFamily="34" charset="-122"/>
                <a:ea typeface="微软雅黑" panose="020B0503020204020204" pitchFamily="34" charset="-122"/>
                <a:cs typeface="+mn-ea"/>
              </a:rPr>
              <a:t>月</a:t>
            </a:r>
            <a:r>
              <a:rPr lang="en-US" altLang="zh-CN" b="1">
                <a:solidFill>
                  <a:schemeClr val="accent1"/>
                </a:solidFill>
                <a:latin typeface="微软雅黑" panose="020B0503020204020204" pitchFamily="34" charset="-122"/>
                <a:ea typeface="微软雅黑" panose="020B0503020204020204" pitchFamily="34" charset="-122"/>
                <a:cs typeface="+mn-ea"/>
              </a:rPr>
              <a:t>-2</a:t>
            </a:r>
            <a:r>
              <a:rPr lang="zh-CN" altLang="en-US" b="1">
                <a:solidFill>
                  <a:schemeClr val="accent1"/>
                </a:solidFill>
                <a:latin typeface="微软雅黑" panose="020B0503020204020204" pitchFamily="34" charset="-122"/>
                <a:ea typeface="微软雅黑" panose="020B0503020204020204" pitchFamily="34" charset="-122"/>
                <a:cs typeface="+mn-ea"/>
              </a:rPr>
              <a:t>场</a:t>
            </a:r>
            <a:endParaRPr lang="zh-CN" altLang="en-US" b="1">
              <a:solidFill>
                <a:schemeClr val="accent1"/>
              </a:solidFill>
              <a:latin typeface="微软雅黑" panose="020B0503020204020204" pitchFamily="34" charset="-122"/>
              <a:ea typeface="微软雅黑" panose="020B0503020204020204" pitchFamily="34" charset="-122"/>
              <a:cs typeface="+mn-ea"/>
            </a:endParaRPr>
          </a:p>
        </p:txBody>
      </p:sp>
      <p:sp>
        <p:nvSpPr>
          <p:cNvPr id="26" name="矩形 25"/>
          <p:cNvSpPr/>
          <p:nvPr>
            <p:custDataLst>
              <p:tags r:id="rId12"/>
            </p:custDataLst>
          </p:nvPr>
        </p:nvSpPr>
        <p:spPr>
          <a:xfrm>
            <a:off x="7750493" y="2447608"/>
            <a:ext cx="1626235" cy="535940"/>
          </a:xfrm>
          <a:prstGeom prst="rect">
            <a:avLst/>
          </a:prstGeom>
          <a:noFill/>
        </p:spPr>
        <p:txBody>
          <a:bodyPr wrap="square" lIns="0" tIns="0" rIns="0" bIns="0" rtlCol="0" anchor="b" anchorCtr="0">
            <a:noAutofit/>
          </a:bodyPr>
          <a:lstStyle/>
          <a:p>
            <a:pPr algn="ctr">
              <a:spcBef>
                <a:spcPct val="0"/>
              </a:spcBef>
              <a:spcAft>
                <a:spcPct val="0"/>
              </a:spcAft>
            </a:pPr>
            <a:r>
              <a:rPr lang="en-US" altLang="zh-CN" b="1" dirty="0">
                <a:solidFill>
                  <a:schemeClr val="accent1"/>
                </a:solidFill>
                <a:latin typeface="微软雅黑" panose="020B0503020204020204" pitchFamily="34" charset="-122"/>
                <a:ea typeface="微软雅黑" panose="020B0503020204020204" pitchFamily="34" charset="-122"/>
                <a:cs typeface="+mn-ea"/>
              </a:rPr>
              <a:t>9</a:t>
            </a:r>
            <a:r>
              <a:rPr lang="zh-CN" altLang="en-US" b="1" dirty="0">
                <a:solidFill>
                  <a:schemeClr val="accent1"/>
                </a:solidFill>
                <a:latin typeface="微软雅黑" panose="020B0503020204020204" pitchFamily="34" charset="-122"/>
                <a:ea typeface="微软雅黑" panose="020B0503020204020204" pitchFamily="34" charset="-122"/>
                <a:cs typeface="+mn-ea"/>
              </a:rPr>
              <a:t>月</a:t>
            </a:r>
            <a:r>
              <a:rPr lang="en-US" altLang="zh-CN" b="1" dirty="0">
                <a:solidFill>
                  <a:schemeClr val="accent1"/>
                </a:solidFill>
                <a:latin typeface="微软雅黑" panose="020B0503020204020204" pitchFamily="34" charset="-122"/>
                <a:ea typeface="微软雅黑" panose="020B0503020204020204" pitchFamily="34" charset="-122"/>
                <a:cs typeface="+mn-ea"/>
              </a:rPr>
              <a:t>-1</a:t>
            </a:r>
            <a:r>
              <a:rPr lang="zh-CN" altLang="en-US" b="1" dirty="0">
                <a:solidFill>
                  <a:schemeClr val="accent1"/>
                </a:solidFill>
                <a:latin typeface="微软雅黑" panose="020B0503020204020204" pitchFamily="34" charset="-122"/>
                <a:ea typeface="微软雅黑" panose="020B0503020204020204" pitchFamily="34" charset="-122"/>
                <a:cs typeface="+mn-ea"/>
              </a:rPr>
              <a:t>场</a:t>
            </a:r>
            <a:endParaRPr lang="zh-CN" altLang="en-US" b="1" dirty="0">
              <a:solidFill>
                <a:schemeClr val="accent1"/>
              </a:solidFill>
              <a:latin typeface="微软雅黑" panose="020B0503020204020204" pitchFamily="34" charset="-122"/>
              <a:ea typeface="微软雅黑" panose="020B0503020204020204" pitchFamily="34" charset="-122"/>
              <a:cs typeface="+mn-ea"/>
            </a:endParaRPr>
          </a:p>
        </p:txBody>
      </p:sp>
      <p:cxnSp>
        <p:nvCxnSpPr>
          <p:cNvPr id="48" name="直接连接符 47"/>
          <p:cNvCxnSpPr/>
          <p:nvPr>
            <p:custDataLst>
              <p:tags r:id="rId13"/>
            </p:custDataLst>
          </p:nvPr>
        </p:nvCxnSpPr>
        <p:spPr>
          <a:xfrm flipV="1">
            <a:off x="6904038" y="2107248"/>
            <a:ext cx="5715" cy="147447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cxnSp>
        <p:nvCxnSpPr>
          <p:cNvPr id="49" name="直接连接符 48"/>
          <p:cNvCxnSpPr/>
          <p:nvPr>
            <p:custDataLst>
              <p:tags r:id="rId14"/>
            </p:custDataLst>
          </p:nvPr>
        </p:nvCxnSpPr>
        <p:spPr>
          <a:xfrm flipV="1">
            <a:off x="10215563" y="2625408"/>
            <a:ext cx="1270" cy="950595"/>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cxnSp>
        <p:nvCxnSpPr>
          <p:cNvPr id="47" name="直接连接符 46"/>
          <p:cNvCxnSpPr/>
          <p:nvPr>
            <p:custDataLst>
              <p:tags r:id="rId15"/>
            </p:custDataLst>
          </p:nvPr>
        </p:nvCxnSpPr>
        <p:spPr>
          <a:xfrm flipV="1">
            <a:off x="3591878" y="2625408"/>
            <a:ext cx="1270" cy="950595"/>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cxnSp>
        <p:nvCxnSpPr>
          <p:cNvPr id="50" name="直接连接符 49"/>
          <p:cNvCxnSpPr/>
          <p:nvPr>
            <p:custDataLst>
              <p:tags r:id="rId16"/>
            </p:custDataLst>
          </p:nvPr>
        </p:nvCxnSpPr>
        <p:spPr>
          <a:xfrm flipV="1">
            <a:off x="5247958" y="3619818"/>
            <a:ext cx="1270" cy="98044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cxnSp>
        <p:nvCxnSpPr>
          <p:cNvPr id="51" name="直接连接符 50"/>
          <p:cNvCxnSpPr/>
          <p:nvPr>
            <p:custDataLst>
              <p:tags r:id="rId17"/>
            </p:custDataLst>
          </p:nvPr>
        </p:nvCxnSpPr>
        <p:spPr>
          <a:xfrm flipV="1">
            <a:off x="8560118" y="3619818"/>
            <a:ext cx="1270" cy="98044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cxnSp>
        <p:nvCxnSpPr>
          <p:cNvPr id="46" name="直接连接符 45"/>
          <p:cNvCxnSpPr/>
          <p:nvPr>
            <p:custDataLst>
              <p:tags r:id="rId18"/>
            </p:custDataLst>
          </p:nvPr>
        </p:nvCxnSpPr>
        <p:spPr>
          <a:xfrm flipV="1">
            <a:off x="1935798" y="3619818"/>
            <a:ext cx="1270" cy="980440"/>
          </a:xfrm>
          <a:prstGeom prst="line">
            <a:avLst/>
          </a:prstGeom>
          <a:ln w="31750" cap="rnd">
            <a:solidFill>
              <a:schemeClr val="accent1"/>
            </a:solidFill>
            <a:round/>
          </a:ln>
        </p:spPr>
        <p:style>
          <a:lnRef idx="0">
            <a:srgbClr val="FFFFFF"/>
          </a:lnRef>
          <a:fillRef idx="0">
            <a:srgbClr val="FFFFFF"/>
          </a:fillRef>
          <a:effectRef idx="0">
            <a:srgbClr val="FFFFFF"/>
          </a:effectRef>
          <a:fontRef idx="minor">
            <a:schemeClr val="tx1"/>
          </a:fontRef>
        </p:style>
      </p:cxnSp>
      <p:sp>
        <p:nvSpPr>
          <p:cNvPr id="57" name="椭圆 56"/>
          <p:cNvSpPr/>
          <p:nvPr>
            <p:custDataLst>
              <p:tags r:id="rId19"/>
            </p:custDataLst>
          </p:nvPr>
        </p:nvSpPr>
        <p:spPr>
          <a:xfrm>
            <a:off x="5063173" y="4393883"/>
            <a:ext cx="381635" cy="38227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en-US" altLang="zh-CN" sz="1400" b="1">
                <a:solidFill>
                  <a:srgbClr val="FFFFFF"/>
                </a:solidFill>
                <a:latin typeface="微软雅黑" panose="020B0503020204020204" pitchFamily="34" charset="-122"/>
                <a:ea typeface="微软雅黑" panose="020B0503020204020204" pitchFamily="34" charset="-122"/>
                <a:cs typeface="+mn-ea"/>
                <a:sym typeface="+mn-ea"/>
              </a:rPr>
              <a:t>3</a:t>
            </a:r>
            <a:endParaRPr lang="en-US" altLang="zh-CN" sz="1400" b="1">
              <a:solidFill>
                <a:srgbClr val="FFFFFF"/>
              </a:solidFill>
              <a:latin typeface="微软雅黑" panose="020B0503020204020204" pitchFamily="34" charset="-122"/>
              <a:ea typeface="微软雅黑" panose="020B0503020204020204" pitchFamily="34" charset="-122"/>
              <a:cs typeface="+mn-ea"/>
              <a:sym typeface="+mn-ea"/>
            </a:endParaRPr>
          </a:p>
        </p:txBody>
      </p:sp>
      <p:sp>
        <p:nvSpPr>
          <p:cNvPr id="59" name="椭圆 58"/>
          <p:cNvSpPr/>
          <p:nvPr>
            <p:custDataLst>
              <p:tags r:id="rId20"/>
            </p:custDataLst>
          </p:nvPr>
        </p:nvSpPr>
        <p:spPr>
          <a:xfrm>
            <a:off x="8376603" y="4390073"/>
            <a:ext cx="381635" cy="38227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en-US" altLang="zh-CN" sz="1400" b="1">
                <a:solidFill>
                  <a:srgbClr val="FFFFFF"/>
                </a:solidFill>
                <a:latin typeface="微软雅黑" panose="020B0503020204020204" pitchFamily="34" charset="-122"/>
                <a:ea typeface="微软雅黑" panose="020B0503020204020204" pitchFamily="34" charset="-122"/>
                <a:cs typeface="+mn-ea"/>
                <a:sym typeface="+mn-ea"/>
              </a:rPr>
              <a:t>5</a:t>
            </a:r>
            <a:endParaRPr lang="en-US" altLang="zh-CN" sz="1400" b="1">
              <a:solidFill>
                <a:srgbClr val="FFFFFF"/>
              </a:solidFill>
              <a:latin typeface="微软雅黑" panose="020B0503020204020204" pitchFamily="34" charset="-122"/>
              <a:ea typeface="微软雅黑" panose="020B0503020204020204" pitchFamily="34" charset="-122"/>
              <a:cs typeface="+mn-ea"/>
              <a:sym typeface="+mn-ea"/>
            </a:endParaRPr>
          </a:p>
        </p:txBody>
      </p:sp>
      <p:sp>
        <p:nvSpPr>
          <p:cNvPr id="130" name="椭圆 129"/>
          <p:cNvSpPr/>
          <p:nvPr>
            <p:custDataLst>
              <p:tags r:id="rId21"/>
            </p:custDataLst>
          </p:nvPr>
        </p:nvSpPr>
        <p:spPr>
          <a:xfrm>
            <a:off x="1752918" y="4389438"/>
            <a:ext cx="382905" cy="3829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en-US" altLang="zh-CN" sz="1400" b="1">
                <a:solidFill>
                  <a:srgbClr val="FFFFFF"/>
                </a:solidFill>
                <a:latin typeface="微软雅黑" panose="020B0503020204020204" pitchFamily="34" charset="-122"/>
                <a:ea typeface="微软雅黑" panose="020B0503020204020204" pitchFamily="34" charset="-122"/>
                <a:cs typeface="+mn-ea"/>
                <a:sym typeface="+mn-ea"/>
              </a:rPr>
              <a:t>1</a:t>
            </a:r>
            <a:endParaRPr lang="en-US" altLang="zh-CN" sz="1400" b="1" dirty="0">
              <a:solidFill>
                <a:srgbClr val="FFFFFF"/>
              </a:solidFill>
              <a:latin typeface="微软雅黑" panose="020B0503020204020204" pitchFamily="34" charset="-122"/>
              <a:ea typeface="微软雅黑" panose="020B0503020204020204" pitchFamily="34" charset="-122"/>
              <a:cs typeface="+mn-ea"/>
              <a:sym typeface="+mn-ea"/>
            </a:endParaRPr>
          </a:p>
        </p:txBody>
      </p:sp>
      <p:sp>
        <p:nvSpPr>
          <p:cNvPr id="62" name="椭圆 61"/>
          <p:cNvSpPr/>
          <p:nvPr>
            <p:custDataLst>
              <p:tags r:id="rId22"/>
            </p:custDataLst>
          </p:nvPr>
        </p:nvSpPr>
        <p:spPr>
          <a:xfrm>
            <a:off x="3396933" y="2437448"/>
            <a:ext cx="382905" cy="3835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en-US" altLang="zh-CN" sz="1400" b="1">
                <a:solidFill>
                  <a:srgbClr val="FFFFFF"/>
                </a:solidFill>
                <a:latin typeface="微软雅黑" panose="020B0503020204020204" pitchFamily="34" charset="-122"/>
                <a:ea typeface="微软雅黑" panose="020B0503020204020204" pitchFamily="34" charset="-122"/>
                <a:cs typeface="+mn-ea"/>
                <a:sym typeface="+mn-ea"/>
              </a:rPr>
              <a:t>2</a:t>
            </a:r>
            <a:endParaRPr lang="en-US" altLang="zh-CN" sz="1400" b="1">
              <a:solidFill>
                <a:srgbClr val="FFFFFF"/>
              </a:solidFill>
              <a:latin typeface="微软雅黑" panose="020B0503020204020204" pitchFamily="34" charset="-122"/>
              <a:ea typeface="微软雅黑" panose="020B0503020204020204" pitchFamily="34" charset="-122"/>
              <a:cs typeface="+mn-ea"/>
              <a:sym typeface="+mn-ea"/>
            </a:endParaRPr>
          </a:p>
        </p:txBody>
      </p:sp>
      <p:sp>
        <p:nvSpPr>
          <p:cNvPr id="3" name="椭圆 2"/>
          <p:cNvSpPr/>
          <p:nvPr>
            <p:custDataLst>
              <p:tags r:id="rId23"/>
            </p:custDataLst>
          </p:nvPr>
        </p:nvSpPr>
        <p:spPr>
          <a:xfrm>
            <a:off x="10028873" y="2437448"/>
            <a:ext cx="382905" cy="38354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en-US" altLang="zh-CN" sz="1400" b="1" dirty="0">
                <a:solidFill>
                  <a:srgbClr val="FFFFFF"/>
                </a:solidFill>
                <a:latin typeface="微软雅黑" panose="020B0503020204020204" pitchFamily="34" charset="-122"/>
                <a:ea typeface="微软雅黑" panose="020B0503020204020204" pitchFamily="34" charset="-122"/>
                <a:cs typeface="+mn-ea"/>
                <a:sym typeface="+mn-ea"/>
              </a:rPr>
              <a:t>6</a:t>
            </a:r>
            <a:endParaRPr lang="en-US" altLang="zh-CN" sz="1400" b="1" dirty="0">
              <a:solidFill>
                <a:srgbClr val="FFFFFF"/>
              </a:solidFill>
              <a:latin typeface="微软雅黑" panose="020B0503020204020204" pitchFamily="34" charset="-122"/>
              <a:ea typeface="微软雅黑" panose="020B0503020204020204" pitchFamily="34" charset="-122"/>
              <a:cs typeface="+mn-ea"/>
              <a:sym typeface="+mn-ea"/>
            </a:endParaRPr>
          </a:p>
        </p:txBody>
      </p:sp>
      <p:sp>
        <p:nvSpPr>
          <p:cNvPr id="36" name="任意多边形: 形状 35"/>
          <p:cNvSpPr/>
          <p:nvPr>
            <p:custDataLst>
              <p:tags r:id="rId24"/>
            </p:custDataLst>
          </p:nvPr>
        </p:nvSpPr>
        <p:spPr>
          <a:xfrm>
            <a:off x="1126173" y="3515678"/>
            <a:ext cx="1620520" cy="186055"/>
          </a:xfrm>
          <a:custGeom>
            <a:avLst/>
            <a:gdLst>
              <a:gd name="connsiteX0" fmla="*/ 0 w 1620520"/>
              <a:gd name="connsiteY0" fmla="*/ 0 h 186055"/>
              <a:gd name="connsiteX1" fmla="*/ 1527493 w 1620520"/>
              <a:gd name="connsiteY1" fmla="*/ 0 h 186055"/>
              <a:gd name="connsiteX2" fmla="*/ 1620520 w 1620520"/>
              <a:gd name="connsiteY2" fmla="*/ 93027 h 186055"/>
              <a:gd name="connsiteX3" fmla="*/ 1527493 w 1620520"/>
              <a:gd name="connsiteY3" fmla="*/ 186055 h 186055"/>
              <a:gd name="connsiteX4" fmla="*/ 0 w 1620520"/>
              <a:gd name="connsiteY4" fmla="*/ 186055 h 186055"/>
              <a:gd name="connsiteX5" fmla="*/ 93028 w 1620520"/>
              <a:gd name="connsiteY5" fmla="*/ 93027 h 186055"/>
              <a:gd name="connsiteX6" fmla="*/ 0 w 1620520"/>
              <a:gd name="connsiteY6" fmla="*/ 0 h 1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520" h="186055">
                <a:moveTo>
                  <a:pt x="0" y="0"/>
                </a:moveTo>
                <a:lnTo>
                  <a:pt x="1527493" y="0"/>
                </a:lnTo>
                <a:lnTo>
                  <a:pt x="1620520" y="93027"/>
                </a:lnTo>
                <a:lnTo>
                  <a:pt x="1527493" y="186055"/>
                </a:lnTo>
                <a:lnTo>
                  <a:pt x="0" y="186055"/>
                </a:lnTo>
                <a:lnTo>
                  <a:pt x="93028" y="93027"/>
                </a:lnTo>
                <a:lnTo>
                  <a:pt x="0" y="0"/>
                </a:lnTo>
                <a:close/>
              </a:path>
            </a:pathLst>
          </a:custGeom>
          <a:gradFill>
            <a:gsLst>
              <a:gs pos="100000">
                <a:schemeClr val="accent1">
                  <a:lumMod val="85000"/>
                  <a:lumOff val="15000"/>
                  <a:alpha val="100000"/>
                </a:schemeClr>
              </a:gs>
              <a:gs pos="0">
                <a:schemeClr val="accent1">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400" dirty="0">
              <a:solidFill>
                <a:srgbClr val="FFFFFF"/>
              </a:solidFill>
              <a:latin typeface="微软雅黑" panose="020B0503020204020204" pitchFamily="34" charset="-122"/>
              <a:ea typeface="微软雅黑" panose="020B0503020204020204" pitchFamily="34" charset="-122"/>
            </a:endParaRPr>
          </a:p>
        </p:txBody>
      </p:sp>
      <p:sp>
        <p:nvSpPr>
          <p:cNvPr id="39" name="任意多边形: 形状 38"/>
          <p:cNvSpPr/>
          <p:nvPr>
            <p:custDataLst>
              <p:tags r:id="rId25"/>
            </p:custDataLst>
          </p:nvPr>
        </p:nvSpPr>
        <p:spPr>
          <a:xfrm>
            <a:off x="9405938" y="3516313"/>
            <a:ext cx="1620520" cy="186055"/>
          </a:xfrm>
          <a:custGeom>
            <a:avLst/>
            <a:gdLst>
              <a:gd name="connsiteX0" fmla="*/ 0 w 1620520"/>
              <a:gd name="connsiteY0" fmla="*/ 0 h 186055"/>
              <a:gd name="connsiteX1" fmla="*/ 1527493 w 1620520"/>
              <a:gd name="connsiteY1" fmla="*/ 0 h 186055"/>
              <a:gd name="connsiteX2" fmla="*/ 1620520 w 1620520"/>
              <a:gd name="connsiteY2" fmla="*/ 93028 h 186055"/>
              <a:gd name="connsiteX3" fmla="*/ 1527493 w 1620520"/>
              <a:gd name="connsiteY3" fmla="*/ 186055 h 186055"/>
              <a:gd name="connsiteX4" fmla="*/ 0 w 1620520"/>
              <a:gd name="connsiteY4" fmla="*/ 186055 h 186055"/>
              <a:gd name="connsiteX5" fmla="*/ 93028 w 1620520"/>
              <a:gd name="connsiteY5" fmla="*/ 93028 h 186055"/>
              <a:gd name="connsiteX6" fmla="*/ 0 w 1620520"/>
              <a:gd name="connsiteY6" fmla="*/ 0 h 1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0520" h="186055">
                <a:moveTo>
                  <a:pt x="0" y="0"/>
                </a:moveTo>
                <a:lnTo>
                  <a:pt x="1527493" y="0"/>
                </a:lnTo>
                <a:lnTo>
                  <a:pt x="1620520" y="93028"/>
                </a:lnTo>
                <a:lnTo>
                  <a:pt x="1527493" y="186055"/>
                </a:lnTo>
                <a:lnTo>
                  <a:pt x="0" y="186055"/>
                </a:lnTo>
                <a:lnTo>
                  <a:pt x="93028" y="93028"/>
                </a:lnTo>
                <a:lnTo>
                  <a:pt x="0" y="0"/>
                </a:lnTo>
                <a:close/>
              </a:path>
            </a:pathLst>
          </a:custGeom>
          <a:gradFill>
            <a:gsLst>
              <a:gs pos="100000">
                <a:schemeClr val="accent2">
                  <a:lumMod val="85000"/>
                  <a:lumOff val="15000"/>
                  <a:alpha val="100000"/>
                </a:schemeClr>
              </a:gs>
              <a:gs pos="0">
                <a:schemeClr val="accent2">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42" name="任意多边形: 形状 41"/>
          <p:cNvSpPr/>
          <p:nvPr>
            <p:custDataLst>
              <p:tags r:id="rId26"/>
            </p:custDataLst>
          </p:nvPr>
        </p:nvSpPr>
        <p:spPr>
          <a:xfrm>
            <a:off x="2781618" y="3515043"/>
            <a:ext cx="1621155" cy="186055"/>
          </a:xfrm>
          <a:custGeom>
            <a:avLst/>
            <a:gdLst>
              <a:gd name="connsiteX0" fmla="*/ 0 w 1621155"/>
              <a:gd name="connsiteY0" fmla="*/ 0 h 186055"/>
              <a:gd name="connsiteX1" fmla="*/ 1528128 w 1621155"/>
              <a:gd name="connsiteY1" fmla="*/ 0 h 186055"/>
              <a:gd name="connsiteX2" fmla="*/ 1621155 w 1621155"/>
              <a:gd name="connsiteY2" fmla="*/ 93027 h 186055"/>
              <a:gd name="connsiteX3" fmla="*/ 1528128 w 1621155"/>
              <a:gd name="connsiteY3" fmla="*/ 186055 h 186055"/>
              <a:gd name="connsiteX4" fmla="*/ 0 w 1621155"/>
              <a:gd name="connsiteY4" fmla="*/ 186055 h 186055"/>
              <a:gd name="connsiteX5" fmla="*/ 93028 w 1621155"/>
              <a:gd name="connsiteY5" fmla="*/ 93027 h 186055"/>
              <a:gd name="connsiteX6" fmla="*/ 0 w 1621155"/>
              <a:gd name="connsiteY6" fmla="*/ 0 h 1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155" h="186055">
                <a:moveTo>
                  <a:pt x="0" y="0"/>
                </a:moveTo>
                <a:lnTo>
                  <a:pt x="1528128" y="0"/>
                </a:lnTo>
                <a:lnTo>
                  <a:pt x="1621155" y="93027"/>
                </a:lnTo>
                <a:lnTo>
                  <a:pt x="1528128" y="186055"/>
                </a:lnTo>
                <a:lnTo>
                  <a:pt x="0" y="186055"/>
                </a:lnTo>
                <a:lnTo>
                  <a:pt x="93028" y="93027"/>
                </a:lnTo>
                <a:lnTo>
                  <a:pt x="0" y="0"/>
                </a:lnTo>
                <a:close/>
              </a:path>
            </a:pathLst>
          </a:custGeom>
          <a:gradFill>
            <a:gsLst>
              <a:gs pos="100000">
                <a:schemeClr val="accent2">
                  <a:lumMod val="85000"/>
                  <a:lumOff val="15000"/>
                  <a:alpha val="100000"/>
                </a:schemeClr>
              </a:gs>
              <a:gs pos="0">
                <a:schemeClr val="accent2">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45" name="任意多边形: 形状 44"/>
          <p:cNvSpPr/>
          <p:nvPr>
            <p:custDataLst>
              <p:tags r:id="rId27"/>
            </p:custDataLst>
          </p:nvPr>
        </p:nvSpPr>
        <p:spPr>
          <a:xfrm>
            <a:off x="4437698" y="3515678"/>
            <a:ext cx="1621155" cy="186055"/>
          </a:xfrm>
          <a:custGeom>
            <a:avLst/>
            <a:gdLst>
              <a:gd name="connsiteX0" fmla="*/ 0 w 1621155"/>
              <a:gd name="connsiteY0" fmla="*/ 0 h 186055"/>
              <a:gd name="connsiteX1" fmla="*/ 1528128 w 1621155"/>
              <a:gd name="connsiteY1" fmla="*/ 0 h 186055"/>
              <a:gd name="connsiteX2" fmla="*/ 1621155 w 1621155"/>
              <a:gd name="connsiteY2" fmla="*/ 93027 h 186055"/>
              <a:gd name="connsiteX3" fmla="*/ 1528128 w 1621155"/>
              <a:gd name="connsiteY3" fmla="*/ 186055 h 186055"/>
              <a:gd name="connsiteX4" fmla="*/ 0 w 1621155"/>
              <a:gd name="connsiteY4" fmla="*/ 186055 h 186055"/>
              <a:gd name="connsiteX5" fmla="*/ 93028 w 1621155"/>
              <a:gd name="connsiteY5" fmla="*/ 93027 h 186055"/>
              <a:gd name="connsiteX6" fmla="*/ 0 w 1621155"/>
              <a:gd name="connsiteY6" fmla="*/ 0 h 1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155" h="186055">
                <a:moveTo>
                  <a:pt x="0" y="0"/>
                </a:moveTo>
                <a:lnTo>
                  <a:pt x="1528128" y="0"/>
                </a:lnTo>
                <a:lnTo>
                  <a:pt x="1621155" y="93027"/>
                </a:lnTo>
                <a:lnTo>
                  <a:pt x="1528128" y="186055"/>
                </a:lnTo>
                <a:lnTo>
                  <a:pt x="0" y="186055"/>
                </a:lnTo>
                <a:lnTo>
                  <a:pt x="93028" y="93027"/>
                </a:lnTo>
                <a:lnTo>
                  <a:pt x="0" y="0"/>
                </a:lnTo>
                <a:close/>
              </a:path>
            </a:pathLst>
          </a:custGeom>
          <a:gradFill>
            <a:gsLst>
              <a:gs pos="100000">
                <a:schemeClr val="accent1">
                  <a:lumMod val="85000"/>
                  <a:lumOff val="15000"/>
                  <a:alpha val="100000"/>
                </a:schemeClr>
              </a:gs>
              <a:gs pos="0">
                <a:schemeClr val="accent1">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53" name="任意多边形: 形状 52"/>
          <p:cNvSpPr/>
          <p:nvPr>
            <p:custDataLst>
              <p:tags r:id="rId28"/>
            </p:custDataLst>
          </p:nvPr>
        </p:nvSpPr>
        <p:spPr>
          <a:xfrm>
            <a:off x="6093778" y="3515043"/>
            <a:ext cx="1621155" cy="186055"/>
          </a:xfrm>
          <a:custGeom>
            <a:avLst/>
            <a:gdLst>
              <a:gd name="connsiteX0" fmla="*/ 0 w 1621155"/>
              <a:gd name="connsiteY0" fmla="*/ 0 h 186055"/>
              <a:gd name="connsiteX1" fmla="*/ 1528128 w 1621155"/>
              <a:gd name="connsiteY1" fmla="*/ 0 h 186055"/>
              <a:gd name="connsiteX2" fmla="*/ 1621155 w 1621155"/>
              <a:gd name="connsiteY2" fmla="*/ 93027 h 186055"/>
              <a:gd name="connsiteX3" fmla="*/ 1528128 w 1621155"/>
              <a:gd name="connsiteY3" fmla="*/ 186055 h 186055"/>
              <a:gd name="connsiteX4" fmla="*/ 0 w 1621155"/>
              <a:gd name="connsiteY4" fmla="*/ 186055 h 186055"/>
              <a:gd name="connsiteX5" fmla="*/ 93028 w 1621155"/>
              <a:gd name="connsiteY5" fmla="*/ 93027 h 186055"/>
              <a:gd name="connsiteX6" fmla="*/ 0 w 1621155"/>
              <a:gd name="connsiteY6" fmla="*/ 0 h 1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155" h="186055">
                <a:moveTo>
                  <a:pt x="0" y="0"/>
                </a:moveTo>
                <a:lnTo>
                  <a:pt x="1528128" y="0"/>
                </a:lnTo>
                <a:lnTo>
                  <a:pt x="1621155" y="93027"/>
                </a:lnTo>
                <a:lnTo>
                  <a:pt x="1528128" y="186055"/>
                </a:lnTo>
                <a:lnTo>
                  <a:pt x="0" y="186055"/>
                </a:lnTo>
                <a:lnTo>
                  <a:pt x="93028" y="93027"/>
                </a:lnTo>
                <a:lnTo>
                  <a:pt x="0" y="0"/>
                </a:lnTo>
                <a:close/>
              </a:path>
            </a:pathLst>
          </a:custGeom>
          <a:gradFill>
            <a:gsLst>
              <a:gs pos="100000">
                <a:schemeClr val="accent2">
                  <a:lumMod val="85000"/>
                  <a:lumOff val="15000"/>
                  <a:alpha val="100000"/>
                </a:schemeClr>
              </a:gs>
              <a:gs pos="0">
                <a:schemeClr val="accent2">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55" name="任意多边形: 形状 54"/>
          <p:cNvSpPr/>
          <p:nvPr>
            <p:custDataLst>
              <p:tags r:id="rId29"/>
            </p:custDataLst>
          </p:nvPr>
        </p:nvSpPr>
        <p:spPr>
          <a:xfrm>
            <a:off x="7749858" y="3515678"/>
            <a:ext cx="1621155" cy="186055"/>
          </a:xfrm>
          <a:custGeom>
            <a:avLst/>
            <a:gdLst>
              <a:gd name="connsiteX0" fmla="*/ 0 w 1621155"/>
              <a:gd name="connsiteY0" fmla="*/ 0 h 186055"/>
              <a:gd name="connsiteX1" fmla="*/ 1528128 w 1621155"/>
              <a:gd name="connsiteY1" fmla="*/ 0 h 186055"/>
              <a:gd name="connsiteX2" fmla="*/ 1621155 w 1621155"/>
              <a:gd name="connsiteY2" fmla="*/ 93027 h 186055"/>
              <a:gd name="connsiteX3" fmla="*/ 1528128 w 1621155"/>
              <a:gd name="connsiteY3" fmla="*/ 186055 h 186055"/>
              <a:gd name="connsiteX4" fmla="*/ 0 w 1621155"/>
              <a:gd name="connsiteY4" fmla="*/ 186055 h 186055"/>
              <a:gd name="connsiteX5" fmla="*/ 93028 w 1621155"/>
              <a:gd name="connsiteY5" fmla="*/ 93027 h 186055"/>
              <a:gd name="connsiteX6" fmla="*/ 0 w 1621155"/>
              <a:gd name="connsiteY6" fmla="*/ 0 h 18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155" h="186055">
                <a:moveTo>
                  <a:pt x="0" y="0"/>
                </a:moveTo>
                <a:lnTo>
                  <a:pt x="1528128" y="0"/>
                </a:lnTo>
                <a:lnTo>
                  <a:pt x="1621155" y="93027"/>
                </a:lnTo>
                <a:lnTo>
                  <a:pt x="1528128" y="186055"/>
                </a:lnTo>
                <a:lnTo>
                  <a:pt x="0" y="186055"/>
                </a:lnTo>
                <a:lnTo>
                  <a:pt x="93028" y="93027"/>
                </a:lnTo>
                <a:lnTo>
                  <a:pt x="0" y="0"/>
                </a:lnTo>
                <a:close/>
              </a:path>
            </a:pathLst>
          </a:custGeom>
          <a:gradFill>
            <a:gsLst>
              <a:gs pos="100000">
                <a:schemeClr val="accent1">
                  <a:lumMod val="85000"/>
                  <a:lumOff val="15000"/>
                  <a:alpha val="100000"/>
                </a:schemeClr>
              </a:gs>
              <a:gs pos="0">
                <a:schemeClr val="accent1">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58" name="任意多边形: 形状 57"/>
          <p:cNvSpPr/>
          <p:nvPr>
            <p:custDataLst>
              <p:tags r:id="rId30"/>
            </p:custDataLst>
          </p:nvPr>
        </p:nvSpPr>
        <p:spPr>
          <a:xfrm>
            <a:off x="923608" y="3515678"/>
            <a:ext cx="202565" cy="186690"/>
          </a:xfrm>
          <a:custGeom>
            <a:avLst/>
            <a:gdLst>
              <a:gd name="connsiteX0" fmla="*/ 0 w 202565"/>
              <a:gd name="connsiteY0" fmla="*/ 0 h 186690"/>
              <a:gd name="connsiteX1" fmla="*/ 109220 w 202565"/>
              <a:gd name="connsiteY1" fmla="*/ 0 h 186690"/>
              <a:gd name="connsiteX2" fmla="*/ 202565 w 202565"/>
              <a:gd name="connsiteY2" fmla="*/ 93345 h 186690"/>
              <a:gd name="connsiteX3" fmla="*/ 109220 w 202565"/>
              <a:gd name="connsiteY3" fmla="*/ 186690 h 186690"/>
              <a:gd name="connsiteX4" fmla="*/ 0 w 202565"/>
              <a:gd name="connsiteY4" fmla="*/ 186690 h 186690"/>
              <a:gd name="connsiteX5" fmla="*/ 93345 w 202565"/>
              <a:gd name="connsiteY5" fmla="*/ 93345 h 186690"/>
              <a:gd name="connsiteX6" fmla="*/ 0 w 202565"/>
              <a:gd name="connsiteY6" fmla="*/ 0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565" h="186690">
                <a:moveTo>
                  <a:pt x="0" y="0"/>
                </a:moveTo>
                <a:lnTo>
                  <a:pt x="109220" y="0"/>
                </a:lnTo>
                <a:lnTo>
                  <a:pt x="202565" y="93345"/>
                </a:lnTo>
                <a:lnTo>
                  <a:pt x="109220" y="186690"/>
                </a:lnTo>
                <a:lnTo>
                  <a:pt x="0" y="186690"/>
                </a:lnTo>
                <a:lnTo>
                  <a:pt x="93345" y="93345"/>
                </a:lnTo>
                <a:lnTo>
                  <a:pt x="0" y="0"/>
                </a:lnTo>
                <a:close/>
              </a:path>
            </a:pathLst>
          </a:custGeom>
          <a:gradFill>
            <a:gsLst>
              <a:gs pos="100000">
                <a:schemeClr val="accent1">
                  <a:lumMod val="85000"/>
                  <a:lumOff val="15000"/>
                  <a:alpha val="100000"/>
                </a:schemeClr>
              </a:gs>
              <a:gs pos="0">
                <a:schemeClr val="accent1">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400">
              <a:solidFill>
                <a:srgbClr val="FFFFFF"/>
              </a:solidFill>
              <a:latin typeface="微软雅黑" panose="020B0503020204020204" pitchFamily="34" charset="-122"/>
              <a:ea typeface="微软雅黑" panose="020B0503020204020204" pitchFamily="34" charset="-122"/>
            </a:endParaRPr>
          </a:p>
        </p:txBody>
      </p:sp>
      <p:sp>
        <p:nvSpPr>
          <p:cNvPr id="61" name="任意多边形: 形状 60"/>
          <p:cNvSpPr/>
          <p:nvPr>
            <p:custDataLst>
              <p:tags r:id="rId31"/>
            </p:custDataLst>
          </p:nvPr>
        </p:nvSpPr>
        <p:spPr>
          <a:xfrm>
            <a:off x="11027728" y="3515678"/>
            <a:ext cx="202565" cy="186690"/>
          </a:xfrm>
          <a:custGeom>
            <a:avLst/>
            <a:gdLst>
              <a:gd name="connsiteX0" fmla="*/ 0 w 202565"/>
              <a:gd name="connsiteY0" fmla="*/ 0 h 186690"/>
              <a:gd name="connsiteX1" fmla="*/ 109220 w 202565"/>
              <a:gd name="connsiteY1" fmla="*/ 0 h 186690"/>
              <a:gd name="connsiteX2" fmla="*/ 202565 w 202565"/>
              <a:gd name="connsiteY2" fmla="*/ 93345 h 186690"/>
              <a:gd name="connsiteX3" fmla="*/ 109220 w 202565"/>
              <a:gd name="connsiteY3" fmla="*/ 186690 h 186690"/>
              <a:gd name="connsiteX4" fmla="*/ 0 w 202565"/>
              <a:gd name="connsiteY4" fmla="*/ 186690 h 186690"/>
              <a:gd name="connsiteX5" fmla="*/ 93345 w 202565"/>
              <a:gd name="connsiteY5" fmla="*/ 93345 h 186690"/>
              <a:gd name="connsiteX6" fmla="*/ 0 w 202565"/>
              <a:gd name="connsiteY6" fmla="*/ 0 h 18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565" h="186690">
                <a:moveTo>
                  <a:pt x="0" y="0"/>
                </a:moveTo>
                <a:lnTo>
                  <a:pt x="109220" y="0"/>
                </a:lnTo>
                <a:lnTo>
                  <a:pt x="202565" y="93345"/>
                </a:lnTo>
                <a:lnTo>
                  <a:pt x="109220" y="186690"/>
                </a:lnTo>
                <a:lnTo>
                  <a:pt x="0" y="186690"/>
                </a:lnTo>
                <a:lnTo>
                  <a:pt x="93345" y="93345"/>
                </a:lnTo>
                <a:lnTo>
                  <a:pt x="0" y="0"/>
                </a:lnTo>
                <a:close/>
              </a:path>
            </a:pathLst>
          </a:custGeom>
          <a:gradFill>
            <a:gsLst>
              <a:gs pos="100000">
                <a:schemeClr val="accent2">
                  <a:lumMod val="85000"/>
                  <a:lumOff val="15000"/>
                  <a:alpha val="100000"/>
                </a:schemeClr>
              </a:gs>
              <a:gs pos="0">
                <a:schemeClr val="accent2">
                  <a:alpha val="100000"/>
                </a:schemeClr>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1400">
              <a:solidFill>
                <a:srgbClr val="FFFFFF"/>
              </a:solidFill>
              <a:latin typeface="微软雅黑" panose="020B0503020204020204" pitchFamily="34" charset="-122"/>
              <a:ea typeface="微软雅黑" panose="020B0503020204020204" pitchFamily="34" charset="-122"/>
            </a:endParaRPr>
          </a:p>
        </p:txBody>
      </p:sp>
      <p:pic>
        <p:nvPicPr>
          <p:cNvPr id="33" name="图片 32"/>
          <p:cNvPicPr>
            <a:picLocks noChangeAspect="1"/>
          </p:cNvPicPr>
          <p:nvPr/>
        </p:nvPicPr>
        <p:blipFill>
          <a:blip r:embed="rId32"/>
          <a:stretch>
            <a:fillRect/>
          </a:stretch>
        </p:blipFill>
        <p:spPr>
          <a:xfrm>
            <a:off x="839470" y="4033520"/>
            <a:ext cx="1874520" cy="1240790"/>
          </a:xfrm>
          <a:prstGeom prst="rect">
            <a:avLst/>
          </a:prstGeom>
        </p:spPr>
      </p:pic>
      <p:pic>
        <p:nvPicPr>
          <p:cNvPr id="34" name="图片 33"/>
          <p:cNvPicPr>
            <a:picLocks noChangeAspect="1"/>
          </p:cNvPicPr>
          <p:nvPr/>
        </p:nvPicPr>
        <p:blipFill>
          <a:blip r:embed="rId33"/>
          <a:stretch>
            <a:fillRect/>
          </a:stretch>
        </p:blipFill>
        <p:spPr>
          <a:xfrm>
            <a:off x="2591435" y="2009140"/>
            <a:ext cx="1814830" cy="1240790"/>
          </a:xfrm>
          <a:prstGeom prst="rect">
            <a:avLst/>
          </a:prstGeom>
        </p:spPr>
      </p:pic>
      <p:pic>
        <p:nvPicPr>
          <p:cNvPr id="35" name="图片 34"/>
          <p:cNvPicPr>
            <a:picLocks noChangeAspect="1"/>
          </p:cNvPicPr>
          <p:nvPr/>
        </p:nvPicPr>
        <p:blipFill>
          <a:blip r:embed="rId34"/>
          <a:stretch>
            <a:fillRect/>
          </a:stretch>
        </p:blipFill>
        <p:spPr>
          <a:xfrm>
            <a:off x="4413250" y="4145280"/>
            <a:ext cx="1733550" cy="1191895"/>
          </a:xfrm>
          <a:prstGeom prst="rect">
            <a:avLst/>
          </a:prstGeom>
        </p:spPr>
      </p:pic>
      <p:pic>
        <p:nvPicPr>
          <p:cNvPr id="68" name="图片 67"/>
          <p:cNvPicPr>
            <a:picLocks noChangeAspect="1"/>
          </p:cNvPicPr>
          <p:nvPr/>
        </p:nvPicPr>
        <p:blipFill>
          <a:blip r:embed="rId35"/>
          <a:stretch>
            <a:fillRect/>
          </a:stretch>
        </p:blipFill>
        <p:spPr>
          <a:xfrm>
            <a:off x="7756525" y="4145280"/>
            <a:ext cx="1656080" cy="1146175"/>
          </a:xfrm>
          <a:prstGeom prst="rect">
            <a:avLst/>
          </a:prstGeom>
        </p:spPr>
      </p:pic>
      <p:pic>
        <p:nvPicPr>
          <p:cNvPr id="69" name="图片 68"/>
          <p:cNvPicPr>
            <a:picLocks noChangeAspect="1"/>
          </p:cNvPicPr>
          <p:nvPr/>
        </p:nvPicPr>
        <p:blipFill>
          <a:blip r:embed="rId36"/>
          <a:stretch>
            <a:fillRect/>
          </a:stretch>
        </p:blipFill>
        <p:spPr>
          <a:xfrm>
            <a:off x="9504680" y="1601470"/>
            <a:ext cx="2056765" cy="1310005"/>
          </a:xfrm>
          <a:prstGeom prst="rect">
            <a:avLst/>
          </a:prstGeom>
        </p:spPr>
      </p:pic>
      <p:pic>
        <p:nvPicPr>
          <p:cNvPr id="4" name="图片 3" descr="E:/3、企业服务部工作/PPT/素材/图片1.png图片1"/>
          <p:cNvPicPr/>
          <p:nvPr/>
        </p:nvPicPr>
        <p:blipFill>
          <a:blip r:embed="rId37"/>
          <a:srcRect t="3315" b="3315"/>
          <a:stretch>
            <a:fillRect/>
          </a:stretch>
        </p:blipFill>
        <p:spPr>
          <a:xfrm>
            <a:off x="6172200" y="1008380"/>
            <a:ext cx="2673350" cy="1689100"/>
          </a:xfrm>
          <a:prstGeom prst="rect">
            <a:avLst/>
          </a:prstGeom>
        </p:spPr>
      </p:pic>
      <p:cxnSp>
        <p:nvCxnSpPr>
          <p:cNvPr id="6" name="直接连接符 5"/>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8845550" y="135890"/>
            <a:ext cx="3346450"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服务成效</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2689860" y="1003935"/>
            <a:ext cx="6782435" cy="3743325"/>
            <a:chOff x="3846" y="2882"/>
            <a:chExt cx="11745" cy="6453"/>
          </a:xfrm>
        </p:grpSpPr>
        <p:sp>
          <p:nvSpPr>
            <p:cNvPr id="3" name="矩形 2"/>
            <p:cNvSpPr/>
            <p:nvPr>
              <p:custDataLst>
                <p:tags r:id="rId1"/>
              </p:custDataLst>
            </p:nvPr>
          </p:nvSpPr>
          <p:spPr>
            <a:xfrm rot="20700000">
              <a:off x="3846" y="2882"/>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7" name="图片 6" descr="D:/lky/素材/VCG41N1269933581.jpgVCG41N1269933581"/>
            <p:cNvPicPr>
              <a:picLocks noChangeAspect="1"/>
            </p:cNvPicPr>
            <p:nvPr>
              <p:custDataLst>
                <p:tags r:id="rId2"/>
              </p:custDataLst>
            </p:nvPr>
          </p:nvPicPr>
          <p:blipFill>
            <a:blip r:embed="rId3">
              <a:lum bright="6000"/>
            </a:blip>
            <a:srcRect l="11353" r="11353"/>
            <a:stretch>
              <a:fillRect/>
            </a:stretch>
          </p:blipFill>
          <p:spPr>
            <a:xfrm>
              <a:off x="4044" y="3105"/>
              <a:ext cx="3244" cy="2798"/>
            </a:xfrm>
            <a:custGeom>
              <a:avLst/>
              <a:gdLst/>
              <a:ahLst/>
              <a:cxnLst>
                <a:cxn ang="3">
                  <a:pos x="hc" y="t"/>
                </a:cxn>
                <a:cxn ang="cd2">
                  <a:pos x="l" y="vc"/>
                </a:cxn>
                <a:cxn ang="cd4">
                  <a:pos x="hc" y="b"/>
                </a:cxn>
                <a:cxn ang="0">
                  <a:pos x="r" y="vc"/>
                </a:cxn>
              </a:cxnLst>
              <a:rect l="l" t="t" r="r" b="b"/>
              <a:pathLst>
                <a:path w="3244" h="2798">
                  <a:moveTo>
                    <a:pt x="3197" y="0"/>
                  </a:moveTo>
                  <a:lnTo>
                    <a:pt x="3244" y="2743"/>
                  </a:lnTo>
                  <a:lnTo>
                    <a:pt x="48" y="2798"/>
                  </a:lnTo>
                  <a:lnTo>
                    <a:pt x="0" y="56"/>
                  </a:lnTo>
                  <a:lnTo>
                    <a:pt x="3197" y="0"/>
                  </a:lnTo>
                  <a:close/>
                </a:path>
              </a:pathLst>
            </a:custGeom>
            <a:ln w="3175">
              <a:solidFill>
                <a:schemeClr val="tx1">
                  <a:lumMod val="40000"/>
                  <a:lumOff val="60000"/>
                  <a:alpha val="20000"/>
                </a:schemeClr>
              </a:solidFill>
            </a:ln>
          </p:spPr>
        </p:pic>
        <p:sp>
          <p:nvSpPr>
            <p:cNvPr id="8" name="矩形 7"/>
            <p:cNvSpPr/>
            <p:nvPr>
              <p:custDataLst>
                <p:tags r:id="rId4"/>
              </p:custDataLst>
            </p:nvPr>
          </p:nvSpPr>
          <p:spPr>
            <a:xfrm rot="480000">
              <a:off x="7084" y="3197"/>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0" name="图片 9" descr="D:/lky/素材/VCG41N1483934061.jpgVCG41N1483934061"/>
            <p:cNvPicPr/>
            <p:nvPr>
              <p:custDataLst>
                <p:tags r:id="rId5"/>
              </p:custDataLst>
            </p:nvPr>
          </p:nvPicPr>
          <p:blipFill>
            <a:blip r:embed="rId6">
              <a:lum bright="6000" contrast="-6000"/>
            </a:blip>
            <a:srcRect t="6914" b="6914"/>
            <a:stretch>
              <a:fillRect/>
            </a:stretch>
          </p:blipFill>
          <p:spPr>
            <a:xfrm>
              <a:off x="7300" y="3446"/>
              <a:ext cx="3243" cy="2801"/>
            </a:xfrm>
            <a:custGeom>
              <a:avLst/>
              <a:gdLst/>
              <a:ahLst/>
              <a:cxnLst>
                <a:cxn ang="3">
                  <a:pos x="hc" y="t"/>
                </a:cxn>
                <a:cxn ang="cd2">
                  <a:pos x="l" y="vc"/>
                </a:cxn>
                <a:cxn ang="cd4">
                  <a:pos x="hc" y="b"/>
                </a:cxn>
                <a:cxn ang="0">
                  <a:pos x="r" y="vc"/>
                </a:cxn>
              </a:cxnLst>
              <a:rect l="l" t="t" r="r" b="b"/>
              <a:pathLst>
                <a:path w="3197" h="2729">
                  <a:moveTo>
                    <a:pt x="0" y="0"/>
                  </a:moveTo>
                  <a:lnTo>
                    <a:pt x="3197" y="0"/>
                  </a:lnTo>
                  <a:lnTo>
                    <a:pt x="3197" y="2729"/>
                  </a:lnTo>
                  <a:lnTo>
                    <a:pt x="0" y="2729"/>
                  </a:lnTo>
                  <a:lnTo>
                    <a:pt x="0" y="0"/>
                  </a:lnTo>
                  <a:close/>
                </a:path>
              </a:pathLst>
            </a:custGeom>
            <a:ln w="3175">
              <a:solidFill>
                <a:schemeClr val="tx1">
                  <a:lumMod val="40000"/>
                  <a:lumOff val="60000"/>
                  <a:alpha val="20000"/>
                </a:schemeClr>
              </a:solidFill>
            </a:ln>
          </p:spPr>
        </p:pic>
        <p:sp>
          <p:nvSpPr>
            <p:cNvPr id="12" name="矩形 11"/>
            <p:cNvSpPr/>
            <p:nvPr>
              <p:custDataLst>
                <p:tags r:id="rId7"/>
              </p:custDataLst>
            </p:nvPr>
          </p:nvSpPr>
          <p:spPr>
            <a:xfrm rot="20880000">
              <a:off x="10849" y="3107"/>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3" name="图片 12" descr="D:\lky\素材\VCG41N1435261940.jpgVCG41N1435261940"/>
            <p:cNvPicPr>
              <a:picLocks noChangeAspect="1"/>
            </p:cNvPicPr>
            <p:nvPr>
              <p:custDataLst>
                <p:tags r:id="rId8"/>
              </p:custDataLst>
            </p:nvPr>
          </p:nvPicPr>
          <p:blipFill>
            <a:blip r:embed="rId9">
              <a:lum bright="6000" contrast="-12000"/>
            </a:blip>
            <a:srcRect l="6458" r="6458"/>
            <a:stretch>
              <a:fillRect/>
            </a:stretch>
          </p:blipFill>
          <p:spPr>
            <a:xfrm>
              <a:off x="11047" y="3329"/>
              <a:ext cx="3244" cy="2798"/>
            </a:xfrm>
            <a:custGeom>
              <a:avLst/>
              <a:gdLst/>
              <a:ahLst/>
              <a:cxnLst>
                <a:cxn ang="3">
                  <a:pos x="hc" y="t"/>
                </a:cxn>
                <a:cxn ang="cd2">
                  <a:pos x="l" y="vc"/>
                </a:cxn>
                <a:cxn ang="cd4">
                  <a:pos x="hc" y="b"/>
                </a:cxn>
                <a:cxn ang="0">
                  <a:pos x="r" y="vc"/>
                </a:cxn>
              </a:cxnLst>
              <a:rect l="l" t="t" r="r" b="b"/>
              <a:pathLst>
                <a:path w="3244" h="2798">
                  <a:moveTo>
                    <a:pt x="3197" y="0"/>
                  </a:moveTo>
                  <a:lnTo>
                    <a:pt x="3244" y="2743"/>
                  </a:lnTo>
                  <a:lnTo>
                    <a:pt x="48" y="2798"/>
                  </a:lnTo>
                  <a:lnTo>
                    <a:pt x="0" y="56"/>
                  </a:lnTo>
                  <a:lnTo>
                    <a:pt x="3197" y="0"/>
                  </a:lnTo>
                  <a:close/>
                </a:path>
              </a:pathLst>
            </a:custGeom>
            <a:ln w="3175">
              <a:solidFill>
                <a:schemeClr val="tx1">
                  <a:lumMod val="40000"/>
                  <a:lumOff val="60000"/>
                  <a:alpha val="20000"/>
                </a:schemeClr>
              </a:solidFill>
            </a:ln>
          </p:spPr>
        </p:pic>
        <p:sp>
          <p:nvSpPr>
            <p:cNvPr id="14" name="矩形 13"/>
            <p:cNvSpPr/>
            <p:nvPr>
              <p:custDataLst>
                <p:tags r:id="rId10"/>
              </p:custDataLst>
            </p:nvPr>
          </p:nvSpPr>
          <p:spPr>
            <a:xfrm rot="240000">
              <a:off x="11941" y="6091"/>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5" name="图片 14" descr="D:\lky\素材\拍立得\VCG41N626340770.jpgVCG41N626340770"/>
            <p:cNvPicPr>
              <a:picLocks noChangeAspect="1"/>
            </p:cNvPicPr>
            <p:nvPr>
              <p:custDataLst>
                <p:tags r:id="rId11"/>
              </p:custDataLst>
            </p:nvPr>
          </p:nvPicPr>
          <p:blipFill>
            <a:blip r:embed="rId12">
              <a:lum bright="6000" contrast="-6000"/>
            </a:blip>
            <a:srcRect t="6874" b="6874"/>
            <a:stretch>
              <a:fillRect/>
            </a:stretch>
          </p:blipFill>
          <p:spPr>
            <a:xfrm>
              <a:off x="12138" y="6313"/>
              <a:ext cx="3244" cy="2798"/>
            </a:xfrm>
            <a:custGeom>
              <a:avLst/>
              <a:gdLst/>
              <a:ahLst/>
              <a:cxnLst>
                <a:cxn ang="3">
                  <a:pos x="hc" y="t"/>
                </a:cxn>
                <a:cxn ang="cd2">
                  <a:pos x="l" y="vc"/>
                </a:cxn>
                <a:cxn ang="cd4">
                  <a:pos x="hc" y="b"/>
                </a:cxn>
                <a:cxn ang="0">
                  <a:pos x="r" y="vc"/>
                </a:cxn>
              </a:cxnLst>
              <a:rect l="l" t="t" r="r" b="b"/>
              <a:pathLst>
                <a:path w="3244" h="2798">
                  <a:moveTo>
                    <a:pt x="3197" y="0"/>
                  </a:moveTo>
                  <a:lnTo>
                    <a:pt x="3244" y="2743"/>
                  </a:lnTo>
                  <a:lnTo>
                    <a:pt x="48" y="2798"/>
                  </a:lnTo>
                  <a:lnTo>
                    <a:pt x="0" y="56"/>
                  </a:lnTo>
                  <a:lnTo>
                    <a:pt x="3197" y="0"/>
                  </a:lnTo>
                  <a:close/>
                </a:path>
              </a:pathLst>
            </a:custGeom>
            <a:ln w="3175">
              <a:solidFill>
                <a:schemeClr val="tx1">
                  <a:lumMod val="40000"/>
                  <a:lumOff val="60000"/>
                  <a:alpha val="20000"/>
                </a:schemeClr>
              </a:solidFill>
            </a:ln>
          </p:spPr>
        </p:pic>
        <p:sp>
          <p:nvSpPr>
            <p:cNvPr id="17" name="矩形 16"/>
            <p:cNvSpPr/>
            <p:nvPr>
              <p:custDataLst>
                <p:tags r:id="rId13"/>
              </p:custDataLst>
            </p:nvPr>
          </p:nvSpPr>
          <p:spPr>
            <a:xfrm rot="1260000">
              <a:off x="8488" y="5749"/>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8" name="图片 17" descr="D:/lky/素材/VCG41N1294212942.jpgVCG41N1294212942"/>
            <p:cNvPicPr>
              <a:picLocks noChangeAspect="1"/>
            </p:cNvPicPr>
            <p:nvPr>
              <p:custDataLst>
                <p:tags r:id="rId14"/>
              </p:custDataLst>
            </p:nvPr>
          </p:nvPicPr>
          <p:blipFill>
            <a:blip r:embed="rId15">
              <a:lum bright="12000" contrast="-18000"/>
            </a:blip>
            <a:srcRect l="11353" r="11353"/>
            <a:stretch>
              <a:fillRect/>
            </a:stretch>
          </p:blipFill>
          <p:spPr>
            <a:xfrm>
              <a:off x="8686" y="5968"/>
              <a:ext cx="3244" cy="2798"/>
            </a:xfrm>
            <a:custGeom>
              <a:avLst/>
              <a:gdLst/>
              <a:ahLst/>
              <a:cxnLst>
                <a:cxn ang="3">
                  <a:pos x="hc" y="t"/>
                </a:cxn>
                <a:cxn ang="cd2">
                  <a:pos x="l" y="vc"/>
                </a:cxn>
                <a:cxn ang="cd4">
                  <a:pos x="hc" y="b"/>
                </a:cxn>
                <a:cxn ang="0">
                  <a:pos x="r" y="vc"/>
                </a:cxn>
              </a:cxnLst>
              <a:rect l="l" t="t" r="r" b="b"/>
              <a:pathLst>
                <a:path w="3244" h="2798">
                  <a:moveTo>
                    <a:pt x="48" y="0"/>
                  </a:moveTo>
                  <a:lnTo>
                    <a:pt x="3244" y="56"/>
                  </a:lnTo>
                  <a:lnTo>
                    <a:pt x="3197" y="2798"/>
                  </a:lnTo>
                  <a:lnTo>
                    <a:pt x="0" y="2743"/>
                  </a:lnTo>
                  <a:lnTo>
                    <a:pt x="48" y="0"/>
                  </a:lnTo>
                  <a:close/>
                </a:path>
              </a:pathLst>
            </a:custGeom>
            <a:ln w="3175">
              <a:solidFill>
                <a:schemeClr val="tx1">
                  <a:lumMod val="40000"/>
                  <a:lumOff val="60000"/>
                  <a:alpha val="20000"/>
                </a:schemeClr>
              </a:solidFill>
            </a:ln>
          </p:spPr>
        </p:pic>
        <p:sp>
          <p:nvSpPr>
            <p:cNvPr id="19" name="矩形 18"/>
            <p:cNvSpPr/>
            <p:nvPr>
              <p:custDataLst>
                <p:tags r:id="rId16"/>
              </p:custDataLst>
            </p:nvPr>
          </p:nvSpPr>
          <p:spPr>
            <a:xfrm rot="21120000">
              <a:off x="5204" y="5920"/>
              <a:ext cx="3651" cy="3245"/>
            </a:xfrm>
            <a:prstGeom prst="rect">
              <a:avLst/>
            </a:prstGeom>
            <a:solidFill>
              <a:srgbClr val="FFFFFF"/>
            </a:solidFill>
            <a:ln>
              <a:noFill/>
            </a:ln>
            <a:effectLst>
              <a:outerShdw blurRad="177800" dist="88900" dir="5400000" algn="t" rotWithShape="0">
                <a:schemeClr val="tx1">
                  <a:lumMod val="65000"/>
                  <a:lumOff val="35000"/>
                  <a:alpha val="40000"/>
                </a:schemeClr>
              </a:outerShdw>
            </a:effectLst>
            <a:scene3d>
              <a:camera prst="obliqueBottomRight"/>
              <a:lightRig rig="contrasting" dir="t">
                <a:rot lat="0" lon="0" rev="0"/>
              </a:lightRig>
            </a:scene3d>
            <a:sp3d extrusionH="127000" contourW="12700">
              <a:extrusionClr>
                <a:schemeClr val="bg1">
                  <a:lumMod val="85000"/>
                </a:schemeClr>
              </a:extrusionClr>
              <a:contourClr>
                <a:schemeClr val="bg1">
                  <a:lumMod val="85000"/>
                </a:schemeClr>
              </a:contourClr>
            </a:sp3d>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20" name="图片 19" descr="D:/lky/素材/VCG41N1438812867.jpgVCG41N1438812867"/>
            <p:cNvPicPr>
              <a:picLocks noChangeAspect="1"/>
            </p:cNvPicPr>
            <p:nvPr>
              <p:custDataLst>
                <p:tags r:id="rId17"/>
              </p:custDataLst>
            </p:nvPr>
          </p:nvPicPr>
          <p:blipFill>
            <a:blip r:embed="rId18">
              <a:lum bright="12000" contrast="-6000"/>
            </a:blip>
            <a:srcRect l="6587" r="6587"/>
            <a:stretch>
              <a:fillRect/>
            </a:stretch>
          </p:blipFill>
          <p:spPr>
            <a:xfrm>
              <a:off x="5401" y="6142"/>
              <a:ext cx="3244" cy="2798"/>
            </a:xfrm>
            <a:custGeom>
              <a:avLst/>
              <a:gdLst/>
              <a:ahLst/>
              <a:cxnLst>
                <a:cxn ang="3">
                  <a:pos x="hc" y="t"/>
                </a:cxn>
                <a:cxn ang="cd2">
                  <a:pos x="l" y="vc"/>
                </a:cxn>
                <a:cxn ang="cd4">
                  <a:pos x="hc" y="b"/>
                </a:cxn>
                <a:cxn ang="0">
                  <a:pos x="r" y="vc"/>
                </a:cxn>
              </a:cxnLst>
              <a:rect l="l" t="t" r="r" b="b"/>
              <a:pathLst>
                <a:path w="3244" h="2798">
                  <a:moveTo>
                    <a:pt x="3197" y="0"/>
                  </a:moveTo>
                  <a:lnTo>
                    <a:pt x="3244" y="2743"/>
                  </a:lnTo>
                  <a:lnTo>
                    <a:pt x="48" y="2798"/>
                  </a:lnTo>
                  <a:lnTo>
                    <a:pt x="0" y="56"/>
                  </a:lnTo>
                  <a:lnTo>
                    <a:pt x="3197" y="0"/>
                  </a:lnTo>
                  <a:close/>
                </a:path>
              </a:pathLst>
            </a:custGeom>
            <a:ln w="3175">
              <a:solidFill>
                <a:schemeClr val="tx1">
                  <a:lumMod val="40000"/>
                  <a:lumOff val="60000"/>
                  <a:alpha val="20000"/>
                </a:schemeClr>
              </a:solidFill>
            </a:ln>
          </p:spPr>
        </p:pic>
      </p:grpSp>
      <p:grpSp>
        <p:nvGrpSpPr>
          <p:cNvPr id="21" name="组合 20"/>
          <p:cNvGrpSpPr/>
          <p:nvPr/>
        </p:nvGrpSpPr>
        <p:grpSpPr>
          <a:xfrm>
            <a:off x="3085465" y="4890770"/>
            <a:ext cx="1356995" cy="1113790"/>
            <a:chOff x="4389" y="6792"/>
            <a:chExt cx="2458" cy="1991"/>
          </a:xfrm>
        </p:grpSpPr>
        <p:sp>
          <p:nvSpPr>
            <p:cNvPr id="22" name="1"/>
            <p:cNvSpPr/>
            <p:nvPr>
              <p:custDataLst>
                <p:tags r:id="rId19"/>
              </p:custDataLst>
            </p:nvPr>
          </p:nvSpPr>
          <p:spPr>
            <a:xfrm>
              <a:off x="5285" y="6792"/>
              <a:ext cx="1072" cy="1623"/>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2">
                    <a:lumMod val="50000"/>
                    <a:lumOff val="50000"/>
                  </a:schemeClr>
                </a:gs>
                <a:gs pos="25000">
                  <a:schemeClr val="accent2">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23" name="2"/>
            <p:cNvSpPr/>
            <p:nvPr>
              <p:custDataLst>
                <p:tags r:id="rId20"/>
              </p:custDataLst>
            </p:nvPr>
          </p:nvSpPr>
          <p:spPr>
            <a:xfrm>
              <a:off x="4389" y="6795"/>
              <a:ext cx="2459" cy="1988"/>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2">
                    <a:lumMod val="80000"/>
                    <a:lumOff val="20000"/>
                  </a:schemeClr>
                </a:gs>
                <a:gs pos="0">
                  <a:schemeClr val="accent1">
                    <a:lumMod val="20000"/>
                    <a:lumOff val="80000"/>
                  </a:schemeClr>
                </a:gs>
                <a:gs pos="0">
                  <a:schemeClr val="accent2"/>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pic>
          <p:nvPicPr>
            <p:cNvPr id="25" name="图片 12" descr="343439383331313b343532303032383bbfcdbba7b9dcc0ed"/>
            <p:cNvPicPr>
              <a:picLocks noChangeAspect="1"/>
            </p:cNvPicPr>
            <p:nvPr>
              <p:custDataLst>
                <p:tags r:id="rId21"/>
              </p:custDataLst>
            </p:nvPr>
          </p:nvPicPr>
          <p:blipFill>
            <a:blip r:embed="rId22">
              <a:extLst>
                <a:ext uri="{96DAC541-7B7A-43D3-8B79-37D633B846F1}">
                  <asvg:svgBlip xmlns:asvg="http://schemas.microsoft.com/office/drawing/2016/SVG/main" r:embed="rId23"/>
                </a:ext>
              </a:extLst>
            </a:blip>
            <a:stretch>
              <a:fillRect/>
            </a:stretch>
          </p:blipFill>
          <p:spPr>
            <a:xfrm>
              <a:off x="5131" y="7534"/>
              <a:ext cx="484" cy="486"/>
            </a:xfrm>
            <a:prstGeom prst="rect">
              <a:avLst/>
            </a:prstGeom>
          </p:spPr>
        </p:pic>
      </p:grpSp>
      <p:grpSp>
        <p:nvGrpSpPr>
          <p:cNvPr id="26" name="组合 25"/>
          <p:cNvGrpSpPr/>
          <p:nvPr/>
        </p:nvGrpSpPr>
        <p:grpSpPr>
          <a:xfrm>
            <a:off x="1017270" y="2958465"/>
            <a:ext cx="1356995" cy="1113790"/>
            <a:chOff x="2045" y="6782"/>
            <a:chExt cx="2458" cy="1990"/>
          </a:xfrm>
        </p:grpSpPr>
        <p:sp>
          <p:nvSpPr>
            <p:cNvPr id="27" name="1"/>
            <p:cNvSpPr/>
            <p:nvPr>
              <p:custDataLst>
                <p:tags r:id="rId24"/>
              </p:custDataLst>
            </p:nvPr>
          </p:nvSpPr>
          <p:spPr>
            <a:xfrm>
              <a:off x="2941" y="6782"/>
              <a:ext cx="1072" cy="1623"/>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1">
                    <a:lumMod val="50000"/>
                    <a:lumOff val="50000"/>
                  </a:schemeClr>
                </a:gs>
                <a:gs pos="23000">
                  <a:schemeClr val="accent1">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9" name="2"/>
            <p:cNvSpPr/>
            <p:nvPr>
              <p:custDataLst>
                <p:tags r:id="rId25"/>
              </p:custDataLst>
            </p:nvPr>
          </p:nvSpPr>
          <p:spPr>
            <a:xfrm>
              <a:off x="2045" y="6784"/>
              <a:ext cx="2459" cy="1988"/>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1">
                    <a:lumMod val="80000"/>
                    <a:lumOff val="20000"/>
                  </a:schemeClr>
                </a:gs>
                <a:gs pos="0">
                  <a:schemeClr val="accent1">
                    <a:lumMod val="20000"/>
                    <a:lumOff val="80000"/>
                  </a:schemeClr>
                </a:gs>
                <a:gs pos="0">
                  <a:schemeClr val="accent1"/>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1" name="图片 8" descr="343435383038363b343532323339303bbacfcdacc7a9caf0"/>
            <p:cNvPicPr>
              <a:picLocks noChangeAspect="1"/>
            </p:cNvPicPr>
            <p:nvPr>
              <p:custDataLst>
                <p:tags r:id="rId26"/>
              </p:custDataLst>
            </p:nvPr>
          </p:nvPicPr>
          <p:blipFill>
            <a:blip r:embed="rId27">
              <a:extLst>
                <a:ext uri="{96DAC541-7B7A-43D3-8B79-37D633B846F1}">
                  <asvg:svgBlip xmlns:asvg="http://schemas.microsoft.com/office/drawing/2016/SVG/main" r:embed="rId28"/>
                </a:ext>
              </a:extLst>
            </a:blip>
            <a:stretch>
              <a:fillRect/>
            </a:stretch>
          </p:blipFill>
          <p:spPr>
            <a:xfrm>
              <a:off x="2860" y="7550"/>
              <a:ext cx="484" cy="486"/>
            </a:xfrm>
            <a:prstGeom prst="rect">
              <a:avLst/>
            </a:prstGeom>
          </p:spPr>
        </p:pic>
      </p:grpSp>
      <p:grpSp>
        <p:nvGrpSpPr>
          <p:cNvPr id="32" name="组合 31"/>
          <p:cNvGrpSpPr/>
          <p:nvPr/>
        </p:nvGrpSpPr>
        <p:grpSpPr>
          <a:xfrm>
            <a:off x="5443855" y="5014595"/>
            <a:ext cx="1356995" cy="1113790"/>
            <a:chOff x="6734" y="6792"/>
            <a:chExt cx="2458" cy="1991"/>
          </a:xfrm>
        </p:grpSpPr>
        <p:sp>
          <p:nvSpPr>
            <p:cNvPr id="33" name="1"/>
            <p:cNvSpPr/>
            <p:nvPr>
              <p:custDataLst>
                <p:tags r:id="rId29"/>
              </p:custDataLst>
            </p:nvPr>
          </p:nvSpPr>
          <p:spPr>
            <a:xfrm>
              <a:off x="7629" y="6792"/>
              <a:ext cx="1072" cy="1623"/>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3">
                    <a:lumMod val="50000"/>
                    <a:lumOff val="50000"/>
                  </a:schemeClr>
                </a:gs>
                <a:gs pos="25000">
                  <a:schemeClr val="accent3">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35" name="2"/>
            <p:cNvSpPr/>
            <p:nvPr>
              <p:custDataLst>
                <p:tags r:id="rId30"/>
              </p:custDataLst>
            </p:nvPr>
          </p:nvSpPr>
          <p:spPr>
            <a:xfrm>
              <a:off x="6734" y="6795"/>
              <a:ext cx="2459" cy="1988"/>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3">
                    <a:lumMod val="80000"/>
                    <a:lumOff val="20000"/>
                  </a:schemeClr>
                </a:gs>
                <a:gs pos="0">
                  <a:schemeClr val="accent1">
                    <a:lumMod val="20000"/>
                    <a:lumOff val="80000"/>
                  </a:schemeClr>
                </a:gs>
                <a:gs pos="0">
                  <a:schemeClr val="accent3"/>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pic>
          <p:nvPicPr>
            <p:cNvPr id="36" name="图片 19" descr="343435383036303b343532343136343bcfeec4bfb7b6cea7"/>
            <p:cNvPicPr>
              <a:picLocks noChangeAspect="1"/>
            </p:cNvPicPr>
            <p:nvPr>
              <p:custDataLst>
                <p:tags r:id="rId31"/>
              </p:custDataLst>
            </p:nvPr>
          </p:nvPicPr>
          <p:blipFill>
            <a:blip r:embed="rId32">
              <a:extLst>
                <a:ext uri="{96DAC541-7B7A-43D3-8B79-37D633B846F1}">
                  <asvg:svgBlip xmlns:asvg="http://schemas.microsoft.com/office/drawing/2016/SVG/main" r:embed="rId33"/>
                </a:ext>
              </a:extLst>
            </a:blip>
            <a:stretch>
              <a:fillRect/>
            </a:stretch>
          </p:blipFill>
          <p:spPr>
            <a:xfrm>
              <a:off x="7489" y="7537"/>
              <a:ext cx="484" cy="486"/>
            </a:xfrm>
            <a:prstGeom prst="rect">
              <a:avLst/>
            </a:prstGeom>
          </p:spPr>
        </p:pic>
      </p:grpSp>
      <p:grpSp>
        <p:nvGrpSpPr>
          <p:cNvPr id="38" name="组合 37"/>
          <p:cNvGrpSpPr/>
          <p:nvPr/>
        </p:nvGrpSpPr>
        <p:grpSpPr>
          <a:xfrm>
            <a:off x="7802245" y="4890770"/>
            <a:ext cx="1356995" cy="1113790"/>
            <a:chOff x="9078" y="6792"/>
            <a:chExt cx="2458" cy="1991"/>
          </a:xfrm>
        </p:grpSpPr>
        <p:sp>
          <p:nvSpPr>
            <p:cNvPr id="39" name="1"/>
            <p:cNvSpPr/>
            <p:nvPr>
              <p:custDataLst>
                <p:tags r:id="rId34"/>
              </p:custDataLst>
            </p:nvPr>
          </p:nvSpPr>
          <p:spPr>
            <a:xfrm>
              <a:off x="9973" y="6792"/>
              <a:ext cx="1072" cy="1623"/>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4">
                    <a:lumMod val="50000"/>
                    <a:lumOff val="50000"/>
                  </a:schemeClr>
                </a:gs>
                <a:gs pos="25000">
                  <a:schemeClr val="accent4">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40" name="2"/>
            <p:cNvSpPr/>
            <p:nvPr>
              <p:custDataLst>
                <p:tags r:id="rId35"/>
              </p:custDataLst>
            </p:nvPr>
          </p:nvSpPr>
          <p:spPr>
            <a:xfrm>
              <a:off x="9078" y="6795"/>
              <a:ext cx="2459" cy="1988"/>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4">
                    <a:lumMod val="80000"/>
                    <a:lumOff val="20000"/>
                  </a:schemeClr>
                </a:gs>
                <a:gs pos="0">
                  <a:schemeClr val="accent1">
                    <a:lumMod val="20000"/>
                    <a:lumOff val="80000"/>
                  </a:schemeClr>
                </a:gs>
                <a:gs pos="0">
                  <a:schemeClr val="accent4"/>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pic>
          <p:nvPicPr>
            <p:cNvPr id="41" name="图片 11" descr="343435383038363b343532323339353bb6d4bbb0b9b5cda8"/>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tretch>
              <a:fillRect/>
            </a:stretch>
          </p:blipFill>
          <p:spPr>
            <a:xfrm>
              <a:off x="9849" y="7585"/>
              <a:ext cx="484" cy="486"/>
            </a:xfrm>
            <a:prstGeom prst="rect">
              <a:avLst/>
            </a:prstGeom>
          </p:spPr>
        </p:pic>
      </p:grpSp>
      <p:sp>
        <p:nvSpPr>
          <p:cNvPr id="90" name="矩形 89"/>
          <p:cNvSpPr/>
          <p:nvPr>
            <p:custDataLst>
              <p:tags r:id="rId39"/>
            </p:custDataLst>
          </p:nvPr>
        </p:nvSpPr>
        <p:spPr>
          <a:xfrm>
            <a:off x="2679700" y="6120130"/>
            <a:ext cx="1842135" cy="58356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参与活动的专精特新企业近</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1000家</a:t>
            </a:r>
            <a:endPar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1" name="矩形 90"/>
          <p:cNvSpPr/>
          <p:nvPr>
            <p:custDataLst>
              <p:tags r:id="rId40"/>
            </p:custDataLst>
          </p:nvPr>
        </p:nvSpPr>
        <p:spPr>
          <a:xfrm>
            <a:off x="5064760" y="6243955"/>
            <a:ext cx="1842135" cy="60896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“一对一”走访服务企业</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593家/次</a:t>
            </a:r>
            <a:endPar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矩形 41"/>
          <p:cNvSpPr/>
          <p:nvPr>
            <p:custDataLst>
              <p:tags r:id="rId41"/>
            </p:custDataLst>
          </p:nvPr>
        </p:nvSpPr>
        <p:spPr>
          <a:xfrm>
            <a:off x="9735820" y="4072255"/>
            <a:ext cx="1842135" cy="84328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累计为专精特新企业实现融资</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69.93亿元</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3" name="组合 42"/>
          <p:cNvGrpSpPr/>
          <p:nvPr/>
        </p:nvGrpSpPr>
        <p:grpSpPr>
          <a:xfrm>
            <a:off x="10062210" y="2818130"/>
            <a:ext cx="1356995" cy="1112400"/>
            <a:chOff x="14545" y="3370"/>
            <a:chExt cx="3512" cy="2831"/>
          </a:xfrm>
        </p:grpSpPr>
        <p:sp>
          <p:nvSpPr>
            <p:cNvPr id="44" name="1"/>
            <p:cNvSpPr/>
            <p:nvPr>
              <p:custDataLst>
                <p:tags r:id="rId42"/>
              </p:custDataLst>
            </p:nvPr>
          </p:nvSpPr>
          <p:spPr>
            <a:xfrm>
              <a:off x="15824" y="3370"/>
              <a:ext cx="1532" cy="2309"/>
            </a:xfrm>
            <a:custGeom>
              <a:avLst/>
              <a:gdLst/>
              <a:ahLst/>
              <a:cxnLst>
                <a:cxn ang="3">
                  <a:pos x="hc" y="t"/>
                </a:cxn>
                <a:cxn ang="cd2">
                  <a:pos x="l" y="vc"/>
                </a:cxn>
                <a:cxn ang="cd4">
                  <a:pos x="hc" y="b"/>
                </a:cxn>
                <a:cxn ang="0">
                  <a:pos x="r" y="vc"/>
                </a:cxn>
              </a:cxnLst>
              <a:rect l="l" t="t" r="r" b="b"/>
              <a:pathLst>
                <a:path w="1264" h="1905">
                  <a:moveTo>
                    <a:pt x="97" y="0"/>
                  </a:moveTo>
                  <a:cubicBezTo>
                    <a:pt x="741" y="0"/>
                    <a:pt x="1264" y="523"/>
                    <a:pt x="1264" y="1173"/>
                  </a:cubicBezTo>
                  <a:cubicBezTo>
                    <a:pt x="1264" y="1442"/>
                    <a:pt x="1176" y="1695"/>
                    <a:pt x="1012" y="1905"/>
                  </a:cubicBezTo>
                  <a:cubicBezTo>
                    <a:pt x="1012" y="1905"/>
                    <a:pt x="1012" y="1905"/>
                    <a:pt x="460" y="1905"/>
                  </a:cubicBezTo>
                  <a:cubicBezTo>
                    <a:pt x="731" y="1773"/>
                    <a:pt x="917" y="1492"/>
                    <a:pt x="917" y="1173"/>
                  </a:cubicBezTo>
                  <a:cubicBezTo>
                    <a:pt x="917" y="721"/>
                    <a:pt x="548" y="352"/>
                    <a:pt x="97" y="352"/>
                  </a:cubicBezTo>
                  <a:cubicBezTo>
                    <a:pt x="69" y="352"/>
                    <a:pt x="41" y="354"/>
                    <a:pt x="13" y="357"/>
                  </a:cubicBezTo>
                  <a:lnTo>
                    <a:pt x="0" y="358"/>
                  </a:lnTo>
                  <a:lnTo>
                    <a:pt x="0" y="4"/>
                  </a:lnTo>
                  <a:lnTo>
                    <a:pt x="14" y="3"/>
                  </a:lnTo>
                  <a:cubicBezTo>
                    <a:pt x="42" y="1"/>
                    <a:pt x="69" y="0"/>
                    <a:pt x="97" y="0"/>
                  </a:cubicBezTo>
                  <a:close/>
                </a:path>
              </a:pathLst>
            </a:custGeom>
            <a:gradFill>
              <a:gsLst>
                <a:gs pos="100000">
                  <a:schemeClr val="accent5">
                    <a:lumMod val="50000"/>
                    <a:lumOff val="50000"/>
                  </a:schemeClr>
                </a:gs>
                <a:gs pos="25000">
                  <a:schemeClr val="accent5">
                    <a:lumMod val="80000"/>
                    <a:lumOff val="2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45" name="2"/>
            <p:cNvSpPr/>
            <p:nvPr>
              <p:custDataLst>
                <p:tags r:id="rId43"/>
              </p:custDataLst>
            </p:nvPr>
          </p:nvSpPr>
          <p:spPr>
            <a:xfrm>
              <a:off x="14545" y="3373"/>
              <a:ext cx="3513" cy="2828"/>
            </a:xfrm>
            <a:custGeom>
              <a:avLst/>
              <a:gdLst/>
              <a:ahLst/>
              <a:cxnLst>
                <a:cxn ang="3">
                  <a:pos x="hc" y="t"/>
                </a:cxn>
                <a:cxn ang="cd2">
                  <a:pos x="l" y="vc"/>
                </a:cxn>
                <a:cxn ang="cd4">
                  <a:pos x="hc" y="b"/>
                </a:cxn>
                <a:cxn ang="0">
                  <a:pos x="r" y="vc"/>
                </a:cxn>
              </a:cxnLst>
              <a:rect l="l" t="t" r="r" b="b"/>
              <a:pathLst>
                <a:path w="3410" h="2745">
                  <a:moveTo>
                    <a:pt x="1259" y="0"/>
                  </a:moveTo>
                  <a:lnTo>
                    <a:pt x="1259" y="417"/>
                  </a:lnTo>
                  <a:lnTo>
                    <a:pt x="1251" y="418"/>
                  </a:lnTo>
                  <a:cubicBezTo>
                    <a:pt x="777" y="478"/>
                    <a:pt x="407" y="885"/>
                    <a:pt x="407" y="1375"/>
                  </a:cubicBezTo>
                  <a:cubicBezTo>
                    <a:pt x="407" y="1906"/>
                    <a:pt x="841" y="2333"/>
                    <a:pt x="1373" y="2333"/>
                  </a:cubicBezTo>
                  <a:cubicBezTo>
                    <a:pt x="1373" y="2333"/>
                    <a:pt x="1373" y="2333"/>
                    <a:pt x="1693" y="2334"/>
                  </a:cubicBezTo>
                  <a:lnTo>
                    <a:pt x="1698" y="2334"/>
                  </a:lnTo>
                  <a:lnTo>
                    <a:pt x="2078" y="2334"/>
                  </a:lnTo>
                  <a:lnTo>
                    <a:pt x="2504" y="2334"/>
                  </a:lnTo>
                  <a:lnTo>
                    <a:pt x="2525" y="2334"/>
                  </a:lnTo>
                  <a:lnTo>
                    <a:pt x="2535" y="2334"/>
                  </a:lnTo>
                  <a:lnTo>
                    <a:pt x="2650" y="2334"/>
                  </a:lnTo>
                  <a:lnTo>
                    <a:pt x="2760" y="2334"/>
                  </a:lnTo>
                  <a:lnTo>
                    <a:pt x="2893" y="2334"/>
                  </a:lnTo>
                  <a:lnTo>
                    <a:pt x="2902" y="2345"/>
                  </a:lnTo>
                  <a:cubicBezTo>
                    <a:pt x="3033" y="2505"/>
                    <a:pt x="3199" y="2638"/>
                    <a:pt x="3386" y="2733"/>
                  </a:cubicBezTo>
                  <a:lnTo>
                    <a:pt x="3410" y="2745"/>
                  </a:lnTo>
                  <a:lnTo>
                    <a:pt x="2760" y="2745"/>
                  </a:lnTo>
                  <a:lnTo>
                    <a:pt x="2650" y="2745"/>
                  </a:lnTo>
                  <a:lnTo>
                    <a:pt x="2535" y="2745"/>
                  </a:lnTo>
                  <a:lnTo>
                    <a:pt x="2525" y="2745"/>
                  </a:lnTo>
                  <a:lnTo>
                    <a:pt x="2504" y="2745"/>
                  </a:lnTo>
                  <a:lnTo>
                    <a:pt x="2078" y="2745"/>
                  </a:lnTo>
                  <a:lnTo>
                    <a:pt x="1439" y="2745"/>
                  </a:lnTo>
                  <a:lnTo>
                    <a:pt x="1435" y="2745"/>
                  </a:lnTo>
                  <a:lnTo>
                    <a:pt x="1325" y="2745"/>
                  </a:lnTo>
                  <a:lnTo>
                    <a:pt x="1288" y="2745"/>
                  </a:lnTo>
                  <a:lnTo>
                    <a:pt x="1288" y="2743"/>
                  </a:lnTo>
                  <a:lnTo>
                    <a:pt x="1277" y="2743"/>
                  </a:lnTo>
                  <a:cubicBezTo>
                    <a:pt x="562" y="2689"/>
                    <a:pt x="0" y="2092"/>
                    <a:pt x="0" y="1364"/>
                  </a:cubicBezTo>
                  <a:cubicBezTo>
                    <a:pt x="0" y="1328"/>
                    <a:pt x="1" y="1292"/>
                    <a:pt x="4" y="1258"/>
                  </a:cubicBezTo>
                  <a:lnTo>
                    <a:pt x="7" y="1224"/>
                  </a:lnTo>
                  <a:lnTo>
                    <a:pt x="9" y="1199"/>
                  </a:lnTo>
                  <a:cubicBezTo>
                    <a:pt x="91" y="561"/>
                    <a:pt x="604" y="61"/>
                    <a:pt x="1244" y="1"/>
                  </a:cubicBezTo>
                  <a:lnTo>
                    <a:pt x="1259" y="0"/>
                  </a:lnTo>
                  <a:close/>
                </a:path>
              </a:pathLst>
            </a:custGeom>
            <a:gradFill>
              <a:gsLst>
                <a:gs pos="70000">
                  <a:schemeClr val="accent5">
                    <a:lumMod val="80000"/>
                    <a:lumOff val="20000"/>
                  </a:schemeClr>
                </a:gs>
                <a:gs pos="0">
                  <a:schemeClr val="accent1">
                    <a:lumMod val="20000"/>
                    <a:lumOff val="80000"/>
                  </a:schemeClr>
                </a:gs>
                <a:gs pos="0">
                  <a:schemeClr val="accent5"/>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pic>
          <p:nvPicPr>
            <p:cNvPr id="46" name="图片 8" descr="343439383331313b343532303032343bb7a2b2bcb9dcc0ed"/>
            <p:cNvPicPr>
              <a:picLocks noChangeAspect="1"/>
            </p:cNvPicPr>
            <p:nvPr>
              <p:custDataLst>
                <p:tags r:id="rId44"/>
              </p:custDataLst>
            </p:nvPr>
          </p:nvPicPr>
          <p:blipFill>
            <a:blip r:embed="rId45">
              <a:extLst>
                <a:ext uri="{96DAC541-7B7A-43D3-8B79-37D633B846F1}">
                  <asvg:svgBlip xmlns:asvg="http://schemas.microsoft.com/office/drawing/2016/SVG/main" r:embed="rId46"/>
                </a:ext>
              </a:extLst>
            </a:blip>
            <a:stretch>
              <a:fillRect/>
            </a:stretch>
          </p:blipFill>
          <p:spPr>
            <a:xfrm>
              <a:off x="15649" y="4416"/>
              <a:ext cx="749" cy="749"/>
            </a:xfrm>
            <a:prstGeom prst="rect">
              <a:avLst/>
            </a:prstGeom>
          </p:spPr>
        </p:pic>
      </p:grpSp>
      <p:sp>
        <p:nvSpPr>
          <p:cNvPr id="97" name="矩形 96"/>
          <p:cNvSpPr/>
          <p:nvPr>
            <p:custDataLst>
              <p:tags r:id="rId47"/>
            </p:custDataLst>
          </p:nvPr>
        </p:nvSpPr>
        <p:spPr>
          <a:xfrm>
            <a:off x="7439660" y="6120130"/>
            <a:ext cx="1842135" cy="602615"/>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线上线下参与的金融机构</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近百家</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9" name="矩形 88"/>
          <p:cNvSpPr/>
          <p:nvPr>
            <p:custDataLst>
              <p:tags r:id="rId48"/>
            </p:custDataLst>
          </p:nvPr>
        </p:nvSpPr>
        <p:spPr>
          <a:xfrm>
            <a:off x="836295" y="4187825"/>
            <a:ext cx="1842135" cy="843280"/>
          </a:xfrm>
          <a:prstGeom prst="rect">
            <a:avLst/>
          </a:prstGeom>
          <a:noFill/>
        </p:spPr>
        <p:txBody>
          <a:bodyPr wrap="square" lIns="0" tIns="0" rIns="0" bIns="0" rtlCol="0" anchor="t" anchorCtr="0">
            <a:noAutofit/>
          </a:bodyPr>
          <a:lstStyle/>
          <a:p>
            <a:pPr algn="ctr">
              <a:lnSpc>
                <a:spcPct val="130000"/>
              </a:lnSpc>
              <a:spcBef>
                <a:spcPct val="0"/>
              </a:spcBef>
              <a:spcAft>
                <a:spcPct val="0"/>
              </a:spcAft>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举办专精特新中小企业“一月一链”投融资系列活动</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en-US" altLang="zh-CN"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场</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矩形 3"/>
          <p:cNvSpPr/>
          <p:nvPr/>
        </p:nvSpPr>
        <p:spPr>
          <a:xfrm>
            <a:off x="67945" y="6636385"/>
            <a:ext cx="4516120" cy="22161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73269" y="1986785"/>
            <a:ext cx="3559975" cy="580983"/>
            <a:chOff x="3351" y="3543"/>
            <a:chExt cx="6269" cy="1023"/>
          </a:xfrm>
        </p:grpSpPr>
        <p:grpSp>
          <p:nvGrpSpPr>
            <p:cNvPr id="12" name="组合 11"/>
            <p:cNvGrpSpPr/>
            <p:nvPr/>
          </p:nvGrpSpPr>
          <p:grpSpPr>
            <a:xfrm>
              <a:off x="3351" y="3543"/>
              <a:ext cx="1023" cy="1023"/>
              <a:chOff x="910275" y="2123864"/>
              <a:chExt cx="792088" cy="792088"/>
            </a:xfrm>
          </p:grpSpPr>
          <p:sp>
            <p:nvSpPr>
              <p:cNvPr id="11" name="椭圆 10"/>
              <p:cNvSpPr/>
              <p:nvPr/>
            </p:nvSpPr>
            <p:spPr>
              <a:xfrm>
                <a:off x="910275" y="2123864"/>
                <a:ext cx="792088" cy="792088"/>
              </a:xfrm>
              <a:prstGeom prst="ellipse">
                <a:avLst/>
              </a:prstGeom>
              <a:solidFill>
                <a:schemeClr val="accent5">
                  <a:lumMod val="50000"/>
                </a:schemeClr>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300" name="文本框 9"/>
              <p:cNvSpPr txBox="1"/>
              <p:nvPr/>
            </p:nvSpPr>
            <p:spPr>
              <a:xfrm>
                <a:off x="1001314" y="2310639"/>
                <a:ext cx="610011" cy="419059"/>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01</a:t>
                </a:r>
                <a:endParaRPr lang="en-US" altLang="zh-CN" sz="2000" dirty="0">
                  <a:solidFill>
                    <a:schemeClr val="bg1"/>
                  </a:solidFill>
                  <a:latin typeface="+mn-lt"/>
                  <a:ea typeface="+mn-ea"/>
                  <a:cs typeface="+mn-ea"/>
                  <a:sym typeface="+mn-lt"/>
                </a:endParaRPr>
              </a:p>
            </p:txBody>
          </p:sp>
        </p:grpSp>
        <p:sp>
          <p:nvSpPr>
            <p:cNvPr id="14" name="矩形 13"/>
            <p:cNvSpPr/>
            <p:nvPr/>
          </p:nvSpPr>
          <p:spPr>
            <a:xfrm>
              <a:off x="4899" y="3647"/>
              <a:ext cx="4721" cy="919"/>
            </a:xfrm>
            <a:prstGeom prst="rect">
              <a:avLst/>
            </a:prstGeom>
          </p:spPr>
          <p:txBody>
            <a:bodyPr wrap="square">
              <a:spAutoFit/>
            </a:bodyPr>
            <a:lstStyle/>
            <a:p>
              <a:pPr lvl="0" algn="l">
                <a:buClrTx/>
                <a:buSzTx/>
                <a:buFontTx/>
              </a:pPr>
              <a:r>
                <a:rPr lang="zh-CN" altLang="en-US" sz="2800" dirty="0">
                  <a:solidFill>
                    <a:srgbClr val="1C56A6"/>
                  </a:solidFill>
                  <a:cs typeface="+mn-ea"/>
                  <a:sym typeface="+mn-lt"/>
                </a:rPr>
                <a:t>中心情况</a:t>
              </a:r>
              <a:endParaRPr lang="zh-CN" altLang="en-US" sz="2800" dirty="0">
                <a:solidFill>
                  <a:srgbClr val="1C56A6"/>
                </a:solidFill>
                <a:cs typeface="+mn-ea"/>
                <a:sym typeface="+mn-lt"/>
              </a:endParaRPr>
            </a:p>
          </p:txBody>
        </p:sp>
      </p:grpSp>
      <p:grpSp>
        <p:nvGrpSpPr>
          <p:cNvPr id="5" name="组合 4"/>
          <p:cNvGrpSpPr/>
          <p:nvPr/>
        </p:nvGrpSpPr>
        <p:grpSpPr>
          <a:xfrm>
            <a:off x="4573269" y="3013640"/>
            <a:ext cx="3487288" cy="580415"/>
            <a:chOff x="3351" y="3604"/>
            <a:chExt cx="6141" cy="1023"/>
          </a:xfrm>
        </p:grpSpPr>
        <p:grpSp>
          <p:nvGrpSpPr>
            <p:cNvPr id="6" name="组合 5"/>
            <p:cNvGrpSpPr/>
            <p:nvPr/>
          </p:nvGrpSpPr>
          <p:grpSpPr>
            <a:xfrm>
              <a:off x="3351" y="3604"/>
              <a:ext cx="1023" cy="1023"/>
              <a:chOff x="910275" y="2171425"/>
              <a:chExt cx="792088" cy="792088"/>
            </a:xfrm>
          </p:grpSpPr>
          <p:sp>
            <p:nvSpPr>
              <p:cNvPr id="7" name="椭圆 6"/>
              <p:cNvSpPr/>
              <p:nvPr/>
            </p:nvSpPr>
            <p:spPr>
              <a:xfrm>
                <a:off x="910275" y="2171425"/>
                <a:ext cx="792088" cy="792088"/>
              </a:xfrm>
              <a:prstGeom prst="ellipse">
                <a:avLst/>
              </a:prstGeom>
              <a:solidFill>
                <a:srgbClr val="1C56A6"/>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8" name="文本框 9"/>
              <p:cNvSpPr txBox="1"/>
              <p:nvPr/>
            </p:nvSpPr>
            <p:spPr>
              <a:xfrm>
                <a:off x="1001314" y="2356520"/>
                <a:ext cx="610011" cy="419335"/>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02</a:t>
                </a:r>
                <a:endParaRPr lang="en-US" altLang="zh-CN" sz="2000" dirty="0">
                  <a:solidFill>
                    <a:schemeClr val="bg1"/>
                  </a:solidFill>
                  <a:latin typeface="+mn-lt"/>
                  <a:ea typeface="+mn-ea"/>
                  <a:cs typeface="+mn-ea"/>
                  <a:sym typeface="+mn-lt"/>
                </a:endParaRPr>
              </a:p>
            </p:txBody>
          </p:sp>
        </p:grpSp>
        <p:sp>
          <p:nvSpPr>
            <p:cNvPr id="10" name="矩形 9"/>
            <p:cNvSpPr/>
            <p:nvPr/>
          </p:nvSpPr>
          <p:spPr>
            <a:xfrm>
              <a:off x="4899" y="3706"/>
              <a:ext cx="4593" cy="920"/>
            </a:xfrm>
            <a:prstGeom prst="rect">
              <a:avLst/>
            </a:prstGeom>
          </p:spPr>
          <p:txBody>
            <a:bodyPr wrap="square">
              <a:spAutoFit/>
            </a:bodyPr>
            <a:lstStyle/>
            <a:p>
              <a:pPr algn="l">
                <a:buClrTx/>
                <a:buSzTx/>
                <a:buFontTx/>
              </a:pPr>
              <a:r>
                <a:rPr lang="zh-CN" altLang="en-US" sz="2800" dirty="0">
                  <a:solidFill>
                    <a:srgbClr val="1C56A6"/>
                  </a:solidFill>
                  <a:cs typeface="+mn-ea"/>
                  <a:sym typeface="+mn-lt"/>
                </a:rPr>
                <a:t>创新试点</a:t>
              </a:r>
              <a:endParaRPr lang="zh-CN" altLang="en-US" sz="2800" dirty="0">
                <a:solidFill>
                  <a:srgbClr val="1C56A6"/>
                </a:solidFill>
                <a:cs typeface="+mn-ea"/>
                <a:sym typeface="+mn-lt"/>
              </a:endParaRPr>
            </a:p>
          </p:txBody>
        </p:sp>
      </p:grpSp>
      <p:grpSp>
        <p:nvGrpSpPr>
          <p:cNvPr id="17" name="组合 16"/>
          <p:cNvGrpSpPr/>
          <p:nvPr/>
        </p:nvGrpSpPr>
        <p:grpSpPr>
          <a:xfrm>
            <a:off x="4573269" y="4039927"/>
            <a:ext cx="3918301" cy="580983"/>
            <a:chOff x="3351" y="3543"/>
            <a:chExt cx="6900" cy="1023"/>
          </a:xfrm>
        </p:grpSpPr>
        <p:grpSp>
          <p:nvGrpSpPr>
            <p:cNvPr id="18" name="组合 17"/>
            <p:cNvGrpSpPr/>
            <p:nvPr/>
          </p:nvGrpSpPr>
          <p:grpSpPr>
            <a:xfrm>
              <a:off x="3351" y="3543"/>
              <a:ext cx="1023" cy="1023"/>
              <a:chOff x="910275" y="2123864"/>
              <a:chExt cx="792088" cy="792088"/>
            </a:xfrm>
          </p:grpSpPr>
          <p:sp>
            <p:nvSpPr>
              <p:cNvPr id="19" name="椭圆 18"/>
              <p:cNvSpPr/>
              <p:nvPr/>
            </p:nvSpPr>
            <p:spPr>
              <a:xfrm>
                <a:off x="910275" y="2123864"/>
                <a:ext cx="792088" cy="792088"/>
              </a:xfrm>
              <a:prstGeom prst="ellipse">
                <a:avLst/>
              </a:prstGeom>
              <a:solidFill>
                <a:srgbClr val="1C56A6"/>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20" name="文本框 9"/>
              <p:cNvSpPr txBox="1"/>
              <p:nvPr/>
            </p:nvSpPr>
            <p:spPr>
              <a:xfrm>
                <a:off x="1001314" y="2309773"/>
                <a:ext cx="610011" cy="419025"/>
              </a:xfrm>
              <a:prstGeom prst="rect">
                <a:avLst/>
              </a:prstGeom>
              <a:noFill/>
            </p:spPr>
            <p:txBody>
              <a:bodyPr wrap="square" lIns="0" tIns="0" rIns="0" bIns="0" rtlCol="0">
                <a:spAutoFit/>
              </a:bodyPr>
              <a:lstStyle/>
              <a:p>
                <a:pPr marL="0" lvl="1" algn="ctr"/>
                <a:r>
                  <a:rPr lang="en-US" altLang="zh-CN" sz="2000" dirty="0">
                    <a:solidFill>
                      <a:schemeClr val="bg1"/>
                    </a:solidFill>
                    <a:latin typeface="+mn-lt"/>
                    <a:ea typeface="+mn-ea"/>
                    <a:cs typeface="+mn-ea"/>
                    <a:sym typeface="+mn-lt"/>
                  </a:rPr>
                  <a:t>03</a:t>
                </a:r>
                <a:endParaRPr lang="en-US" altLang="zh-CN" sz="2000" dirty="0">
                  <a:solidFill>
                    <a:schemeClr val="bg1"/>
                  </a:solidFill>
                  <a:latin typeface="+mn-lt"/>
                  <a:ea typeface="+mn-ea"/>
                  <a:cs typeface="+mn-ea"/>
                  <a:sym typeface="+mn-lt"/>
                </a:endParaRPr>
              </a:p>
            </p:txBody>
          </p:sp>
        </p:grpSp>
        <p:sp>
          <p:nvSpPr>
            <p:cNvPr id="22" name="矩形 21"/>
            <p:cNvSpPr/>
            <p:nvPr/>
          </p:nvSpPr>
          <p:spPr>
            <a:xfrm>
              <a:off x="4899" y="3647"/>
              <a:ext cx="5352" cy="919"/>
            </a:xfrm>
            <a:prstGeom prst="rect">
              <a:avLst/>
            </a:prstGeom>
          </p:spPr>
          <p:txBody>
            <a:bodyPr wrap="square">
              <a:spAutoFit/>
            </a:bodyPr>
            <a:lstStyle/>
            <a:p>
              <a:pPr algn="l">
                <a:buClrTx/>
                <a:buSzTx/>
                <a:buFontTx/>
              </a:pPr>
              <a:r>
                <a:rPr lang="zh-CN" altLang="en-US" sz="2800" dirty="0">
                  <a:solidFill>
                    <a:srgbClr val="1C56A6"/>
                  </a:solidFill>
                  <a:cs typeface="+mn-ea"/>
                  <a:sym typeface="+mn-lt"/>
                </a:rPr>
                <a:t>“专精特新”专板</a:t>
              </a:r>
              <a:endParaRPr lang="zh-CN" altLang="en-US" sz="2800" dirty="0">
                <a:solidFill>
                  <a:srgbClr val="1C56A6"/>
                </a:solidFill>
                <a:cs typeface="+mn-ea"/>
                <a:sym typeface="+mn-lt"/>
              </a:endParaRPr>
            </a:p>
          </p:txBody>
        </p:sp>
      </p:grpSp>
      <p:grpSp>
        <p:nvGrpSpPr>
          <p:cNvPr id="24" name="组合 23"/>
          <p:cNvGrpSpPr/>
          <p:nvPr/>
        </p:nvGrpSpPr>
        <p:grpSpPr>
          <a:xfrm>
            <a:off x="4573269" y="5066783"/>
            <a:ext cx="3801320" cy="579847"/>
            <a:chOff x="3351" y="3544"/>
            <a:chExt cx="6694" cy="1023"/>
          </a:xfrm>
        </p:grpSpPr>
        <p:grpSp>
          <p:nvGrpSpPr>
            <p:cNvPr id="25" name="组合 24"/>
            <p:cNvGrpSpPr/>
            <p:nvPr/>
          </p:nvGrpSpPr>
          <p:grpSpPr>
            <a:xfrm>
              <a:off x="3351" y="3544"/>
              <a:ext cx="1023" cy="1023"/>
              <a:chOff x="910275" y="2124640"/>
              <a:chExt cx="792088" cy="792088"/>
            </a:xfrm>
          </p:grpSpPr>
          <p:sp>
            <p:nvSpPr>
              <p:cNvPr id="26" name="椭圆 25"/>
              <p:cNvSpPr/>
              <p:nvPr/>
            </p:nvSpPr>
            <p:spPr>
              <a:xfrm>
                <a:off x="910275" y="2124640"/>
                <a:ext cx="792088" cy="792088"/>
              </a:xfrm>
              <a:prstGeom prst="ellipse">
                <a:avLst/>
              </a:prstGeom>
              <a:solidFill>
                <a:schemeClr val="accent1">
                  <a:lumMod val="75000"/>
                </a:schemeClr>
              </a:solidFill>
              <a:ln w="9525">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2663A4"/>
                  </a:solidFill>
                  <a:cs typeface="+mn-ea"/>
                  <a:sym typeface="+mn-lt"/>
                </a:endParaRPr>
              </a:p>
            </p:txBody>
          </p:sp>
          <p:sp>
            <p:nvSpPr>
              <p:cNvPr id="27" name="文本框 9"/>
              <p:cNvSpPr txBox="1"/>
              <p:nvPr/>
            </p:nvSpPr>
            <p:spPr>
              <a:xfrm>
                <a:off x="1001314" y="2310582"/>
                <a:ext cx="610011" cy="419335"/>
              </a:xfrm>
              <a:prstGeom prst="rect">
                <a:avLst/>
              </a:prstGeom>
              <a:noFill/>
            </p:spPr>
            <p:txBody>
              <a:bodyPr wrap="square" lIns="0" tIns="0" rIns="0" bIns="0" rtlCol="0">
                <a:spAutoFit/>
              </a:bodyPr>
              <a:lstStyle/>
              <a:p>
                <a:pPr marL="0" lvl="1" algn="ctr"/>
                <a:r>
                  <a:rPr lang="en-US" altLang="zh-CN" sz="2000" b="1" dirty="0">
                    <a:solidFill>
                      <a:schemeClr val="bg1"/>
                    </a:solidFill>
                    <a:latin typeface="+mn-lt"/>
                    <a:ea typeface="+mn-ea"/>
                    <a:cs typeface="+mn-ea"/>
                    <a:sym typeface="+mn-lt"/>
                  </a:rPr>
                  <a:t>04</a:t>
                </a:r>
                <a:endParaRPr lang="en-US" altLang="zh-CN" sz="2000" b="1" dirty="0">
                  <a:solidFill>
                    <a:schemeClr val="bg1"/>
                  </a:solidFill>
                  <a:latin typeface="+mn-lt"/>
                  <a:ea typeface="+mn-ea"/>
                  <a:cs typeface="+mn-ea"/>
                  <a:sym typeface="+mn-lt"/>
                </a:endParaRPr>
              </a:p>
            </p:txBody>
          </p:sp>
        </p:grpSp>
        <p:sp>
          <p:nvSpPr>
            <p:cNvPr id="29" name="矩形 28"/>
            <p:cNvSpPr/>
            <p:nvPr/>
          </p:nvSpPr>
          <p:spPr>
            <a:xfrm>
              <a:off x="4899" y="3645"/>
              <a:ext cx="5146" cy="921"/>
            </a:xfrm>
            <a:prstGeom prst="rect">
              <a:avLst/>
            </a:prstGeom>
          </p:spPr>
          <p:txBody>
            <a:bodyPr wrap="square">
              <a:spAutoFit/>
            </a:bodyPr>
            <a:lstStyle/>
            <a:p>
              <a:r>
                <a:rPr lang="en-US" altLang="zh-CN" sz="2800" b="1" i="1" u="sng" dirty="0">
                  <a:solidFill>
                    <a:srgbClr val="1C56A6"/>
                  </a:solidFill>
                  <a:cs typeface="+mn-ea"/>
                  <a:sym typeface="+mn-lt"/>
                </a:rPr>
                <a:t>上市培育</a:t>
              </a:r>
              <a:endParaRPr lang="zh-CN" altLang="en-US" sz="2800" dirty="0">
                <a:solidFill>
                  <a:schemeClr val="accent1">
                    <a:lumMod val="75000"/>
                  </a:schemeClr>
                </a:solidFill>
                <a:cs typeface="+mn-ea"/>
                <a:sym typeface="+mn-lt"/>
              </a:endParaRPr>
            </a:p>
          </p:txBody>
        </p:sp>
      </p:grpSp>
      <p:sp>
        <p:nvSpPr>
          <p:cNvPr id="3" name="文本框 2"/>
          <p:cNvSpPr txBox="1"/>
          <p:nvPr/>
        </p:nvSpPr>
        <p:spPr>
          <a:xfrm>
            <a:off x="1152882" y="2427091"/>
            <a:ext cx="1290320" cy="2609215"/>
          </a:xfrm>
          <a:prstGeom prst="rect">
            <a:avLst/>
          </a:prstGeom>
          <a:noFill/>
        </p:spPr>
        <p:txBody>
          <a:bodyPr vert="eaVert" wrap="square" rtlCol="0">
            <a:spAutoFit/>
          </a:bodyPr>
          <a:lstStyle/>
          <a:p>
            <a:pPr algn="dist"/>
            <a:r>
              <a:rPr lang="zh-CN" altLang="en-US" sz="7200" dirty="0">
                <a:solidFill>
                  <a:srgbClr val="1C56A6"/>
                </a:solidFill>
                <a:effectLst/>
                <a:latin typeface="微软雅黑" panose="020B0503020204020204" pitchFamily="34" charset="-122"/>
                <a:ea typeface="微软雅黑" panose="020B0503020204020204" pitchFamily="34" charset="-122"/>
              </a:rPr>
              <a:t>目录</a:t>
            </a:r>
            <a:endParaRPr lang="zh-CN" altLang="en-US" sz="7200" dirty="0">
              <a:solidFill>
                <a:srgbClr val="1C56A6"/>
              </a:solidFill>
              <a:effectLst/>
              <a:latin typeface="微软雅黑" panose="020B0503020204020204" pitchFamily="34" charset="-122"/>
              <a:ea typeface="微软雅黑" panose="020B0503020204020204" pitchFamily="34" charset="-122"/>
            </a:endParaRPr>
          </a:p>
        </p:txBody>
      </p:sp>
      <p:pic>
        <p:nvPicPr>
          <p:cNvPr id="33" name="图片 12"/>
          <p:cNvPicPr>
            <a:picLocks noChangeAspect="1"/>
          </p:cNvPicPr>
          <p:nvPr/>
        </p:nvPicPr>
        <p:blipFill>
          <a:blip r:embed="rId1" cstate="screen">
            <a:clrChange>
              <a:clrFrom>
                <a:srgbClr val="FFFFFF"/>
              </a:clrFrom>
              <a:clrTo>
                <a:srgbClr val="FFFFFF">
                  <a:alpha val="0"/>
                </a:srgbClr>
              </a:clrTo>
            </a:clrChange>
          </a:blip>
          <a:srcRect/>
          <a:stretch>
            <a:fillRect/>
          </a:stretch>
        </p:blipFill>
        <p:spPr bwMode="auto">
          <a:xfrm>
            <a:off x="347718" y="312681"/>
            <a:ext cx="1459549" cy="103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2"/>
          <p:cNvPicPr>
            <a:picLocks noGrp="1" noRot="1" noChangeAspect="1" noMove="1" noResize="1" noEditPoints="1" noAdjustHandles="1" noChangeArrowheads="1" noChangeShapeType="1" noCrop="1"/>
          </p:cNvPicPr>
          <p:nvPr/>
        </p:nvPicPr>
        <p:blipFill>
          <a:blip r:embed="rId2"/>
          <a:srcRect l="1611" t="6068" r="65276" b="82652"/>
          <a:stretch>
            <a:fillRect/>
          </a:stretch>
        </p:blipFill>
        <p:spPr>
          <a:xfrm>
            <a:off x="1293494" y="149349"/>
            <a:ext cx="3279775" cy="773113"/>
          </a:xfrm>
          <a:prstGeom prst="rect">
            <a:avLst/>
          </a:prstGeom>
          <a:noFill/>
          <a:ln w="9525">
            <a:noFill/>
          </a:ln>
        </p:spPr>
      </p:pic>
      <p:pic>
        <p:nvPicPr>
          <p:cNvPr id="15" name="Picture 2" descr="G:\0FW\National Equities Exchange and Quotations\1054136\National_Equities_Exchange_and_Quotations_01_logo.wmf"/>
          <p:cNvPicPr>
            <a:picLocks noGrp="1" noRot="1" noChangeAspect="1" noMove="1" noResize="1" noEditPoints="1" noAdjustHandles="1" noChangeArrowheads="1" noChangeShapeType="1" noCrop="1"/>
          </p:cNvPicPr>
          <p:nvPr/>
        </p:nvPicPr>
        <p:blipFill>
          <a:blip r:embed="rId3"/>
          <a:srcRect l="17892"/>
          <a:stretch>
            <a:fillRect/>
          </a:stretch>
        </p:blipFill>
        <p:spPr>
          <a:xfrm>
            <a:off x="1773864" y="885200"/>
            <a:ext cx="2068512" cy="423863"/>
          </a:xfrm>
          <a:prstGeom prst="rect">
            <a:avLst/>
          </a:prstGeom>
          <a:noFill/>
          <a:ln w="9525">
            <a:noFill/>
          </a:ln>
        </p:spPr>
      </p:pic>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nvSpPr>
        <p:spPr>
          <a:xfrm>
            <a:off x="347980" y="370205"/>
            <a:ext cx="349440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449070" y="1395730"/>
            <a:ext cx="2665730" cy="2429510"/>
          </a:xfrm>
          <a:prstGeom prst="rect">
            <a:avLst/>
          </a:prstGeom>
          <a:noFill/>
          <a:ln>
            <a:solidFill>
              <a:schemeClr val="accent1"/>
            </a:solidFill>
            <a:prstDash val="dash"/>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61" name="组合 60"/>
          <p:cNvGrpSpPr/>
          <p:nvPr/>
        </p:nvGrpSpPr>
        <p:grpSpPr>
          <a:xfrm>
            <a:off x="1866900" y="1252855"/>
            <a:ext cx="8983345" cy="4813935"/>
            <a:chOff x="155161" y="2592255"/>
            <a:chExt cx="8120166" cy="3112822"/>
          </a:xfrm>
        </p:grpSpPr>
        <p:sp>
          <p:nvSpPr>
            <p:cNvPr id="62" name="任意多边形 61"/>
            <p:cNvSpPr/>
            <p:nvPr/>
          </p:nvSpPr>
          <p:spPr>
            <a:xfrm>
              <a:off x="4339971" y="2592255"/>
              <a:ext cx="1790112" cy="598619"/>
            </a:xfrm>
            <a:custGeom>
              <a:avLst/>
              <a:gdLst>
                <a:gd name="connsiteX0" fmla="*/ 0 w 1790112"/>
                <a:gd name="connsiteY0" fmla="*/ 59862 h 598619"/>
                <a:gd name="connsiteX1" fmla="*/ 59862 w 1790112"/>
                <a:gd name="connsiteY1" fmla="*/ 0 h 598619"/>
                <a:gd name="connsiteX2" fmla="*/ 1730250 w 1790112"/>
                <a:gd name="connsiteY2" fmla="*/ 0 h 598619"/>
                <a:gd name="connsiteX3" fmla="*/ 1790112 w 1790112"/>
                <a:gd name="connsiteY3" fmla="*/ 59862 h 598619"/>
                <a:gd name="connsiteX4" fmla="*/ 1790112 w 1790112"/>
                <a:gd name="connsiteY4" fmla="*/ 538757 h 598619"/>
                <a:gd name="connsiteX5" fmla="*/ 1730250 w 1790112"/>
                <a:gd name="connsiteY5" fmla="*/ 598619 h 598619"/>
                <a:gd name="connsiteX6" fmla="*/ 59862 w 1790112"/>
                <a:gd name="connsiteY6" fmla="*/ 598619 h 598619"/>
                <a:gd name="connsiteX7" fmla="*/ 0 w 1790112"/>
                <a:gd name="connsiteY7" fmla="*/ 538757 h 598619"/>
                <a:gd name="connsiteX8" fmla="*/ 0 w 1790112"/>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112" h="598619">
                  <a:moveTo>
                    <a:pt x="0" y="59862"/>
                  </a:moveTo>
                  <a:cubicBezTo>
                    <a:pt x="0" y="26801"/>
                    <a:pt x="26801" y="0"/>
                    <a:pt x="59862" y="0"/>
                  </a:cubicBezTo>
                  <a:lnTo>
                    <a:pt x="1730250" y="0"/>
                  </a:lnTo>
                  <a:cubicBezTo>
                    <a:pt x="1763311" y="0"/>
                    <a:pt x="1790112" y="26801"/>
                    <a:pt x="1790112" y="59862"/>
                  </a:cubicBezTo>
                  <a:lnTo>
                    <a:pt x="1790112" y="538757"/>
                  </a:lnTo>
                  <a:cubicBezTo>
                    <a:pt x="1790112" y="571818"/>
                    <a:pt x="1763311" y="598619"/>
                    <a:pt x="1730250" y="598619"/>
                  </a:cubicBezTo>
                  <a:lnTo>
                    <a:pt x="59862" y="598619"/>
                  </a:lnTo>
                  <a:cubicBezTo>
                    <a:pt x="26801" y="598619"/>
                    <a:pt x="0" y="571818"/>
                    <a:pt x="0" y="538757"/>
                  </a:cubicBezTo>
                  <a:lnTo>
                    <a:pt x="0" y="598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中国证监会直属</a:t>
              </a:r>
              <a:endParaRPr lang="zh-CN" altLang="en-US" sz="1800" dirty="0">
                <a:latin typeface="微软雅黑" panose="020B0503020204020204" pitchFamily="34" charset="-122"/>
                <a:ea typeface="微软雅黑" panose="020B0503020204020204" pitchFamily="34" charset="-122"/>
              </a:endParaRPr>
            </a:p>
          </p:txBody>
        </p:sp>
        <p:sp>
          <p:nvSpPr>
            <p:cNvPr id="63" name="任意多边形 62"/>
            <p:cNvSpPr/>
            <p:nvPr/>
          </p:nvSpPr>
          <p:spPr>
            <a:xfrm>
              <a:off x="3230570" y="3190874"/>
              <a:ext cx="2004457" cy="239447"/>
            </a:xfrm>
            <a:custGeom>
              <a:avLst/>
              <a:gdLst/>
              <a:ahLst/>
              <a:cxnLst/>
              <a:rect l="0" t="0" r="0" b="0"/>
              <a:pathLst>
                <a:path>
                  <a:moveTo>
                    <a:pt x="2004457" y="0"/>
                  </a:moveTo>
                  <a:lnTo>
                    <a:pt x="2004457" y="119723"/>
                  </a:lnTo>
                  <a:lnTo>
                    <a:pt x="0" y="119723"/>
                  </a:lnTo>
                  <a:lnTo>
                    <a:pt x="0" y="2394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64" name="任意多边形 63"/>
            <p:cNvSpPr/>
            <p:nvPr/>
          </p:nvSpPr>
          <p:spPr>
            <a:xfrm>
              <a:off x="2194728" y="3430322"/>
              <a:ext cx="2071685" cy="598619"/>
            </a:xfrm>
            <a:custGeom>
              <a:avLst/>
              <a:gdLst>
                <a:gd name="connsiteX0" fmla="*/ 0 w 2071685"/>
                <a:gd name="connsiteY0" fmla="*/ 59862 h 598619"/>
                <a:gd name="connsiteX1" fmla="*/ 59862 w 2071685"/>
                <a:gd name="connsiteY1" fmla="*/ 0 h 598619"/>
                <a:gd name="connsiteX2" fmla="*/ 2011823 w 2071685"/>
                <a:gd name="connsiteY2" fmla="*/ 0 h 598619"/>
                <a:gd name="connsiteX3" fmla="*/ 2071685 w 2071685"/>
                <a:gd name="connsiteY3" fmla="*/ 59862 h 598619"/>
                <a:gd name="connsiteX4" fmla="*/ 2071685 w 2071685"/>
                <a:gd name="connsiteY4" fmla="*/ 538757 h 598619"/>
                <a:gd name="connsiteX5" fmla="*/ 2011823 w 2071685"/>
                <a:gd name="connsiteY5" fmla="*/ 598619 h 598619"/>
                <a:gd name="connsiteX6" fmla="*/ 59862 w 2071685"/>
                <a:gd name="connsiteY6" fmla="*/ 598619 h 598619"/>
                <a:gd name="connsiteX7" fmla="*/ 0 w 2071685"/>
                <a:gd name="connsiteY7" fmla="*/ 538757 h 598619"/>
                <a:gd name="connsiteX8" fmla="*/ 0 w 2071685"/>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1685" h="598619">
                  <a:moveTo>
                    <a:pt x="0" y="59862"/>
                  </a:moveTo>
                  <a:cubicBezTo>
                    <a:pt x="0" y="26801"/>
                    <a:pt x="26801" y="0"/>
                    <a:pt x="59862" y="0"/>
                  </a:cubicBezTo>
                  <a:lnTo>
                    <a:pt x="2011823" y="0"/>
                  </a:lnTo>
                  <a:cubicBezTo>
                    <a:pt x="2044884" y="0"/>
                    <a:pt x="2071685" y="26801"/>
                    <a:pt x="2071685" y="59862"/>
                  </a:cubicBezTo>
                  <a:lnTo>
                    <a:pt x="2071685" y="538757"/>
                  </a:lnTo>
                  <a:cubicBezTo>
                    <a:pt x="2071685" y="571818"/>
                    <a:pt x="2044884" y="598619"/>
                    <a:pt x="2011823" y="598619"/>
                  </a:cubicBezTo>
                  <a:lnTo>
                    <a:pt x="59862" y="598619"/>
                  </a:lnTo>
                  <a:cubicBezTo>
                    <a:pt x="26801" y="598619"/>
                    <a:pt x="0" y="571818"/>
                    <a:pt x="0" y="538757"/>
                  </a:cubicBezTo>
                  <a:lnTo>
                    <a:pt x="0" y="598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全国性证券交易所</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zh-CN" altLang="en-US" sz="1600" dirty="0">
                <a:latin typeface="微软雅黑" panose="020B0503020204020204" pitchFamily="34" charset="-122"/>
                <a:ea typeface="微软雅黑" panose="020B0503020204020204" pitchFamily="34" charset="-122"/>
              </a:endParaRPr>
            </a:p>
          </p:txBody>
        </p:sp>
        <p:sp>
          <p:nvSpPr>
            <p:cNvPr id="65" name="任意多边形 64"/>
            <p:cNvSpPr/>
            <p:nvPr/>
          </p:nvSpPr>
          <p:spPr>
            <a:xfrm>
              <a:off x="1187780" y="4028942"/>
              <a:ext cx="2042790" cy="239447"/>
            </a:xfrm>
            <a:custGeom>
              <a:avLst/>
              <a:gdLst/>
              <a:ahLst/>
              <a:cxnLst/>
              <a:rect l="0" t="0" r="0" b="0"/>
              <a:pathLst>
                <a:path>
                  <a:moveTo>
                    <a:pt x="2042790" y="0"/>
                  </a:moveTo>
                  <a:lnTo>
                    <a:pt x="2042790" y="119723"/>
                  </a:lnTo>
                  <a:lnTo>
                    <a:pt x="0" y="119723"/>
                  </a:lnTo>
                  <a:lnTo>
                    <a:pt x="0"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66" name="任意多边形 65"/>
            <p:cNvSpPr/>
            <p:nvPr/>
          </p:nvSpPr>
          <p:spPr>
            <a:xfrm>
              <a:off x="566704" y="4268358"/>
              <a:ext cx="1150266" cy="598667"/>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rgbClr val="4472C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上交所</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en-US" altLang="zh-CN" sz="1600" dirty="0">
                <a:latin typeface="微软雅黑" panose="020B0503020204020204" pitchFamily="34" charset="-122"/>
                <a:ea typeface="微软雅黑" panose="020B0503020204020204" pitchFamily="34" charset="-122"/>
              </a:endParaRPr>
            </a:p>
          </p:txBody>
        </p:sp>
        <p:sp>
          <p:nvSpPr>
            <p:cNvPr id="67" name="任意多边形 66"/>
            <p:cNvSpPr/>
            <p:nvPr/>
          </p:nvSpPr>
          <p:spPr>
            <a:xfrm>
              <a:off x="604126" y="4867010"/>
              <a:ext cx="583654" cy="239447"/>
            </a:xfrm>
            <a:custGeom>
              <a:avLst/>
              <a:gdLst/>
              <a:ahLst/>
              <a:cxnLst/>
              <a:rect l="0" t="0" r="0" b="0"/>
              <a:pathLst>
                <a:path>
                  <a:moveTo>
                    <a:pt x="583654" y="0"/>
                  </a:moveTo>
                  <a:lnTo>
                    <a:pt x="583654" y="119723"/>
                  </a:lnTo>
                  <a:lnTo>
                    <a:pt x="0" y="119723"/>
                  </a:lnTo>
                  <a:lnTo>
                    <a:pt x="0"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90" name="任意多边形 89"/>
            <p:cNvSpPr/>
            <p:nvPr/>
          </p:nvSpPr>
          <p:spPr>
            <a:xfrm>
              <a:off x="155161" y="5106458"/>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主板</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zh-CN" altLang="en-US" sz="1600" dirty="0">
                <a:latin typeface="微软雅黑" panose="020B0503020204020204" pitchFamily="34" charset="-122"/>
                <a:ea typeface="微软雅黑" panose="020B0503020204020204" pitchFamily="34" charset="-122"/>
              </a:endParaRPr>
            </a:p>
          </p:txBody>
        </p:sp>
        <p:sp>
          <p:nvSpPr>
            <p:cNvPr id="91" name="任意多边形 90"/>
            <p:cNvSpPr/>
            <p:nvPr/>
          </p:nvSpPr>
          <p:spPr>
            <a:xfrm>
              <a:off x="1187780" y="4867010"/>
              <a:ext cx="583654" cy="239447"/>
            </a:xfrm>
            <a:custGeom>
              <a:avLst/>
              <a:gdLst/>
              <a:ahLst/>
              <a:cxnLst/>
              <a:rect l="0" t="0" r="0" b="0"/>
              <a:pathLst>
                <a:path>
                  <a:moveTo>
                    <a:pt x="0" y="0"/>
                  </a:moveTo>
                  <a:lnTo>
                    <a:pt x="0" y="119723"/>
                  </a:lnTo>
                  <a:lnTo>
                    <a:pt x="583654" y="119723"/>
                  </a:lnTo>
                  <a:lnTo>
                    <a:pt x="583654"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92" name="任意多边形 91"/>
            <p:cNvSpPr/>
            <p:nvPr/>
          </p:nvSpPr>
          <p:spPr>
            <a:xfrm>
              <a:off x="1322470" y="5106458"/>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科创板</a:t>
              </a:r>
              <a:endParaRPr lang="zh-CN" altLang="en-US" sz="1600" dirty="0">
                <a:latin typeface="微软雅黑" panose="020B0503020204020204" pitchFamily="34" charset="-122"/>
                <a:ea typeface="微软雅黑" panose="020B0503020204020204" pitchFamily="34" charset="-122"/>
              </a:endParaRPr>
            </a:p>
          </p:txBody>
        </p:sp>
        <p:sp>
          <p:nvSpPr>
            <p:cNvPr id="93" name="任意多边形 92"/>
            <p:cNvSpPr/>
            <p:nvPr/>
          </p:nvSpPr>
          <p:spPr>
            <a:xfrm>
              <a:off x="3230570" y="4028942"/>
              <a:ext cx="291827" cy="239447"/>
            </a:xfrm>
            <a:custGeom>
              <a:avLst/>
              <a:gdLst/>
              <a:ahLst/>
              <a:cxnLst/>
              <a:rect l="0" t="0" r="0" b="0"/>
              <a:pathLst>
                <a:path>
                  <a:moveTo>
                    <a:pt x="0" y="0"/>
                  </a:moveTo>
                  <a:lnTo>
                    <a:pt x="0" y="119723"/>
                  </a:lnTo>
                  <a:lnTo>
                    <a:pt x="291827" y="119723"/>
                  </a:lnTo>
                  <a:lnTo>
                    <a:pt x="291827"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94" name="任意多边形 93"/>
            <p:cNvSpPr/>
            <p:nvPr/>
          </p:nvSpPr>
          <p:spPr>
            <a:xfrm>
              <a:off x="3073433" y="4268390"/>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rgbClr val="4472C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深交所</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zh-CN" altLang="en-US" sz="1600" dirty="0">
                <a:latin typeface="微软雅黑" panose="020B0503020204020204" pitchFamily="34" charset="-122"/>
                <a:ea typeface="微软雅黑" panose="020B0503020204020204" pitchFamily="34" charset="-122"/>
              </a:endParaRPr>
            </a:p>
          </p:txBody>
        </p:sp>
        <p:sp>
          <p:nvSpPr>
            <p:cNvPr id="95" name="任意多边形 94"/>
            <p:cNvSpPr/>
            <p:nvPr/>
          </p:nvSpPr>
          <p:spPr>
            <a:xfrm>
              <a:off x="2938743" y="4867010"/>
              <a:ext cx="583654" cy="239447"/>
            </a:xfrm>
            <a:custGeom>
              <a:avLst/>
              <a:gdLst/>
              <a:ahLst/>
              <a:cxnLst/>
              <a:rect l="0" t="0" r="0" b="0"/>
              <a:pathLst>
                <a:path>
                  <a:moveTo>
                    <a:pt x="583654" y="0"/>
                  </a:moveTo>
                  <a:lnTo>
                    <a:pt x="583654" y="119723"/>
                  </a:lnTo>
                  <a:lnTo>
                    <a:pt x="0" y="119723"/>
                  </a:lnTo>
                  <a:lnTo>
                    <a:pt x="0"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96" name="任意多边形 95"/>
            <p:cNvSpPr/>
            <p:nvPr/>
          </p:nvSpPr>
          <p:spPr>
            <a:xfrm>
              <a:off x="2489778" y="5106458"/>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主板</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zh-CN" altLang="en-US" sz="1600" dirty="0">
                <a:latin typeface="微软雅黑" panose="020B0503020204020204" pitchFamily="34" charset="-122"/>
                <a:ea typeface="微软雅黑" panose="020B0503020204020204" pitchFamily="34" charset="-122"/>
              </a:endParaRPr>
            </a:p>
          </p:txBody>
        </p:sp>
        <p:sp>
          <p:nvSpPr>
            <p:cNvPr id="97" name="任意多边形 96"/>
            <p:cNvSpPr/>
            <p:nvPr/>
          </p:nvSpPr>
          <p:spPr>
            <a:xfrm>
              <a:off x="3522397" y="4867010"/>
              <a:ext cx="583654" cy="239447"/>
            </a:xfrm>
            <a:custGeom>
              <a:avLst/>
              <a:gdLst/>
              <a:ahLst/>
              <a:cxnLst/>
              <a:rect l="0" t="0" r="0" b="0"/>
              <a:pathLst>
                <a:path>
                  <a:moveTo>
                    <a:pt x="0" y="0"/>
                  </a:moveTo>
                  <a:lnTo>
                    <a:pt x="0" y="119723"/>
                  </a:lnTo>
                  <a:lnTo>
                    <a:pt x="583654" y="119723"/>
                  </a:lnTo>
                  <a:lnTo>
                    <a:pt x="583654"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98" name="任意多边形 97"/>
            <p:cNvSpPr/>
            <p:nvPr/>
          </p:nvSpPr>
          <p:spPr>
            <a:xfrm>
              <a:off x="3657087" y="5106458"/>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创业板</a:t>
              </a:r>
              <a:endParaRPr lang="zh-CN" altLang="en-US" sz="1600" dirty="0">
                <a:latin typeface="微软雅黑" panose="020B0503020204020204" pitchFamily="34" charset="-122"/>
                <a:ea typeface="微软雅黑" panose="020B0503020204020204" pitchFamily="34" charset="-122"/>
              </a:endParaRPr>
            </a:p>
          </p:txBody>
        </p:sp>
        <p:sp>
          <p:nvSpPr>
            <p:cNvPr id="99" name="任意多边形 98"/>
            <p:cNvSpPr/>
            <p:nvPr/>
          </p:nvSpPr>
          <p:spPr>
            <a:xfrm>
              <a:off x="3230570" y="4028942"/>
              <a:ext cx="2042790" cy="239447"/>
            </a:xfrm>
            <a:custGeom>
              <a:avLst/>
              <a:gdLst/>
              <a:ahLst/>
              <a:cxnLst/>
              <a:rect l="0" t="0" r="0" b="0"/>
              <a:pathLst>
                <a:path>
                  <a:moveTo>
                    <a:pt x="0" y="0"/>
                  </a:moveTo>
                  <a:lnTo>
                    <a:pt x="0" y="119723"/>
                  </a:lnTo>
                  <a:lnTo>
                    <a:pt x="2042790" y="119723"/>
                  </a:lnTo>
                  <a:lnTo>
                    <a:pt x="2042790"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100" name="任意多边形 99"/>
            <p:cNvSpPr/>
            <p:nvPr/>
          </p:nvSpPr>
          <p:spPr>
            <a:xfrm>
              <a:off x="4824396" y="4268390"/>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rgbClr val="4472C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北交所</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zh-CN" altLang="en-US" sz="1600" dirty="0">
                <a:latin typeface="微软雅黑" panose="020B0503020204020204" pitchFamily="34" charset="-122"/>
                <a:ea typeface="微软雅黑" panose="020B0503020204020204" pitchFamily="34" charset="-122"/>
              </a:endParaRPr>
            </a:p>
          </p:txBody>
        </p:sp>
        <p:sp>
          <p:nvSpPr>
            <p:cNvPr id="101" name="任意多边形 100"/>
            <p:cNvSpPr/>
            <p:nvPr/>
          </p:nvSpPr>
          <p:spPr>
            <a:xfrm>
              <a:off x="5227640" y="4867010"/>
              <a:ext cx="91440" cy="239447"/>
            </a:xfrm>
            <a:custGeom>
              <a:avLst/>
              <a:gdLst/>
              <a:ahLst/>
              <a:cxnLst/>
              <a:rect l="0" t="0" r="0" b="0"/>
              <a:pathLst>
                <a:path>
                  <a:moveTo>
                    <a:pt x="45720" y="0"/>
                  </a:moveTo>
                  <a:lnTo>
                    <a:pt x="45720"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102" name="任意多边形 101"/>
            <p:cNvSpPr/>
            <p:nvPr/>
          </p:nvSpPr>
          <p:spPr>
            <a:xfrm>
              <a:off x="4824396" y="5106458"/>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北交所</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zh-CN" altLang="en-US" sz="16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zh-CN" altLang="en-US" sz="1600" dirty="0">
                <a:latin typeface="微软雅黑" panose="020B0503020204020204" pitchFamily="34" charset="-122"/>
                <a:ea typeface="微软雅黑" panose="020B0503020204020204" pitchFamily="34" charset="-122"/>
              </a:endParaRPr>
            </a:p>
          </p:txBody>
        </p:sp>
        <p:sp>
          <p:nvSpPr>
            <p:cNvPr id="103" name="任意多边形 102"/>
            <p:cNvSpPr/>
            <p:nvPr/>
          </p:nvSpPr>
          <p:spPr>
            <a:xfrm>
              <a:off x="5235028" y="3190874"/>
              <a:ext cx="1886931" cy="239447"/>
            </a:xfrm>
            <a:custGeom>
              <a:avLst/>
              <a:gdLst/>
              <a:ahLst/>
              <a:cxnLst/>
              <a:rect l="0" t="0" r="0" b="0"/>
              <a:pathLst>
                <a:path>
                  <a:moveTo>
                    <a:pt x="0" y="0"/>
                  </a:moveTo>
                  <a:lnTo>
                    <a:pt x="0" y="119723"/>
                  </a:lnTo>
                  <a:lnTo>
                    <a:pt x="1886931" y="119723"/>
                  </a:lnTo>
                  <a:lnTo>
                    <a:pt x="1886931" y="2394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104" name="任意多边形 103"/>
            <p:cNvSpPr/>
            <p:nvPr/>
          </p:nvSpPr>
          <p:spPr>
            <a:xfrm>
              <a:off x="5968591" y="3430322"/>
              <a:ext cx="2306736" cy="598619"/>
            </a:xfrm>
            <a:custGeom>
              <a:avLst/>
              <a:gdLst>
                <a:gd name="connsiteX0" fmla="*/ 0 w 2306736"/>
                <a:gd name="connsiteY0" fmla="*/ 59862 h 598619"/>
                <a:gd name="connsiteX1" fmla="*/ 59862 w 2306736"/>
                <a:gd name="connsiteY1" fmla="*/ 0 h 598619"/>
                <a:gd name="connsiteX2" fmla="*/ 2246874 w 2306736"/>
                <a:gd name="connsiteY2" fmla="*/ 0 h 598619"/>
                <a:gd name="connsiteX3" fmla="*/ 2306736 w 2306736"/>
                <a:gd name="connsiteY3" fmla="*/ 59862 h 598619"/>
                <a:gd name="connsiteX4" fmla="*/ 2306736 w 2306736"/>
                <a:gd name="connsiteY4" fmla="*/ 538757 h 598619"/>
                <a:gd name="connsiteX5" fmla="*/ 2246874 w 2306736"/>
                <a:gd name="connsiteY5" fmla="*/ 598619 h 598619"/>
                <a:gd name="connsiteX6" fmla="*/ 59862 w 2306736"/>
                <a:gd name="connsiteY6" fmla="*/ 598619 h 598619"/>
                <a:gd name="connsiteX7" fmla="*/ 0 w 2306736"/>
                <a:gd name="connsiteY7" fmla="*/ 538757 h 598619"/>
                <a:gd name="connsiteX8" fmla="*/ 0 w 2306736"/>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6736" h="598619">
                  <a:moveTo>
                    <a:pt x="0" y="59862"/>
                  </a:moveTo>
                  <a:cubicBezTo>
                    <a:pt x="0" y="26801"/>
                    <a:pt x="26801" y="0"/>
                    <a:pt x="59862" y="0"/>
                  </a:cubicBezTo>
                  <a:lnTo>
                    <a:pt x="2246874" y="0"/>
                  </a:lnTo>
                  <a:cubicBezTo>
                    <a:pt x="2279935" y="0"/>
                    <a:pt x="2306736" y="26801"/>
                    <a:pt x="2306736" y="59862"/>
                  </a:cubicBezTo>
                  <a:lnTo>
                    <a:pt x="2306736" y="538757"/>
                  </a:lnTo>
                  <a:cubicBezTo>
                    <a:pt x="2306736" y="571818"/>
                    <a:pt x="2279935" y="598619"/>
                    <a:pt x="2246874" y="598619"/>
                  </a:cubicBezTo>
                  <a:lnTo>
                    <a:pt x="59862" y="598619"/>
                  </a:lnTo>
                  <a:cubicBezTo>
                    <a:pt x="26801" y="598619"/>
                    <a:pt x="0" y="571818"/>
                    <a:pt x="0" y="538757"/>
                  </a:cubicBezTo>
                  <a:lnTo>
                    <a:pt x="0" y="59862"/>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全国性证券交易场所</a:t>
              </a:r>
              <a:endParaRPr lang="zh-CN" altLang="en-US" sz="1800" dirty="0">
                <a:latin typeface="微软雅黑" panose="020B0503020204020204" pitchFamily="34" charset="-122"/>
                <a:ea typeface="微软雅黑" panose="020B0503020204020204" pitchFamily="34" charset="-122"/>
              </a:endParaRPr>
            </a:p>
          </p:txBody>
        </p:sp>
        <p:sp>
          <p:nvSpPr>
            <p:cNvPr id="105" name="任意多边形 104"/>
            <p:cNvSpPr/>
            <p:nvPr/>
          </p:nvSpPr>
          <p:spPr>
            <a:xfrm>
              <a:off x="7076240" y="4028942"/>
              <a:ext cx="91440" cy="239447"/>
            </a:xfrm>
            <a:custGeom>
              <a:avLst/>
              <a:gdLst/>
              <a:ahLst/>
              <a:cxnLst/>
              <a:rect l="0" t="0" r="0" b="0"/>
              <a:pathLst>
                <a:path>
                  <a:moveTo>
                    <a:pt x="45720" y="0"/>
                  </a:moveTo>
                  <a:lnTo>
                    <a:pt x="45720"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106" name="任意多边形 105"/>
            <p:cNvSpPr/>
            <p:nvPr/>
          </p:nvSpPr>
          <p:spPr>
            <a:xfrm>
              <a:off x="6043659" y="4268390"/>
              <a:ext cx="2124000" cy="598619"/>
            </a:xfrm>
            <a:custGeom>
              <a:avLst/>
              <a:gdLst>
                <a:gd name="connsiteX0" fmla="*/ 0 w 2260511"/>
                <a:gd name="connsiteY0" fmla="*/ 59862 h 598619"/>
                <a:gd name="connsiteX1" fmla="*/ 59862 w 2260511"/>
                <a:gd name="connsiteY1" fmla="*/ 0 h 598619"/>
                <a:gd name="connsiteX2" fmla="*/ 2200649 w 2260511"/>
                <a:gd name="connsiteY2" fmla="*/ 0 h 598619"/>
                <a:gd name="connsiteX3" fmla="*/ 2260511 w 2260511"/>
                <a:gd name="connsiteY3" fmla="*/ 59862 h 598619"/>
                <a:gd name="connsiteX4" fmla="*/ 2260511 w 2260511"/>
                <a:gd name="connsiteY4" fmla="*/ 538757 h 598619"/>
                <a:gd name="connsiteX5" fmla="*/ 2200649 w 2260511"/>
                <a:gd name="connsiteY5" fmla="*/ 598619 h 598619"/>
                <a:gd name="connsiteX6" fmla="*/ 59862 w 2260511"/>
                <a:gd name="connsiteY6" fmla="*/ 598619 h 598619"/>
                <a:gd name="connsiteX7" fmla="*/ 0 w 2260511"/>
                <a:gd name="connsiteY7" fmla="*/ 538757 h 598619"/>
                <a:gd name="connsiteX8" fmla="*/ 0 w 2260511"/>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0511" h="598619">
                  <a:moveTo>
                    <a:pt x="0" y="59862"/>
                  </a:moveTo>
                  <a:cubicBezTo>
                    <a:pt x="0" y="26801"/>
                    <a:pt x="26801" y="0"/>
                    <a:pt x="59862" y="0"/>
                  </a:cubicBezTo>
                  <a:lnTo>
                    <a:pt x="2200649" y="0"/>
                  </a:lnTo>
                  <a:cubicBezTo>
                    <a:pt x="2233710" y="0"/>
                    <a:pt x="2260511" y="26801"/>
                    <a:pt x="2260511" y="59862"/>
                  </a:cubicBezTo>
                  <a:lnTo>
                    <a:pt x="2260511" y="538757"/>
                  </a:lnTo>
                  <a:cubicBezTo>
                    <a:pt x="2260511" y="571818"/>
                    <a:pt x="2233710" y="598619"/>
                    <a:pt x="2200649" y="598619"/>
                  </a:cubicBezTo>
                  <a:lnTo>
                    <a:pt x="59862" y="598619"/>
                  </a:lnTo>
                  <a:cubicBezTo>
                    <a:pt x="26801" y="598619"/>
                    <a:pt x="0" y="571818"/>
                    <a:pt x="0" y="538757"/>
                  </a:cubicBezTo>
                  <a:lnTo>
                    <a:pt x="0" y="59862"/>
                  </a:ln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pPr>
              <a:r>
                <a:rPr lang="zh-CN" altLang="en-US" sz="1800" dirty="0">
                  <a:latin typeface="微软雅黑" panose="020B0503020204020204" pitchFamily="34" charset="-122"/>
                  <a:ea typeface="微软雅黑" panose="020B0503020204020204" pitchFamily="34" charset="-122"/>
                </a:rPr>
                <a:t>全国股转系统</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pPr>
              <a:r>
                <a:rPr lang="zh-CN" altLang="en-US" sz="1800" dirty="0">
                  <a:latin typeface="微软雅黑" panose="020B0503020204020204" pitchFamily="34" charset="-122"/>
                  <a:ea typeface="微软雅黑" panose="020B0503020204020204" pitchFamily="34" charset="-122"/>
                </a:rPr>
                <a:t>（新三板）</a:t>
              </a:r>
              <a:endParaRPr lang="zh-CN" altLang="en-US" sz="1600" dirty="0">
                <a:latin typeface="微软雅黑" panose="020B0503020204020204" pitchFamily="34" charset="-122"/>
                <a:ea typeface="微软雅黑" panose="020B0503020204020204" pitchFamily="34" charset="-122"/>
              </a:endParaRPr>
            </a:p>
          </p:txBody>
        </p:sp>
        <p:sp>
          <p:nvSpPr>
            <p:cNvPr id="107" name="任意多边形 106"/>
            <p:cNvSpPr/>
            <p:nvPr/>
          </p:nvSpPr>
          <p:spPr>
            <a:xfrm>
              <a:off x="6538305" y="4865603"/>
              <a:ext cx="583654" cy="239447"/>
            </a:xfrm>
            <a:custGeom>
              <a:avLst/>
              <a:gdLst/>
              <a:ahLst/>
              <a:cxnLst/>
              <a:rect l="0" t="0" r="0" b="0"/>
              <a:pathLst>
                <a:path>
                  <a:moveTo>
                    <a:pt x="583654" y="0"/>
                  </a:moveTo>
                  <a:lnTo>
                    <a:pt x="583654" y="119723"/>
                  </a:lnTo>
                  <a:lnTo>
                    <a:pt x="0" y="119723"/>
                  </a:lnTo>
                  <a:lnTo>
                    <a:pt x="0"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108" name="任意多边形 107"/>
            <p:cNvSpPr/>
            <p:nvPr/>
          </p:nvSpPr>
          <p:spPr>
            <a:xfrm>
              <a:off x="6089340" y="5105051"/>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创新层</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en-US" altLang="zh-CN" sz="1600" dirty="0">
                <a:latin typeface="微软雅黑" panose="020B0503020204020204" pitchFamily="34" charset="-122"/>
                <a:ea typeface="微软雅黑" panose="020B0503020204020204" pitchFamily="34" charset="-122"/>
              </a:endParaRPr>
            </a:p>
          </p:txBody>
        </p:sp>
        <p:sp>
          <p:nvSpPr>
            <p:cNvPr id="109" name="任意多边形 108"/>
            <p:cNvSpPr/>
            <p:nvPr/>
          </p:nvSpPr>
          <p:spPr>
            <a:xfrm>
              <a:off x="7121959" y="4865603"/>
              <a:ext cx="583654" cy="239447"/>
            </a:xfrm>
            <a:custGeom>
              <a:avLst/>
              <a:gdLst/>
              <a:ahLst/>
              <a:cxnLst/>
              <a:rect l="0" t="0" r="0" b="0"/>
              <a:pathLst>
                <a:path>
                  <a:moveTo>
                    <a:pt x="0" y="0"/>
                  </a:moveTo>
                  <a:lnTo>
                    <a:pt x="0" y="119723"/>
                  </a:lnTo>
                  <a:lnTo>
                    <a:pt x="583654" y="119723"/>
                  </a:lnTo>
                  <a:lnTo>
                    <a:pt x="583654" y="239447"/>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110" name="任意多边形 109"/>
            <p:cNvSpPr/>
            <p:nvPr/>
          </p:nvSpPr>
          <p:spPr>
            <a:xfrm>
              <a:off x="7256649" y="5105051"/>
              <a:ext cx="897929" cy="598619"/>
            </a:xfrm>
            <a:custGeom>
              <a:avLst/>
              <a:gdLst>
                <a:gd name="connsiteX0" fmla="*/ 0 w 897929"/>
                <a:gd name="connsiteY0" fmla="*/ 59862 h 598619"/>
                <a:gd name="connsiteX1" fmla="*/ 59862 w 897929"/>
                <a:gd name="connsiteY1" fmla="*/ 0 h 598619"/>
                <a:gd name="connsiteX2" fmla="*/ 838067 w 897929"/>
                <a:gd name="connsiteY2" fmla="*/ 0 h 598619"/>
                <a:gd name="connsiteX3" fmla="*/ 897929 w 897929"/>
                <a:gd name="connsiteY3" fmla="*/ 59862 h 598619"/>
                <a:gd name="connsiteX4" fmla="*/ 897929 w 897929"/>
                <a:gd name="connsiteY4" fmla="*/ 538757 h 598619"/>
                <a:gd name="connsiteX5" fmla="*/ 838067 w 897929"/>
                <a:gd name="connsiteY5" fmla="*/ 598619 h 598619"/>
                <a:gd name="connsiteX6" fmla="*/ 59862 w 897929"/>
                <a:gd name="connsiteY6" fmla="*/ 598619 h 598619"/>
                <a:gd name="connsiteX7" fmla="*/ 0 w 897929"/>
                <a:gd name="connsiteY7" fmla="*/ 538757 h 598619"/>
                <a:gd name="connsiteX8" fmla="*/ 0 w 897929"/>
                <a:gd name="connsiteY8" fmla="*/ 59862 h 5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7929" h="598619">
                  <a:moveTo>
                    <a:pt x="0" y="59862"/>
                  </a:moveTo>
                  <a:cubicBezTo>
                    <a:pt x="0" y="26801"/>
                    <a:pt x="26801" y="0"/>
                    <a:pt x="59862" y="0"/>
                  </a:cubicBezTo>
                  <a:lnTo>
                    <a:pt x="838067" y="0"/>
                  </a:lnTo>
                  <a:cubicBezTo>
                    <a:pt x="871128" y="0"/>
                    <a:pt x="897929" y="26801"/>
                    <a:pt x="897929" y="59862"/>
                  </a:cubicBezTo>
                  <a:lnTo>
                    <a:pt x="897929" y="538757"/>
                  </a:lnTo>
                  <a:cubicBezTo>
                    <a:pt x="897929" y="571818"/>
                    <a:pt x="871128" y="598619"/>
                    <a:pt x="838067" y="598619"/>
                  </a:cubicBezTo>
                  <a:lnTo>
                    <a:pt x="59862" y="598619"/>
                  </a:lnTo>
                  <a:cubicBezTo>
                    <a:pt x="26801" y="598619"/>
                    <a:pt x="0" y="571818"/>
                    <a:pt x="0" y="538757"/>
                  </a:cubicBezTo>
                  <a:lnTo>
                    <a:pt x="0" y="59862"/>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108" tIns="86108" rIns="86108" bIns="86108"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endParaRPr lang="zh-CN" altLang="en-US"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r>
                <a:rPr lang="zh-CN" altLang="en-US" sz="1800" dirty="0">
                  <a:latin typeface="微软雅黑" panose="020B0503020204020204" pitchFamily="34" charset="-122"/>
                  <a:ea typeface="微软雅黑" panose="020B0503020204020204" pitchFamily="34" charset="-122"/>
                </a:rPr>
                <a:t>基础层</a:t>
              </a:r>
              <a:endParaRPr lang="en-US" altLang="zh-CN" sz="1800" dirty="0">
                <a:latin typeface="微软雅黑" panose="020B0503020204020204" pitchFamily="34" charset="-122"/>
                <a:ea typeface="微软雅黑" panose="020B0503020204020204" pitchFamily="34" charset="-122"/>
              </a:endParaRPr>
            </a:p>
            <a:p>
              <a:pPr algn="ctr" defTabSz="800100">
                <a:lnSpc>
                  <a:spcPct val="90000"/>
                </a:lnSpc>
                <a:spcAft>
                  <a:spcPct val="35000"/>
                </a:spcAft>
              </a:pPr>
              <a:endParaRPr lang="en-US" altLang="zh-CN" sz="1600" dirty="0">
                <a:latin typeface="微软雅黑" panose="020B0503020204020204" pitchFamily="34" charset="-122"/>
                <a:ea typeface="微软雅黑" panose="020B0503020204020204" pitchFamily="34" charset="-122"/>
              </a:endParaRPr>
            </a:p>
          </p:txBody>
        </p:sp>
      </p:grpSp>
      <p:grpSp>
        <p:nvGrpSpPr>
          <p:cNvPr id="139" name="组合 138"/>
          <p:cNvGrpSpPr/>
          <p:nvPr/>
        </p:nvGrpSpPr>
        <p:grpSpPr>
          <a:xfrm>
            <a:off x="1541780" y="1519555"/>
            <a:ext cx="2553335" cy="2242185"/>
            <a:chOff x="9107275" y="2739010"/>
            <a:chExt cx="2305184" cy="2903610"/>
          </a:xfrm>
        </p:grpSpPr>
        <p:sp>
          <p:nvSpPr>
            <p:cNvPr id="140" name="任意多边形 139"/>
            <p:cNvSpPr/>
            <p:nvPr/>
          </p:nvSpPr>
          <p:spPr>
            <a:xfrm>
              <a:off x="9107275" y="2739010"/>
              <a:ext cx="2305184" cy="716372"/>
            </a:xfrm>
            <a:custGeom>
              <a:avLst/>
              <a:gdLst>
                <a:gd name="connsiteX0" fmla="*/ 0 w 2305184"/>
                <a:gd name="connsiteY0" fmla="*/ 71637 h 716372"/>
                <a:gd name="connsiteX1" fmla="*/ 71637 w 2305184"/>
                <a:gd name="connsiteY1" fmla="*/ 0 h 716372"/>
                <a:gd name="connsiteX2" fmla="*/ 2233547 w 2305184"/>
                <a:gd name="connsiteY2" fmla="*/ 0 h 716372"/>
                <a:gd name="connsiteX3" fmla="*/ 2305184 w 2305184"/>
                <a:gd name="connsiteY3" fmla="*/ 71637 h 716372"/>
                <a:gd name="connsiteX4" fmla="*/ 2305184 w 2305184"/>
                <a:gd name="connsiteY4" fmla="*/ 644735 h 716372"/>
                <a:gd name="connsiteX5" fmla="*/ 2233547 w 2305184"/>
                <a:gd name="connsiteY5" fmla="*/ 716372 h 716372"/>
                <a:gd name="connsiteX6" fmla="*/ 71637 w 2305184"/>
                <a:gd name="connsiteY6" fmla="*/ 716372 h 716372"/>
                <a:gd name="connsiteX7" fmla="*/ 0 w 2305184"/>
                <a:gd name="connsiteY7" fmla="*/ 644735 h 716372"/>
                <a:gd name="connsiteX8" fmla="*/ 0 w 2305184"/>
                <a:gd name="connsiteY8" fmla="*/ 71637 h 7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184" h="716372">
                  <a:moveTo>
                    <a:pt x="0" y="71637"/>
                  </a:moveTo>
                  <a:cubicBezTo>
                    <a:pt x="0" y="32073"/>
                    <a:pt x="32073" y="0"/>
                    <a:pt x="71637" y="0"/>
                  </a:cubicBezTo>
                  <a:lnTo>
                    <a:pt x="2233547" y="0"/>
                  </a:lnTo>
                  <a:cubicBezTo>
                    <a:pt x="2273111" y="0"/>
                    <a:pt x="2305184" y="32073"/>
                    <a:pt x="2305184" y="71637"/>
                  </a:cubicBezTo>
                  <a:lnTo>
                    <a:pt x="2305184" y="644735"/>
                  </a:lnTo>
                  <a:cubicBezTo>
                    <a:pt x="2305184" y="684299"/>
                    <a:pt x="2273111" y="716372"/>
                    <a:pt x="2233547" y="716372"/>
                  </a:cubicBezTo>
                  <a:lnTo>
                    <a:pt x="71637" y="716372"/>
                  </a:lnTo>
                  <a:cubicBezTo>
                    <a:pt x="32073" y="716372"/>
                    <a:pt x="0" y="684299"/>
                    <a:pt x="0" y="644735"/>
                  </a:cubicBezTo>
                  <a:lnTo>
                    <a:pt x="0" y="71637"/>
                  </a:lnTo>
                  <a:close/>
                </a:path>
              </a:pathLst>
            </a:custGeom>
            <a:solidFill>
              <a:schemeClr val="accent5">
                <a:lumMod val="20000"/>
                <a:lumOff val="8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9557" tIns="89557" rIns="89557" bIns="89557"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r>
                <a:rPr lang="zh-CN" altLang="en-US" sz="1800" dirty="0">
                  <a:solidFill>
                    <a:schemeClr val="accent1">
                      <a:lumMod val="75000"/>
                    </a:schemeClr>
                  </a:solidFill>
                  <a:latin typeface="微软雅黑" panose="020B0503020204020204" pitchFamily="34" charset="-122"/>
                  <a:ea typeface="微软雅黑" panose="020B0503020204020204" pitchFamily="34" charset="-122"/>
                </a:rPr>
                <a:t>各地方政府设立管理</a:t>
              </a:r>
              <a:endParaRPr lang="zh-CN" altLang="en-US" sz="18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1" name="任意多边形 140"/>
            <p:cNvSpPr/>
            <p:nvPr/>
          </p:nvSpPr>
          <p:spPr>
            <a:xfrm>
              <a:off x="10214147" y="3455383"/>
              <a:ext cx="91440" cy="377246"/>
            </a:xfrm>
            <a:custGeom>
              <a:avLst/>
              <a:gdLst/>
              <a:ahLst/>
              <a:cxnLst/>
              <a:rect l="0" t="0" r="0" b="0"/>
              <a:pathLst>
                <a:path>
                  <a:moveTo>
                    <a:pt x="45720" y="0"/>
                  </a:moveTo>
                  <a:lnTo>
                    <a:pt x="45720" y="377246"/>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142" name="任意多边形 141"/>
            <p:cNvSpPr/>
            <p:nvPr/>
          </p:nvSpPr>
          <p:spPr>
            <a:xfrm>
              <a:off x="9107275" y="3832629"/>
              <a:ext cx="2305184" cy="716372"/>
            </a:xfrm>
            <a:custGeom>
              <a:avLst/>
              <a:gdLst>
                <a:gd name="connsiteX0" fmla="*/ 0 w 2305184"/>
                <a:gd name="connsiteY0" fmla="*/ 71637 h 716372"/>
                <a:gd name="connsiteX1" fmla="*/ 71637 w 2305184"/>
                <a:gd name="connsiteY1" fmla="*/ 0 h 716372"/>
                <a:gd name="connsiteX2" fmla="*/ 2233547 w 2305184"/>
                <a:gd name="connsiteY2" fmla="*/ 0 h 716372"/>
                <a:gd name="connsiteX3" fmla="*/ 2305184 w 2305184"/>
                <a:gd name="connsiteY3" fmla="*/ 71637 h 716372"/>
                <a:gd name="connsiteX4" fmla="*/ 2305184 w 2305184"/>
                <a:gd name="connsiteY4" fmla="*/ 644735 h 716372"/>
                <a:gd name="connsiteX5" fmla="*/ 2233547 w 2305184"/>
                <a:gd name="connsiteY5" fmla="*/ 716372 h 716372"/>
                <a:gd name="connsiteX6" fmla="*/ 71637 w 2305184"/>
                <a:gd name="connsiteY6" fmla="*/ 716372 h 716372"/>
                <a:gd name="connsiteX7" fmla="*/ 0 w 2305184"/>
                <a:gd name="connsiteY7" fmla="*/ 644735 h 716372"/>
                <a:gd name="connsiteX8" fmla="*/ 0 w 2305184"/>
                <a:gd name="connsiteY8" fmla="*/ 71637 h 7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184" h="716372">
                  <a:moveTo>
                    <a:pt x="0" y="71637"/>
                  </a:moveTo>
                  <a:cubicBezTo>
                    <a:pt x="0" y="32073"/>
                    <a:pt x="32073" y="0"/>
                    <a:pt x="71637" y="0"/>
                  </a:cubicBezTo>
                  <a:lnTo>
                    <a:pt x="2233547" y="0"/>
                  </a:lnTo>
                  <a:cubicBezTo>
                    <a:pt x="2273111" y="0"/>
                    <a:pt x="2305184" y="32073"/>
                    <a:pt x="2305184" y="71637"/>
                  </a:cubicBezTo>
                  <a:lnTo>
                    <a:pt x="2305184" y="644735"/>
                  </a:lnTo>
                  <a:cubicBezTo>
                    <a:pt x="2305184" y="684299"/>
                    <a:pt x="2273111" y="716372"/>
                    <a:pt x="2233547" y="716372"/>
                  </a:cubicBezTo>
                  <a:lnTo>
                    <a:pt x="71637" y="716372"/>
                  </a:lnTo>
                  <a:cubicBezTo>
                    <a:pt x="32073" y="716372"/>
                    <a:pt x="0" y="684299"/>
                    <a:pt x="0" y="644735"/>
                  </a:cubicBezTo>
                  <a:lnTo>
                    <a:pt x="0" y="71637"/>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89557" tIns="89557" rIns="89557" bIns="89557" numCol="1" spcCol="1270" anchor="ctr" anchorCtr="0">
              <a:noAutofit/>
              <a:scene3d>
                <a:camera prst="orthographicFront"/>
                <a:lightRig rig="threePt" dir="t"/>
              </a:scene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r>
                <a:rPr lang="zh-CN" altLang="en-US" sz="24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区域性股权市场</a:t>
              </a:r>
              <a:endParaRPr lang="zh-CN" altLang="en-US" sz="24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143" name="任意多边形 142"/>
            <p:cNvSpPr/>
            <p:nvPr/>
          </p:nvSpPr>
          <p:spPr>
            <a:xfrm>
              <a:off x="10214147" y="4549002"/>
              <a:ext cx="91440" cy="377246"/>
            </a:xfrm>
            <a:custGeom>
              <a:avLst/>
              <a:gdLst/>
              <a:ahLst/>
              <a:cxnLst/>
              <a:rect l="0" t="0" r="0" b="0"/>
              <a:pathLst>
                <a:path>
                  <a:moveTo>
                    <a:pt x="45720" y="0"/>
                  </a:moveTo>
                  <a:lnTo>
                    <a:pt x="45720" y="377246"/>
                  </a:lnTo>
                </a:path>
              </a:pathLst>
            </a:custGeom>
            <a:noFill/>
          </p:spPr>
          <p:style>
            <a:lnRef idx="2">
              <a:schemeClr val="accent2">
                <a:shade val="8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zh-CN" altLang="en-US"/>
            </a:p>
          </p:txBody>
        </p:sp>
        <p:sp>
          <p:nvSpPr>
            <p:cNvPr id="144" name="任意多边形 143"/>
            <p:cNvSpPr/>
            <p:nvPr/>
          </p:nvSpPr>
          <p:spPr>
            <a:xfrm>
              <a:off x="9107275" y="4926248"/>
              <a:ext cx="2305184" cy="716372"/>
            </a:xfrm>
            <a:custGeom>
              <a:avLst/>
              <a:gdLst>
                <a:gd name="connsiteX0" fmla="*/ 0 w 2305184"/>
                <a:gd name="connsiteY0" fmla="*/ 71637 h 716372"/>
                <a:gd name="connsiteX1" fmla="*/ 71637 w 2305184"/>
                <a:gd name="connsiteY1" fmla="*/ 0 h 716372"/>
                <a:gd name="connsiteX2" fmla="*/ 2233547 w 2305184"/>
                <a:gd name="connsiteY2" fmla="*/ 0 h 716372"/>
                <a:gd name="connsiteX3" fmla="*/ 2305184 w 2305184"/>
                <a:gd name="connsiteY3" fmla="*/ 71637 h 716372"/>
                <a:gd name="connsiteX4" fmla="*/ 2305184 w 2305184"/>
                <a:gd name="connsiteY4" fmla="*/ 644735 h 716372"/>
                <a:gd name="connsiteX5" fmla="*/ 2233547 w 2305184"/>
                <a:gd name="connsiteY5" fmla="*/ 716372 h 716372"/>
                <a:gd name="connsiteX6" fmla="*/ 71637 w 2305184"/>
                <a:gd name="connsiteY6" fmla="*/ 716372 h 716372"/>
                <a:gd name="connsiteX7" fmla="*/ 0 w 2305184"/>
                <a:gd name="connsiteY7" fmla="*/ 644735 h 716372"/>
                <a:gd name="connsiteX8" fmla="*/ 0 w 2305184"/>
                <a:gd name="connsiteY8" fmla="*/ 71637 h 7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5184" h="716372">
                  <a:moveTo>
                    <a:pt x="0" y="71637"/>
                  </a:moveTo>
                  <a:cubicBezTo>
                    <a:pt x="0" y="32073"/>
                    <a:pt x="32073" y="0"/>
                    <a:pt x="71637" y="0"/>
                  </a:cubicBezTo>
                  <a:lnTo>
                    <a:pt x="2233547" y="0"/>
                  </a:lnTo>
                  <a:cubicBezTo>
                    <a:pt x="2273111" y="0"/>
                    <a:pt x="2305184" y="32073"/>
                    <a:pt x="2305184" y="71637"/>
                  </a:cubicBezTo>
                  <a:lnTo>
                    <a:pt x="2305184" y="644735"/>
                  </a:lnTo>
                  <a:cubicBezTo>
                    <a:pt x="2305184" y="684299"/>
                    <a:pt x="2273111" y="716372"/>
                    <a:pt x="2233547" y="716372"/>
                  </a:cubicBezTo>
                  <a:lnTo>
                    <a:pt x="71637" y="716372"/>
                  </a:lnTo>
                  <a:cubicBezTo>
                    <a:pt x="32073" y="716372"/>
                    <a:pt x="0" y="684299"/>
                    <a:pt x="0" y="644735"/>
                  </a:cubicBezTo>
                  <a:lnTo>
                    <a:pt x="0" y="71637"/>
                  </a:lnTo>
                  <a:close/>
                </a:path>
              </a:pathLst>
            </a:custGeom>
            <a:solidFill>
              <a:schemeClr val="bg1">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9557" tIns="89557" rIns="89557" bIns="89557" numCol="1" spcCol="1270" anchor="ctr"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0100">
                <a:lnSpc>
                  <a:spcPct val="90000"/>
                </a:lnSpc>
                <a:spcAft>
                  <a:spcPct val="35000"/>
                </a:spcAft>
              </a:pPr>
              <a:r>
                <a:rPr lang="en-US" altLang="zh-CN" sz="1800" dirty="0">
                  <a:latin typeface="微软雅黑" panose="020B0503020204020204" pitchFamily="34" charset="-122"/>
                  <a:ea typeface="微软雅黑" panose="020B0503020204020204" pitchFamily="34" charset="-122"/>
                </a:rPr>
                <a:t>35</a:t>
              </a:r>
              <a:r>
                <a:rPr lang="zh-CN" altLang="en-US" sz="1800" dirty="0">
                  <a:latin typeface="微软雅黑" panose="020B0503020204020204" pitchFamily="34" charset="-122"/>
                  <a:ea typeface="微软雅黑" panose="020B0503020204020204" pitchFamily="34" charset="-122"/>
                </a:rPr>
                <a:t>家区域股权中心</a:t>
              </a:r>
              <a:endParaRPr lang="zh-CN" altLang="en-US" sz="1800" dirty="0">
                <a:latin typeface="微软雅黑" panose="020B0503020204020204" pitchFamily="34" charset="-122"/>
                <a:ea typeface="微软雅黑" panose="020B0503020204020204" pitchFamily="34" charset="-122"/>
              </a:endParaRPr>
            </a:p>
          </p:txBody>
        </p:sp>
      </p:grpSp>
      <p:sp>
        <p:nvSpPr>
          <p:cNvPr id="4" name="矩形 3"/>
          <p:cNvSpPr/>
          <p:nvPr/>
        </p:nvSpPr>
        <p:spPr>
          <a:xfrm>
            <a:off x="2390140" y="440240"/>
            <a:ext cx="6262927" cy="521970"/>
          </a:xfrm>
          <a:prstGeom prst="rect">
            <a:avLst/>
          </a:prstGeom>
        </p:spPr>
        <p:txBody>
          <a:bodyPr wrap="square">
            <a:spAutoFit/>
          </a:bodyPr>
          <a:lstStyle/>
          <a:p>
            <a:pPr algn="ctr"/>
            <a:r>
              <a:rPr lang="zh-CN" sz="2800" b="1" dirty="0">
                <a:solidFill>
                  <a:srgbClr val="1C56A6"/>
                </a:solidFill>
                <a:cs typeface="+mn-ea"/>
                <a:sym typeface="+mn-lt"/>
              </a:rPr>
              <a:t>我国多层次资本市场新格局</a:t>
            </a:r>
            <a:endParaRPr lang="en-US" altLang="zh-CN" sz="2800" b="1" dirty="0">
              <a:solidFill>
                <a:srgbClr val="1C56A6"/>
              </a:solidFill>
              <a:cs typeface="+mn-ea"/>
              <a:sym typeface="+mn-lt"/>
            </a:endParaRPr>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73596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四板市场</a:t>
            </a:r>
            <a:endParaRPr lang="zh-CN" altLang="en-US" sz="2800" b="1" dirty="0">
              <a:solidFill>
                <a:srgbClr val="1C56A6"/>
              </a:solidFill>
              <a:cs typeface="+mn-ea"/>
              <a:sym typeface="+mn-lt"/>
            </a:endParaRPr>
          </a:p>
        </p:txBody>
      </p:sp>
      <p:cxnSp>
        <p:nvCxnSpPr>
          <p:cNvPr id="7" name="直接连接符 6"/>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41" name="圆角矩形 40"/>
          <p:cNvSpPr/>
          <p:nvPr>
            <p:custDataLst>
              <p:tags r:id="rId1"/>
            </p:custDataLst>
          </p:nvPr>
        </p:nvSpPr>
        <p:spPr>
          <a:xfrm>
            <a:off x="3799840" y="1479550"/>
            <a:ext cx="7840345" cy="47625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42" name="Rectangle 8"/>
          <p:cNvSpPr/>
          <p:nvPr>
            <p:custDataLst>
              <p:tags r:id="rId2"/>
            </p:custDataLst>
          </p:nvPr>
        </p:nvSpPr>
        <p:spPr>
          <a:xfrm>
            <a:off x="4475480" y="1261110"/>
            <a:ext cx="2972435" cy="565785"/>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endParaRPr>
          </a:p>
        </p:txBody>
      </p:sp>
      <p:sp>
        <p:nvSpPr>
          <p:cNvPr id="43" name="矩形 42"/>
          <p:cNvSpPr/>
          <p:nvPr/>
        </p:nvSpPr>
        <p:spPr>
          <a:xfrm>
            <a:off x="3999865" y="2157095"/>
            <a:ext cx="3448685" cy="3415030"/>
          </a:xfrm>
          <a:prstGeom prst="rect">
            <a:avLst/>
          </a:prstGeom>
          <a:ln>
            <a:noFill/>
          </a:ln>
        </p:spPr>
        <p:txBody>
          <a:bodyPr wrap="square">
            <a:spAutoFit/>
          </a:bodyPr>
          <a:lstStyle/>
          <a:p>
            <a:pPr marL="285750" lvl="0" indent="-285750" algn="just">
              <a:lnSpc>
                <a:spcPct val="150000"/>
              </a:lnSpc>
              <a:buFont typeface="Wingdings" panose="05000000000000000000" charset="0"/>
              <a:buChar char=""/>
            </a:pPr>
            <a:r>
              <a:rPr b="1" dirty="0">
                <a:solidFill>
                  <a:srgbClr val="000000"/>
                </a:solidFill>
                <a:latin typeface="微软雅黑" panose="020B0503020204020204" pitchFamily="34" charset="-122"/>
                <a:ea typeface="微软雅黑" panose="020B0503020204020204" pitchFamily="34" charset="-122"/>
              </a:rPr>
              <a:t>四板市场</a:t>
            </a:r>
            <a:r>
              <a:rPr dirty="0">
                <a:solidFill>
                  <a:srgbClr val="000000"/>
                </a:solidFill>
                <a:latin typeface="微软雅黑" panose="020B0503020204020204" pitchFamily="34" charset="-122"/>
                <a:ea typeface="微软雅黑" panose="020B0503020204020204" pitchFamily="34" charset="-122"/>
              </a:rPr>
              <a:t>是</a:t>
            </a:r>
            <a:r>
              <a:rPr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区域性股权市场</a:t>
            </a:r>
            <a:r>
              <a:rPr dirty="0">
                <a:solidFill>
                  <a:srgbClr val="000000"/>
                </a:solidFill>
                <a:latin typeface="微软雅黑" panose="020B0503020204020204" pitchFamily="34" charset="-122"/>
                <a:ea typeface="微软雅黑" panose="020B0503020204020204" pitchFamily="34" charset="-122"/>
              </a:rPr>
              <a:t>的俗称，区域性股权市场是我国多层次资本市场的“</a:t>
            </a:r>
            <a:r>
              <a:rPr b="1"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塔基</a:t>
            </a:r>
            <a:r>
              <a:rPr dirty="0">
                <a:solidFill>
                  <a:srgbClr val="000000"/>
                </a:solidFill>
                <a:latin typeface="微软雅黑" panose="020B0503020204020204" pitchFamily="34" charset="-122"/>
                <a:ea typeface="微软雅黑" panose="020B0503020204020204" pitchFamily="34" charset="-122"/>
              </a:rPr>
              <a:t>”。与沪深北交易所、全国中小企业股转系统等全国性证券交所所形成分层管理、互为补充，共同构成有机平衡的金融生态系统。</a:t>
            </a:r>
            <a:endParaRPr dirty="0">
              <a:solidFill>
                <a:srgbClr val="000000"/>
              </a:solidFill>
              <a:latin typeface="微软雅黑" panose="020B0503020204020204" pitchFamily="34" charset="-122"/>
              <a:ea typeface="微软雅黑" panose="020B0503020204020204" pitchFamily="34" charset="-122"/>
            </a:endParaRPr>
          </a:p>
        </p:txBody>
      </p:sp>
      <p:sp>
        <p:nvSpPr>
          <p:cNvPr id="44" name="菱形 43"/>
          <p:cNvSpPr/>
          <p:nvPr>
            <p:custDataLst>
              <p:tags r:id="rId3"/>
            </p:custDataLst>
          </p:nvPr>
        </p:nvSpPr>
        <p:spPr>
          <a:xfrm>
            <a:off x="3362074" y="1205492"/>
            <a:ext cx="876002" cy="876002"/>
          </a:xfrm>
          <a:prstGeom prst="diamond">
            <a:avLst/>
          </a:prstGeom>
        </p:spPr>
        <p:style>
          <a:lnRef idx="0">
            <a:srgbClr val="FFFFFF"/>
          </a:lnRef>
          <a:fillRef idx="1">
            <a:schemeClr val="accent1"/>
          </a:fillRef>
          <a:effectRef idx="0">
            <a:srgbClr val="FFFFFF"/>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ea"/>
                <a:sym typeface="+mn-lt"/>
              </a:rPr>
              <a:t>1</a:t>
            </a:r>
            <a:endParaRPr kumimoji="0" lang="en-US" altLang="zh-CN" sz="2800" b="1" i="0" u="none" strike="noStrike" kern="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45" name="文本框 44"/>
          <p:cNvSpPr txBox="1"/>
          <p:nvPr>
            <p:custDataLst>
              <p:tags r:id="rId4"/>
            </p:custDataLst>
          </p:nvPr>
        </p:nvSpPr>
        <p:spPr>
          <a:xfrm>
            <a:off x="4702810" y="1300480"/>
            <a:ext cx="3288665" cy="460375"/>
          </a:xfrm>
          <a:prstGeom prst="rect">
            <a:avLst/>
          </a:prstGeom>
          <a:noFill/>
          <a:ln>
            <a:noFill/>
          </a:ln>
        </p:spPr>
        <p:txBody>
          <a:bodyPr wrap="square" rtlCol="0">
            <a:spAutoFit/>
          </a:bodyPr>
          <a:lstStyle/>
          <a:p>
            <a:pPr lvl="0"/>
            <a:r>
              <a:rPr lang="zh-CN" altLang="en-US" sz="2400" b="1" spc="300" dirty="0">
                <a:solidFill>
                  <a:schemeClr val="dk1"/>
                </a:solidFill>
                <a:latin typeface="微软雅黑" panose="020B0503020204020204" pitchFamily="34" charset="-122"/>
                <a:ea typeface="微软雅黑" panose="020B0503020204020204" pitchFamily="34" charset="-122"/>
              </a:rPr>
              <a:t>四板市场的定义</a:t>
            </a:r>
            <a:endParaRPr lang="zh-CN" altLang="en-US" sz="2400" b="1" spc="300" dirty="0">
              <a:solidFill>
                <a:schemeClr val="dk1"/>
              </a:solidFill>
              <a:latin typeface="微软雅黑" panose="020B0503020204020204" pitchFamily="34" charset="-122"/>
              <a:ea typeface="微软雅黑" panose="020B0503020204020204" pitchFamily="34" charset="-122"/>
            </a:endParaRPr>
          </a:p>
        </p:txBody>
      </p:sp>
      <p:cxnSp>
        <p:nvCxnSpPr>
          <p:cNvPr id="21" name="直接连接符 20"/>
          <p:cNvCxnSpPr/>
          <p:nvPr>
            <p:custDataLst>
              <p:tags r:id="rId5"/>
            </p:custDataLst>
          </p:nvPr>
        </p:nvCxnSpPr>
        <p:spPr>
          <a:xfrm>
            <a:off x="2641247" y="1466802"/>
            <a:ext cx="0" cy="6454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6"/>
            </p:custDataLst>
          </p:nvPr>
        </p:nvSpPr>
        <p:spPr>
          <a:xfrm>
            <a:off x="373876" y="2156861"/>
            <a:ext cx="2699657" cy="1568450"/>
          </a:xfrm>
          <a:prstGeom prst="rect">
            <a:avLst/>
          </a:prstGeom>
          <a:noFill/>
          <a:ln>
            <a:noFill/>
          </a:ln>
        </p:spPr>
        <p:txBody>
          <a:bodyPr wrap="square" rtlCol="0">
            <a:spAutoFit/>
          </a:bodyPr>
          <a:lstStyle/>
          <a:p>
            <a:pPr algn="ctr">
              <a:lnSpc>
                <a:spcPct val="150000"/>
              </a:lnSpc>
            </a:pPr>
            <a:r>
              <a:rPr lang="zh-CN" sz="32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市场</a:t>
            </a:r>
            <a:endParaRPr lang="zh-CN" sz="32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sz="32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定位</a:t>
            </a:r>
            <a:endParaRPr lang="zh-CN" sz="32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3" name="直接连接符 22"/>
          <p:cNvCxnSpPr/>
          <p:nvPr>
            <p:custDataLst>
              <p:tags r:id="rId7"/>
            </p:custDataLst>
          </p:nvPr>
        </p:nvCxnSpPr>
        <p:spPr>
          <a:xfrm>
            <a:off x="806164" y="1485850"/>
            <a:ext cx="183508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8"/>
            </p:custDataLst>
          </p:nvPr>
        </p:nvCxnSpPr>
        <p:spPr>
          <a:xfrm>
            <a:off x="806164" y="1466802"/>
            <a:ext cx="0" cy="6454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9"/>
            </p:custDataLst>
          </p:nvPr>
        </p:nvCxnSpPr>
        <p:spPr>
          <a:xfrm flipV="1">
            <a:off x="2641247" y="3512942"/>
            <a:ext cx="0" cy="12046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10"/>
            </p:custDataLst>
          </p:nvPr>
        </p:nvCxnSpPr>
        <p:spPr>
          <a:xfrm>
            <a:off x="788746" y="4708918"/>
            <a:ext cx="41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11"/>
            </p:custDataLst>
          </p:nvPr>
        </p:nvCxnSpPr>
        <p:spPr>
          <a:xfrm flipV="1">
            <a:off x="806164" y="3512942"/>
            <a:ext cx="0" cy="12046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12"/>
            </p:custDataLst>
          </p:nvPr>
        </p:nvCxnSpPr>
        <p:spPr>
          <a:xfrm>
            <a:off x="2248665" y="4708918"/>
            <a:ext cx="41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任意多边形 62"/>
          <p:cNvSpPr/>
          <p:nvPr>
            <p:custDataLst>
              <p:tags r:id="rId13"/>
            </p:custDataLst>
          </p:nvPr>
        </p:nvSpPr>
        <p:spPr>
          <a:xfrm rot="10800000">
            <a:off x="7608570" y="3725545"/>
            <a:ext cx="3485515" cy="1200150"/>
          </a:xfrm>
          <a:custGeom>
            <a:avLst/>
            <a:gdLst>
              <a:gd name="connsiteX0" fmla="*/ 0 w 6387"/>
              <a:gd name="connsiteY0" fmla="*/ 19 h 2868"/>
              <a:gd name="connsiteX1" fmla="*/ 6387 w 6387"/>
              <a:gd name="connsiteY1" fmla="*/ 0 h 2868"/>
              <a:gd name="connsiteX2" fmla="*/ 5776 w 6387"/>
              <a:gd name="connsiteY2" fmla="*/ 2830 h 2868"/>
              <a:gd name="connsiteX3" fmla="*/ 670 w 6387"/>
              <a:gd name="connsiteY3" fmla="*/ 2868 h 2868"/>
              <a:gd name="connsiteX4" fmla="*/ 0 w 6387"/>
              <a:gd name="connsiteY4" fmla="*/ 19 h 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7" h="2868">
                <a:moveTo>
                  <a:pt x="0" y="19"/>
                </a:moveTo>
                <a:lnTo>
                  <a:pt x="6387" y="0"/>
                </a:lnTo>
                <a:lnTo>
                  <a:pt x="5776" y="2830"/>
                </a:lnTo>
                <a:lnTo>
                  <a:pt x="670" y="2868"/>
                </a:lnTo>
                <a:lnTo>
                  <a:pt x="0" y="19"/>
                </a:lnTo>
                <a:close/>
              </a:path>
            </a:pathLst>
          </a:custGeom>
          <a:solidFill>
            <a:schemeClr val="lt2"/>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任意多边形 63"/>
          <p:cNvSpPr/>
          <p:nvPr>
            <p:custDataLst>
              <p:tags r:id="rId14"/>
            </p:custDataLst>
          </p:nvPr>
        </p:nvSpPr>
        <p:spPr>
          <a:xfrm rot="10800000">
            <a:off x="7919085" y="2440305"/>
            <a:ext cx="2800985" cy="1207770"/>
          </a:xfrm>
          <a:custGeom>
            <a:avLst/>
            <a:gdLst>
              <a:gd name="connsiteX0" fmla="*/ 0 w 5106"/>
              <a:gd name="connsiteY0" fmla="*/ 38 h 2792"/>
              <a:gd name="connsiteX1" fmla="*/ 5106 w 5106"/>
              <a:gd name="connsiteY1" fmla="*/ 0 h 2792"/>
              <a:gd name="connsiteX2" fmla="*/ 4418 w 5106"/>
              <a:gd name="connsiteY2" fmla="*/ 2792 h 2792"/>
              <a:gd name="connsiteX3" fmla="*/ 689 w 5106"/>
              <a:gd name="connsiteY3" fmla="*/ 2758 h 2792"/>
              <a:gd name="connsiteX4" fmla="*/ 0 w 5106"/>
              <a:gd name="connsiteY4" fmla="*/ 38 h 2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 h="2792">
                <a:moveTo>
                  <a:pt x="0" y="38"/>
                </a:moveTo>
                <a:lnTo>
                  <a:pt x="5106" y="0"/>
                </a:lnTo>
                <a:lnTo>
                  <a:pt x="4418" y="2792"/>
                </a:lnTo>
                <a:lnTo>
                  <a:pt x="689" y="2758"/>
                </a:lnTo>
                <a:lnTo>
                  <a:pt x="0" y="38"/>
                </a:lnTo>
                <a:close/>
              </a:path>
            </a:pathLst>
          </a:custGeom>
        </p:spPr>
        <p:style>
          <a:lnRef idx="0">
            <a:srgbClr val="FFFFFF"/>
          </a:lnRef>
          <a:fillRef idx="2">
            <a:schemeClr val="accent1"/>
          </a:fillRef>
          <a:effectRef idx="0">
            <a:srgbClr val="FFFFFF"/>
          </a:effectRef>
          <a:fontRef idx="minor">
            <a:schemeClr val="lt1"/>
          </a:fontRef>
        </p:style>
        <p:txBody>
          <a:bodyPr rtlCol="0" anchor="ctr"/>
          <a:lstStyle/>
          <a:p>
            <a:pPr algn="ctr"/>
            <a:endParaRPr lang="zh-CN" altLang="en-US">
              <a:solidFill>
                <a:schemeClr val="lt1"/>
              </a:solidFill>
            </a:endParaRPr>
          </a:p>
        </p:txBody>
      </p:sp>
      <p:sp>
        <p:nvSpPr>
          <p:cNvPr id="66" name="任意多边形 65"/>
          <p:cNvSpPr/>
          <p:nvPr>
            <p:custDataLst>
              <p:tags r:id="rId15"/>
            </p:custDataLst>
          </p:nvPr>
        </p:nvSpPr>
        <p:spPr>
          <a:xfrm rot="10800000">
            <a:off x="9287510" y="2447925"/>
            <a:ext cx="1407160" cy="1183640"/>
          </a:xfrm>
          <a:custGeom>
            <a:avLst/>
            <a:gdLst>
              <a:gd name="connsiteX0" fmla="*/ 0 w 2543"/>
              <a:gd name="connsiteY0" fmla="*/ 0 h 2773"/>
              <a:gd name="connsiteX1" fmla="*/ 2524 w 2543"/>
              <a:gd name="connsiteY1" fmla="*/ 43 h 2773"/>
              <a:gd name="connsiteX2" fmla="*/ 2543 w 2543"/>
              <a:gd name="connsiteY2" fmla="*/ 2773 h 2773"/>
              <a:gd name="connsiteX3" fmla="*/ 669 w 2543"/>
              <a:gd name="connsiteY3" fmla="*/ 2748 h 2773"/>
              <a:gd name="connsiteX4" fmla="*/ 0 w 2543"/>
              <a:gd name="connsiteY4" fmla="*/ 0 h 2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 h="2773">
                <a:moveTo>
                  <a:pt x="0" y="0"/>
                </a:moveTo>
                <a:lnTo>
                  <a:pt x="2524" y="43"/>
                </a:lnTo>
                <a:lnTo>
                  <a:pt x="2543" y="2773"/>
                </a:lnTo>
                <a:lnTo>
                  <a:pt x="669" y="2748"/>
                </a:lnTo>
                <a:lnTo>
                  <a:pt x="0" y="0"/>
                </a:lnTo>
                <a:close/>
              </a:path>
            </a:pathLst>
          </a:custGeom>
        </p:spPr>
        <p:style>
          <a:lnRef idx="0">
            <a:srgbClr val="FFFFFF"/>
          </a:lnRef>
          <a:fillRef idx="2">
            <a:schemeClr val="accent5"/>
          </a:fillRef>
          <a:effectRef idx="0">
            <a:srgbClr val="FFFFFF"/>
          </a:effectRef>
          <a:fontRef idx="minor">
            <a:schemeClr val="lt1"/>
          </a:fontRef>
        </p:style>
        <p:txBody>
          <a:bodyPr rtlCol="0" anchor="ctr"/>
          <a:lstStyle/>
          <a:p>
            <a:pPr algn="ctr"/>
            <a:endParaRPr lang="zh-CN" altLang="en-US">
              <a:solidFill>
                <a:schemeClr val="lt1"/>
              </a:solidFill>
            </a:endParaRPr>
          </a:p>
        </p:txBody>
      </p:sp>
      <p:cxnSp>
        <p:nvCxnSpPr>
          <p:cNvPr id="67" name="直线连接符 2"/>
          <p:cNvCxnSpPr/>
          <p:nvPr/>
        </p:nvCxnSpPr>
        <p:spPr>
          <a:xfrm>
            <a:off x="8174392" y="2948809"/>
            <a:ext cx="2189480" cy="0"/>
          </a:xfrm>
          <a:prstGeom prst="line">
            <a:avLst/>
          </a:prstGeom>
          <a:noFill/>
          <a:ln w="19050" cap="flat" cmpd="sng" algn="ctr">
            <a:solidFill>
              <a:srgbClr val="5B9BD5">
                <a:lumMod val="60000"/>
                <a:lumOff val="40000"/>
              </a:srgbClr>
            </a:solidFill>
            <a:prstDash val="dash"/>
            <a:miter lim="800000"/>
          </a:ln>
          <a:effectLst/>
        </p:spPr>
      </p:cxnSp>
      <p:cxnSp>
        <p:nvCxnSpPr>
          <p:cNvPr id="68" name="直接连接符 45"/>
          <p:cNvCxnSpPr/>
          <p:nvPr/>
        </p:nvCxnSpPr>
        <p:spPr>
          <a:xfrm>
            <a:off x="7499350" y="4157345"/>
            <a:ext cx="3956050" cy="12700"/>
          </a:xfrm>
          <a:prstGeom prst="line">
            <a:avLst/>
          </a:prstGeom>
          <a:ln w="31750" cap="rnd">
            <a:solidFill>
              <a:schemeClr val="accent1"/>
            </a:solidFill>
            <a:prstDash val="sysDot"/>
            <a:round/>
          </a:ln>
        </p:spPr>
        <p:style>
          <a:lnRef idx="0">
            <a:srgbClr val="FFFFFF"/>
          </a:lnRef>
          <a:fillRef idx="0">
            <a:srgbClr val="FFFFFF"/>
          </a:fillRef>
          <a:effectRef idx="0">
            <a:srgbClr val="FFFFFF"/>
          </a:effectRef>
          <a:fontRef idx="minor">
            <a:schemeClr val="tx1"/>
          </a:fontRef>
        </p:style>
      </p:cxnSp>
      <p:sp>
        <p:nvSpPr>
          <p:cNvPr id="69" name="文本框 68"/>
          <p:cNvSpPr txBox="1"/>
          <p:nvPr/>
        </p:nvSpPr>
        <p:spPr>
          <a:xfrm>
            <a:off x="8261350" y="3124835"/>
            <a:ext cx="966470" cy="5067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1" lang="zh-CN" altLang="en-US"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科创板</a:t>
            </a:r>
            <a:endParaRPr kumimoji="1" lang="en-US" altLang="zh-CN"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1" lang="en-US" altLang="zh-CN"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70" name="文本框 69"/>
          <p:cNvSpPr txBox="1"/>
          <p:nvPr/>
        </p:nvSpPr>
        <p:spPr>
          <a:xfrm>
            <a:off x="9446895" y="3141980"/>
            <a:ext cx="888365" cy="5067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1" lang="zh-CN" altLang="en-US"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创业板</a:t>
            </a:r>
            <a:endParaRPr kumimoji="1" lang="en-US" altLang="zh-CN"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1" lang="en-US" altLang="zh-CN"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71" name="文本框 70"/>
          <p:cNvSpPr txBox="1"/>
          <p:nvPr/>
        </p:nvSpPr>
        <p:spPr>
          <a:xfrm>
            <a:off x="8595360" y="3797935"/>
            <a:ext cx="1448435" cy="5067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1" lang="zh-CN" altLang="en-US" sz="13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北京证券交易所</a:t>
            </a:r>
            <a:endParaRPr kumimoji="1" lang="zh-CN" altLang="en-US" sz="1350" b="1"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1" lang="zh-CN" altLang="en-US" sz="135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sp>
        <p:nvSpPr>
          <p:cNvPr id="73" name="文本框 72"/>
          <p:cNvSpPr txBox="1"/>
          <p:nvPr/>
        </p:nvSpPr>
        <p:spPr>
          <a:xfrm>
            <a:off x="8329930" y="4217035"/>
            <a:ext cx="2035175" cy="603885"/>
          </a:xfrm>
          <a:prstGeom prst="rect">
            <a:avLst/>
          </a:prstGeom>
          <a:noFill/>
        </p:spPr>
        <p:txBody>
          <a:bodyPr wrap="square" rtlCol="0">
            <a:spAutoFit/>
          </a:bodyPr>
          <a:lstStyle/>
          <a:p>
            <a:pPr marL="0" marR="0" lvl="0" indent="0" algn="ctr" defTabSz="685800" rtl="0" eaLnBrk="1" fontAlgn="auto" latinLnBrk="0" hangingPunct="1">
              <a:lnSpc>
                <a:spcPts val="2000"/>
              </a:lnSpc>
              <a:spcBef>
                <a:spcPts val="0"/>
              </a:spcBef>
              <a:spcAft>
                <a:spcPts val="0"/>
              </a:spcAft>
              <a:buClrTx/>
              <a:buSzTx/>
              <a:buFontTx/>
              <a:buNone/>
            </a:pPr>
            <a:r>
              <a:rPr lang="zh-CN" altLang="en-US" sz="1350" b="1" kern="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全国性场外市场</a:t>
            </a:r>
            <a:endParaRPr lang="zh-CN" altLang="en-US" sz="1350" b="1" kern="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ctr" defTabSz="685800" rtl="0" eaLnBrk="1" fontAlgn="auto" latinLnBrk="0" hangingPunct="1">
              <a:lnSpc>
                <a:spcPts val="2000"/>
              </a:lnSpc>
              <a:spcBef>
                <a:spcPts val="0"/>
              </a:spcBef>
              <a:spcAft>
                <a:spcPts val="0"/>
              </a:spcAft>
              <a:buClrTx/>
              <a:buSzTx/>
              <a:buFontTx/>
              <a:buNone/>
            </a:pPr>
            <a:r>
              <a:rPr lang="zh-CN" altLang="en-US" sz="1350" b="1" kern="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创新层</a:t>
            </a:r>
            <a:r>
              <a:rPr lang="en-US" altLang="zh-CN" sz="1350" b="1" kern="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350" b="1" kern="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基础层</a:t>
            </a:r>
            <a:endParaRPr kumimoji="1" lang="zh-CN" altLang="en-US" sz="135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4" name="任意多边形 73"/>
          <p:cNvSpPr/>
          <p:nvPr>
            <p:custDataLst>
              <p:tags r:id="rId16"/>
            </p:custDataLst>
          </p:nvPr>
        </p:nvSpPr>
        <p:spPr>
          <a:xfrm rot="10800000">
            <a:off x="7354570" y="5006340"/>
            <a:ext cx="3994150" cy="918210"/>
          </a:xfrm>
          <a:custGeom>
            <a:avLst/>
            <a:gdLst>
              <a:gd name="connsiteX0" fmla="*/ 0 w 7172"/>
              <a:gd name="connsiteY0" fmla="*/ 19 h 1663"/>
              <a:gd name="connsiteX1" fmla="*/ 7172 w 7172"/>
              <a:gd name="connsiteY1" fmla="*/ 0 h 1663"/>
              <a:gd name="connsiteX2" fmla="*/ 6770 w 7172"/>
              <a:gd name="connsiteY2" fmla="*/ 1644 h 1663"/>
              <a:gd name="connsiteX3" fmla="*/ 383 w 7172"/>
              <a:gd name="connsiteY3" fmla="*/ 1663 h 1663"/>
              <a:gd name="connsiteX4" fmla="*/ 0 w 7172"/>
              <a:gd name="connsiteY4" fmla="*/ 19 h 1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2" h="1663">
                <a:moveTo>
                  <a:pt x="0" y="19"/>
                </a:moveTo>
                <a:lnTo>
                  <a:pt x="7172" y="0"/>
                </a:lnTo>
                <a:lnTo>
                  <a:pt x="6770" y="1644"/>
                </a:lnTo>
                <a:lnTo>
                  <a:pt x="383" y="1663"/>
                </a:lnTo>
                <a:lnTo>
                  <a:pt x="0" y="19"/>
                </a:lnTo>
                <a:close/>
              </a:path>
            </a:pathLst>
          </a:cu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75" name="Text Box 12"/>
          <p:cNvSpPr txBox="1">
            <a:spLocks noChangeArrowheads="1"/>
          </p:cNvSpPr>
          <p:nvPr>
            <p:custDataLst>
              <p:tags r:id="rId17"/>
            </p:custDataLst>
          </p:nvPr>
        </p:nvSpPr>
        <p:spPr bwMode="auto">
          <a:xfrm>
            <a:off x="7846060" y="5226050"/>
            <a:ext cx="2848610" cy="445135"/>
          </a:xfrm>
          <a:prstGeom prst="rect">
            <a:avLst/>
          </a:prstGeom>
          <a:noFill/>
          <a:ln w="9525">
            <a:noFill/>
            <a:miter lim="800000"/>
          </a:ln>
        </p:spPr>
        <p:txBody>
          <a:bodyPr wrap="square" lIns="76206" tIns="38103" rIns="76206" bIns="38103">
            <a:spAutoFit/>
          </a:bodyPr>
          <a:lstStyle/>
          <a:p>
            <a:pPr marL="0" marR="0" lvl="0" indent="0" algn="ctr" defTabSz="685800" rtl="0" eaLnBrk="1" fontAlgn="auto" latinLnBrk="0" hangingPunct="1">
              <a:lnSpc>
                <a:spcPct val="120000"/>
              </a:lnSpc>
              <a:spcBef>
                <a:spcPts val="0"/>
              </a:spcBef>
              <a:spcAft>
                <a:spcPts val="0"/>
              </a:spcAft>
              <a:buClrTx/>
              <a:buSzTx/>
              <a:buFontTx/>
              <a:buNone/>
              <a:defRPr/>
            </a:pPr>
            <a:r>
              <a:rPr kumimoji="0" lang="zh-CN" altLang="en-US" sz="2000" b="1" i="0" u="none" strike="noStrike" kern="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区域性股权市场（四板）</a:t>
            </a:r>
            <a:endParaRPr kumimoji="0" lang="zh-CN" altLang="en-US" sz="2000" b="1" i="0" u="none" strike="noStrike" kern="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6" name="文本框 75"/>
          <p:cNvSpPr txBox="1"/>
          <p:nvPr/>
        </p:nvSpPr>
        <p:spPr>
          <a:xfrm>
            <a:off x="8329930" y="2516505"/>
            <a:ext cx="897890" cy="5067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1" lang="zh-CN" altLang="en-US"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沪市主板</a:t>
            </a:r>
            <a:endParaRPr kumimoji="1" lang="en-US" altLang="zh-CN"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1" lang="en-US" altLang="zh-CN"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77" name="文本框 76"/>
          <p:cNvSpPr txBox="1"/>
          <p:nvPr/>
        </p:nvSpPr>
        <p:spPr>
          <a:xfrm>
            <a:off x="9358630" y="2516505"/>
            <a:ext cx="976630" cy="5067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1" lang="zh-CN" altLang="en-US"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rPr>
              <a:t>深市主板</a:t>
            </a:r>
            <a:endParaRPr kumimoji="1" lang="en-US" altLang="zh-CN"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685800" rtl="0" eaLnBrk="1" fontAlgn="auto" latinLnBrk="0" hangingPunct="1">
              <a:lnSpc>
                <a:spcPct val="100000"/>
              </a:lnSpc>
              <a:spcBef>
                <a:spcPts val="0"/>
              </a:spcBef>
              <a:spcAft>
                <a:spcPts val="0"/>
              </a:spcAft>
              <a:buClrTx/>
              <a:buSzTx/>
              <a:buFontTx/>
              <a:buNone/>
              <a:defRPr/>
            </a:pPr>
            <a:endParaRPr kumimoji="1" lang="en-US" altLang="zh-CN" sz="135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mn-cs"/>
            </a:endParaRPr>
          </a:p>
        </p:txBody>
      </p:sp>
      <p:sp>
        <p:nvSpPr>
          <p:cNvPr id="78" name="Rectangle 8"/>
          <p:cNvSpPr/>
          <p:nvPr>
            <p:custDataLst>
              <p:tags r:id="rId18"/>
            </p:custDataLst>
          </p:nvPr>
        </p:nvSpPr>
        <p:spPr>
          <a:xfrm>
            <a:off x="7598410" y="1925320"/>
            <a:ext cx="3502660" cy="34417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endParaRPr>
          </a:p>
        </p:txBody>
      </p:sp>
      <p:sp>
        <p:nvSpPr>
          <p:cNvPr id="79" name="文本框 2"/>
          <p:cNvSpPr txBox="1"/>
          <p:nvPr>
            <p:custDataLst>
              <p:tags r:id="rId19"/>
            </p:custDataLst>
          </p:nvPr>
        </p:nvSpPr>
        <p:spPr>
          <a:xfrm>
            <a:off x="6988175" y="1906270"/>
            <a:ext cx="5016500" cy="368300"/>
          </a:xfrm>
          <a:prstGeom prst="rect">
            <a:avLst/>
          </a:prstGeom>
          <a:noFill/>
        </p:spPr>
        <p:txBody>
          <a:bodyPr wrap="square" rtlCol="0" anchor="t">
            <a:spAutoFit/>
          </a:bodyPr>
          <a:lstStyle/>
          <a:p>
            <a:pPr marL="0" marR="0" lvl="0" indent="0" algn="ctr" defTabSz="914400" rtl="0" eaLnBrk="1" fontAlgn="base" latinLnBrk="0" hangingPunct="1">
              <a:lnSpc>
                <a:spcPct val="100000"/>
              </a:lnSpc>
              <a:spcBef>
                <a:spcPct val="20000"/>
              </a:spcBef>
              <a:spcAft>
                <a:spcPct val="0"/>
              </a:spcAft>
              <a:buClrTx/>
              <a:buSzTx/>
              <a:buFontTx/>
              <a:buNone/>
            </a:pPr>
            <a:r>
              <a:rPr lang="zh-CN" altLang="en-US" b="1" kern="0" noProof="0" dirty="0">
                <a:ln>
                  <a:noFill/>
                </a:ln>
                <a:solidFill>
                  <a:schemeClr val="bg2"/>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我国多层次资本市场“金字塔”</a:t>
            </a:r>
            <a:endParaRPr lang="zh-CN" altLang="en-US" b="1" kern="0" noProof="0" dirty="0">
              <a:ln>
                <a:noFill/>
              </a:ln>
              <a:solidFill>
                <a:schemeClr val="bg2"/>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燕尾形箭头 9"/>
          <p:cNvSpPr/>
          <p:nvPr/>
        </p:nvSpPr>
        <p:spPr>
          <a:xfrm>
            <a:off x="6076950" y="5233670"/>
            <a:ext cx="976630" cy="460375"/>
          </a:xfrm>
          <a:prstGeom prst="notchedRight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矩形 16"/>
          <p:cNvSpPr/>
          <p:nvPr/>
        </p:nvSpPr>
        <p:spPr>
          <a:xfrm>
            <a:off x="8693785" y="46990"/>
            <a:ext cx="3498215" cy="10274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同侧圆角矩形 4"/>
          <p:cNvSpPr/>
          <p:nvPr/>
        </p:nvSpPr>
        <p:spPr>
          <a:xfrm>
            <a:off x="9667240" y="2617470"/>
            <a:ext cx="2016125" cy="1734820"/>
          </a:xfrm>
          <a:prstGeom prst="round2Same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Shape 687"/>
          <p:cNvSpPr/>
          <p:nvPr>
            <p:custDataLst>
              <p:tags r:id="rId1"/>
            </p:custDataLst>
          </p:nvPr>
        </p:nvSpPr>
        <p:spPr bwMode="auto">
          <a:xfrm rot="369003">
            <a:off x="3134360" y="3446780"/>
            <a:ext cx="819150" cy="76200"/>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2"/>
            </a:solidFill>
            <a:prstDash val="solid"/>
            <a:miter lim="400000"/>
            <a:headEnd type="triangle" w="med" len="med"/>
          </a:ln>
          <a:effectLst/>
        </p:spPr>
        <p:txBody>
          <a:bodyPr lIns="25400" tIns="25400" rIns="25400" bIns="25400" anchor="ctr">
            <a:normAutofit fontScale="25000" lnSpcReduction="20000"/>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390140" y="440240"/>
            <a:ext cx="6262927" cy="521970"/>
          </a:xfrm>
          <a:prstGeom prst="rect">
            <a:avLst/>
          </a:prstGeom>
        </p:spPr>
        <p:txBody>
          <a:bodyPr wrap="square">
            <a:spAutoFit/>
          </a:bodyPr>
          <a:lstStyle/>
          <a:p>
            <a:pPr algn="ctr"/>
            <a:r>
              <a:rPr lang="zh-CN" sz="2800" b="1" dirty="0">
                <a:solidFill>
                  <a:srgbClr val="1C56A6"/>
                </a:solidFill>
                <a:cs typeface="+mn-ea"/>
                <a:sym typeface="+mn-lt"/>
              </a:rPr>
              <a:t>湖北</a:t>
            </a:r>
            <a:r>
              <a:rPr lang="zh-CN" sz="2800" b="1" dirty="0">
                <a:solidFill>
                  <a:srgbClr val="1C56A6"/>
                </a:solidFill>
                <a:cs typeface="+mn-ea"/>
                <a:sym typeface="+mn-ea"/>
              </a:rPr>
              <a:t>拟上市企业规范辅导平台</a:t>
            </a:r>
            <a:endParaRPr lang="en-US" altLang="zh-CN"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45" name="Shape 681"/>
          <p:cNvSpPr/>
          <p:nvPr>
            <p:custDataLst>
              <p:tags r:id="rId2"/>
            </p:custDataLst>
          </p:nvPr>
        </p:nvSpPr>
        <p:spPr>
          <a:xfrm>
            <a:off x="486410" y="2489835"/>
            <a:ext cx="2832100" cy="2110105"/>
          </a:xfrm>
          <a:prstGeom prst="ellipse">
            <a:avLst/>
          </a:prstGeom>
        </p:spPr>
        <p:style>
          <a:lnRef idx="1">
            <a:schemeClr val="accent1"/>
          </a:lnRef>
          <a:fillRef idx="3">
            <a:schemeClr val="accent1"/>
          </a:fillRef>
          <a:effectRef idx="2">
            <a:schemeClr val="accent1"/>
          </a:effectRef>
          <a:fontRef idx="minor">
            <a:schemeClr val="lt1"/>
          </a:fontRef>
        </p:style>
        <p:txBody>
          <a:bodyPr anchor="ctr">
            <a:noAutofit/>
          </a:bodyPr>
          <a:lstStyle/>
          <a:p>
            <a:pPr algn="ctr">
              <a:defRPr/>
            </a:pPr>
            <a:r>
              <a:rPr lang="zh-CN" sz="2000" b="1"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湖北拟上市企业</a:t>
            </a:r>
            <a:endParaRPr lang="zh-CN" sz="2000" b="1"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a:defRPr/>
            </a:pPr>
            <a:r>
              <a:rPr lang="zh-CN" sz="2000" b="1"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rPr>
              <a:t>规范辅导平台</a:t>
            </a:r>
            <a:endParaRPr lang="zh-CN" sz="2000" b="1" dirty="0">
              <a:solidFill>
                <a:schemeClr val="bg2"/>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6" name="Shape 687"/>
          <p:cNvSpPr/>
          <p:nvPr>
            <p:custDataLst>
              <p:tags r:id="rId3"/>
            </p:custDataLst>
          </p:nvPr>
        </p:nvSpPr>
        <p:spPr bwMode="auto">
          <a:xfrm rot="20829003">
            <a:off x="2552176" y="1803915"/>
            <a:ext cx="1661401" cy="751010"/>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chemeClr val="accent1"/>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7" name="Shape 687"/>
          <p:cNvSpPr/>
          <p:nvPr>
            <p:custDataLst>
              <p:tags r:id="rId4"/>
            </p:custDataLst>
          </p:nvPr>
        </p:nvSpPr>
        <p:spPr bwMode="auto">
          <a:xfrm rot="770997" flipV="1">
            <a:off x="2580640" y="4625975"/>
            <a:ext cx="1583055" cy="503555"/>
          </a:xfrm>
          <a:custGeom>
            <a:avLst/>
            <a:gdLst/>
            <a:ahLst/>
            <a:cxnLst>
              <a:cxn ang="0">
                <a:pos x="wd2" y="hd2"/>
              </a:cxn>
              <a:cxn ang="5400000">
                <a:pos x="wd2" y="hd2"/>
              </a:cxn>
              <a:cxn ang="10800000">
                <a:pos x="wd2" y="hd2"/>
              </a:cxn>
              <a:cxn ang="16200000">
                <a:pos x="wd2" y="hd2"/>
              </a:cxn>
            </a:cxnLst>
            <a:rect l="0" t="0" r="r" b="b"/>
            <a:pathLst>
              <a:path w="21600" h="16987" extrusionOk="0">
                <a:moveTo>
                  <a:pt x="21600" y="901"/>
                </a:moveTo>
                <a:cubicBezTo>
                  <a:pt x="7274" y="-4613"/>
                  <a:pt x="0" y="16987"/>
                  <a:pt x="0" y="16987"/>
                </a:cubicBezTo>
              </a:path>
            </a:pathLst>
          </a:custGeom>
          <a:noFill/>
          <a:ln w="38100" cap="flat">
            <a:solidFill>
              <a:srgbClr val="D8572A"/>
            </a:solidFill>
            <a:prstDash val="solid"/>
            <a:miter lim="400000"/>
            <a:headEnd type="triangle" w="med" len="med"/>
          </a:ln>
          <a:effectLst/>
        </p:spPr>
        <p:txBody>
          <a:bodyPr lIns="25400" tIns="25400" rIns="25400" bIns="25400" anchor="ctr">
            <a:normAutofit/>
          </a:bodyPr>
          <a:lstStyle/>
          <a:p>
            <a:pPr algn="ctr" defTabSz="292100" eaLnBrk="1" hangingPunct="1">
              <a:lnSpc>
                <a:spcPct val="110000"/>
              </a:lnSpc>
              <a:spcBef>
                <a:spcPts val="1500"/>
              </a:spcBef>
              <a:spcAft>
                <a:spcPts val="0"/>
              </a:spcAft>
              <a:defRPr sz="2000">
                <a:solidFill>
                  <a:srgbClr val="4C4C4C"/>
                </a:solidFill>
                <a:latin typeface="Helvetica Neue Light" panose="02000503000000020004"/>
                <a:ea typeface="Helvetica Neue Light" panose="02000503000000020004"/>
                <a:cs typeface="Helvetica Neue Light" panose="02000503000000020004"/>
                <a:sym typeface="Helvetica Neue Light" panose="02000503000000020004"/>
              </a:defRPr>
            </a:pPr>
            <a:endParaRPr sz="1400">
              <a:ln>
                <a:solidFill>
                  <a:schemeClr val="accent6">
                    <a:lumMod val="75000"/>
                  </a:schemeClr>
                </a:solidFill>
              </a:ln>
              <a:solidFill>
                <a:schemeClr val="accent3"/>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文本框 47"/>
          <p:cNvSpPr txBox="1"/>
          <p:nvPr>
            <p:custDataLst>
              <p:tags r:id="rId5"/>
            </p:custDataLst>
          </p:nvPr>
        </p:nvSpPr>
        <p:spPr>
          <a:xfrm>
            <a:off x="4406265" y="1256665"/>
            <a:ext cx="4432300" cy="1106805"/>
          </a:xfrm>
          <a:prstGeom prst="rect">
            <a:avLst/>
          </a:prstGeom>
          <a:noFill/>
        </p:spPr>
        <p:txBody>
          <a:bodyPr wrap="square" rtlCol="0">
            <a:spAutoFit/>
          </a:bodyPr>
          <a:lstStyle/>
          <a:p>
            <a:pPr marL="457200" indent="-457200" algn="ctr">
              <a:lnSpc>
                <a:spcPct val="150000"/>
              </a:lnSpc>
              <a:buFont typeface="+mj-ea"/>
              <a:buAutoNum type="circleNumDbPlain"/>
            </a:pPr>
            <a:r>
              <a:rPr lang="zh-CN" altLang="en-US" sz="2200" b="1" dirty="0">
                <a:solidFill>
                  <a:schemeClr val="accent1"/>
                </a:solidFill>
                <a:latin typeface="微软雅黑" panose="020B0503020204020204" pitchFamily="34" charset="-122"/>
                <a:ea typeface="微软雅黑" panose="020B0503020204020204" pitchFamily="34" charset="-122"/>
                <a:cs typeface="+mn-ea"/>
              </a:rPr>
              <a:t>开展区块链试点建立上市培育技术支撑</a:t>
            </a:r>
            <a:endParaRPr lang="zh-CN" altLang="en-US" sz="2200" b="1" dirty="0">
              <a:solidFill>
                <a:schemeClr val="accent1"/>
              </a:solidFill>
              <a:latin typeface="微软雅黑" panose="020B0503020204020204" pitchFamily="34" charset="-122"/>
              <a:ea typeface="微软雅黑" panose="020B0503020204020204" pitchFamily="34" charset="-122"/>
              <a:cs typeface="+mn-ea"/>
            </a:endParaRPr>
          </a:p>
        </p:txBody>
      </p:sp>
      <p:sp>
        <p:nvSpPr>
          <p:cNvPr id="49" name="文本框 48"/>
          <p:cNvSpPr txBox="1"/>
          <p:nvPr>
            <p:custDataLst>
              <p:tags r:id="rId6"/>
            </p:custDataLst>
          </p:nvPr>
        </p:nvSpPr>
        <p:spPr>
          <a:xfrm>
            <a:off x="4330065" y="2872740"/>
            <a:ext cx="4676140" cy="1106805"/>
          </a:xfrm>
          <a:prstGeom prst="rect">
            <a:avLst/>
          </a:prstGeom>
          <a:noFill/>
        </p:spPr>
        <p:txBody>
          <a:bodyPr wrap="square" rtlCol="0">
            <a:spAutoFit/>
          </a:bodyPr>
          <a:lstStyle/>
          <a:p>
            <a:pPr marL="457200" indent="-457200" algn="ctr">
              <a:lnSpc>
                <a:spcPct val="150000"/>
              </a:lnSpc>
              <a:buFont typeface="+mj-ea"/>
              <a:buAutoNum type="circleNumDbPlain" startAt="2"/>
            </a:pPr>
            <a:r>
              <a:rPr lang="zh-CN" altLang="en-US" sz="2200" b="1" dirty="0">
                <a:solidFill>
                  <a:schemeClr val="accent2"/>
                </a:solidFill>
                <a:latin typeface="微软雅黑" panose="020B0503020204020204" pitchFamily="34" charset="-122"/>
                <a:ea typeface="微软雅黑" panose="020B0503020204020204" pitchFamily="34" charset="-122"/>
                <a:cs typeface="+mn-ea"/>
              </a:rPr>
              <a:t>推进与更高层次资本市场战略合作机制的建设</a:t>
            </a:r>
            <a:endParaRPr lang="zh-CN" altLang="en-US" sz="2200" b="1" dirty="0">
              <a:solidFill>
                <a:schemeClr val="accent2"/>
              </a:solidFill>
              <a:latin typeface="微软雅黑" panose="020B0503020204020204" pitchFamily="34" charset="-122"/>
              <a:ea typeface="微软雅黑" panose="020B0503020204020204" pitchFamily="34" charset="-122"/>
              <a:cs typeface="+mn-ea"/>
            </a:endParaRPr>
          </a:p>
        </p:txBody>
      </p:sp>
      <p:sp>
        <p:nvSpPr>
          <p:cNvPr id="50" name="文本框 49"/>
          <p:cNvSpPr txBox="1"/>
          <p:nvPr>
            <p:custDataLst>
              <p:tags r:id="rId7"/>
            </p:custDataLst>
          </p:nvPr>
        </p:nvSpPr>
        <p:spPr>
          <a:xfrm>
            <a:off x="4380865" y="4510405"/>
            <a:ext cx="4794250" cy="1106805"/>
          </a:xfrm>
          <a:prstGeom prst="rect">
            <a:avLst/>
          </a:prstGeom>
          <a:noFill/>
        </p:spPr>
        <p:txBody>
          <a:bodyPr wrap="square" rtlCol="0">
            <a:spAutoFit/>
          </a:bodyPr>
          <a:lstStyle/>
          <a:p>
            <a:pPr marL="457200" indent="-457200" algn="ctr">
              <a:lnSpc>
                <a:spcPct val="150000"/>
              </a:lnSpc>
              <a:buFont typeface="+mj-ea"/>
              <a:buAutoNum type="circleNumDbPlain" startAt="3"/>
            </a:pPr>
            <a:r>
              <a:rPr lang="zh-CN" altLang="en-US" sz="2200" b="1" dirty="0">
                <a:solidFill>
                  <a:srgbClr val="D8572A"/>
                </a:solidFill>
                <a:latin typeface="微软雅黑" panose="020B0503020204020204" pitchFamily="34" charset="-122"/>
                <a:ea typeface="微软雅黑" panose="020B0503020204020204" pitchFamily="34" charset="-122"/>
                <a:cs typeface="+mn-ea"/>
              </a:rPr>
              <a:t>以三四板制度型对接机制的出台为契机加快形成转板上市路径</a:t>
            </a:r>
            <a:endParaRPr lang="zh-CN" altLang="en-US" sz="2200" b="1" dirty="0">
              <a:solidFill>
                <a:srgbClr val="D8572A"/>
              </a:solidFill>
              <a:latin typeface="微软雅黑" panose="020B0503020204020204" pitchFamily="34" charset="-122"/>
              <a:ea typeface="微软雅黑" panose="020B0503020204020204" pitchFamily="34" charset="-122"/>
              <a:cs typeface="+mn-ea"/>
            </a:endParaRPr>
          </a:p>
        </p:txBody>
      </p:sp>
      <p:sp>
        <p:nvSpPr>
          <p:cNvPr id="4" name="右大括号 3"/>
          <p:cNvSpPr/>
          <p:nvPr/>
        </p:nvSpPr>
        <p:spPr>
          <a:xfrm>
            <a:off x="8781415" y="1636395"/>
            <a:ext cx="687070" cy="3498850"/>
          </a:xfrm>
          <a:prstGeom prst="righ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6" name="同侧圆角矩形 5"/>
          <p:cNvSpPr/>
          <p:nvPr/>
        </p:nvSpPr>
        <p:spPr>
          <a:xfrm>
            <a:off x="9519285" y="2489835"/>
            <a:ext cx="2016125" cy="1734820"/>
          </a:xfrm>
          <a:prstGeom prst="round2SameRect">
            <a:avLst/>
          </a:prstGeom>
          <a:solidFill>
            <a:schemeClr val="accent5">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p:nvSpPr>
        <p:spPr>
          <a:xfrm>
            <a:off x="9814560" y="2933065"/>
            <a:ext cx="1593215" cy="829945"/>
          </a:xfrm>
          <a:prstGeom prst="rect">
            <a:avLst/>
          </a:prstGeom>
          <a:noFill/>
        </p:spPr>
        <p:txBody>
          <a:bodyPr wrap="square" rtlCol="0" anchor="t">
            <a:spAutoFit/>
            <a:scene3d>
              <a:camera prst="orthographicFront"/>
              <a:lightRig rig="threePt" dir="t"/>
            </a:scene3d>
          </a:bodyPr>
          <a:lstStyle/>
          <a:p>
            <a:r>
              <a:rPr lang="zh-CN" altLang="en-US" sz="240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推动企业</a:t>
            </a:r>
            <a:endParaRPr lang="zh-CN" altLang="en-US" sz="240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a:p>
            <a:r>
              <a:rPr lang="zh-CN" altLang="en-US" sz="240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提质升级</a:t>
            </a:r>
            <a:endParaRPr lang="zh-CN" altLang="en-US" sz="240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121602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390140" y="422460"/>
            <a:ext cx="6262927" cy="521970"/>
          </a:xfrm>
          <a:prstGeom prst="rect">
            <a:avLst/>
          </a:prstGeom>
        </p:spPr>
        <p:txBody>
          <a:bodyPr wrap="square">
            <a:spAutoFit/>
          </a:bodyPr>
          <a:lstStyle/>
          <a:p>
            <a:pPr algn="ctr"/>
            <a:r>
              <a:rPr lang="zh-CN" sz="2800" b="1" dirty="0">
                <a:solidFill>
                  <a:srgbClr val="1C56A6"/>
                </a:solidFill>
                <a:cs typeface="+mn-ea"/>
                <a:sym typeface="思源宋体 CN" panose="02020700000000000000" pitchFamily="18" charset="-122"/>
              </a:rPr>
              <a:t>直连沪、深、北、港交易所</a:t>
            </a:r>
            <a:endParaRPr lang="zh-CN" sz="2800" b="1" dirty="0">
              <a:solidFill>
                <a:srgbClr val="1C56A6"/>
              </a:solidFill>
              <a:cs typeface="+mn-ea"/>
              <a:sym typeface="+mn-lt"/>
            </a:endParaRPr>
          </a:p>
        </p:txBody>
      </p:sp>
      <p:cxnSp>
        <p:nvCxnSpPr>
          <p:cNvPr id="28" name="直接连接符 27"/>
          <p:cNvCxnSpPr/>
          <p:nvPr/>
        </p:nvCxnSpPr>
        <p:spPr>
          <a:xfrm>
            <a:off x="3062177" y="91903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43" name="图形"/>
          <p:cNvSpPr/>
          <p:nvPr>
            <p:custDataLst>
              <p:tags r:id="rId1"/>
            </p:custDataLst>
          </p:nvPr>
        </p:nvSpPr>
        <p:spPr>
          <a:xfrm>
            <a:off x="4874578" y="2388870"/>
            <a:ext cx="2152015" cy="2152015"/>
          </a:xfrm>
          <a:prstGeom prst="ellipse">
            <a:avLst/>
          </a:prstGeom>
          <a:solidFill>
            <a:schemeClr val="bg1"/>
          </a:solidFill>
          <a:ln w="19050" cap="rnd">
            <a:solidFill>
              <a:schemeClr val="accent1"/>
            </a:solidFill>
            <a:prstDash val="dash"/>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思源宋体 CN" panose="02020700000000000000" pitchFamily="18" charset="-122"/>
              <a:ea typeface="思源宋体 CN" panose="02020700000000000000" pitchFamily="18" charset="-122"/>
              <a:cs typeface="思源黑体旧字形 Light" panose="020B0300000000000000" charset="-128"/>
              <a:sym typeface="思源宋体 CN" panose="02020700000000000000" pitchFamily="18" charset="-122"/>
            </a:endParaRPr>
          </a:p>
        </p:txBody>
      </p:sp>
      <p:sp>
        <p:nvSpPr>
          <p:cNvPr id="17" name="invesment-purse_73104"/>
          <p:cNvSpPr/>
          <p:nvPr>
            <p:custDataLst>
              <p:tags r:id="rId2"/>
            </p:custDataLst>
          </p:nvPr>
        </p:nvSpPr>
        <p:spPr>
          <a:xfrm>
            <a:off x="5631320" y="3095595"/>
            <a:ext cx="774758" cy="737905"/>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思源黑体" panose="020B0500000000000000" pitchFamily="34" charset="-122"/>
              <a:ea typeface="思源黑体" panose="020B0500000000000000" pitchFamily="34" charset="-122"/>
              <a:cs typeface="+mn-ea"/>
              <a:sym typeface="思源黑体 CN Normal" panose="020B0400000000000000" pitchFamily="34" charset="-122"/>
            </a:endParaRPr>
          </a:p>
        </p:txBody>
      </p:sp>
      <p:sp>
        <p:nvSpPr>
          <p:cNvPr id="27" name="矩形 26"/>
          <p:cNvSpPr/>
          <p:nvPr>
            <p:custDataLst>
              <p:tags r:id="rId3"/>
            </p:custDataLst>
          </p:nvPr>
        </p:nvSpPr>
        <p:spPr>
          <a:xfrm>
            <a:off x="858520" y="1954530"/>
            <a:ext cx="3524885" cy="2074545"/>
          </a:xfrm>
          <a:prstGeom prst="rect">
            <a:avLst/>
          </a:prstGeom>
          <a:blipFill rotWithShape="1">
            <a:blip r:embed="rId4"/>
            <a:stretch>
              <a:fillRect/>
            </a:stretch>
          </a:blipFill>
          <a:ln>
            <a:noFill/>
          </a:ln>
        </p:spPr>
        <p:style>
          <a:lnRef idx="2">
            <a:srgbClr val="0070BE">
              <a:shade val="50000"/>
            </a:srgbClr>
          </a:lnRef>
          <a:fillRef idx="1">
            <a:srgbClr val="0070BE"/>
          </a:fillRef>
          <a:effectRef idx="0">
            <a:srgbClr val="0070BE"/>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Arial" panose="020B0604020202020204" pitchFamily="34" charset="0"/>
              <a:ea typeface="黑体" panose="02010609060101010101" charset="-122"/>
            </a:endParaRPr>
          </a:p>
        </p:txBody>
      </p:sp>
      <p:sp>
        <p:nvSpPr>
          <p:cNvPr id="33" name="îŝ1iḍé"/>
          <p:cNvSpPr/>
          <p:nvPr>
            <p:custDataLst>
              <p:tags r:id="rId5"/>
            </p:custDataLst>
          </p:nvPr>
        </p:nvSpPr>
        <p:spPr bwMode="auto">
          <a:xfrm>
            <a:off x="858520" y="4152265"/>
            <a:ext cx="3524250" cy="1664970"/>
          </a:xfrm>
          <a:prstGeom prst="roundRect">
            <a:avLst>
              <a:gd name="adj" fmla="val 388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171450" indent="-171450" eaLnBrk="1" fontAlgn="auto" hangingPunct="1">
              <a:lnSpc>
                <a:spcPct val="150000"/>
              </a:lnSpc>
              <a:spcAft>
                <a:spcPts val="0"/>
              </a:spcAft>
              <a:buFont typeface="Arial" panose="020B0604020202020204" pitchFamily="34" charset="0"/>
              <a:buChar char="•"/>
              <a:defRPr/>
            </a:pPr>
            <a:endParaRPr lang="en-US" altLang="zh-CN" sz="1100" dirty="0">
              <a:solidFill>
                <a:schemeClr val="tx1"/>
              </a:solidFill>
              <a:cs typeface="+mn-ea"/>
              <a:sym typeface="+mn-lt"/>
            </a:endParaRPr>
          </a:p>
        </p:txBody>
      </p:sp>
      <p:sp>
        <p:nvSpPr>
          <p:cNvPr id="39" name="îsḷîde"/>
          <p:cNvSpPr/>
          <p:nvPr>
            <p:custDataLst>
              <p:tags r:id="rId6"/>
            </p:custDataLst>
          </p:nvPr>
        </p:nvSpPr>
        <p:spPr bwMode="auto">
          <a:xfrm>
            <a:off x="2327275" y="3785870"/>
            <a:ext cx="625475" cy="626110"/>
          </a:xfrm>
          <a:prstGeom prst="ellipse">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000">
              <a:solidFill>
                <a:schemeClr val="bg1"/>
              </a:solidFill>
              <a:latin typeface="字魂105号-简雅黑" panose="00000500000000000000" pitchFamily="2" charset="-122"/>
              <a:ea typeface="字魂105号-简雅黑" panose="00000500000000000000" pitchFamily="2" charset="-122"/>
              <a:cs typeface="+mn-ea"/>
              <a:sym typeface="+mn-lt"/>
            </a:endParaRPr>
          </a:p>
        </p:txBody>
      </p:sp>
      <p:sp>
        <p:nvSpPr>
          <p:cNvPr id="23" name="图形"/>
          <p:cNvSpPr/>
          <p:nvPr>
            <p:custDataLst>
              <p:tags r:id="rId7"/>
            </p:custDataLst>
          </p:nvPr>
        </p:nvSpPr>
        <p:spPr>
          <a:xfrm>
            <a:off x="2496185" y="3929380"/>
            <a:ext cx="325755" cy="336550"/>
          </a:xfrm>
          <a:custGeom>
            <a:avLst/>
            <a:gdLst>
              <a:gd name="connsiteX0" fmla="*/ 140277 w 319088"/>
              <a:gd name="connsiteY0" fmla="*/ 225425 h 328613"/>
              <a:gd name="connsiteX1" fmla="*/ 101311 w 319088"/>
              <a:gd name="connsiteY1" fmla="*/ 229351 h 328613"/>
              <a:gd name="connsiteX2" fmla="*/ 100012 w 319088"/>
              <a:gd name="connsiteY2" fmla="*/ 230660 h 328613"/>
              <a:gd name="connsiteX3" fmla="*/ 100012 w 319088"/>
              <a:gd name="connsiteY3" fmla="*/ 319646 h 328613"/>
              <a:gd name="connsiteX4" fmla="*/ 100012 w 319088"/>
              <a:gd name="connsiteY4" fmla="*/ 322263 h 328613"/>
              <a:gd name="connsiteX5" fmla="*/ 101311 w 319088"/>
              <a:gd name="connsiteY5" fmla="*/ 322263 h 328613"/>
              <a:gd name="connsiteX6" fmla="*/ 102610 w 319088"/>
              <a:gd name="connsiteY6" fmla="*/ 322263 h 328613"/>
              <a:gd name="connsiteX7" fmla="*/ 140277 w 319088"/>
              <a:gd name="connsiteY7" fmla="*/ 311794 h 328613"/>
              <a:gd name="connsiteX8" fmla="*/ 142875 w 319088"/>
              <a:gd name="connsiteY8" fmla="*/ 310485 h 328613"/>
              <a:gd name="connsiteX9" fmla="*/ 142875 w 319088"/>
              <a:gd name="connsiteY9" fmla="*/ 228042 h 328613"/>
              <a:gd name="connsiteX10" fmla="*/ 141576 w 319088"/>
              <a:gd name="connsiteY10" fmla="*/ 226734 h 328613"/>
              <a:gd name="connsiteX11" fmla="*/ 140277 w 319088"/>
              <a:gd name="connsiteY11" fmla="*/ 225425 h 328613"/>
              <a:gd name="connsiteX12" fmla="*/ 49212 w 319088"/>
              <a:gd name="connsiteY12" fmla="*/ 223838 h 328613"/>
              <a:gd name="connsiteX13" fmla="*/ 49212 w 319088"/>
              <a:gd name="connsiteY13" fmla="*/ 226378 h 328613"/>
              <a:gd name="connsiteX14" fmla="*/ 49212 w 319088"/>
              <a:gd name="connsiteY14" fmla="*/ 263208 h 328613"/>
              <a:gd name="connsiteX15" fmla="*/ 50497 w 319088"/>
              <a:gd name="connsiteY15" fmla="*/ 265748 h 328613"/>
              <a:gd name="connsiteX16" fmla="*/ 74915 w 319088"/>
              <a:gd name="connsiteY16" fmla="*/ 274638 h 328613"/>
              <a:gd name="connsiteX17" fmla="*/ 76200 w 319088"/>
              <a:gd name="connsiteY17" fmla="*/ 273368 h 328613"/>
              <a:gd name="connsiteX18" fmla="*/ 76200 w 319088"/>
              <a:gd name="connsiteY18" fmla="*/ 272098 h 328613"/>
              <a:gd name="connsiteX19" fmla="*/ 76200 w 319088"/>
              <a:gd name="connsiteY19" fmla="*/ 230188 h 328613"/>
              <a:gd name="connsiteX20" fmla="*/ 74915 w 319088"/>
              <a:gd name="connsiteY20" fmla="*/ 228918 h 328613"/>
              <a:gd name="connsiteX21" fmla="*/ 50497 w 319088"/>
              <a:gd name="connsiteY21" fmla="*/ 223838 h 328613"/>
              <a:gd name="connsiteX22" fmla="*/ 49212 w 319088"/>
              <a:gd name="connsiteY22" fmla="*/ 223838 h 328613"/>
              <a:gd name="connsiteX23" fmla="*/ 189206 w 319088"/>
              <a:gd name="connsiteY23" fmla="*/ 222250 h 328613"/>
              <a:gd name="connsiteX24" fmla="*/ 156868 w 319088"/>
              <a:gd name="connsiteY24" fmla="*/ 224848 h 328613"/>
              <a:gd name="connsiteX25" fmla="*/ 155575 w 319088"/>
              <a:gd name="connsiteY25" fmla="*/ 226147 h 328613"/>
              <a:gd name="connsiteX26" fmla="*/ 155575 w 319088"/>
              <a:gd name="connsiteY26" fmla="*/ 305377 h 328613"/>
              <a:gd name="connsiteX27" fmla="*/ 156868 w 319088"/>
              <a:gd name="connsiteY27" fmla="*/ 307975 h 328613"/>
              <a:gd name="connsiteX28" fmla="*/ 158162 w 319088"/>
              <a:gd name="connsiteY28" fmla="*/ 307975 h 328613"/>
              <a:gd name="connsiteX29" fmla="*/ 189206 w 319088"/>
              <a:gd name="connsiteY29" fmla="*/ 300182 h 328613"/>
              <a:gd name="connsiteX30" fmla="*/ 190500 w 319088"/>
              <a:gd name="connsiteY30" fmla="*/ 297584 h 328613"/>
              <a:gd name="connsiteX31" fmla="*/ 190500 w 319088"/>
              <a:gd name="connsiteY31" fmla="*/ 223549 h 328613"/>
              <a:gd name="connsiteX32" fmla="*/ 190500 w 319088"/>
              <a:gd name="connsiteY32" fmla="*/ 222250 h 328613"/>
              <a:gd name="connsiteX33" fmla="*/ 189206 w 319088"/>
              <a:gd name="connsiteY33" fmla="*/ 222250 h 328613"/>
              <a:gd name="connsiteX34" fmla="*/ 12700 w 319088"/>
              <a:gd name="connsiteY34" fmla="*/ 217488 h 328613"/>
              <a:gd name="connsiteX35" fmla="*/ 12700 w 319088"/>
              <a:gd name="connsiteY35" fmla="*/ 218778 h 328613"/>
              <a:gd name="connsiteX36" fmla="*/ 12700 w 319088"/>
              <a:gd name="connsiteY36" fmla="*/ 251024 h 328613"/>
              <a:gd name="connsiteX37" fmla="*/ 13970 w 319088"/>
              <a:gd name="connsiteY37" fmla="*/ 252314 h 328613"/>
              <a:gd name="connsiteX38" fmla="*/ 29210 w 319088"/>
              <a:gd name="connsiteY38" fmla="*/ 258763 h 328613"/>
              <a:gd name="connsiteX39" fmla="*/ 30480 w 319088"/>
              <a:gd name="connsiteY39" fmla="*/ 258763 h 328613"/>
              <a:gd name="connsiteX40" fmla="*/ 31750 w 319088"/>
              <a:gd name="connsiteY40" fmla="*/ 258763 h 328613"/>
              <a:gd name="connsiteX41" fmla="*/ 31750 w 319088"/>
              <a:gd name="connsiteY41" fmla="*/ 257473 h 328613"/>
              <a:gd name="connsiteX42" fmla="*/ 31750 w 319088"/>
              <a:gd name="connsiteY42" fmla="*/ 222647 h 328613"/>
              <a:gd name="connsiteX43" fmla="*/ 30480 w 319088"/>
              <a:gd name="connsiteY43" fmla="*/ 220068 h 328613"/>
              <a:gd name="connsiteX44" fmla="*/ 13970 w 319088"/>
              <a:gd name="connsiteY44" fmla="*/ 217488 h 328613"/>
              <a:gd name="connsiteX45" fmla="*/ 12700 w 319088"/>
              <a:gd name="connsiteY45" fmla="*/ 217488 h 328613"/>
              <a:gd name="connsiteX46" fmla="*/ 280105 w 319088"/>
              <a:gd name="connsiteY46" fmla="*/ 214313 h 328613"/>
              <a:gd name="connsiteX47" fmla="*/ 261584 w 319088"/>
              <a:gd name="connsiteY47" fmla="*/ 215595 h 328613"/>
              <a:gd name="connsiteX48" fmla="*/ 260350 w 319088"/>
              <a:gd name="connsiteY48" fmla="*/ 216877 h 328613"/>
              <a:gd name="connsiteX49" fmla="*/ 260350 w 319088"/>
              <a:gd name="connsiteY49" fmla="*/ 278424 h 328613"/>
              <a:gd name="connsiteX50" fmla="*/ 260350 w 319088"/>
              <a:gd name="connsiteY50" fmla="*/ 279706 h 328613"/>
              <a:gd name="connsiteX51" fmla="*/ 261584 w 319088"/>
              <a:gd name="connsiteY51" fmla="*/ 280988 h 328613"/>
              <a:gd name="connsiteX52" fmla="*/ 262819 w 319088"/>
              <a:gd name="connsiteY52" fmla="*/ 280988 h 328613"/>
              <a:gd name="connsiteX53" fmla="*/ 280105 w 319088"/>
              <a:gd name="connsiteY53" fmla="*/ 275859 h 328613"/>
              <a:gd name="connsiteX54" fmla="*/ 282575 w 319088"/>
              <a:gd name="connsiteY54" fmla="*/ 273295 h 328613"/>
              <a:gd name="connsiteX55" fmla="*/ 282575 w 319088"/>
              <a:gd name="connsiteY55" fmla="*/ 215595 h 328613"/>
              <a:gd name="connsiteX56" fmla="*/ 281340 w 319088"/>
              <a:gd name="connsiteY56" fmla="*/ 214313 h 328613"/>
              <a:gd name="connsiteX57" fmla="*/ 280105 w 319088"/>
              <a:gd name="connsiteY57" fmla="*/ 214313 h 328613"/>
              <a:gd name="connsiteX58" fmla="*/ 306983 w 319088"/>
              <a:gd name="connsiteY58" fmla="*/ 211138 h 328613"/>
              <a:gd name="connsiteX59" fmla="*/ 290215 w 319088"/>
              <a:gd name="connsiteY59" fmla="*/ 212428 h 328613"/>
              <a:gd name="connsiteX60" fmla="*/ 288925 w 319088"/>
              <a:gd name="connsiteY60" fmla="*/ 215008 h 328613"/>
              <a:gd name="connsiteX61" fmla="*/ 288925 w 319088"/>
              <a:gd name="connsiteY61" fmla="*/ 271761 h 328613"/>
              <a:gd name="connsiteX62" fmla="*/ 288925 w 319088"/>
              <a:gd name="connsiteY62" fmla="*/ 273051 h 328613"/>
              <a:gd name="connsiteX63" fmla="*/ 290215 w 319088"/>
              <a:gd name="connsiteY63" fmla="*/ 273051 h 328613"/>
              <a:gd name="connsiteX64" fmla="*/ 308273 w 319088"/>
              <a:gd name="connsiteY64" fmla="*/ 269181 h 328613"/>
              <a:gd name="connsiteX65" fmla="*/ 309563 w 319088"/>
              <a:gd name="connsiteY65" fmla="*/ 266602 h 328613"/>
              <a:gd name="connsiteX66" fmla="*/ 308273 w 319088"/>
              <a:gd name="connsiteY66" fmla="*/ 212428 h 328613"/>
              <a:gd name="connsiteX67" fmla="*/ 308273 w 319088"/>
              <a:gd name="connsiteY67" fmla="*/ 211138 h 328613"/>
              <a:gd name="connsiteX68" fmla="*/ 306983 w 319088"/>
              <a:gd name="connsiteY68" fmla="*/ 211138 h 328613"/>
              <a:gd name="connsiteX69" fmla="*/ 290195 w 319088"/>
              <a:gd name="connsiteY69" fmla="*/ 169863 h 328613"/>
              <a:gd name="connsiteX70" fmla="*/ 288925 w 319088"/>
              <a:gd name="connsiteY70" fmla="*/ 171196 h 328613"/>
              <a:gd name="connsiteX71" fmla="*/ 288925 w 319088"/>
              <a:gd name="connsiteY71" fmla="*/ 172530 h 328613"/>
              <a:gd name="connsiteX72" fmla="*/ 288925 w 319088"/>
              <a:gd name="connsiteY72" fmla="*/ 201867 h 328613"/>
              <a:gd name="connsiteX73" fmla="*/ 288925 w 319088"/>
              <a:gd name="connsiteY73" fmla="*/ 203201 h 328613"/>
              <a:gd name="connsiteX74" fmla="*/ 290195 w 319088"/>
              <a:gd name="connsiteY74" fmla="*/ 203201 h 328613"/>
              <a:gd name="connsiteX75" fmla="*/ 306705 w 319088"/>
              <a:gd name="connsiteY75" fmla="*/ 201867 h 328613"/>
              <a:gd name="connsiteX76" fmla="*/ 307975 w 319088"/>
              <a:gd name="connsiteY76" fmla="*/ 200534 h 328613"/>
              <a:gd name="connsiteX77" fmla="*/ 307975 w 319088"/>
              <a:gd name="connsiteY77" fmla="*/ 172530 h 328613"/>
              <a:gd name="connsiteX78" fmla="*/ 306705 w 319088"/>
              <a:gd name="connsiteY78" fmla="*/ 171196 h 328613"/>
              <a:gd name="connsiteX79" fmla="*/ 290195 w 319088"/>
              <a:gd name="connsiteY79" fmla="*/ 169863 h 328613"/>
              <a:gd name="connsiteX80" fmla="*/ 261584 w 319088"/>
              <a:gd name="connsiteY80" fmla="*/ 168275 h 328613"/>
              <a:gd name="connsiteX81" fmla="*/ 260350 w 319088"/>
              <a:gd name="connsiteY81" fmla="*/ 169568 h 328613"/>
              <a:gd name="connsiteX82" fmla="*/ 260350 w 319088"/>
              <a:gd name="connsiteY82" fmla="*/ 170862 h 328613"/>
              <a:gd name="connsiteX83" fmla="*/ 260350 w 319088"/>
              <a:gd name="connsiteY83" fmla="*/ 201906 h 328613"/>
              <a:gd name="connsiteX84" fmla="*/ 260350 w 319088"/>
              <a:gd name="connsiteY84" fmla="*/ 203200 h 328613"/>
              <a:gd name="connsiteX85" fmla="*/ 261584 w 319088"/>
              <a:gd name="connsiteY85" fmla="*/ 203200 h 328613"/>
              <a:gd name="connsiteX86" fmla="*/ 280105 w 319088"/>
              <a:gd name="connsiteY86" fmla="*/ 201906 h 328613"/>
              <a:gd name="connsiteX87" fmla="*/ 282575 w 319088"/>
              <a:gd name="connsiteY87" fmla="*/ 200613 h 328613"/>
              <a:gd name="connsiteX88" fmla="*/ 282575 w 319088"/>
              <a:gd name="connsiteY88" fmla="*/ 170862 h 328613"/>
              <a:gd name="connsiteX89" fmla="*/ 280105 w 319088"/>
              <a:gd name="connsiteY89" fmla="*/ 169568 h 328613"/>
              <a:gd name="connsiteX90" fmla="*/ 261584 w 319088"/>
              <a:gd name="connsiteY90" fmla="*/ 168275 h 328613"/>
              <a:gd name="connsiteX91" fmla="*/ 214024 w 319088"/>
              <a:gd name="connsiteY91" fmla="*/ 168275 h 328613"/>
              <a:gd name="connsiteX92" fmla="*/ 212725 w 319088"/>
              <a:gd name="connsiteY92" fmla="*/ 169567 h 328613"/>
              <a:gd name="connsiteX93" fmla="*/ 212725 w 319088"/>
              <a:gd name="connsiteY93" fmla="*/ 222546 h 328613"/>
              <a:gd name="connsiteX94" fmla="*/ 214024 w 319088"/>
              <a:gd name="connsiteY94" fmla="*/ 223838 h 328613"/>
              <a:gd name="connsiteX95" fmla="*/ 215322 w 319088"/>
              <a:gd name="connsiteY95" fmla="*/ 223838 h 328613"/>
              <a:gd name="connsiteX96" fmla="*/ 240001 w 319088"/>
              <a:gd name="connsiteY96" fmla="*/ 221254 h 328613"/>
              <a:gd name="connsiteX97" fmla="*/ 241300 w 319088"/>
              <a:gd name="connsiteY97" fmla="*/ 219962 h 328613"/>
              <a:gd name="connsiteX98" fmla="*/ 241300 w 319088"/>
              <a:gd name="connsiteY98" fmla="*/ 170859 h 328613"/>
              <a:gd name="connsiteX99" fmla="*/ 240001 w 319088"/>
              <a:gd name="connsiteY99" fmla="*/ 169567 h 328613"/>
              <a:gd name="connsiteX100" fmla="*/ 215322 w 319088"/>
              <a:gd name="connsiteY100" fmla="*/ 168275 h 328613"/>
              <a:gd name="connsiteX101" fmla="*/ 214024 w 319088"/>
              <a:gd name="connsiteY101" fmla="*/ 168275 h 328613"/>
              <a:gd name="connsiteX102" fmla="*/ 30480 w 319088"/>
              <a:gd name="connsiteY102" fmla="*/ 168275 h 328613"/>
              <a:gd name="connsiteX103" fmla="*/ 13970 w 319088"/>
              <a:gd name="connsiteY103" fmla="*/ 169545 h 328613"/>
              <a:gd name="connsiteX104" fmla="*/ 12700 w 319088"/>
              <a:gd name="connsiteY104" fmla="*/ 170815 h 328613"/>
              <a:gd name="connsiteX105" fmla="*/ 12700 w 319088"/>
              <a:gd name="connsiteY105" fmla="*/ 202565 h 328613"/>
              <a:gd name="connsiteX106" fmla="*/ 13970 w 319088"/>
              <a:gd name="connsiteY106" fmla="*/ 203835 h 328613"/>
              <a:gd name="connsiteX107" fmla="*/ 30480 w 319088"/>
              <a:gd name="connsiteY107" fmla="*/ 206375 h 328613"/>
              <a:gd name="connsiteX108" fmla="*/ 31750 w 319088"/>
              <a:gd name="connsiteY108" fmla="*/ 205105 h 328613"/>
              <a:gd name="connsiteX109" fmla="*/ 31750 w 319088"/>
              <a:gd name="connsiteY109" fmla="*/ 203835 h 328613"/>
              <a:gd name="connsiteX110" fmla="*/ 31750 w 319088"/>
              <a:gd name="connsiteY110" fmla="*/ 169545 h 328613"/>
              <a:gd name="connsiteX111" fmla="*/ 31750 w 319088"/>
              <a:gd name="connsiteY111" fmla="*/ 168275 h 328613"/>
              <a:gd name="connsiteX112" fmla="*/ 30480 w 319088"/>
              <a:gd name="connsiteY112" fmla="*/ 168275 h 328613"/>
              <a:gd name="connsiteX113" fmla="*/ 158162 w 319088"/>
              <a:gd name="connsiteY113" fmla="*/ 165100 h 328613"/>
              <a:gd name="connsiteX114" fmla="*/ 156868 w 319088"/>
              <a:gd name="connsiteY114" fmla="*/ 166407 h 328613"/>
              <a:gd name="connsiteX115" fmla="*/ 155575 w 319088"/>
              <a:gd name="connsiteY115" fmla="*/ 167715 h 328613"/>
              <a:gd name="connsiteX116" fmla="*/ 155575 w 319088"/>
              <a:gd name="connsiteY116" fmla="*/ 206935 h 328613"/>
              <a:gd name="connsiteX117" fmla="*/ 156868 w 319088"/>
              <a:gd name="connsiteY117" fmla="*/ 208243 h 328613"/>
              <a:gd name="connsiteX118" fmla="*/ 158162 w 319088"/>
              <a:gd name="connsiteY118" fmla="*/ 209550 h 328613"/>
              <a:gd name="connsiteX119" fmla="*/ 189206 w 319088"/>
              <a:gd name="connsiteY119" fmla="*/ 208243 h 328613"/>
              <a:gd name="connsiteX120" fmla="*/ 190500 w 319088"/>
              <a:gd name="connsiteY120" fmla="*/ 205628 h 328613"/>
              <a:gd name="connsiteX121" fmla="*/ 190500 w 319088"/>
              <a:gd name="connsiteY121" fmla="*/ 169022 h 328613"/>
              <a:gd name="connsiteX122" fmla="*/ 189206 w 319088"/>
              <a:gd name="connsiteY122" fmla="*/ 166407 h 328613"/>
              <a:gd name="connsiteX123" fmla="*/ 158162 w 319088"/>
              <a:gd name="connsiteY123" fmla="*/ 165100 h 328613"/>
              <a:gd name="connsiteX124" fmla="*/ 100012 w 319088"/>
              <a:gd name="connsiteY124" fmla="*/ 163513 h 328613"/>
              <a:gd name="connsiteX125" fmla="*/ 100012 w 319088"/>
              <a:gd name="connsiteY125" fmla="*/ 164800 h 328613"/>
              <a:gd name="connsiteX126" fmla="*/ 100012 w 319088"/>
              <a:gd name="connsiteY126" fmla="*/ 208564 h 328613"/>
              <a:gd name="connsiteX127" fmla="*/ 100012 w 319088"/>
              <a:gd name="connsiteY127" fmla="*/ 209851 h 328613"/>
              <a:gd name="connsiteX128" fmla="*/ 101311 w 319088"/>
              <a:gd name="connsiteY128" fmla="*/ 211138 h 328613"/>
              <a:gd name="connsiteX129" fmla="*/ 140277 w 319088"/>
              <a:gd name="connsiteY129" fmla="*/ 208564 h 328613"/>
              <a:gd name="connsiteX130" fmla="*/ 142875 w 319088"/>
              <a:gd name="connsiteY130" fmla="*/ 207276 h 328613"/>
              <a:gd name="connsiteX131" fmla="*/ 142875 w 319088"/>
              <a:gd name="connsiteY131" fmla="*/ 166087 h 328613"/>
              <a:gd name="connsiteX132" fmla="*/ 140277 w 319088"/>
              <a:gd name="connsiteY132" fmla="*/ 164800 h 328613"/>
              <a:gd name="connsiteX133" fmla="*/ 101311 w 319088"/>
              <a:gd name="connsiteY133" fmla="*/ 163513 h 328613"/>
              <a:gd name="connsiteX134" fmla="*/ 100012 w 319088"/>
              <a:gd name="connsiteY134" fmla="*/ 163513 h 328613"/>
              <a:gd name="connsiteX135" fmla="*/ 74915 w 319088"/>
              <a:gd name="connsiteY135" fmla="*/ 163513 h 328613"/>
              <a:gd name="connsiteX136" fmla="*/ 50497 w 319088"/>
              <a:gd name="connsiteY136" fmla="*/ 166159 h 328613"/>
              <a:gd name="connsiteX137" fmla="*/ 49212 w 319088"/>
              <a:gd name="connsiteY137" fmla="*/ 167482 h 328613"/>
              <a:gd name="connsiteX138" fmla="*/ 49212 w 319088"/>
              <a:gd name="connsiteY138" fmla="*/ 207169 h 328613"/>
              <a:gd name="connsiteX139" fmla="*/ 50497 w 319088"/>
              <a:gd name="connsiteY139" fmla="*/ 208492 h 328613"/>
              <a:gd name="connsiteX140" fmla="*/ 74915 w 319088"/>
              <a:gd name="connsiteY140" fmla="*/ 211138 h 328613"/>
              <a:gd name="connsiteX141" fmla="*/ 76200 w 319088"/>
              <a:gd name="connsiteY141" fmla="*/ 211138 h 328613"/>
              <a:gd name="connsiteX142" fmla="*/ 76200 w 319088"/>
              <a:gd name="connsiteY142" fmla="*/ 209815 h 328613"/>
              <a:gd name="connsiteX143" fmla="*/ 76200 w 319088"/>
              <a:gd name="connsiteY143" fmla="*/ 164836 h 328613"/>
              <a:gd name="connsiteX144" fmla="*/ 76200 w 319088"/>
              <a:gd name="connsiteY144" fmla="*/ 163513 h 328613"/>
              <a:gd name="connsiteX145" fmla="*/ 74915 w 319088"/>
              <a:gd name="connsiteY145" fmla="*/ 163513 h 328613"/>
              <a:gd name="connsiteX146" fmla="*/ 288925 w 319088"/>
              <a:gd name="connsiteY146" fmla="*/ 127000 h 328613"/>
              <a:gd name="connsiteX147" fmla="*/ 288925 w 319088"/>
              <a:gd name="connsiteY147" fmla="*/ 129687 h 328613"/>
              <a:gd name="connsiteX148" fmla="*/ 288925 w 319088"/>
              <a:gd name="connsiteY148" fmla="*/ 159238 h 328613"/>
              <a:gd name="connsiteX149" fmla="*/ 290195 w 319088"/>
              <a:gd name="connsiteY149" fmla="*/ 160582 h 328613"/>
              <a:gd name="connsiteX150" fmla="*/ 306705 w 319088"/>
              <a:gd name="connsiteY150" fmla="*/ 161925 h 328613"/>
              <a:gd name="connsiteX151" fmla="*/ 307975 w 319088"/>
              <a:gd name="connsiteY151" fmla="*/ 161925 h 328613"/>
              <a:gd name="connsiteX152" fmla="*/ 307975 w 319088"/>
              <a:gd name="connsiteY152" fmla="*/ 160582 h 328613"/>
              <a:gd name="connsiteX153" fmla="*/ 307975 w 319088"/>
              <a:gd name="connsiteY153" fmla="*/ 132373 h 328613"/>
              <a:gd name="connsiteX154" fmla="*/ 306705 w 319088"/>
              <a:gd name="connsiteY154" fmla="*/ 129687 h 328613"/>
              <a:gd name="connsiteX155" fmla="*/ 290195 w 319088"/>
              <a:gd name="connsiteY155" fmla="*/ 127000 h 328613"/>
              <a:gd name="connsiteX156" fmla="*/ 288925 w 319088"/>
              <a:gd name="connsiteY156" fmla="*/ 127000 h 328613"/>
              <a:gd name="connsiteX157" fmla="*/ 260350 w 319088"/>
              <a:gd name="connsiteY157" fmla="*/ 123542 h 328613"/>
              <a:gd name="connsiteX158" fmla="*/ 260350 w 319088"/>
              <a:gd name="connsiteY158" fmla="*/ 124846 h 328613"/>
              <a:gd name="connsiteX159" fmla="*/ 260350 w 319088"/>
              <a:gd name="connsiteY159" fmla="*/ 156143 h 328613"/>
              <a:gd name="connsiteX160" fmla="*/ 261584 w 319088"/>
              <a:gd name="connsiteY160" fmla="*/ 157447 h 328613"/>
              <a:gd name="connsiteX161" fmla="*/ 280105 w 319088"/>
              <a:gd name="connsiteY161" fmla="*/ 158751 h 328613"/>
              <a:gd name="connsiteX162" fmla="*/ 281340 w 319088"/>
              <a:gd name="connsiteY162" fmla="*/ 158751 h 328613"/>
              <a:gd name="connsiteX163" fmla="*/ 282575 w 319088"/>
              <a:gd name="connsiteY163" fmla="*/ 157447 h 328613"/>
              <a:gd name="connsiteX164" fmla="*/ 282575 w 319088"/>
              <a:gd name="connsiteY164" fmla="*/ 127454 h 328613"/>
              <a:gd name="connsiteX165" fmla="*/ 280105 w 319088"/>
              <a:gd name="connsiteY165" fmla="*/ 126150 h 328613"/>
              <a:gd name="connsiteX166" fmla="*/ 261584 w 319088"/>
              <a:gd name="connsiteY166" fmla="*/ 123542 h 328613"/>
              <a:gd name="connsiteX167" fmla="*/ 260350 w 319088"/>
              <a:gd name="connsiteY167" fmla="*/ 123542 h 328613"/>
              <a:gd name="connsiteX168" fmla="*/ 29210 w 319088"/>
              <a:gd name="connsiteY168" fmla="*/ 115590 h 328613"/>
              <a:gd name="connsiteX169" fmla="*/ 13970 w 319088"/>
              <a:gd name="connsiteY169" fmla="*/ 120749 h 328613"/>
              <a:gd name="connsiteX170" fmla="*/ 12700 w 319088"/>
              <a:gd name="connsiteY170" fmla="*/ 122039 h 328613"/>
              <a:gd name="connsiteX171" fmla="*/ 12700 w 319088"/>
              <a:gd name="connsiteY171" fmla="*/ 154285 h 328613"/>
              <a:gd name="connsiteX172" fmla="*/ 12700 w 319088"/>
              <a:gd name="connsiteY172" fmla="*/ 155575 h 328613"/>
              <a:gd name="connsiteX173" fmla="*/ 13970 w 319088"/>
              <a:gd name="connsiteY173" fmla="*/ 155575 h 328613"/>
              <a:gd name="connsiteX174" fmla="*/ 30480 w 319088"/>
              <a:gd name="connsiteY174" fmla="*/ 152995 h 328613"/>
              <a:gd name="connsiteX175" fmla="*/ 31750 w 319088"/>
              <a:gd name="connsiteY175" fmla="*/ 151705 h 328613"/>
              <a:gd name="connsiteX176" fmla="*/ 31750 w 319088"/>
              <a:gd name="connsiteY176" fmla="*/ 116880 h 328613"/>
              <a:gd name="connsiteX177" fmla="*/ 31750 w 319088"/>
              <a:gd name="connsiteY177" fmla="*/ 115590 h 328613"/>
              <a:gd name="connsiteX178" fmla="*/ 29210 w 319088"/>
              <a:gd name="connsiteY178" fmla="*/ 115590 h 328613"/>
              <a:gd name="connsiteX179" fmla="*/ 158162 w 319088"/>
              <a:gd name="connsiteY179" fmla="*/ 104775 h 328613"/>
              <a:gd name="connsiteX180" fmla="*/ 156868 w 319088"/>
              <a:gd name="connsiteY180" fmla="*/ 106098 h 328613"/>
              <a:gd name="connsiteX181" fmla="*/ 155575 w 319088"/>
              <a:gd name="connsiteY181" fmla="*/ 107421 h 328613"/>
              <a:gd name="connsiteX182" fmla="*/ 155575 w 319088"/>
              <a:gd name="connsiteY182" fmla="*/ 147108 h 328613"/>
              <a:gd name="connsiteX183" fmla="*/ 156868 w 319088"/>
              <a:gd name="connsiteY183" fmla="*/ 149754 h 328613"/>
              <a:gd name="connsiteX184" fmla="*/ 189206 w 319088"/>
              <a:gd name="connsiteY184" fmla="*/ 152400 h 328613"/>
              <a:gd name="connsiteX185" fmla="*/ 190500 w 319088"/>
              <a:gd name="connsiteY185" fmla="*/ 151077 h 328613"/>
              <a:gd name="connsiteX186" fmla="*/ 190500 w 319088"/>
              <a:gd name="connsiteY186" fmla="*/ 149754 h 328613"/>
              <a:gd name="connsiteX187" fmla="*/ 190500 w 319088"/>
              <a:gd name="connsiteY187" fmla="*/ 112712 h 328613"/>
              <a:gd name="connsiteX188" fmla="*/ 189206 w 319088"/>
              <a:gd name="connsiteY188" fmla="*/ 110067 h 328613"/>
              <a:gd name="connsiteX189" fmla="*/ 158162 w 319088"/>
              <a:gd name="connsiteY189" fmla="*/ 104775 h 328613"/>
              <a:gd name="connsiteX190" fmla="*/ 74915 w 319088"/>
              <a:gd name="connsiteY190" fmla="*/ 99735 h 328613"/>
              <a:gd name="connsiteX191" fmla="*/ 50497 w 319088"/>
              <a:gd name="connsiteY191" fmla="*/ 107593 h 328613"/>
              <a:gd name="connsiteX192" fmla="*/ 49212 w 319088"/>
              <a:gd name="connsiteY192" fmla="*/ 110212 h 328613"/>
              <a:gd name="connsiteX193" fmla="*/ 49212 w 319088"/>
              <a:gd name="connsiteY193" fmla="*/ 148194 h 328613"/>
              <a:gd name="connsiteX194" fmla="*/ 49212 w 319088"/>
              <a:gd name="connsiteY194" fmla="*/ 149503 h 328613"/>
              <a:gd name="connsiteX195" fmla="*/ 50497 w 319088"/>
              <a:gd name="connsiteY195" fmla="*/ 150813 h 328613"/>
              <a:gd name="connsiteX196" fmla="*/ 74915 w 319088"/>
              <a:gd name="connsiteY196" fmla="*/ 145574 h 328613"/>
              <a:gd name="connsiteX197" fmla="*/ 76200 w 319088"/>
              <a:gd name="connsiteY197" fmla="*/ 144264 h 328613"/>
              <a:gd name="connsiteX198" fmla="*/ 76200 w 319088"/>
              <a:gd name="connsiteY198" fmla="*/ 101044 h 328613"/>
              <a:gd name="connsiteX199" fmla="*/ 76200 w 319088"/>
              <a:gd name="connsiteY199" fmla="*/ 99735 h 328613"/>
              <a:gd name="connsiteX200" fmla="*/ 74915 w 319088"/>
              <a:gd name="connsiteY200" fmla="*/ 99735 h 328613"/>
              <a:gd name="connsiteX201" fmla="*/ 215322 w 319088"/>
              <a:gd name="connsiteY201" fmla="*/ 98425 h 328613"/>
              <a:gd name="connsiteX202" fmla="*/ 214024 w 319088"/>
              <a:gd name="connsiteY202" fmla="*/ 99695 h 328613"/>
              <a:gd name="connsiteX203" fmla="*/ 212725 w 319088"/>
              <a:gd name="connsiteY203" fmla="*/ 100965 h 328613"/>
              <a:gd name="connsiteX204" fmla="*/ 212725 w 319088"/>
              <a:gd name="connsiteY204" fmla="*/ 151765 h 328613"/>
              <a:gd name="connsiteX205" fmla="*/ 215322 w 319088"/>
              <a:gd name="connsiteY205" fmla="*/ 153035 h 328613"/>
              <a:gd name="connsiteX206" fmla="*/ 238702 w 319088"/>
              <a:gd name="connsiteY206" fmla="*/ 155575 h 328613"/>
              <a:gd name="connsiteX207" fmla="*/ 240001 w 319088"/>
              <a:gd name="connsiteY207" fmla="*/ 155575 h 328613"/>
              <a:gd name="connsiteX208" fmla="*/ 241300 w 319088"/>
              <a:gd name="connsiteY208" fmla="*/ 155575 h 328613"/>
              <a:gd name="connsiteX209" fmla="*/ 241300 w 319088"/>
              <a:gd name="connsiteY209" fmla="*/ 153035 h 328613"/>
              <a:gd name="connsiteX210" fmla="*/ 241300 w 319088"/>
              <a:gd name="connsiteY210" fmla="*/ 106045 h 328613"/>
              <a:gd name="connsiteX211" fmla="*/ 240001 w 319088"/>
              <a:gd name="connsiteY211" fmla="*/ 103505 h 328613"/>
              <a:gd name="connsiteX212" fmla="*/ 215322 w 319088"/>
              <a:gd name="connsiteY212" fmla="*/ 98425 h 328613"/>
              <a:gd name="connsiteX213" fmla="*/ 101311 w 319088"/>
              <a:gd name="connsiteY213" fmla="*/ 96838 h 328613"/>
              <a:gd name="connsiteX214" fmla="*/ 100012 w 319088"/>
              <a:gd name="connsiteY214" fmla="*/ 98108 h 328613"/>
              <a:gd name="connsiteX215" fmla="*/ 100012 w 319088"/>
              <a:gd name="connsiteY215" fmla="*/ 99378 h 328613"/>
              <a:gd name="connsiteX216" fmla="*/ 100012 w 319088"/>
              <a:gd name="connsiteY216" fmla="*/ 142558 h 328613"/>
              <a:gd name="connsiteX217" fmla="*/ 101311 w 319088"/>
              <a:gd name="connsiteY217" fmla="*/ 143828 h 328613"/>
              <a:gd name="connsiteX218" fmla="*/ 140277 w 319088"/>
              <a:gd name="connsiteY218" fmla="*/ 147638 h 328613"/>
              <a:gd name="connsiteX219" fmla="*/ 141576 w 319088"/>
              <a:gd name="connsiteY219" fmla="*/ 146368 h 328613"/>
              <a:gd name="connsiteX220" fmla="*/ 142875 w 319088"/>
              <a:gd name="connsiteY220" fmla="*/ 145098 h 328613"/>
              <a:gd name="connsiteX221" fmla="*/ 142875 w 319088"/>
              <a:gd name="connsiteY221" fmla="*/ 105728 h 328613"/>
              <a:gd name="connsiteX222" fmla="*/ 140277 w 319088"/>
              <a:gd name="connsiteY222" fmla="*/ 103188 h 328613"/>
              <a:gd name="connsiteX223" fmla="*/ 101311 w 319088"/>
              <a:gd name="connsiteY223" fmla="*/ 96838 h 328613"/>
              <a:gd name="connsiteX224" fmla="*/ 288925 w 319088"/>
              <a:gd name="connsiteY224" fmla="*/ 84138 h 328613"/>
              <a:gd name="connsiteX225" fmla="*/ 288925 w 319088"/>
              <a:gd name="connsiteY225" fmla="*/ 85442 h 328613"/>
              <a:gd name="connsiteX226" fmla="*/ 288925 w 319088"/>
              <a:gd name="connsiteY226" fmla="*/ 115435 h 328613"/>
              <a:gd name="connsiteX227" fmla="*/ 290195 w 319088"/>
              <a:gd name="connsiteY227" fmla="*/ 116739 h 328613"/>
              <a:gd name="connsiteX228" fmla="*/ 305435 w 319088"/>
              <a:gd name="connsiteY228" fmla="*/ 120651 h 328613"/>
              <a:gd name="connsiteX229" fmla="*/ 306705 w 319088"/>
              <a:gd name="connsiteY229" fmla="*/ 120651 h 328613"/>
              <a:gd name="connsiteX230" fmla="*/ 307975 w 319088"/>
              <a:gd name="connsiteY230" fmla="*/ 119347 h 328613"/>
              <a:gd name="connsiteX231" fmla="*/ 307975 w 319088"/>
              <a:gd name="connsiteY231" fmla="*/ 118043 h 328613"/>
              <a:gd name="connsiteX232" fmla="*/ 307975 w 319088"/>
              <a:gd name="connsiteY232" fmla="*/ 90658 h 328613"/>
              <a:gd name="connsiteX233" fmla="*/ 306705 w 319088"/>
              <a:gd name="connsiteY233" fmla="*/ 89354 h 328613"/>
              <a:gd name="connsiteX234" fmla="*/ 290195 w 319088"/>
              <a:gd name="connsiteY234" fmla="*/ 84138 h 328613"/>
              <a:gd name="connsiteX235" fmla="*/ 288925 w 319088"/>
              <a:gd name="connsiteY235" fmla="*/ 84138 h 328613"/>
              <a:gd name="connsiteX236" fmla="*/ 260350 w 319088"/>
              <a:gd name="connsiteY236" fmla="*/ 77788 h 328613"/>
              <a:gd name="connsiteX237" fmla="*/ 260350 w 319088"/>
              <a:gd name="connsiteY237" fmla="*/ 79058 h 328613"/>
              <a:gd name="connsiteX238" fmla="*/ 260350 w 319088"/>
              <a:gd name="connsiteY238" fmla="*/ 109538 h 328613"/>
              <a:gd name="connsiteX239" fmla="*/ 261584 w 319088"/>
              <a:gd name="connsiteY239" fmla="*/ 110808 h 328613"/>
              <a:gd name="connsiteX240" fmla="*/ 280105 w 319088"/>
              <a:gd name="connsiteY240" fmla="*/ 115888 h 328613"/>
              <a:gd name="connsiteX241" fmla="*/ 281340 w 319088"/>
              <a:gd name="connsiteY241" fmla="*/ 114618 h 328613"/>
              <a:gd name="connsiteX242" fmla="*/ 282575 w 319088"/>
              <a:gd name="connsiteY242" fmla="*/ 113348 h 328613"/>
              <a:gd name="connsiteX243" fmla="*/ 282575 w 319088"/>
              <a:gd name="connsiteY243" fmla="*/ 85408 h 328613"/>
              <a:gd name="connsiteX244" fmla="*/ 281340 w 319088"/>
              <a:gd name="connsiteY244" fmla="*/ 82868 h 328613"/>
              <a:gd name="connsiteX245" fmla="*/ 262819 w 319088"/>
              <a:gd name="connsiteY245" fmla="*/ 77788 h 328613"/>
              <a:gd name="connsiteX246" fmla="*/ 260350 w 319088"/>
              <a:gd name="connsiteY246" fmla="*/ 77788 h 328613"/>
              <a:gd name="connsiteX247" fmla="*/ 29210 w 319088"/>
              <a:gd name="connsiteY247" fmla="*/ 63500 h 328613"/>
              <a:gd name="connsiteX248" fmla="*/ 12700 w 319088"/>
              <a:gd name="connsiteY248" fmla="*/ 73731 h 328613"/>
              <a:gd name="connsiteX249" fmla="*/ 12700 w 319088"/>
              <a:gd name="connsiteY249" fmla="*/ 75009 h 328613"/>
              <a:gd name="connsiteX250" fmla="*/ 12700 w 319088"/>
              <a:gd name="connsiteY250" fmla="*/ 106980 h 328613"/>
              <a:gd name="connsiteX251" fmla="*/ 12700 w 319088"/>
              <a:gd name="connsiteY251" fmla="*/ 108259 h 328613"/>
              <a:gd name="connsiteX252" fmla="*/ 13970 w 319088"/>
              <a:gd name="connsiteY252" fmla="*/ 109538 h 328613"/>
              <a:gd name="connsiteX253" fmla="*/ 15240 w 319088"/>
              <a:gd name="connsiteY253" fmla="*/ 108259 h 328613"/>
              <a:gd name="connsiteX254" fmla="*/ 31750 w 319088"/>
              <a:gd name="connsiteY254" fmla="*/ 101865 h 328613"/>
              <a:gd name="connsiteX255" fmla="*/ 31750 w 319088"/>
              <a:gd name="connsiteY255" fmla="*/ 99307 h 328613"/>
              <a:gd name="connsiteX256" fmla="*/ 31750 w 319088"/>
              <a:gd name="connsiteY256" fmla="*/ 66058 h 328613"/>
              <a:gd name="connsiteX257" fmla="*/ 31750 w 319088"/>
              <a:gd name="connsiteY257" fmla="*/ 63500 h 328613"/>
              <a:gd name="connsiteX258" fmla="*/ 29210 w 319088"/>
              <a:gd name="connsiteY258" fmla="*/ 63500 h 328613"/>
              <a:gd name="connsiteX259" fmla="*/ 156868 w 319088"/>
              <a:gd name="connsiteY259" fmla="*/ 47625 h 328613"/>
              <a:gd name="connsiteX260" fmla="*/ 155575 w 319088"/>
              <a:gd name="connsiteY260" fmla="*/ 48920 h 328613"/>
              <a:gd name="connsiteX261" fmla="*/ 155575 w 319088"/>
              <a:gd name="connsiteY261" fmla="*/ 89067 h 328613"/>
              <a:gd name="connsiteX262" fmla="*/ 156868 w 319088"/>
              <a:gd name="connsiteY262" fmla="*/ 90363 h 328613"/>
              <a:gd name="connsiteX263" fmla="*/ 187913 w 319088"/>
              <a:gd name="connsiteY263" fmla="*/ 96838 h 328613"/>
              <a:gd name="connsiteX264" fmla="*/ 189206 w 319088"/>
              <a:gd name="connsiteY264" fmla="*/ 96838 h 328613"/>
              <a:gd name="connsiteX265" fmla="*/ 190500 w 319088"/>
              <a:gd name="connsiteY265" fmla="*/ 96838 h 328613"/>
              <a:gd name="connsiteX266" fmla="*/ 190500 w 319088"/>
              <a:gd name="connsiteY266" fmla="*/ 95543 h 328613"/>
              <a:gd name="connsiteX267" fmla="*/ 190500 w 319088"/>
              <a:gd name="connsiteY267" fmla="*/ 57986 h 328613"/>
              <a:gd name="connsiteX268" fmla="*/ 189206 w 319088"/>
              <a:gd name="connsiteY268" fmla="*/ 56691 h 328613"/>
              <a:gd name="connsiteX269" fmla="*/ 158162 w 319088"/>
              <a:gd name="connsiteY269" fmla="*/ 47625 h 328613"/>
              <a:gd name="connsiteX270" fmla="*/ 156868 w 319088"/>
              <a:gd name="connsiteY270" fmla="*/ 47625 h 328613"/>
              <a:gd name="connsiteX271" fmla="*/ 73629 w 319088"/>
              <a:gd name="connsiteY271" fmla="*/ 34925 h 328613"/>
              <a:gd name="connsiteX272" fmla="*/ 49212 w 319088"/>
              <a:gd name="connsiteY272" fmla="*/ 50511 h 328613"/>
              <a:gd name="connsiteX273" fmla="*/ 49212 w 319088"/>
              <a:gd name="connsiteY273" fmla="*/ 51810 h 328613"/>
              <a:gd name="connsiteX274" fmla="*/ 49212 w 319088"/>
              <a:gd name="connsiteY274" fmla="*/ 90776 h 328613"/>
              <a:gd name="connsiteX275" fmla="*/ 49212 w 319088"/>
              <a:gd name="connsiteY275" fmla="*/ 92075 h 328613"/>
              <a:gd name="connsiteX276" fmla="*/ 50497 w 319088"/>
              <a:gd name="connsiteY276" fmla="*/ 92075 h 328613"/>
              <a:gd name="connsiteX277" fmla="*/ 51782 w 319088"/>
              <a:gd name="connsiteY277" fmla="*/ 92075 h 328613"/>
              <a:gd name="connsiteX278" fmla="*/ 76200 w 319088"/>
              <a:gd name="connsiteY278" fmla="*/ 81684 h 328613"/>
              <a:gd name="connsiteX279" fmla="*/ 76200 w 319088"/>
              <a:gd name="connsiteY279" fmla="*/ 79086 h 328613"/>
              <a:gd name="connsiteX280" fmla="*/ 76200 w 319088"/>
              <a:gd name="connsiteY280" fmla="*/ 36224 h 328613"/>
              <a:gd name="connsiteX281" fmla="*/ 76200 w 319088"/>
              <a:gd name="connsiteY281" fmla="*/ 34925 h 328613"/>
              <a:gd name="connsiteX282" fmla="*/ 73629 w 319088"/>
              <a:gd name="connsiteY282" fmla="*/ 34925 h 328613"/>
              <a:gd name="connsiteX283" fmla="*/ 100012 w 319088"/>
              <a:gd name="connsiteY283" fmla="*/ 30163 h 328613"/>
              <a:gd name="connsiteX284" fmla="*/ 100012 w 319088"/>
              <a:gd name="connsiteY284" fmla="*/ 32747 h 328613"/>
              <a:gd name="connsiteX285" fmla="*/ 100012 w 319088"/>
              <a:gd name="connsiteY285" fmla="*/ 76681 h 328613"/>
              <a:gd name="connsiteX286" fmla="*/ 101311 w 319088"/>
              <a:gd name="connsiteY286" fmla="*/ 77973 h 328613"/>
              <a:gd name="connsiteX287" fmla="*/ 140277 w 319088"/>
              <a:gd name="connsiteY287" fmla="*/ 85726 h 328613"/>
              <a:gd name="connsiteX288" fmla="*/ 141576 w 319088"/>
              <a:gd name="connsiteY288" fmla="*/ 85726 h 328613"/>
              <a:gd name="connsiteX289" fmla="*/ 142875 w 319088"/>
              <a:gd name="connsiteY289" fmla="*/ 84434 h 328613"/>
              <a:gd name="connsiteX290" fmla="*/ 142875 w 319088"/>
              <a:gd name="connsiteY290" fmla="*/ 43085 h 328613"/>
              <a:gd name="connsiteX291" fmla="*/ 141576 w 319088"/>
              <a:gd name="connsiteY291" fmla="*/ 41792 h 328613"/>
              <a:gd name="connsiteX292" fmla="*/ 102610 w 319088"/>
              <a:gd name="connsiteY292" fmla="*/ 30163 h 328613"/>
              <a:gd name="connsiteX293" fmla="*/ 100012 w 319088"/>
              <a:gd name="connsiteY293" fmla="*/ 30163 h 328613"/>
              <a:gd name="connsiteX294" fmla="*/ 87846 w 319088"/>
              <a:gd name="connsiteY294" fmla="*/ 0 h 328613"/>
              <a:gd name="connsiteX295" fmla="*/ 90430 w 319088"/>
              <a:gd name="connsiteY295" fmla="*/ 0 h 328613"/>
              <a:gd name="connsiteX296" fmla="*/ 204113 w 319088"/>
              <a:gd name="connsiteY296" fmla="*/ 37667 h 328613"/>
              <a:gd name="connsiteX297" fmla="*/ 207988 w 319088"/>
              <a:gd name="connsiteY297" fmla="*/ 42863 h 328613"/>
              <a:gd name="connsiteX298" fmla="*/ 207988 w 319088"/>
              <a:gd name="connsiteY298" fmla="*/ 70139 h 328613"/>
              <a:gd name="connsiteX299" fmla="*/ 248036 w 319088"/>
              <a:gd name="connsiteY299" fmla="*/ 54552 h 328613"/>
              <a:gd name="connsiteX300" fmla="*/ 250619 w 319088"/>
              <a:gd name="connsiteY300" fmla="*/ 53253 h 328613"/>
              <a:gd name="connsiteX301" fmla="*/ 251911 w 319088"/>
              <a:gd name="connsiteY301" fmla="*/ 53253 h 328613"/>
              <a:gd name="connsiteX302" fmla="*/ 315213 w 319088"/>
              <a:gd name="connsiteY302" fmla="*/ 74035 h 328613"/>
              <a:gd name="connsiteX303" fmla="*/ 319088 w 319088"/>
              <a:gd name="connsiteY303" fmla="*/ 80530 h 328613"/>
              <a:gd name="connsiteX304" fmla="*/ 319088 w 319088"/>
              <a:gd name="connsiteY304" fmla="*/ 266267 h 328613"/>
              <a:gd name="connsiteX305" fmla="*/ 315213 w 319088"/>
              <a:gd name="connsiteY305" fmla="*/ 271463 h 328613"/>
              <a:gd name="connsiteX306" fmla="*/ 251911 w 319088"/>
              <a:gd name="connsiteY306" fmla="*/ 287049 h 328613"/>
              <a:gd name="connsiteX307" fmla="*/ 204113 w 319088"/>
              <a:gd name="connsiteY307" fmla="*/ 300038 h 328613"/>
              <a:gd name="connsiteX308" fmla="*/ 89138 w 319088"/>
              <a:gd name="connsiteY308" fmla="*/ 328613 h 328613"/>
              <a:gd name="connsiteX309" fmla="*/ 87846 w 319088"/>
              <a:gd name="connsiteY309" fmla="*/ 328613 h 328613"/>
              <a:gd name="connsiteX310" fmla="*/ 85262 w 319088"/>
              <a:gd name="connsiteY310" fmla="*/ 328613 h 328613"/>
              <a:gd name="connsiteX311" fmla="*/ 2583 w 319088"/>
              <a:gd name="connsiteY311" fmla="*/ 281854 h 328613"/>
              <a:gd name="connsiteX312" fmla="*/ 0 w 319088"/>
              <a:gd name="connsiteY312" fmla="*/ 277957 h 328613"/>
              <a:gd name="connsiteX313" fmla="*/ 0 w 319088"/>
              <a:gd name="connsiteY313" fmla="*/ 64943 h 328613"/>
              <a:gd name="connsiteX314" fmla="*/ 1292 w 319088"/>
              <a:gd name="connsiteY314" fmla="*/ 61047 h 328613"/>
              <a:gd name="connsiteX315" fmla="*/ 85262 w 319088"/>
              <a:gd name="connsiteY315" fmla="*/ 1299 h 328613"/>
              <a:gd name="connsiteX316" fmla="*/ 87846 w 319088"/>
              <a:gd name="connsiteY31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319088" h="328613">
                <a:moveTo>
                  <a:pt x="140277" y="225425"/>
                </a:moveTo>
                <a:cubicBezTo>
                  <a:pt x="140277" y="225425"/>
                  <a:pt x="140277" y="225425"/>
                  <a:pt x="101311" y="229351"/>
                </a:cubicBezTo>
                <a:cubicBezTo>
                  <a:pt x="100012" y="229351"/>
                  <a:pt x="100012" y="229351"/>
                  <a:pt x="100012" y="230660"/>
                </a:cubicBezTo>
                <a:cubicBezTo>
                  <a:pt x="100012" y="230660"/>
                  <a:pt x="100012" y="230660"/>
                  <a:pt x="100012" y="319646"/>
                </a:cubicBezTo>
                <a:cubicBezTo>
                  <a:pt x="100012" y="320954"/>
                  <a:pt x="100012" y="320954"/>
                  <a:pt x="100012" y="322263"/>
                </a:cubicBezTo>
                <a:cubicBezTo>
                  <a:pt x="101311" y="322263"/>
                  <a:pt x="101311" y="322263"/>
                  <a:pt x="101311" y="322263"/>
                </a:cubicBezTo>
                <a:cubicBezTo>
                  <a:pt x="101311" y="322263"/>
                  <a:pt x="101311" y="322263"/>
                  <a:pt x="102610" y="322263"/>
                </a:cubicBezTo>
                <a:cubicBezTo>
                  <a:pt x="102610" y="322263"/>
                  <a:pt x="102610" y="322263"/>
                  <a:pt x="140277" y="311794"/>
                </a:cubicBezTo>
                <a:cubicBezTo>
                  <a:pt x="141576" y="311794"/>
                  <a:pt x="142875" y="311794"/>
                  <a:pt x="142875" y="310485"/>
                </a:cubicBezTo>
                <a:lnTo>
                  <a:pt x="142875" y="228042"/>
                </a:lnTo>
                <a:cubicBezTo>
                  <a:pt x="142875" y="226734"/>
                  <a:pt x="141576" y="226734"/>
                  <a:pt x="141576" y="226734"/>
                </a:cubicBezTo>
                <a:cubicBezTo>
                  <a:pt x="141576" y="225425"/>
                  <a:pt x="140277" y="225425"/>
                  <a:pt x="140277" y="225425"/>
                </a:cubicBezTo>
                <a:close/>
                <a:moveTo>
                  <a:pt x="49212" y="223838"/>
                </a:moveTo>
                <a:cubicBezTo>
                  <a:pt x="49212" y="225108"/>
                  <a:pt x="49212" y="225108"/>
                  <a:pt x="49212" y="226378"/>
                </a:cubicBezTo>
                <a:cubicBezTo>
                  <a:pt x="49212" y="226378"/>
                  <a:pt x="49212" y="226378"/>
                  <a:pt x="49212" y="263208"/>
                </a:cubicBezTo>
                <a:cubicBezTo>
                  <a:pt x="49212" y="264478"/>
                  <a:pt x="49212" y="264478"/>
                  <a:pt x="50497" y="265748"/>
                </a:cubicBezTo>
                <a:cubicBezTo>
                  <a:pt x="50497" y="265748"/>
                  <a:pt x="50497" y="265748"/>
                  <a:pt x="74915" y="274638"/>
                </a:cubicBezTo>
                <a:cubicBezTo>
                  <a:pt x="74915" y="274638"/>
                  <a:pt x="76200" y="274638"/>
                  <a:pt x="76200" y="273368"/>
                </a:cubicBezTo>
                <a:cubicBezTo>
                  <a:pt x="76200" y="273368"/>
                  <a:pt x="76200" y="273368"/>
                  <a:pt x="76200" y="272098"/>
                </a:cubicBezTo>
                <a:lnTo>
                  <a:pt x="76200" y="230188"/>
                </a:lnTo>
                <a:cubicBezTo>
                  <a:pt x="76200" y="228918"/>
                  <a:pt x="76200" y="228918"/>
                  <a:pt x="74915" y="228918"/>
                </a:cubicBezTo>
                <a:cubicBezTo>
                  <a:pt x="74915" y="228918"/>
                  <a:pt x="74915" y="228918"/>
                  <a:pt x="50497" y="223838"/>
                </a:cubicBezTo>
                <a:cubicBezTo>
                  <a:pt x="50497" y="223838"/>
                  <a:pt x="50497" y="223838"/>
                  <a:pt x="49212" y="223838"/>
                </a:cubicBezTo>
                <a:close/>
                <a:moveTo>
                  <a:pt x="189206" y="222250"/>
                </a:moveTo>
                <a:cubicBezTo>
                  <a:pt x="189206" y="222250"/>
                  <a:pt x="189206" y="222250"/>
                  <a:pt x="156868" y="224848"/>
                </a:cubicBezTo>
                <a:cubicBezTo>
                  <a:pt x="156868" y="224848"/>
                  <a:pt x="155575" y="226147"/>
                  <a:pt x="155575" y="226147"/>
                </a:cubicBezTo>
                <a:cubicBezTo>
                  <a:pt x="155575" y="226147"/>
                  <a:pt x="155575" y="226147"/>
                  <a:pt x="155575" y="305377"/>
                </a:cubicBezTo>
                <a:cubicBezTo>
                  <a:pt x="155575" y="306676"/>
                  <a:pt x="155575" y="306676"/>
                  <a:pt x="156868" y="307975"/>
                </a:cubicBezTo>
                <a:cubicBezTo>
                  <a:pt x="156868" y="307975"/>
                  <a:pt x="156868" y="307975"/>
                  <a:pt x="158162" y="307975"/>
                </a:cubicBezTo>
                <a:cubicBezTo>
                  <a:pt x="158162" y="307975"/>
                  <a:pt x="158162" y="307975"/>
                  <a:pt x="189206" y="300182"/>
                </a:cubicBezTo>
                <a:cubicBezTo>
                  <a:pt x="190500" y="300182"/>
                  <a:pt x="190500" y="298883"/>
                  <a:pt x="190500" y="297584"/>
                </a:cubicBezTo>
                <a:lnTo>
                  <a:pt x="190500" y="223549"/>
                </a:lnTo>
                <a:cubicBezTo>
                  <a:pt x="190500" y="223549"/>
                  <a:pt x="190500" y="223549"/>
                  <a:pt x="190500" y="222250"/>
                </a:cubicBezTo>
                <a:cubicBezTo>
                  <a:pt x="189206" y="222250"/>
                  <a:pt x="189206" y="222250"/>
                  <a:pt x="189206" y="222250"/>
                </a:cubicBezTo>
                <a:close/>
                <a:moveTo>
                  <a:pt x="12700" y="217488"/>
                </a:moveTo>
                <a:cubicBezTo>
                  <a:pt x="12700" y="217488"/>
                  <a:pt x="12700" y="218778"/>
                  <a:pt x="12700" y="218778"/>
                </a:cubicBezTo>
                <a:cubicBezTo>
                  <a:pt x="12700" y="218778"/>
                  <a:pt x="12700" y="218778"/>
                  <a:pt x="12700" y="251024"/>
                </a:cubicBezTo>
                <a:cubicBezTo>
                  <a:pt x="12700" y="252314"/>
                  <a:pt x="12700" y="252314"/>
                  <a:pt x="13970" y="252314"/>
                </a:cubicBezTo>
                <a:cubicBezTo>
                  <a:pt x="13970" y="252314"/>
                  <a:pt x="13970" y="252314"/>
                  <a:pt x="29210" y="258763"/>
                </a:cubicBezTo>
                <a:cubicBezTo>
                  <a:pt x="30480" y="258763"/>
                  <a:pt x="30480" y="258763"/>
                  <a:pt x="30480" y="258763"/>
                </a:cubicBezTo>
                <a:cubicBezTo>
                  <a:pt x="30480" y="258763"/>
                  <a:pt x="31750" y="258763"/>
                  <a:pt x="31750" y="258763"/>
                </a:cubicBezTo>
                <a:cubicBezTo>
                  <a:pt x="31750" y="258763"/>
                  <a:pt x="31750" y="257473"/>
                  <a:pt x="31750" y="257473"/>
                </a:cubicBezTo>
                <a:lnTo>
                  <a:pt x="31750" y="222647"/>
                </a:lnTo>
                <a:cubicBezTo>
                  <a:pt x="31750" y="221358"/>
                  <a:pt x="31750" y="220068"/>
                  <a:pt x="30480" y="220068"/>
                </a:cubicBezTo>
                <a:cubicBezTo>
                  <a:pt x="30480" y="220068"/>
                  <a:pt x="30480" y="220068"/>
                  <a:pt x="13970" y="217488"/>
                </a:cubicBezTo>
                <a:cubicBezTo>
                  <a:pt x="13970" y="217488"/>
                  <a:pt x="13970" y="217488"/>
                  <a:pt x="12700" y="217488"/>
                </a:cubicBezTo>
                <a:close/>
                <a:moveTo>
                  <a:pt x="280105" y="214313"/>
                </a:moveTo>
                <a:cubicBezTo>
                  <a:pt x="280105" y="214313"/>
                  <a:pt x="280105" y="214313"/>
                  <a:pt x="261584" y="215595"/>
                </a:cubicBezTo>
                <a:cubicBezTo>
                  <a:pt x="260350" y="215595"/>
                  <a:pt x="260350" y="216877"/>
                  <a:pt x="260350" y="216877"/>
                </a:cubicBezTo>
                <a:cubicBezTo>
                  <a:pt x="260350" y="216877"/>
                  <a:pt x="260350" y="216877"/>
                  <a:pt x="260350" y="278424"/>
                </a:cubicBezTo>
                <a:cubicBezTo>
                  <a:pt x="260350" y="279706"/>
                  <a:pt x="260350" y="279706"/>
                  <a:pt x="260350" y="279706"/>
                </a:cubicBezTo>
                <a:cubicBezTo>
                  <a:pt x="261584" y="279706"/>
                  <a:pt x="261584" y="280988"/>
                  <a:pt x="261584" y="280988"/>
                </a:cubicBezTo>
                <a:cubicBezTo>
                  <a:pt x="261584" y="280988"/>
                  <a:pt x="261584" y="280988"/>
                  <a:pt x="262819" y="280988"/>
                </a:cubicBezTo>
                <a:cubicBezTo>
                  <a:pt x="262819" y="280988"/>
                  <a:pt x="262819" y="280988"/>
                  <a:pt x="280105" y="275859"/>
                </a:cubicBezTo>
                <a:cubicBezTo>
                  <a:pt x="281340" y="275859"/>
                  <a:pt x="282575" y="274577"/>
                  <a:pt x="282575" y="273295"/>
                </a:cubicBezTo>
                <a:lnTo>
                  <a:pt x="282575" y="215595"/>
                </a:lnTo>
                <a:cubicBezTo>
                  <a:pt x="282575" y="215595"/>
                  <a:pt x="281340" y="214313"/>
                  <a:pt x="281340" y="214313"/>
                </a:cubicBezTo>
                <a:cubicBezTo>
                  <a:pt x="281340" y="214313"/>
                  <a:pt x="280105" y="214313"/>
                  <a:pt x="280105" y="214313"/>
                </a:cubicBezTo>
                <a:close/>
                <a:moveTo>
                  <a:pt x="306983" y="211138"/>
                </a:moveTo>
                <a:cubicBezTo>
                  <a:pt x="306983" y="211138"/>
                  <a:pt x="306983" y="211138"/>
                  <a:pt x="290215" y="212428"/>
                </a:cubicBezTo>
                <a:cubicBezTo>
                  <a:pt x="288925" y="212428"/>
                  <a:pt x="288925" y="213718"/>
                  <a:pt x="288925" y="215008"/>
                </a:cubicBezTo>
                <a:cubicBezTo>
                  <a:pt x="288925" y="215008"/>
                  <a:pt x="288925" y="215008"/>
                  <a:pt x="288925" y="271761"/>
                </a:cubicBezTo>
                <a:cubicBezTo>
                  <a:pt x="288925" y="271761"/>
                  <a:pt x="288925" y="273051"/>
                  <a:pt x="288925" y="273051"/>
                </a:cubicBezTo>
                <a:cubicBezTo>
                  <a:pt x="288925" y="273051"/>
                  <a:pt x="290215" y="273051"/>
                  <a:pt x="290215" y="273051"/>
                </a:cubicBezTo>
                <a:cubicBezTo>
                  <a:pt x="290215" y="273051"/>
                  <a:pt x="290215" y="273051"/>
                  <a:pt x="308273" y="269181"/>
                </a:cubicBezTo>
                <a:cubicBezTo>
                  <a:pt x="308273" y="269181"/>
                  <a:pt x="309563" y="267892"/>
                  <a:pt x="309563" y="266602"/>
                </a:cubicBezTo>
                <a:cubicBezTo>
                  <a:pt x="309563" y="266602"/>
                  <a:pt x="309563" y="266602"/>
                  <a:pt x="308273" y="212428"/>
                </a:cubicBezTo>
                <a:cubicBezTo>
                  <a:pt x="308273" y="212428"/>
                  <a:pt x="308273" y="212428"/>
                  <a:pt x="308273" y="211138"/>
                </a:cubicBezTo>
                <a:cubicBezTo>
                  <a:pt x="306983" y="211138"/>
                  <a:pt x="306983" y="211138"/>
                  <a:pt x="306983" y="211138"/>
                </a:cubicBezTo>
                <a:close/>
                <a:moveTo>
                  <a:pt x="290195" y="169863"/>
                </a:moveTo>
                <a:cubicBezTo>
                  <a:pt x="290195" y="169863"/>
                  <a:pt x="288925" y="169863"/>
                  <a:pt x="288925" y="171196"/>
                </a:cubicBezTo>
                <a:cubicBezTo>
                  <a:pt x="288925" y="171196"/>
                  <a:pt x="288925" y="171196"/>
                  <a:pt x="288925" y="172530"/>
                </a:cubicBezTo>
                <a:lnTo>
                  <a:pt x="288925" y="201867"/>
                </a:lnTo>
                <a:cubicBezTo>
                  <a:pt x="288925" y="201867"/>
                  <a:pt x="288925" y="201867"/>
                  <a:pt x="288925" y="203201"/>
                </a:cubicBezTo>
                <a:cubicBezTo>
                  <a:pt x="288925" y="203201"/>
                  <a:pt x="290195" y="203201"/>
                  <a:pt x="290195" y="203201"/>
                </a:cubicBezTo>
                <a:cubicBezTo>
                  <a:pt x="290195" y="203201"/>
                  <a:pt x="290195" y="203201"/>
                  <a:pt x="306705" y="201867"/>
                </a:cubicBezTo>
                <a:cubicBezTo>
                  <a:pt x="307975" y="201867"/>
                  <a:pt x="307975" y="201867"/>
                  <a:pt x="307975" y="200534"/>
                </a:cubicBezTo>
                <a:cubicBezTo>
                  <a:pt x="307975" y="200534"/>
                  <a:pt x="307975" y="200534"/>
                  <a:pt x="307975" y="172530"/>
                </a:cubicBezTo>
                <a:cubicBezTo>
                  <a:pt x="307975" y="171196"/>
                  <a:pt x="307975" y="171196"/>
                  <a:pt x="306705" y="171196"/>
                </a:cubicBezTo>
                <a:cubicBezTo>
                  <a:pt x="306705" y="171196"/>
                  <a:pt x="306705" y="171196"/>
                  <a:pt x="290195" y="169863"/>
                </a:cubicBezTo>
                <a:close/>
                <a:moveTo>
                  <a:pt x="261584" y="168275"/>
                </a:moveTo>
                <a:cubicBezTo>
                  <a:pt x="261584" y="168275"/>
                  <a:pt x="260350" y="168275"/>
                  <a:pt x="260350" y="169568"/>
                </a:cubicBezTo>
                <a:cubicBezTo>
                  <a:pt x="260350" y="169568"/>
                  <a:pt x="260350" y="169568"/>
                  <a:pt x="260350" y="170862"/>
                </a:cubicBezTo>
                <a:cubicBezTo>
                  <a:pt x="260350" y="170862"/>
                  <a:pt x="260350" y="170862"/>
                  <a:pt x="260350" y="201906"/>
                </a:cubicBezTo>
                <a:cubicBezTo>
                  <a:pt x="260350" y="201906"/>
                  <a:pt x="260350" y="201906"/>
                  <a:pt x="260350" y="203200"/>
                </a:cubicBezTo>
                <a:cubicBezTo>
                  <a:pt x="260350" y="203200"/>
                  <a:pt x="261584" y="203200"/>
                  <a:pt x="261584" y="203200"/>
                </a:cubicBezTo>
                <a:cubicBezTo>
                  <a:pt x="261584" y="203200"/>
                  <a:pt x="261584" y="203200"/>
                  <a:pt x="280105" y="201906"/>
                </a:cubicBezTo>
                <a:cubicBezTo>
                  <a:pt x="281340" y="201906"/>
                  <a:pt x="282575" y="201906"/>
                  <a:pt x="282575" y="200613"/>
                </a:cubicBezTo>
                <a:lnTo>
                  <a:pt x="282575" y="170862"/>
                </a:lnTo>
                <a:cubicBezTo>
                  <a:pt x="282575" y="170862"/>
                  <a:pt x="281340" y="169568"/>
                  <a:pt x="280105" y="169568"/>
                </a:cubicBezTo>
                <a:cubicBezTo>
                  <a:pt x="280105" y="169568"/>
                  <a:pt x="280105" y="169568"/>
                  <a:pt x="261584" y="168275"/>
                </a:cubicBezTo>
                <a:close/>
                <a:moveTo>
                  <a:pt x="214024" y="168275"/>
                </a:moveTo>
                <a:cubicBezTo>
                  <a:pt x="214024" y="169567"/>
                  <a:pt x="212725" y="169567"/>
                  <a:pt x="212725" y="169567"/>
                </a:cubicBezTo>
                <a:cubicBezTo>
                  <a:pt x="212725" y="169567"/>
                  <a:pt x="212725" y="169567"/>
                  <a:pt x="212725" y="222546"/>
                </a:cubicBezTo>
                <a:cubicBezTo>
                  <a:pt x="212725" y="222546"/>
                  <a:pt x="214024" y="222546"/>
                  <a:pt x="214024" y="223838"/>
                </a:cubicBezTo>
                <a:cubicBezTo>
                  <a:pt x="214024" y="223838"/>
                  <a:pt x="214024" y="223838"/>
                  <a:pt x="215322" y="223838"/>
                </a:cubicBezTo>
                <a:cubicBezTo>
                  <a:pt x="215322" y="223838"/>
                  <a:pt x="215322" y="223838"/>
                  <a:pt x="240001" y="221254"/>
                </a:cubicBezTo>
                <a:cubicBezTo>
                  <a:pt x="240001" y="221254"/>
                  <a:pt x="241300" y="221254"/>
                  <a:pt x="241300" y="219962"/>
                </a:cubicBezTo>
                <a:lnTo>
                  <a:pt x="241300" y="170859"/>
                </a:lnTo>
                <a:cubicBezTo>
                  <a:pt x="241300" y="169567"/>
                  <a:pt x="240001" y="169567"/>
                  <a:pt x="240001" y="169567"/>
                </a:cubicBezTo>
                <a:cubicBezTo>
                  <a:pt x="240001" y="169567"/>
                  <a:pt x="240001" y="169567"/>
                  <a:pt x="215322" y="168275"/>
                </a:cubicBezTo>
                <a:cubicBezTo>
                  <a:pt x="214024" y="168275"/>
                  <a:pt x="214024" y="168275"/>
                  <a:pt x="214024" y="168275"/>
                </a:cubicBezTo>
                <a:close/>
                <a:moveTo>
                  <a:pt x="30480" y="168275"/>
                </a:moveTo>
                <a:cubicBezTo>
                  <a:pt x="30480" y="168275"/>
                  <a:pt x="30480" y="168275"/>
                  <a:pt x="13970" y="169545"/>
                </a:cubicBezTo>
                <a:cubicBezTo>
                  <a:pt x="12700" y="169545"/>
                  <a:pt x="12700" y="170815"/>
                  <a:pt x="12700" y="170815"/>
                </a:cubicBezTo>
                <a:cubicBezTo>
                  <a:pt x="12700" y="170815"/>
                  <a:pt x="12700" y="170815"/>
                  <a:pt x="12700" y="202565"/>
                </a:cubicBezTo>
                <a:cubicBezTo>
                  <a:pt x="12700" y="203835"/>
                  <a:pt x="12700" y="203835"/>
                  <a:pt x="13970" y="203835"/>
                </a:cubicBezTo>
                <a:cubicBezTo>
                  <a:pt x="13970" y="203835"/>
                  <a:pt x="13970" y="203835"/>
                  <a:pt x="30480" y="206375"/>
                </a:cubicBezTo>
                <a:cubicBezTo>
                  <a:pt x="30480" y="206375"/>
                  <a:pt x="31750" y="206375"/>
                  <a:pt x="31750" y="205105"/>
                </a:cubicBezTo>
                <a:cubicBezTo>
                  <a:pt x="31750" y="205105"/>
                  <a:pt x="31750" y="205105"/>
                  <a:pt x="31750" y="203835"/>
                </a:cubicBezTo>
                <a:lnTo>
                  <a:pt x="31750" y="169545"/>
                </a:lnTo>
                <a:cubicBezTo>
                  <a:pt x="31750" y="169545"/>
                  <a:pt x="31750" y="169545"/>
                  <a:pt x="31750" y="168275"/>
                </a:cubicBezTo>
                <a:cubicBezTo>
                  <a:pt x="31750" y="168275"/>
                  <a:pt x="30480" y="168275"/>
                  <a:pt x="30480" y="168275"/>
                </a:cubicBezTo>
                <a:close/>
                <a:moveTo>
                  <a:pt x="158162" y="165100"/>
                </a:moveTo>
                <a:cubicBezTo>
                  <a:pt x="156868" y="165100"/>
                  <a:pt x="156868" y="165100"/>
                  <a:pt x="156868" y="166407"/>
                </a:cubicBezTo>
                <a:cubicBezTo>
                  <a:pt x="155575" y="166407"/>
                  <a:pt x="155575" y="166407"/>
                  <a:pt x="155575" y="167715"/>
                </a:cubicBezTo>
                <a:cubicBezTo>
                  <a:pt x="155575" y="167715"/>
                  <a:pt x="155575" y="167715"/>
                  <a:pt x="155575" y="206935"/>
                </a:cubicBezTo>
                <a:cubicBezTo>
                  <a:pt x="155575" y="208243"/>
                  <a:pt x="155575" y="208243"/>
                  <a:pt x="156868" y="208243"/>
                </a:cubicBezTo>
                <a:cubicBezTo>
                  <a:pt x="156868" y="208243"/>
                  <a:pt x="156868" y="209550"/>
                  <a:pt x="158162" y="209550"/>
                </a:cubicBezTo>
                <a:cubicBezTo>
                  <a:pt x="158162" y="209550"/>
                  <a:pt x="158162" y="209550"/>
                  <a:pt x="189206" y="208243"/>
                </a:cubicBezTo>
                <a:cubicBezTo>
                  <a:pt x="190500" y="208243"/>
                  <a:pt x="190500" y="206935"/>
                  <a:pt x="190500" y="205628"/>
                </a:cubicBezTo>
                <a:lnTo>
                  <a:pt x="190500" y="169022"/>
                </a:lnTo>
                <a:cubicBezTo>
                  <a:pt x="190500" y="167715"/>
                  <a:pt x="189206" y="166407"/>
                  <a:pt x="189206" y="166407"/>
                </a:cubicBezTo>
                <a:cubicBezTo>
                  <a:pt x="189206" y="166407"/>
                  <a:pt x="189206" y="166407"/>
                  <a:pt x="158162" y="165100"/>
                </a:cubicBezTo>
                <a:close/>
                <a:moveTo>
                  <a:pt x="100012" y="163513"/>
                </a:moveTo>
                <a:cubicBezTo>
                  <a:pt x="100012" y="163513"/>
                  <a:pt x="100012" y="164800"/>
                  <a:pt x="100012" y="164800"/>
                </a:cubicBezTo>
                <a:cubicBezTo>
                  <a:pt x="100012" y="164800"/>
                  <a:pt x="100012" y="164800"/>
                  <a:pt x="100012" y="208564"/>
                </a:cubicBezTo>
                <a:cubicBezTo>
                  <a:pt x="100012" y="209851"/>
                  <a:pt x="100012" y="209851"/>
                  <a:pt x="100012" y="209851"/>
                </a:cubicBezTo>
                <a:cubicBezTo>
                  <a:pt x="100012" y="209851"/>
                  <a:pt x="101311" y="211138"/>
                  <a:pt x="101311" y="211138"/>
                </a:cubicBezTo>
                <a:cubicBezTo>
                  <a:pt x="101311" y="211138"/>
                  <a:pt x="101311" y="211138"/>
                  <a:pt x="140277" y="208564"/>
                </a:cubicBezTo>
                <a:cubicBezTo>
                  <a:pt x="141576" y="208564"/>
                  <a:pt x="142875" y="208564"/>
                  <a:pt x="142875" y="207276"/>
                </a:cubicBezTo>
                <a:lnTo>
                  <a:pt x="142875" y="166087"/>
                </a:lnTo>
                <a:cubicBezTo>
                  <a:pt x="142875" y="164800"/>
                  <a:pt x="141576" y="164800"/>
                  <a:pt x="140277" y="164800"/>
                </a:cubicBezTo>
                <a:cubicBezTo>
                  <a:pt x="140277" y="164800"/>
                  <a:pt x="140277" y="164800"/>
                  <a:pt x="101311" y="163513"/>
                </a:cubicBezTo>
                <a:cubicBezTo>
                  <a:pt x="101311" y="163513"/>
                  <a:pt x="100012" y="163513"/>
                  <a:pt x="100012" y="163513"/>
                </a:cubicBezTo>
                <a:close/>
                <a:moveTo>
                  <a:pt x="74915" y="163513"/>
                </a:moveTo>
                <a:cubicBezTo>
                  <a:pt x="74915" y="163513"/>
                  <a:pt x="74915" y="163513"/>
                  <a:pt x="50497" y="166159"/>
                </a:cubicBezTo>
                <a:cubicBezTo>
                  <a:pt x="49212" y="166159"/>
                  <a:pt x="49212" y="166159"/>
                  <a:pt x="49212" y="167482"/>
                </a:cubicBezTo>
                <a:cubicBezTo>
                  <a:pt x="49212" y="167482"/>
                  <a:pt x="49212" y="167482"/>
                  <a:pt x="49212" y="207169"/>
                </a:cubicBezTo>
                <a:cubicBezTo>
                  <a:pt x="49212" y="207169"/>
                  <a:pt x="49212" y="208492"/>
                  <a:pt x="50497" y="208492"/>
                </a:cubicBezTo>
                <a:cubicBezTo>
                  <a:pt x="50497" y="208492"/>
                  <a:pt x="50497" y="208492"/>
                  <a:pt x="74915" y="211138"/>
                </a:cubicBezTo>
                <a:cubicBezTo>
                  <a:pt x="74915" y="211138"/>
                  <a:pt x="76200" y="211138"/>
                  <a:pt x="76200" y="211138"/>
                </a:cubicBezTo>
                <a:cubicBezTo>
                  <a:pt x="76200" y="209815"/>
                  <a:pt x="76200" y="209815"/>
                  <a:pt x="76200" y="209815"/>
                </a:cubicBezTo>
                <a:lnTo>
                  <a:pt x="76200" y="164836"/>
                </a:lnTo>
                <a:cubicBezTo>
                  <a:pt x="76200" y="164836"/>
                  <a:pt x="76200" y="164836"/>
                  <a:pt x="76200" y="163513"/>
                </a:cubicBezTo>
                <a:cubicBezTo>
                  <a:pt x="76200" y="163513"/>
                  <a:pt x="74915" y="163513"/>
                  <a:pt x="74915" y="163513"/>
                </a:cubicBezTo>
                <a:close/>
                <a:moveTo>
                  <a:pt x="288925" y="127000"/>
                </a:moveTo>
                <a:cubicBezTo>
                  <a:pt x="288925" y="128343"/>
                  <a:pt x="288925" y="128343"/>
                  <a:pt x="288925" y="129687"/>
                </a:cubicBezTo>
                <a:lnTo>
                  <a:pt x="288925" y="159238"/>
                </a:lnTo>
                <a:cubicBezTo>
                  <a:pt x="288925" y="159238"/>
                  <a:pt x="288925" y="160582"/>
                  <a:pt x="290195" y="160582"/>
                </a:cubicBezTo>
                <a:cubicBezTo>
                  <a:pt x="290195" y="160582"/>
                  <a:pt x="290195" y="160582"/>
                  <a:pt x="306705" y="161925"/>
                </a:cubicBezTo>
                <a:cubicBezTo>
                  <a:pt x="306705" y="161925"/>
                  <a:pt x="307975" y="161925"/>
                  <a:pt x="307975" y="161925"/>
                </a:cubicBezTo>
                <a:cubicBezTo>
                  <a:pt x="307975" y="160582"/>
                  <a:pt x="307975" y="160582"/>
                  <a:pt x="307975" y="160582"/>
                </a:cubicBezTo>
                <a:cubicBezTo>
                  <a:pt x="307975" y="160582"/>
                  <a:pt x="307975" y="160582"/>
                  <a:pt x="307975" y="132373"/>
                </a:cubicBezTo>
                <a:cubicBezTo>
                  <a:pt x="307975" y="131030"/>
                  <a:pt x="307975" y="129687"/>
                  <a:pt x="306705" y="129687"/>
                </a:cubicBezTo>
                <a:cubicBezTo>
                  <a:pt x="306705" y="129687"/>
                  <a:pt x="306705" y="129687"/>
                  <a:pt x="290195" y="127000"/>
                </a:cubicBezTo>
                <a:cubicBezTo>
                  <a:pt x="290195" y="127000"/>
                  <a:pt x="288925" y="127000"/>
                  <a:pt x="288925" y="127000"/>
                </a:cubicBezTo>
                <a:close/>
                <a:moveTo>
                  <a:pt x="260350" y="123542"/>
                </a:moveTo>
                <a:cubicBezTo>
                  <a:pt x="260350" y="123542"/>
                  <a:pt x="260350" y="124846"/>
                  <a:pt x="260350" y="124846"/>
                </a:cubicBezTo>
                <a:cubicBezTo>
                  <a:pt x="260350" y="124846"/>
                  <a:pt x="260350" y="124846"/>
                  <a:pt x="260350" y="156143"/>
                </a:cubicBezTo>
                <a:cubicBezTo>
                  <a:pt x="260350" y="157447"/>
                  <a:pt x="260350" y="157447"/>
                  <a:pt x="261584" y="157447"/>
                </a:cubicBezTo>
                <a:cubicBezTo>
                  <a:pt x="261584" y="157447"/>
                  <a:pt x="261584" y="157447"/>
                  <a:pt x="280105" y="158751"/>
                </a:cubicBezTo>
                <a:cubicBezTo>
                  <a:pt x="280105" y="158751"/>
                  <a:pt x="281340" y="158751"/>
                  <a:pt x="281340" y="158751"/>
                </a:cubicBezTo>
                <a:cubicBezTo>
                  <a:pt x="281340" y="158751"/>
                  <a:pt x="282575" y="157447"/>
                  <a:pt x="282575" y="157447"/>
                </a:cubicBezTo>
                <a:lnTo>
                  <a:pt x="282575" y="127454"/>
                </a:lnTo>
                <a:cubicBezTo>
                  <a:pt x="282575" y="127454"/>
                  <a:pt x="281340" y="126150"/>
                  <a:pt x="280105" y="126150"/>
                </a:cubicBezTo>
                <a:cubicBezTo>
                  <a:pt x="280105" y="126150"/>
                  <a:pt x="280105" y="126150"/>
                  <a:pt x="261584" y="123542"/>
                </a:cubicBezTo>
                <a:cubicBezTo>
                  <a:pt x="261584" y="122238"/>
                  <a:pt x="261584" y="123542"/>
                  <a:pt x="260350" y="123542"/>
                </a:cubicBezTo>
                <a:close/>
                <a:moveTo>
                  <a:pt x="29210" y="115590"/>
                </a:moveTo>
                <a:cubicBezTo>
                  <a:pt x="29210" y="115590"/>
                  <a:pt x="29210" y="115590"/>
                  <a:pt x="13970" y="120749"/>
                </a:cubicBezTo>
                <a:cubicBezTo>
                  <a:pt x="12700" y="120749"/>
                  <a:pt x="12700" y="122039"/>
                  <a:pt x="12700" y="122039"/>
                </a:cubicBezTo>
                <a:cubicBezTo>
                  <a:pt x="12700" y="122039"/>
                  <a:pt x="12700" y="122039"/>
                  <a:pt x="12700" y="154285"/>
                </a:cubicBezTo>
                <a:cubicBezTo>
                  <a:pt x="12700" y="154285"/>
                  <a:pt x="12700" y="155575"/>
                  <a:pt x="12700" y="155575"/>
                </a:cubicBezTo>
                <a:cubicBezTo>
                  <a:pt x="13970" y="155575"/>
                  <a:pt x="13970" y="155575"/>
                  <a:pt x="13970" y="155575"/>
                </a:cubicBezTo>
                <a:cubicBezTo>
                  <a:pt x="13970" y="155575"/>
                  <a:pt x="13970" y="155575"/>
                  <a:pt x="30480" y="152995"/>
                </a:cubicBezTo>
                <a:cubicBezTo>
                  <a:pt x="31750" y="152995"/>
                  <a:pt x="31750" y="152995"/>
                  <a:pt x="31750" y="151705"/>
                </a:cubicBezTo>
                <a:lnTo>
                  <a:pt x="31750" y="116880"/>
                </a:lnTo>
                <a:cubicBezTo>
                  <a:pt x="31750" y="115590"/>
                  <a:pt x="31750" y="115590"/>
                  <a:pt x="31750" y="115590"/>
                </a:cubicBezTo>
                <a:cubicBezTo>
                  <a:pt x="30480" y="114300"/>
                  <a:pt x="30480" y="114300"/>
                  <a:pt x="29210" y="115590"/>
                </a:cubicBezTo>
                <a:close/>
                <a:moveTo>
                  <a:pt x="158162" y="104775"/>
                </a:moveTo>
                <a:cubicBezTo>
                  <a:pt x="156868" y="104775"/>
                  <a:pt x="156868" y="104775"/>
                  <a:pt x="156868" y="106098"/>
                </a:cubicBezTo>
                <a:cubicBezTo>
                  <a:pt x="155575" y="106098"/>
                  <a:pt x="155575" y="106098"/>
                  <a:pt x="155575" y="107421"/>
                </a:cubicBezTo>
                <a:cubicBezTo>
                  <a:pt x="155575" y="107421"/>
                  <a:pt x="155575" y="107421"/>
                  <a:pt x="155575" y="147108"/>
                </a:cubicBezTo>
                <a:cubicBezTo>
                  <a:pt x="155575" y="148431"/>
                  <a:pt x="156868" y="149754"/>
                  <a:pt x="156868" y="149754"/>
                </a:cubicBezTo>
                <a:cubicBezTo>
                  <a:pt x="156868" y="149754"/>
                  <a:pt x="156868" y="149754"/>
                  <a:pt x="189206" y="152400"/>
                </a:cubicBezTo>
                <a:cubicBezTo>
                  <a:pt x="189206" y="152400"/>
                  <a:pt x="189206" y="152400"/>
                  <a:pt x="190500" y="151077"/>
                </a:cubicBezTo>
                <a:cubicBezTo>
                  <a:pt x="190500" y="151077"/>
                  <a:pt x="190500" y="151077"/>
                  <a:pt x="190500" y="149754"/>
                </a:cubicBezTo>
                <a:lnTo>
                  <a:pt x="190500" y="112712"/>
                </a:lnTo>
                <a:cubicBezTo>
                  <a:pt x="190500" y="111390"/>
                  <a:pt x="190500" y="110067"/>
                  <a:pt x="189206" y="110067"/>
                </a:cubicBezTo>
                <a:cubicBezTo>
                  <a:pt x="189206" y="110067"/>
                  <a:pt x="189206" y="110067"/>
                  <a:pt x="158162" y="104775"/>
                </a:cubicBezTo>
                <a:close/>
                <a:moveTo>
                  <a:pt x="74915" y="99735"/>
                </a:moveTo>
                <a:cubicBezTo>
                  <a:pt x="74915" y="99735"/>
                  <a:pt x="74915" y="99735"/>
                  <a:pt x="50497" y="107593"/>
                </a:cubicBezTo>
                <a:cubicBezTo>
                  <a:pt x="49212" y="107593"/>
                  <a:pt x="49212" y="108903"/>
                  <a:pt x="49212" y="110212"/>
                </a:cubicBezTo>
                <a:cubicBezTo>
                  <a:pt x="49212" y="110212"/>
                  <a:pt x="49212" y="110212"/>
                  <a:pt x="49212" y="148194"/>
                </a:cubicBezTo>
                <a:cubicBezTo>
                  <a:pt x="49212" y="149503"/>
                  <a:pt x="49212" y="149503"/>
                  <a:pt x="49212" y="149503"/>
                </a:cubicBezTo>
                <a:cubicBezTo>
                  <a:pt x="50497" y="150813"/>
                  <a:pt x="50497" y="150813"/>
                  <a:pt x="50497" y="150813"/>
                </a:cubicBezTo>
                <a:cubicBezTo>
                  <a:pt x="50497" y="150813"/>
                  <a:pt x="50497" y="150813"/>
                  <a:pt x="74915" y="145574"/>
                </a:cubicBezTo>
                <a:cubicBezTo>
                  <a:pt x="76200" y="145574"/>
                  <a:pt x="76200" y="145574"/>
                  <a:pt x="76200" y="144264"/>
                </a:cubicBezTo>
                <a:cubicBezTo>
                  <a:pt x="76200" y="144264"/>
                  <a:pt x="76200" y="144264"/>
                  <a:pt x="76200" y="101044"/>
                </a:cubicBezTo>
                <a:cubicBezTo>
                  <a:pt x="76200" y="99735"/>
                  <a:pt x="76200" y="99735"/>
                  <a:pt x="76200" y="99735"/>
                </a:cubicBezTo>
                <a:cubicBezTo>
                  <a:pt x="74915" y="98425"/>
                  <a:pt x="74915" y="98425"/>
                  <a:pt x="74915" y="99735"/>
                </a:cubicBezTo>
                <a:close/>
                <a:moveTo>
                  <a:pt x="215322" y="98425"/>
                </a:moveTo>
                <a:cubicBezTo>
                  <a:pt x="215322" y="98425"/>
                  <a:pt x="214024" y="98425"/>
                  <a:pt x="214024" y="99695"/>
                </a:cubicBezTo>
                <a:cubicBezTo>
                  <a:pt x="214024" y="99695"/>
                  <a:pt x="212725" y="99695"/>
                  <a:pt x="212725" y="100965"/>
                </a:cubicBezTo>
                <a:cubicBezTo>
                  <a:pt x="212725" y="100965"/>
                  <a:pt x="212725" y="100965"/>
                  <a:pt x="212725" y="151765"/>
                </a:cubicBezTo>
                <a:cubicBezTo>
                  <a:pt x="212725" y="153035"/>
                  <a:pt x="214024" y="153035"/>
                  <a:pt x="215322" y="153035"/>
                </a:cubicBezTo>
                <a:cubicBezTo>
                  <a:pt x="215322" y="153035"/>
                  <a:pt x="215322" y="153035"/>
                  <a:pt x="238702" y="155575"/>
                </a:cubicBezTo>
                <a:cubicBezTo>
                  <a:pt x="238702" y="155575"/>
                  <a:pt x="238702" y="155575"/>
                  <a:pt x="240001" y="155575"/>
                </a:cubicBezTo>
                <a:cubicBezTo>
                  <a:pt x="240001" y="155575"/>
                  <a:pt x="240001" y="155575"/>
                  <a:pt x="241300" y="155575"/>
                </a:cubicBezTo>
                <a:cubicBezTo>
                  <a:pt x="241300" y="154305"/>
                  <a:pt x="241300" y="154305"/>
                  <a:pt x="241300" y="153035"/>
                </a:cubicBezTo>
                <a:lnTo>
                  <a:pt x="241300" y="106045"/>
                </a:lnTo>
                <a:cubicBezTo>
                  <a:pt x="241300" y="104775"/>
                  <a:pt x="241300" y="103505"/>
                  <a:pt x="240001" y="103505"/>
                </a:cubicBezTo>
                <a:cubicBezTo>
                  <a:pt x="240001" y="103505"/>
                  <a:pt x="240001" y="103505"/>
                  <a:pt x="215322" y="98425"/>
                </a:cubicBezTo>
                <a:close/>
                <a:moveTo>
                  <a:pt x="101311" y="96838"/>
                </a:moveTo>
                <a:cubicBezTo>
                  <a:pt x="101311" y="96838"/>
                  <a:pt x="101311" y="96838"/>
                  <a:pt x="100012" y="98108"/>
                </a:cubicBezTo>
                <a:cubicBezTo>
                  <a:pt x="100012" y="98108"/>
                  <a:pt x="100012" y="98108"/>
                  <a:pt x="100012" y="99378"/>
                </a:cubicBezTo>
                <a:cubicBezTo>
                  <a:pt x="100012" y="99378"/>
                  <a:pt x="100012" y="99378"/>
                  <a:pt x="100012" y="142558"/>
                </a:cubicBezTo>
                <a:cubicBezTo>
                  <a:pt x="100012" y="143828"/>
                  <a:pt x="100012" y="143828"/>
                  <a:pt x="101311" y="143828"/>
                </a:cubicBezTo>
                <a:cubicBezTo>
                  <a:pt x="101311" y="143828"/>
                  <a:pt x="101311" y="143828"/>
                  <a:pt x="140277" y="147638"/>
                </a:cubicBezTo>
                <a:cubicBezTo>
                  <a:pt x="141576" y="147638"/>
                  <a:pt x="141576" y="147638"/>
                  <a:pt x="141576" y="146368"/>
                </a:cubicBezTo>
                <a:cubicBezTo>
                  <a:pt x="141576" y="146368"/>
                  <a:pt x="142875" y="146368"/>
                  <a:pt x="142875" y="145098"/>
                </a:cubicBezTo>
                <a:lnTo>
                  <a:pt x="142875" y="105728"/>
                </a:lnTo>
                <a:cubicBezTo>
                  <a:pt x="142875" y="104458"/>
                  <a:pt x="141576" y="103188"/>
                  <a:pt x="140277" y="103188"/>
                </a:cubicBezTo>
                <a:cubicBezTo>
                  <a:pt x="140277" y="103188"/>
                  <a:pt x="140277" y="103188"/>
                  <a:pt x="101311" y="96838"/>
                </a:cubicBezTo>
                <a:close/>
                <a:moveTo>
                  <a:pt x="288925" y="84138"/>
                </a:moveTo>
                <a:cubicBezTo>
                  <a:pt x="288925" y="85442"/>
                  <a:pt x="288925" y="85442"/>
                  <a:pt x="288925" y="85442"/>
                </a:cubicBezTo>
                <a:lnTo>
                  <a:pt x="288925" y="115435"/>
                </a:lnTo>
                <a:cubicBezTo>
                  <a:pt x="288925" y="115435"/>
                  <a:pt x="288925" y="116739"/>
                  <a:pt x="290195" y="116739"/>
                </a:cubicBezTo>
                <a:cubicBezTo>
                  <a:pt x="290195" y="116739"/>
                  <a:pt x="290195" y="116739"/>
                  <a:pt x="305435" y="120651"/>
                </a:cubicBezTo>
                <a:cubicBezTo>
                  <a:pt x="306705" y="120651"/>
                  <a:pt x="306705" y="120651"/>
                  <a:pt x="306705" y="120651"/>
                </a:cubicBezTo>
                <a:cubicBezTo>
                  <a:pt x="306705" y="120651"/>
                  <a:pt x="306705" y="119347"/>
                  <a:pt x="307975" y="119347"/>
                </a:cubicBezTo>
                <a:cubicBezTo>
                  <a:pt x="307975" y="119347"/>
                  <a:pt x="307975" y="119347"/>
                  <a:pt x="307975" y="118043"/>
                </a:cubicBezTo>
                <a:cubicBezTo>
                  <a:pt x="307975" y="118043"/>
                  <a:pt x="307975" y="118043"/>
                  <a:pt x="307975" y="90658"/>
                </a:cubicBezTo>
                <a:cubicBezTo>
                  <a:pt x="307975" y="90658"/>
                  <a:pt x="307975" y="89354"/>
                  <a:pt x="306705" y="89354"/>
                </a:cubicBezTo>
                <a:cubicBezTo>
                  <a:pt x="306705" y="89354"/>
                  <a:pt x="306705" y="89354"/>
                  <a:pt x="290195" y="84138"/>
                </a:cubicBezTo>
                <a:cubicBezTo>
                  <a:pt x="290195" y="84138"/>
                  <a:pt x="288925" y="84138"/>
                  <a:pt x="288925" y="84138"/>
                </a:cubicBezTo>
                <a:close/>
                <a:moveTo>
                  <a:pt x="260350" y="77788"/>
                </a:moveTo>
                <a:cubicBezTo>
                  <a:pt x="260350" y="77788"/>
                  <a:pt x="260350" y="79058"/>
                  <a:pt x="260350" y="79058"/>
                </a:cubicBezTo>
                <a:cubicBezTo>
                  <a:pt x="260350" y="79058"/>
                  <a:pt x="260350" y="79058"/>
                  <a:pt x="260350" y="109538"/>
                </a:cubicBezTo>
                <a:cubicBezTo>
                  <a:pt x="260350" y="110808"/>
                  <a:pt x="260350" y="110808"/>
                  <a:pt x="261584" y="110808"/>
                </a:cubicBezTo>
                <a:cubicBezTo>
                  <a:pt x="261584" y="110808"/>
                  <a:pt x="261584" y="110808"/>
                  <a:pt x="280105" y="115888"/>
                </a:cubicBezTo>
                <a:cubicBezTo>
                  <a:pt x="280105" y="115888"/>
                  <a:pt x="281340" y="114618"/>
                  <a:pt x="281340" y="114618"/>
                </a:cubicBezTo>
                <a:cubicBezTo>
                  <a:pt x="281340" y="114618"/>
                  <a:pt x="282575" y="114618"/>
                  <a:pt x="282575" y="113348"/>
                </a:cubicBezTo>
                <a:cubicBezTo>
                  <a:pt x="282575" y="113348"/>
                  <a:pt x="282575" y="113348"/>
                  <a:pt x="282575" y="85408"/>
                </a:cubicBezTo>
                <a:cubicBezTo>
                  <a:pt x="282575" y="84138"/>
                  <a:pt x="281340" y="82868"/>
                  <a:pt x="281340" y="82868"/>
                </a:cubicBezTo>
                <a:cubicBezTo>
                  <a:pt x="281340" y="82868"/>
                  <a:pt x="281340" y="82868"/>
                  <a:pt x="262819" y="77788"/>
                </a:cubicBezTo>
                <a:cubicBezTo>
                  <a:pt x="261584" y="77788"/>
                  <a:pt x="261584" y="77788"/>
                  <a:pt x="260350" y="77788"/>
                </a:cubicBezTo>
                <a:close/>
                <a:moveTo>
                  <a:pt x="29210" y="63500"/>
                </a:moveTo>
                <a:cubicBezTo>
                  <a:pt x="29210" y="63500"/>
                  <a:pt x="29210" y="63500"/>
                  <a:pt x="12700" y="73731"/>
                </a:cubicBezTo>
                <a:cubicBezTo>
                  <a:pt x="12700" y="73731"/>
                  <a:pt x="12700" y="75009"/>
                  <a:pt x="12700" y="75009"/>
                </a:cubicBezTo>
                <a:cubicBezTo>
                  <a:pt x="12700" y="75009"/>
                  <a:pt x="12700" y="75009"/>
                  <a:pt x="12700" y="106980"/>
                </a:cubicBezTo>
                <a:cubicBezTo>
                  <a:pt x="12700" y="108259"/>
                  <a:pt x="12700" y="108259"/>
                  <a:pt x="12700" y="108259"/>
                </a:cubicBezTo>
                <a:cubicBezTo>
                  <a:pt x="13970" y="108259"/>
                  <a:pt x="13970" y="109538"/>
                  <a:pt x="13970" y="109538"/>
                </a:cubicBezTo>
                <a:cubicBezTo>
                  <a:pt x="13970" y="109538"/>
                  <a:pt x="15240" y="108259"/>
                  <a:pt x="15240" y="108259"/>
                </a:cubicBezTo>
                <a:cubicBezTo>
                  <a:pt x="15240" y="108259"/>
                  <a:pt x="15240" y="108259"/>
                  <a:pt x="31750" y="101865"/>
                </a:cubicBezTo>
                <a:cubicBezTo>
                  <a:pt x="31750" y="101865"/>
                  <a:pt x="31750" y="100586"/>
                  <a:pt x="31750" y="99307"/>
                </a:cubicBezTo>
                <a:lnTo>
                  <a:pt x="31750" y="66058"/>
                </a:lnTo>
                <a:cubicBezTo>
                  <a:pt x="31750" y="64779"/>
                  <a:pt x="31750" y="64779"/>
                  <a:pt x="31750" y="63500"/>
                </a:cubicBezTo>
                <a:cubicBezTo>
                  <a:pt x="30480" y="63500"/>
                  <a:pt x="30480" y="63500"/>
                  <a:pt x="29210" y="63500"/>
                </a:cubicBezTo>
                <a:close/>
                <a:moveTo>
                  <a:pt x="156868" y="47625"/>
                </a:moveTo>
                <a:cubicBezTo>
                  <a:pt x="155575" y="47625"/>
                  <a:pt x="155575" y="48920"/>
                  <a:pt x="155575" y="48920"/>
                </a:cubicBezTo>
                <a:cubicBezTo>
                  <a:pt x="155575" y="48920"/>
                  <a:pt x="155575" y="48920"/>
                  <a:pt x="155575" y="89067"/>
                </a:cubicBezTo>
                <a:cubicBezTo>
                  <a:pt x="155575" y="89067"/>
                  <a:pt x="156868" y="90363"/>
                  <a:pt x="156868" y="90363"/>
                </a:cubicBezTo>
                <a:cubicBezTo>
                  <a:pt x="156868" y="90363"/>
                  <a:pt x="156868" y="90363"/>
                  <a:pt x="187913" y="96838"/>
                </a:cubicBezTo>
                <a:cubicBezTo>
                  <a:pt x="187913" y="96838"/>
                  <a:pt x="189206" y="96838"/>
                  <a:pt x="189206" y="96838"/>
                </a:cubicBezTo>
                <a:cubicBezTo>
                  <a:pt x="189206" y="96838"/>
                  <a:pt x="189206" y="96838"/>
                  <a:pt x="190500" y="96838"/>
                </a:cubicBezTo>
                <a:cubicBezTo>
                  <a:pt x="190500" y="95543"/>
                  <a:pt x="190500" y="95543"/>
                  <a:pt x="190500" y="95543"/>
                </a:cubicBezTo>
                <a:cubicBezTo>
                  <a:pt x="190500" y="95543"/>
                  <a:pt x="190500" y="95543"/>
                  <a:pt x="190500" y="57986"/>
                </a:cubicBezTo>
                <a:cubicBezTo>
                  <a:pt x="190500" y="56691"/>
                  <a:pt x="190500" y="56691"/>
                  <a:pt x="189206" y="56691"/>
                </a:cubicBezTo>
                <a:cubicBezTo>
                  <a:pt x="189206" y="56691"/>
                  <a:pt x="189206" y="56691"/>
                  <a:pt x="158162" y="47625"/>
                </a:cubicBezTo>
                <a:cubicBezTo>
                  <a:pt x="156868" y="47625"/>
                  <a:pt x="156868" y="47625"/>
                  <a:pt x="156868" y="47625"/>
                </a:cubicBezTo>
                <a:close/>
                <a:moveTo>
                  <a:pt x="73629" y="34925"/>
                </a:moveTo>
                <a:cubicBezTo>
                  <a:pt x="73629" y="34925"/>
                  <a:pt x="73629" y="34925"/>
                  <a:pt x="49212" y="50511"/>
                </a:cubicBezTo>
                <a:cubicBezTo>
                  <a:pt x="49212" y="50511"/>
                  <a:pt x="49212" y="50511"/>
                  <a:pt x="49212" y="51810"/>
                </a:cubicBezTo>
                <a:cubicBezTo>
                  <a:pt x="49212" y="51810"/>
                  <a:pt x="49212" y="51810"/>
                  <a:pt x="49212" y="90776"/>
                </a:cubicBezTo>
                <a:cubicBezTo>
                  <a:pt x="49212" y="90776"/>
                  <a:pt x="49212" y="92075"/>
                  <a:pt x="49212" y="92075"/>
                </a:cubicBezTo>
                <a:cubicBezTo>
                  <a:pt x="50497" y="92075"/>
                  <a:pt x="50497" y="92075"/>
                  <a:pt x="50497" y="92075"/>
                </a:cubicBezTo>
                <a:cubicBezTo>
                  <a:pt x="50497" y="92075"/>
                  <a:pt x="51782" y="92075"/>
                  <a:pt x="51782" y="92075"/>
                </a:cubicBezTo>
                <a:cubicBezTo>
                  <a:pt x="51782" y="92075"/>
                  <a:pt x="51782" y="92075"/>
                  <a:pt x="76200" y="81684"/>
                </a:cubicBezTo>
                <a:cubicBezTo>
                  <a:pt x="76200" y="80385"/>
                  <a:pt x="76200" y="80385"/>
                  <a:pt x="76200" y="79086"/>
                </a:cubicBezTo>
                <a:lnTo>
                  <a:pt x="76200" y="36224"/>
                </a:lnTo>
                <a:cubicBezTo>
                  <a:pt x="76200" y="36224"/>
                  <a:pt x="76200" y="34925"/>
                  <a:pt x="76200" y="34925"/>
                </a:cubicBezTo>
                <a:cubicBezTo>
                  <a:pt x="74915" y="34925"/>
                  <a:pt x="74915" y="34925"/>
                  <a:pt x="73629" y="34925"/>
                </a:cubicBezTo>
                <a:close/>
                <a:moveTo>
                  <a:pt x="100012" y="30163"/>
                </a:moveTo>
                <a:cubicBezTo>
                  <a:pt x="100012" y="31455"/>
                  <a:pt x="100012" y="31455"/>
                  <a:pt x="100012" y="32747"/>
                </a:cubicBezTo>
                <a:cubicBezTo>
                  <a:pt x="100012" y="32747"/>
                  <a:pt x="100012" y="32747"/>
                  <a:pt x="100012" y="76681"/>
                </a:cubicBezTo>
                <a:cubicBezTo>
                  <a:pt x="100012" y="76681"/>
                  <a:pt x="100012" y="77973"/>
                  <a:pt x="101311" y="77973"/>
                </a:cubicBezTo>
                <a:cubicBezTo>
                  <a:pt x="101311" y="77973"/>
                  <a:pt x="101311" y="77973"/>
                  <a:pt x="140277" y="85726"/>
                </a:cubicBezTo>
                <a:cubicBezTo>
                  <a:pt x="140277" y="85726"/>
                  <a:pt x="141576" y="85726"/>
                  <a:pt x="141576" y="85726"/>
                </a:cubicBezTo>
                <a:cubicBezTo>
                  <a:pt x="141576" y="85726"/>
                  <a:pt x="142875" y="84434"/>
                  <a:pt x="142875" y="84434"/>
                </a:cubicBezTo>
                <a:lnTo>
                  <a:pt x="142875" y="43085"/>
                </a:lnTo>
                <a:cubicBezTo>
                  <a:pt x="142875" y="43085"/>
                  <a:pt x="141576" y="41792"/>
                  <a:pt x="141576" y="41792"/>
                </a:cubicBezTo>
                <a:cubicBezTo>
                  <a:pt x="141576" y="41792"/>
                  <a:pt x="141576" y="41792"/>
                  <a:pt x="102610" y="30163"/>
                </a:cubicBezTo>
                <a:cubicBezTo>
                  <a:pt x="101311" y="30163"/>
                  <a:pt x="101311" y="30163"/>
                  <a:pt x="100012" y="30163"/>
                </a:cubicBezTo>
                <a:close/>
                <a:moveTo>
                  <a:pt x="87846" y="0"/>
                </a:moveTo>
                <a:cubicBezTo>
                  <a:pt x="89138" y="0"/>
                  <a:pt x="90430" y="0"/>
                  <a:pt x="90430" y="0"/>
                </a:cubicBezTo>
                <a:cubicBezTo>
                  <a:pt x="90430" y="0"/>
                  <a:pt x="90430" y="0"/>
                  <a:pt x="204113" y="37667"/>
                </a:cubicBezTo>
                <a:cubicBezTo>
                  <a:pt x="206696" y="38966"/>
                  <a:pt x="207988" y="40265"/>
                  <a:pt x="207988" y="42863"/>
                </a:cubicBezTo>
                <a:cubicBezTo>
                  <a:pt x="207988" y="42863"/>
                  <a:pt x="207988" y="42863"/>
                  <a:pt x="207988" y="70139"/>
                </a:cubicBezTo>
                <a:cubicBezTo>
                  <a:pt x="207988" y="70139"/>
                  <a:pt x="207988" y="70139"/>
                  <a:pt x="248036" y="54552"/>
                </a:cubicBezTo>
                <a:cubicBezTo>
                  <a:pt x="248036" y="54552"/>
                  <a:pt x="249328" y="53253"/>
                  <a:pt x="250619" y="53253"/>
                </a:cubicBezTo>
                <a:cubicBezTo>
                  <a:pt x="251911" y="53253"/>
                  <a:pt x="251911" y="53253"/>
                  <a:pt x="251911" y="53253"/>
                </a:cubicBezTo>
                <a:cubicBezTo>
                  <a:pt x="251911" y="53253"/>
                  <a:pt x="251911" y="53253"/>
                  <a:pt x="315213" y="74035"/>
                </a:cubicBezTo>
                <a:cubicBezTo>
                  <a:pt x="317796" y="75334"/>
                  <a:pt x="319088" y="77932"/>
                  <a:pt x="319088" y="80530"/>
                </a:cubicBezTo>
                <a:cubicBezTo>
                  <a:pt x="319088" y="80530"/>
                  <a:pt x="319088" y="80530"/>
                  <a:pt x="319088" y="266267"/>
                </a:cubicBezTo>
                <a:cubicBezTo>
                  <a:pt x="319088" y="268865"/>
                  <a:pt x="317796" y="271463"/>
                  <a:pt x="315213" y="271463"/>
                </a:cubicBezTo>
                <a:cubicBezTo>
                  <a:pt x="315213" y="271463"/>
                  <a:pt x="315213" y="271463"/>
                  <a:pt x="251911" y="287049"/>
                </a:cubicBezTo>
                <a:cubicBezTo>
                  <a:pt x="251911" y="287049"/>
                  <a:pt x="251911" y="287049"/>
                  <a:pt x="204113" y="300038"/>
                </a:cubicBezTo>
                <a:cubicBezTo>
                  <a:pt x="204113" y="300038"/>
                  <a:pt x="204113" y="300038"/>
                  <a:pt x="89138" y="328613"/>
                </a:cubicBezTo>
                <a:cubicBezTo>
                  <a:pt x="89138" y="328613"/>
                  <a:pt x="89138" y="328613"/>
                  <a:pt x="87846" y="328613"/>
                </a:cubicBezTo>
                <a:cubicBezTo>
                  <a:pt x="86554" y="328613"/>
                  <a:pt x="85262" y="328613"/>
                  <a:pt x="85262" y="328613"/>
                </a:cubicBezTo>
                <a:cubicBezTo>
                  <a:pt x="85262" y="328613"/>
                  <a:pt x="85262" y="328613"/>
                  <a:pt x="2583" y="281854"/>
                </a:cubicBezTo>
                <a:cubicBezTo>
                  <a:pt x="0" y="281854"/>
                  <a:pt x="0" y="279256"/>
                  <a:pt x="0" y="277957"/>
                </a:cubicBezTo>
                <a:cubicBezTo>
                  <a:pt x="0" y="277957"/>
                  <a:pt x="0" y="277957"/>
                  <a:pt x="0" y="64943"/>
                </a:cubicBezTo>
                <a:cubicBezTo>
                  <a:pt x="0" y="63644"/>
                  <a:pt x="0" y="62346"/>
                  <a:pt x="1292" y="61047"/>
                </a:cubicBezTo>
                <a:cubicBezTo>
                  <a:pt x="1292" y="61047"/>
                  <a:pt x="1292" y="61047"/>
                  <a:pt x="85262" y="1299"/>
                </a:cubicBezTo>
                <a:cubicBezTo>
                  <a:pt x="85262" y="1299"/>
                  <a:pt x="86554" y="0"/>
                  <a:pt x="878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宋体 CN" panose="02020700000000000000" pitchFamily="18" charset="-122"/>
              <a:ea typeface="思源宋体 CN" panose="02020700000000000000" pitchFamily="18" charset="-122"/>
              <a:cs typeface="思源黑体旧字形 Light" panose="020B0300000000000000" charset="-128"/>
              <a:sym typeface="思源宋体 CN" panose="02020700000000000000" pitchFamily="18" charset="-122"/>
            </a:endParaRPr>
          </a:p>
        </p:txBody>
      </p:sp>
      <p:sp>
        <p:nvSpPr>
          <p:cNvPr id="42" name="文本框 41"/>
          <p:cNvSpPr txBox="1"/>
          <p:nvPr>
            <p:custDataLst>
              <p:tags r:id="rId8"/>
            </p:custDataLst>
          </p:nvPr>
        </p:nvSpPr>
        <p:spPr>
          <a:xfrm>
            <a:off x="858520" y="4479290"/>
            <a:ext cx="3524250" cy="922020"/>
          </a:xfrm>
          <a:prstGeom prst="rect">
            <a:avLst/>
          </a:prstGeom>
          <a:noFill/>
        </p:spPr>
        <p:txBody>
          <a:bodyPr wrap="square" rtlCol="0" anchor="t">
            <a:spAutoFit/>
          </a:bodyPr>
          <a:lstStyle/>
          <a:p>
            <a:pPr lvl="0" algn="ctr">
              <a:lnSpc>
                <a:spcPct val="150000"/>
              </a:lnSpc>
            </a:pPr>
            <a:r>
              <a:rPr 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走</a:t>
            </a: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进沪、深、北及香港交易所</a:t>
            </a:r>
            <a:endPar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ctr">
              <a:lnSpc>
                <a:spcPct val="150000"/>
              </a:lnSpc>
            </a:pPr>
            <a:r>
              <a:rPr 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近距离接触</a:t>
            </a: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全国性</a:t>
            </a:r>
            <a:r>
              <a:rPr 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资本市场</a:t>
            </a:r>
            <a:endParaRPr lang="en-US"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4" name="矩形 53"/>
          <p:cNvSpPr/>
          <p:nvPr>
            <p:custDataLst>
              <p:tags r:id="rId9"/>
            </p:custDataLst>
          </p:nvPr>
        </p:nvSpPr>
        <p:spPr>
          <a:xfrm>
            <a:off x="7431405" y="1954530"/>
            <a:ext cx="3556000" cy="2074545"/>
          </a:xfrm>
          <a:prstGeom prst="rect">
            <a:avLst/>
          </a:prstGeom>
          <a:blipFill rotWithShape="1">
            <a:blip r:embed="rId10"/>
            <a:stretch>
              <a:fillRect/>
            </a:stretch>
          </a:blipFill>
          <a:ln>
            <a:noFill/>
          </a:ln>
        </p:spPr>
        <p:style>
          <a:lnRef idx="2">
            <a:srgbClr val="0070BE">
              <a:shade val="50000"/>
            </a:srgbClr>
          </a:lnRef>
          <a:fillRef idx="1">
            <a:srgbClr val="0070BE"/>
          </a:fillRef>
          <a:effectRef idx="0">
            <a:srgbClr val="0070BE"/>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latin typeface="Arial" panose="020B0604020202020204" pitchFamily="34" charset="0"/>
              <a:ea typeface="黑体" panose="02010609060101010101" charset="-122"/>
            </a:endParaRPr>
          </a:p>
        </p:txBody>
      </p:sp>
      <p:sp>
        <p:nvSpPr>
          <p:cNvPr id="72" name="îŝ1iḍé"/>
          <p:cNvSpPr/>
          <p:nvPr>
            <p:custDataLst>
              <p:tags r:id="rId11"/>
            </p:custDataLst>
          </p:nvPr>
        </p:nvSpPr>
        <p:spPr bwMode="auto">
          <a:xfrm>
            <a:off x="7440930" y="4152265"/>
            <a:ext cx="3524250" cy="1664970"/>
          </a:xfrm>
          <a:prstGeom prst="roundRect">
            <a:avLst>
              <a:gd name="adj" fmla="val 3880"/>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171450" indent="-171450" eaLnBrk="1" fontAlgn="auto" hangingPunct="1">
              <a:lnSpc>
                <a:spcPct val="150000"/>
              </a:lnSpc>
              <a:spcAft>
                <a:spcPts val="0"/>
              </a:spcAft>
              <a:buFont typeface="Arial" panose="020B0604020202020204" pitchFamily="34" charset="0"/>
              <a:buChar char="•"/>
              <a:defRPr/>
            </a:pPr>
            <a:endParaRPr lang="en-US" altLang="zh-CN" sz="1100" dirty="0">
              <a:solidFill>
                <a:schemeClr val="tx1"/>
              </a:solidFill>
              <a:cs typeface="+mn-ea"/>
              <a:sym typeface="+mn-lt"/>
            </a:endParaRPr>
          </a:p>
        </p:txBody>
      </p:sp>
      <p:sp>
        <p:nvSpPr>
          <p:cNvPr id="73" name="îsḷîde"/>
          <p:cNvSpPr/>
          <p:nvPr>
            <p:custDataLst>
              <p:tags r:id="rId12"/>
            </p:custDataLst>
          </p:nvPr>
        </p:nvSpPr>
        <p:spPr bwMode="auto">
          <a:xfrm>
            <a:off x="8909685" y="3785870"/>
            <a:ext cx="625475" cy="626110"/>
          </a:xfrm>
          <a:prstGeom prst="ellipse">
            <a:avLst/>
          </a:prstGeom>
          <a:solidFill>
            <a:schemeClr val="accent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000">
              <a:solidFill>
                <a:schemeClr val="bg1"/>
              </a:solidFill>
              <a:latin typeface="字魂105号-简雅黑" panose="00000500000000000000" pitchFamily="2" charset="-122"/>
              <a:ea typeface="字魂105号-简雅黑" panose="00000500000000000000" pitchFamily="2" charset="-122"/>
              <a:cs typeface="+mn-ea"/>
              <a:sym typeface="+mn-lt"/>
            </a:endParaRPr>
          </a:p>
        </p:txBody>
      </p:sp>
      <p:sp>
        <p:nvSpPr>
          <p:cNvPr id="79" name="文本框 78"/>
          <p:cNvSpPr txBox="1"/>
          <p:nvPr>
            <p:custDataLst>
              <p:tags r:id="rId13"/>
            </p:custDataLst>
          </p:nvPr>
        </p:nvSpPr>
        <p:spPr>
          <a:xfrm>
            <a:off x="7440930" y="4479290"/>
            <a:ext cx="3524250" cy="1337945"/>
          </a:xfrm>
          <a:prstGeom prst="rect">
            <a:avLst/>
          </a:prstGeom>
          <a:noFill/>
        </p:spPr>
        <p:txBody>
          <a:bodyPr wrap="square" rtlCol="0" anchor="t">
            <a:spAutoFit/>
          </a:bodyPr>
          <a:lstStyle/>
          <a:p>
            <a:pPr lvl="0" algn="ctr">
              <a:lnSpc>
                <a:spcPct val="150000"/>
              </a:lnSpc>
            </a:pP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引入各大交易所专家来武汉股交</a:t>
            </a:r>
            <a:endPar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现场培训，为企业答疑解惑</a:t>
            </a:r>
            <a:endPar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algn="ctr">
              <a:lnSpc>
                <a:spcPct val="150000"/>
              </a:lnSpc>
            </a:pPr>
            <a:endParaRPr lang="zh-CN" altLang="en-US" b="1">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0" name="图形"/>
          <p:cNvSpPr/>
          <p:nvPr>
            <p:custDataLst>
              <p:tags r:id="rId14"/>
            </p:custDataLst>
          </p:nvPr>
        </p:nvSpPr>
        <p:spPr>
          <a:xfrm>
            <a:off x="9126855" y="3929380"/>
            <a:ext cx="208915" cy="335915"/>
          </a:xfrm>
          <a:custGeom>
            <a:avLst/>
            <a:gdLst>
              <a:gd name="connsiteX0" fmla="*/ 105569 w 211138"/>
              <a:gd name="connsiteY0" fmla="*/ 50801 h 338138"/>
              <a:gd name="connsiteX1" fmla="*/ 49212 w 211138"/>
              <a:gd name="connsiteY1" fmla="*/ 107158 h 338138"/>
              <a:gd name="connsiteX2" fmla="*/ 105569 w 211138"/>
              <a:gd name="connsiteY2" fmla="*/ 163515 h 338138"/>
              <a:gd name="connsiteX3" fmla="*/ 161926 w 211138"/>
              <a:gd name="connsiteY3" fmla="*/ 107158 h 338138"/>
              <a:gd name="connsiteX4" fmla="*/ 105569 w 211138"/>
              <a:gd name="connsiteY4" fmla="*/ 50801 h 338138"/>
              <a:gd name="connsiteX5" fmla="*/ 105569 w 211138"/>
              <a:gd name="connsiteY5" fmla="*/ 0 h 338138"/>
              <a:gd name="connsiteX6" fmla="*/ 211138 w 211138"/>
              <a:gd name="connsiteY6" fmla="*/ 105668 h 338138"/>
              <a:gd name="connsiteX7" fmla="*/ 105569 w 211138"/>
              <a:gd name="connsiteY7" fmla="*/ 338138 h 338138"/>
              <a:gd name="connsiteX8" fmla="*/ 0 w 211138"/>
              <a:gd name="connsiteY8" fmla="*/ 105668 h 338138"/>
              <a:gd name="connsiteX9" fmla="*/ 105569 w 211138"/>
              <a:gd name="connsiteY9"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38" h="338138">
                <a:moveTo>
                  <a:pt x="105569" y="50801"/>
                </a:moveTo>
                <a:cubicBezTo>
                  <a:pt x="74444" y="50801"/>
                  <a:pt x="49212" y="76033"/>
                  <a:pt x="49212" y="107158"/>
                </a:cubicBezTo>
                <a:cubicBezTo>
                  <a:pt x="49212" y="138283"/>
                  <a:pt x="74444" y="163515"/>
                  <a:pt x="105569" y="163515"/>
                </a:cubicBezTo>
                <a:cubicBezTo>
                  <a:pt x="136694" y="163515"/>
                  <a:pt x="161926" y="138283"/>
                  <a:pt x="161926" y="107158"/>
                </a:cubicBezTo>
                <a:cubicBezTo>
                  <a:pt x="161926" y="76033"/>
                  <a:pt x="136694" y="50801"/>
                  <a:pt x="105569" y="50801"/>
                </a:cubicBezTo>
                <a:close/>
                <a:moveTo>
                  <a:pt x="105569" y="0"/>
                </a:moveTo>
                <a:cubicBezTo>
                  <a:pt x="163632" y="0"/>
                  <a:pt x="211138" y="47551"/>
                  <a:pt x="211138" y="105668"/>
                </a:cubicBezTo>
                <a:cubicBezTo>
                  <a:pt x="211138" y="206053"/>
                  <a:pt x="105569" y="338138"/>
                  <a:pt x="105569" y="338138"/>
                </a:cubicBezTo>
                <a:cubicBezTo>
                  <a:pt x="105569" y="338138"/>
                  <a:pt x="0" y="206053"/>
                  <a:pt x="0" y="105668"/>
                </a:cubicBezTo>
                <a:cubicBezTo>
                  <a:pt x="0" y="47551"/>
                  <a:pt x="47506" y="0"/>
                  <a:pt x="1055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思源宋体 CN" panose="02020700000000000000" pitchFamily="18" charset="-122"/>
              <a:ea typeface="思源宋体 CN" panose="02020700000000000000" pitchFamily="18" charset="-122"/>
              <a:cs typeface="思源黑体旧字形 Light" panose="020B0300000000000000" charset="-128"/>
              <a:sym typeface="思源宋体 CN" panose="02020700000000000000" pitchFamily="18" charset="-122"/>
            </a:endParaRPr>
          </a:p>
        </p:txBody>
      </p:sp>
      <p:sp>
        <p:nvSpPr>
          <p:cNvPr id="87" name="图形"/>
          <p:cNvSpPr/>
          <p:nvPr>
            <p:custDataLst>
              <p:tags r:id="rId15"/>
            </p:custDataLst>
          </p:nvPr>
        </p:nvSpPr>
        <p:spPr>
          <a:xfrm>
            <a:off x="1723708" y="1371782"/>
            <a:ext cx="1793240" cy="402590"/>
          </a:xfrm>
          <a:prstGeom prst="roundRect">
            <a:avLst>
              <a:gd name="adj" fmla="val 4683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latin typeface="微软雅黑" panose="020B0503020204020204" pitchFamily="34" charset="-122"/>
                <a:ea typeface="微软雅黑" panose="020B0503020204020204" pitchFamily="34" charset="-122"/>
                <a:cs typeface="思源黑体 CN Normal" panose="020B0400000000000000" pitchFamily="34" charset="-122"/>
                <a:sym typeface="思源宋体 CN" panose="02020700000000000000" pitchFamily="18" charset="-122"/>
              </a:rPr>
              <a:t>走出去</a:t>
            </a:r>
            <a:endParaRPr lang="zh-CN" altLang="en-US" sz="2000">
              <a:solidFill>
                <a:schemeClr val="bg1"/>
              </a:solidFill>
              <a:latin typeface="微软雅黑" panose="020B0503020204020204" pitchFamily="34" charset="-122"/>
              <a:ea typeface="微软雅黑" panose="020B0503020204020204" pitchFamily="34" charset="-122"/>
              <a:cs typeface="思源黑体 CN Normal" panose="020B0400000000000000" pitchFamily="34" charset="-122"/>
              <a:sym typeface="思源宋体 CN" panose="02020700000000000000" pitchFamily="18" charset="-122"/>
            </a:endParaRPr>
          </a:p>
        </p:txBody>
      </p:sp>
      <p:sp>
        <p:nvSpPr>
          <p:cNvPr id="88" name="图形"/>
          <p:cNvSpPr/>
          <p:nvPr>
            <p:custDataLst>
              <p:tags r:id="rId16"/>
            </p:custDataLst>
          </p:nvPr>
        </p:nvSpPr>
        <p:spPr>
          <a:xfrm>
            <a:off x="8306118" y="1371782"/>
            <a:ext cx="1793240" cy="402590"/>
          </a:xfrm>
          <a:prstGeom prst="roundRect">
            <a:avLst>
              <a:gd name="adj" fmla="val 46832"/>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latin typeface="微软雅黑" panose="020B0503020204020204" pitchFamily="34" charset="-122"/>
                <a:ea typeface="微软雅黑" panose="020B0503020204020204" pitchFamily="34" charset="-122"/>
                <a:cs typeface="思源黑体 CN Normal" panose="020B0400000000000000" pitchFamily="34" charset="-122"/>
                <a:sym typeface="思源宋体 CN" panose="02020700000000000000" pitchFamily="18" charset="-122"/>
              </a:rPr>
              <a:t>引进来</a:t>
            </a:r>
            <a:endParaRPr lang="zh-CN" altLang="en-US" sz="2000">
              <a:solidFill>
                <a:schemeClr val="bg1"/>
              </a:solidFill>
              <a:latin typeface="微软雅黑" panose="020B0503020204020204" pitchFamily="34" charset="-122"/>
              <a:ea typeface="微软雅黑" panose="020B0503020204020204" pitchFamily="34" charset="-122"/>
              <a:cs typeface="思源黑体 CN Normal" panose="020B0400000000000000" pitchFamily="34" charset="-122"/>
              <a:sym typeface="思源宋体 CN" panose="02020700000000000000" pitchFamily="18" charset="-122"/>
            </a:endParaRPr>
          </a:p>
        </p:txBody>
      </p:sp>
      <p:sp>
        <p:nvSpPr>
          <p:cNvPr id="3" name="文本框 2"/>
          <p:cNvSpPr txBox="1"/>
          <p:nvPr/>
        </p:nvSpPr>
        <p:spPr>
          <a:xfrm>
            <a:off x="3938270" y="4617085"/>
            <a:ext cx="3825875" cy="953135"/>
          </a:xfrm>
          <a:prstGeom prst="rect">
            <a:avLst/>
          </a:prstGeom>
          <a:noFill/>
        </p:spPr>
        <p:txBody>
          <a:bodyPr wrap="square" rtlCol="0" anchor="t">
            <a:spAutoFit/>
          </a:bodyPr>
          <a:lstStyle/>
          <a:p>
            <a:pPr algn="ctr"/>
            <a:r>
              <a:rPr lang="zh-CN" sz="2800" b="1" dirty="0">
                <a:solidFill>
                  <a:srgbClr val="1C56A6"/>
                </a:solidFill>
                <a:cs typeface="+mn-ea"/>
                <a:sym typeface="思源宋体 CN" panose="02020700000000000000" pitchFamily="18" charset="-122"/>
              </a:rPr>
              <a:t>为企业提供</a:t>
            </a:r>
            <a:endParaRPr lang="zh-CN" sz="2800" b="1" dirty="0">
              <a:solidFill>
                <a:srgbClr val="1C56A6"/>
              </a:solidFill>
              <a:cs typeface="+mn-ea"/>
              <a:sym typeface="思源宋体 CN" panose="02020700000000000000" pitchFamily="18" charset="-122"/>
            </a:endParaRPr>
          </a:p>
          <a:p>
            <a:pPr algn="ctr"/>
            <a:r>
              <a:rPr lang="zh-CN" sz="2800" b="1" dirty="0">
                <a:solidFill>
                  <a:srgbClr val="1C56A6"/>
                </a:solidFill>
                <a:cs typeface="+mn-ea"/>
                <a:sym typeface="思源宋体 CN" panose="02020700000000000000" pitchFamily="18" charset="-122"/>
              </a:rPr>
              <a:t>上市咨询权威解答</a:t>
            </a:r>
            <a:endParaRPr lang="zh-CN" altLang="en-US" sz="2800" b="1" dirty="0">
              <a:solidFill>
                <a:srgbClr val="1C56A6"/>
              </a:solidFill>
              <a:cs typeface="+mn-ea"/>
              <a:sym typeface="思源宋体 CN" panose="02020700000000000000" pitchFamily="18" charset="-122"/>
            </a:endParaRPr>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12731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390140" y="440240"/>
            <a:ext cx="6262927" cy="521970"/>
          </a:xfrm>
          <a:prstGeom prst="rect">
            <a:avLst/>
          </a:prstGeom>
        </p:spPr>
        <p:txBody>
          <a:bodyPr wrap="square">
            <a:spAutoFit/>
          </a:bodyPr>
          <a:lstStyle/>
          <a:p>
            <a:pPr algn="ctr"/>
            <a:r>
              <a:rPr lang="zh-CN" sz="2800" b="1" dirty="0">
                <a:solidFill>
                  <a:srgbClr val="1C56A6"/>
                </a:solidFill>
                <a:cs typeface="+mn-ea"/>
                <a:sym typeface="+mn-ea"/>
              </a:rPr>
              <a:t>湖北四板，打通新三板高速通道</a:t>
            </a:r>
            <a:endParaRPr lang="en-US" altLang="zh-CN" sz="2800" b="1" dirty="0">
              <a:solidFill>
                <a:srgbClr val="1C56A6"/>
              </a:solidFill>
              <a:cs typeface="+mn-ea"/>
              <a:sym typeface="+mn-lt"/>
            </a:endParaRPr>
          </a:p>
        </p:txBody>
      </p:sp>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913890" y="1508125"/>
            <a:ext cx="3385820" cy="2077720"/>
          </a:xfrm>
          <a:prstGeom prst="rect">
            <a:avLst/>
          </a:prstGeom>
          <a:gradFill>
            <a:gsLst>
              <a:gs pos="51000">
                <a:srgbClr val="FF9F9F"/>
              </a:gs>
              <a:gs pos="0">
                <a:schemeClr val="bg1">
                  <a:lumMod val="95000"/>
                </a:schemeClr>
              </a:gs>
              <a:gs pos="100000">
                <a:srgbClr val="C00000"/>
              </a:gs>
            </a:gsLst>
            <a:lin ang="18840000" scaled="1"/>
          </a:gradFill>
          <a:ln>
            <a:noFill/>
          </a:ln>
        </p:spPr>
        <p:txBody>
          <a:bodyPr anchor="ctr"/>
          <a:lstStyle/>
          <a:p>
            <a:pPr algn="ctr"/>
            <a:endParaRPr lang="zh-CN" altLang="en-US" sz="2400" dirty="0">
              <a:solidFill>
                <a:srgbClr val="FFFFFF"/>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grpSp>
        <p:nvGrpSpPr>
          <p:cNvPr id="23" name="图形"/>
          <p:cNvGrpSpPr/>
          <p:nvPr>
            <p:custDataLst>
              <p:tags r:id="rId1"/>
            </p:custDataLst>
          </p:nvPr>
        </p:nvGrpSpPr>
        <p:grpSpPr>
          <a:xfrm>
            <a:off x="6750261" y="1689100"/>
            <a:ext cx="2890309" cy="336550"/>
            <a:chOff x="5214145" y="1374805"/>
            <a:chExt cx="2338621" cy="272413"/>
          </a:xfrm>
          <a:solidFill>
            <a:schemeClr val="accent1"/>
          </a:solidFill>
        </p:grpSpPr>
        <p:sp>
          <p:nvSpPr>
            <p:cNvPr id="29" name="图形"/>
            <p:cNvSpPr/>
            <p:nvPr>
              <p:custDataLst>
                <p:tags r:id="rId2"/>
              </p:custDataLst>
            </p:nvPr>
          </p:nvSpPr>
          <p:spPr>
            <a:xfrm>
              <a:off x="5284364" y="1374805"/>
              <a:ext cx="2268402" cy="272413"/>
            </a:xfrm>
            <a:prstGeom prst="roundRect">
              <a:avLst>
                <a:gd name="adj" fmla="val 99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  </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绿色通道</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endParaRPr>
            </a:p>
          </p:txBody>
        </p:sp>
        <p:sp>
          <p:nvSpPr>
            <p:cNvPr id="31" name="图形"/>
            <p:cNvSpPr/>
            <p:nvPr>
              <p:custDataLst>
                <p:tags r:id="rId3"/>
              </p:custDataLst>
            </p:nvPr>
          </p:nvSpPr>
          <p:spPr>
            <a:xfrm rot="16200000">
              <a:off x="5237907" y="1417012"/>
              <a:ext cx="46525" cy="9404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400" dirty="0">
                <a:latin typeface="微软雅黑" panose="020B0503020204020204" pitchFamily="34" charset="-122"/>
                <a:ea typeface="微软雅黑" panose="020B0503020204020204" pitchFamily="34" charset="-122"/>
                <a:cs typeface="思源黑体旧字形 Light" panose="020B0300000000000000" charset="-128"/>
                <a:sym typeface="思源宋体 CN" panose="02020700000000000000" pitchFamily="18" charset="-122"/>
              </a:endParaRPr>
            </a:p>
          </p:txBody>
        </p:sp>
      </p:grpSp>
      <p:sp>
        <p:nvSpPr>
          <p:cNvPr id="32" name="图形"/>
          <p:cNvSpPr/>
          <p:nvPr>
            <p:custDataLst>
              <p:tags r:id="rId4"/>
            </p:custDataLst>
          </p:nvPr>
        </p:nvSpPr>
        <p:spPr>
          <a:xfrm>
            <a:off x="6750050" y="2089150"/>
            <a:ext cx="3646170" cy="1356995"/>
          </a:xfrm>
          <a:prstGeom prst="rect">
            <a:avLst/>
          </a:prstGeom>
        </p:spPr>
        <p:txBody>
          <a:bodyPr wrap="square" lIns="65261" tIns="32630" rIns="65261" bIns="32630">
            <a:spAutoFit/>
          </a:bodyPr>
          <a:lstStyle/>
          <a:p>
            <a:pPr indent="0" algn="just">
              <a:lnSpc>
                <a:spcPct val="150000"/>
              </a:lnSpc>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适用对象</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：专精特新专板企业等</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endParaRPr>
          </a:p>
          <a:p>
            <a:pPr indent="0" algn="just">
              <a:lnSpc>
                <a:spcPct val="150000"/>
              </a:lnSpc>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审核机制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：为企业开通审核“快车道”，提供申报前咨询、优先受理、快速审核等专项支持措施，提高企业申报挂牌效率。</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endParaRPr>
          </a:p>
        </p:txBody>
      </p:sp>
      <p:grpSp>
        <p:nvGrpSpPr>
          <p:cNvPr id="33" name="图形"/>
          <p:cNvGrpSpPr/>
          <p:nvPr>
            <p:custDataLst>
              <p:tags r:id="rId5"/>
            </p:custDataLst>
          </p:nvPr>
        </p:nvGrpSpPr>
        <p:grpSpPr>
          <a:xfrm>
            <a:off x="6750261" y="3754755"/>
            <a:ext cx="2890309" cy="336550"/>
            <a:chOff x="5214145" y="1374805"/>
            <a:chExt cx="2338621" cy="272413"/>
          </a:xfrm>
          <a:solidFill>
            <a:schemeClr val="accent1"/>
          </a:solidFill>
        </p:grpSpPr>
        <p:sp>
          <p:nvSpPr>
            <p:cNvPr id="35" name="图形"/>
            <p:cNvSpPr/>
            <p:nvPr>
              <p:custDataLst>
                <p:tags r:id="rId6"/>
              </p:custDataLst>
            </p:nvPr>
          </p:nvSpPr>
          <p:spPr>
            <a:xfrm>
              <a:off x="5284364" y="1374805"/>
              <a:ext cx="2268402" cy="272413"/>
            </a:xfrm>
            <a:prstGeom prst="roundRect">
              <a:avLst>
                <a:gd name="adj" fmla="val 99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 </a:t>
              </a: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公示审核</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endParaRPr>
            </a:p>
          </p:txBody>
        </p:sp>
        <p:sp>
          <p:nvSpPr>
            <p:cNvPr id="36" name="图形"/>
            <p:cNvSpPr/>
            <p:nvPr>
              <p:custDataLst>
                <p:tags r:id="rId7"/>
              </p:custDataLst>
            </p:nvPr>
          </p:nvSpPr>
          <p:spPr>
            <a:xfrm rot="16200000">
              <a:off x="5237907" y="1417012"/>
              <a:ext cx="46525" cy="9404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400" dirty="0">
                <a:latin typeface="微软雅黑" panose="020B0503020204020204" pitchFamily="34" charset="-122"/>
                <a:ea typeface="微软雅黑" panose="020B0503020204020204" pitchFamily="34" charset="-122"/>
                <a:cs typeface="思源黑体旧字形 Light" panose="020B0300000000000000" charset="-128"/>
                <a:sym typeface="思源宋体 CN" panose="02020700000000000000" pitchFamily="18" charset="-122"/>
              </a:endParaRPr>
            </a:p>
          </p:txBody>
        </p:sp>
      </p:grpSp>
      <p:sp>
        <p:nvSpPr>
          <p:cNvPr id="37" name="图形"/>
          <p:cNvSpPr/>
          <p:nvPr>
            <p:custDataLst>
              <p:tags r:id="rId8"/>
            </p:custDataLst>
          </p:nvPr>
        </p:nvSpPr>
        <p:spPr>
          <a:xfrm>
            <a:off x="6750050" y="4154805"/>
            <a:ext cx="3646170" cy="1356995"/>
          </a:xfrm>
          <a:prstGeom prst="rect">
            <a:avLst/>
          </a:prstGeom>
        </p:spPr>
        <p:txBody>
          <a:bodyPr wrap="square" lIns="65261" tIns="32630" rIns="65261" bIns="32630">
            <a:spAutoFit/>
          </a:bodyPr>
          <a:lstStyle/>
          <a:p>
            <a:pPr indent="0" algn="just">
              <a:lnSpc>
                <a:spcPct val="150000"/>
              </a:lnSpc>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适用对象</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：专板专精特新“小巨人”企业等</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endParaRPr>
          </a:p>
          <a:p>
            <a:pPr indent="0" algn="just">
              <a:lnSpc>
                <a:spcPct val="150000"/>
              </a:lnSpc>
              <a:buNone/>
            </a:pP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审核机制</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rPr>
              <a:t>：在全国股转公司官网专区进行20个自然日公示，公示期间未接到异议的即可挂牌。</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思源宋体 CN" panose="02020700000000000000" pitchFamily="18" charset="-122"/>
            </a:endParaRPr>
          </a:p>
        </p:txBody>
      </p:sp>
      <p:sp>
        <p:nvSpPr>
          <p:cNvPr id="46" name="图形"/>
          <p:cNvSpPr/>
          <p:nvPr>
            <p:custDataLst>
              <p:tags r:id="rId9"/>
            </p:custDataLst>
          </p:nvPr>
        </p:nvSpPr>
        <p:spPr>
          <a:xfrm>
            <a:off x="1170940" y="4154805"/>
            <a:ext cx="4236720" cy="1060450"/>
          </a:xfrm>
          <a:prstGeom prst="rect">
            <a:avLst/>
          </a:prstGeom>
        </p:spPr>
        <p:txBody>
          <a:bodyPr wrap="square">
            <a:spAutoFit/>
          </a:bodyPr>
          <a:lstStyle/>
          <a:p>
            <a:pPr algn="just">
              <a:lnSpc>
                <a:spcPct val="150000"/>
              </a:lnSpc>
            </a:pPr>
            <a:r>
              <a:rPr lang="en-US" sz="1400">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2023年10月20日，武汉股交与全国股转公司签署合作备忘录，成为全国首批公示审核、绿色通道合作单位</a:t>
            </a:r>
            <a:r>
              <a:rPr lang="zh-CN" altLang="en-US" sz="1400">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solidFill>
                  <a:srgbClr val="BC2E21">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专精特新</a:t>
            </a:r>
            <a:r>
              <a:rPr lang="en-US" sz="1400" b="1">
                <a:solidFill>
                  <a:srgbClr val="BC2E21">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专板企业</a:t>
            </a:r>
            <a:r>
              <a:rPr lang="en-US" sz="1400">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有了转板上市“直通车”。</a:t>
            </a:r>
            <a:endParaRPr kumimoji="1" lang="zh-CN" altLang="en-US" sz="1400" noProof="0" dirty="0">
              <a:ln>
                <a:noFill/>
              </a:ln>
              <a:solidFill>
                <a:schemeClr val="tx1">
                  <a:lumMod val="85000"/>
                  <a:lumOff val="15000"/>
                </a:schemeClr>
              </a:solidFill>
              <a:effectLst/>
              <a:uLnTx/>
              <a:uFillTx/>
              <a:latin typeface="思源宋体 CN" panose="02020700000000000000" pitchFamily="18" charset="-122"/>
              <a:ea typeface="思源宋体 CN" panose="02020700000000000000" pitchFamily="18" charset="-122"/>
              <a:cs typeface="思源黑体旧字形 Light" panose="020B0300000000000000" charset="-128"/>
              <a:sym typeface="思源宋体 CN" panose="02020700000000000000" pitchFamily="18" charset="-122"/>
            </a:endParaRPr>
          </a:p>
        </p:txBody>
      </p:sp>
      <p:pic>
        <p:nvPicPr>
          <p:cNvPr id="21" name="图片 20" descr="05"/>
          <p:cNvPicPr>
            <a:picLocks noChangeAspect="1"/>
          </p:cNvPicPr>
          <p:nvPr/>
        </p:nvPicPr>
        <p:blipFill>
          <a:blip r:embed="rId10"/>
          <a:stretch>
            <a:fillRect/>
          </a:stretch>
        </p:blipFill>
        <p:spPr>
          <a:xfrm>
            <a:off x="1170940" y="1707515"/>
            <a:ext cx="3650615" cy="2339340"/>
          </a:xfrm>
          <a:prstGeom prst="rect">
            <a:avLst/>
          </a:prstGeom>
        </p:spPr>
      </p:pic>
      <p:sp>
        <p:nvSpPr>
          <p:cNvPr id="22" name="图形"/>
          <p:cNvSpPr/>
          <p:nvPr>
            <p:custDataLst>
              <p:tags r:id="rId11"/>
            </p:custDataLst>
          </p:nvPr>
        </p:nvSpPr>
        <p:spPr>
          <a:xfrm>
            <a:off x="6017895" y="1597025"/>
            <a:ext cx="587375" cy="587375"/>
          </a:xfrm>
          <a:prstGeom prst="ellipse">
            <a:avLst/>
          </a:prstGeom>
          <a:solidFill>
            <a:schemeClr val="accent1"/>
          </a:solidFill>
          <a:ln w="19050" cap="rnd">
            <a:noFill/>
            <a:prstDash val="dash"/>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思源宋体 CN" panose="02020700000000000000" pitchFamily="18" charset="-122"/>
              <a:ea typeface="思源宋体 CN" panose="02020700000000000000" pitchFamily="18" charset="-122"/>
              <a:cs typeface="思源黑体旧字形 Light" panose="020B0300000000000000" charset="-128"/>
              <a:sym typeface="思源宋体 CN" panose="02020700000000000000" pitchFamily="18" charset="-122"/>
            </a:endParaRPr>
          </a:p>
        </p:txBody>
      </p:sp>
      <p:pic>
        <p:nvPicPr>
          <p:cNvPr id="113" name="图形"/>
          <p:cNvPicPr>
            <a:picLocks noChangeAspect="1"/>
          </p:cNvPicPr>
          <p:nvPr>
            <p:custDataLst>
              <p:tags r:id="rId12"/>
            </p:custDataLst>
          </p:nvPr>
        </p:nvPicPr>
        <p:blipFill>
          <a:blip r:embed="rId13" cstate="screen"/>
          <a:stretch>
            <a:fillRect/>
          </a:stretch>
        </p:blipFill>
        <p:spPr>
          <a:xfrm>
            <a:off x="6132830" y="1729740"/>
            <a:ext cx="372110" cy="372110"/>
          </a:xfrm>
          <a:prstGeom prst="rect">
            <a:avLst/>
          </a:prstGeom>
        </p:spPr>
      </p:pic>
      <p:sp>
        <p:nvSpPr>
          <p:cNvPr id="25" name="图形"/>
          <p:cNvSpPr/>
          <p:nvPr>
            <p:custDataLst>
              <p:tags r:id="rId14"/>
            </p:custDataLst>
          </p:nvPr>
        </p:nvSpPr>
        <p:spPr>
          <a:xfrm>
            <a:off x="6036310" y="3585845"/>
            <a:ext cx="568960" cy="568960"/>
          </a:xfrm>
          <a:prstGeom prst="ellipse">
            <a:avLst/>
          </a:prstGeom>
          <a:solidFill>
            <a:schemeClr val="accent1"/>
          </a:solidFill>
          <a:ln w="19050" cap="rnd">
            <a:noFill/>
            <a:prstDash val="dash"/>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思源宋体 CN" panose="02020700000000000000" pitchFamily="18" charset="-122"/>
              <a:ea typeface="思源宋体 CN" panose="02020700000000000000" pitchFamily="18" charset="-122"/>
              <a:cs typeface="思源黑体旧字形 Light" panose="020B0300000000000000" charset="-128"/>
              <a:sym typeface="思源宋体 CN" panose="02020700000000000000" pitchFamily="18" charset="-122"/>
            </a:endParaRPr>
          </a:p>
        </p:txBody>
      </p:sp>
      <p:pic>
        <p:nvPicPr>
          <p:cNvPr id="115" name="图形"/>
          <p:cNvPicPr>
            <a:picLocks noChangeAspect="1"/>
          </p:cNvPicPr>
          <p:nvPr>
            <p:custDataLst>
              <p:tags r:id="rId15"/>
            </p:custDataLst>
          </p:nvPr>
        </p:nvPicPr>
        <p:blipFill>
          <a:blip r:embed="rId16" cstate="screen"/>
          <a:stretch>
            <a:fillRect/>
          </a:stretch>
        </p:blipFill>
        <p:spPr>
          <a:xfrm>
            <a:off x="6160770" y="3707130"/>
            <a:ext cx="333375" cy="333375"/>
          </a:xfrm>
          <a:prstGeom prst="rect">
            <a:avLst/>
          </a:prstGeom>
        </p:spPr>
      </p:pic>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121602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390140" y="440240"/>
            <a:ext cx="6262927" cy="521970"/>
          </a:xfrm>
          <a:prstGeom prst="rect">
            <a:avLst/>
          </a:prstGeom>
        </p:spPr>
        <p:txBody>
          <a:bodyPr wrap="square">
            <a:spAutoFit/>
          </a:bodyPr>
          <a:lstStyle/>
          <a:p>
            <a:pPr algn="ctr"/>
            <a:r>
              <a:rPr lang="zh-CN" sz="2800" b="1" dirty="0">
                <a:solidFill>
                  <a:srgbClr val="1C56A6"/>
                </a:solidFill>
                <a:cs typeface="+mn-ea"/>
                <a:sym typeface="+mn-ea"/>
              </a:rPr>
              <a:t>上市直通车</a:t>
            </a:r>
            <a:endParaRPr lang="en-US" altLang="zh-CN" sz="2800" b="1" dirty="0">
              <a:solidFill>
                <a:srgbClr val="1C56A6"/>
              </a:solidFill>
              <a:cs typeface="+mn-ea"/>
              <a:sym typeface="+mn-lt"/>
            </a:endParaRPr>
          </a:p>
        </p:txBody>
      </p:sp>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1"/>
          <a:stretch>
            <a:fillRect/>
          </a:stretch>
        </p:blipFill>
        <p:spPr>
          <a:xfrm>
            <a:off x="3997960" y="4429125"/>
            <a:ext cx="1017270" cy="1243965"/>
          </a:xfrm>
          <a:prstGeom prst="rect">
            <a:avLst/>
          </a:prstGeom>
        </p:spPr>
      </p:pic>
      <p:sp>
        <p:nvSpPr>
          <p:cNvPr id="19" name="文本框 18"/>
          <p:cNvSpPr txBox="1"/>
          <p:nvPr/>
        </p:nvSpPr>
        <p:spPr>
          <a:xfrm>
            <a:off x="487680" y="4368800"/>
            <a:ext cx="4293870" cy="368300"/>
          </a:xfrm>
          <a:prstGeom prst="rect">
            <a:avLst/>
          </a:prstGeom>
          <a:noFill/>
        </p:spPr>
        <p:txBody>
          <a:bodyPr wrap="square" rtlCol="0" anchor="t">
            <a:spAutoFit/>
          </a:bodyPr>
          <a:lstStyle/>
          <a:p>
            <a:pPr algn="ct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传统上市路径：</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24</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个月以上</a:t>
            </a:r>
            <a:endParaRPr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5252720" y="2249170"/>
            <a:ext cx="1017270" cy="1243965"/>
          </a:xfrm>
          <a:prstGeom prst="rect">
            <a:avLst/>
          </a:prstGeom>
        </p:spPr>
      </p:pic>
      <p:sp>
        <p:nvSpPr>
          <p:cNvPr id="3" name="右箭头 2"/>
          <p:cNvSpPr/>
          <p:nvPr/>
        </p:nvSpPr>
        <p:spPr>
          <a:xfrm>
            <a:off x="887730" y="4042410"/>
            <a:ext cx="4099560" cy="387985"/>
          </a:xfrm>
          <a:prstGeom prst="rightArrow">
            <a:avLst/>
          </a:prstGeom>
          <a:solidFill>
            <a:srgbClr val="DFA6A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文本框 25"/>
          <p:cNvSpPr txBox="1"/>
          <p:nvPr/>
        </p:nvSpPr>
        <p:spPr>
          <a:xfrm>
            <a:off x="887730" y="2512060"/>
            <a:ext cx="1176655" cy="645160"/>
          </a:xfrm>
          <a:prstGeom prst="rect">
            <a:avLst/>
          </a:prstGeom>
          <a:noFill/>
        </p:spPr>
        <p:txBody>
          <a:bodyPr wrap="square" rtlCol="0" anchor="t">
            <a:spAutoFit/>
          </a:bodyPr>
          <a:lstStyle/>
          <a:p>
            <a:pPr algn="l"/>
            <a:r>
              <a:rPr lang="zh-CN" altLang="en-US"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专精特新</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r>
              <a:rPr lang="zh-CN" altLang="en-US"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专板培育</a:t>
            </a:r>
            <a:r>
              <a:rPr lang="en-US" altLang="zh-CN"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文本框 27"/>
          <p:cNvSpPr txBox="1"/>
          <p:nvPr/>
        </p:nvSpPr>
        <p:spPr>
          <a:xfrm>
            <a:off x="2246630" y="2501265"/>
            <a:ext cx="1339215" cy="645160"/>
          </a:xfrm>
          <a:prstGeom prst="rect">
            <a:avLst/>
          </a:prstGeom>
          <a:noFill/>
        </p:spPr>
        <p:txBody>
          <a:bodyPr wrap="square" rtlCol="0" anchor="t">
            <a:spAutoFit/>
          </a:bodyPr>
          <a:lstStyle/>
          <a:p>
            <a:pPr algn="ctr"/>
            <a:r>
              <a:rPr lang="zh-CN" altLang="en-US"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绿色通道</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endParaRPr>
          </a:p>
          <a:p>
            <a:pPr algn="ctr"/>
            <a:r>
              <a:rPr lang="zh-CN" altLang="en-US"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公示审核</a:t>
            </a:r>
            <a:endParaRPr lang="zh-CN" altLang="en-US"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endParaRPr>
          </a:p>
        </p:txBody>
      </p:sp>
      <p:sp>
        <p:nvSpPr>
          <p:cNvPr id="30" name="文本框 29"/>
          <p:cNvSpPr txBox="1"/>
          <p:nvPr/>
        </p:nvSpPr>
        <p:spPr>
          <a:xfrm>
            <a:off x="3378200" y="2635250"/>
            <a:ext cx="1909445" cy="398780"/>
          </a:xfrm>
          <a:prstGeom prst="rect">
            <a:avLst/>
          </a:prstGeom>
          <a:noFill/>
        </p:spPr>
        <p:txBody>
          <a:bodyPr wrap="square" rtlCol="0" anchor="t">
            <a:spAutoFit/>
          </a:bodyPr>
          <a:lstStyle/>
          <a:p>
            <a:pPr algn="ctr"/>
            <a:r>
              <a:rPr lang="en-US" altLang="zh-CN"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  </a:t>
            </a:r>
            <a:r>
              <a:rPr lang="zh-CN" altLang="en-US"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新三板培育</a:t>
            </a:r>
            <a:endParaRPr lang="zh-CN" altLang="en-US"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endParaRPr>
          </a:p>
        </p:txBody>
      </p:sp>
      <p:sp>
        <p:nvSpPr>
          <p:cNvPr id="34" name="文本框 33"/>
          <p:cNvSpPr txBox="1"/>
          <p:nvPr/>
        </p:nvSpPr>
        <p:spPr>
          <a:xfrm>
            <a:off x="1092200" y="3124835"/>
            <a:ext cx="972185" cy="368300"/>
          </a:xfrm>
          <a:prstGeom prst="rect">
            <a:avLst/>
          </a:prstGeom>
          <a:noFill/>
        </p:spPr>
        <p:txBody>
          <a:bodyPr wrap="square" rtlCol="0" anchor="ctr" anchorCtr="0">
            <a:spAutoFit/>
          </a:bodyPr>
          <a:lstStyle/>
          <a:p>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个月</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2528570" y="3119120"/>
            <a:ext cx="972185" cy="368300"/>
          </a:xfrm>
          <a:prstGeom prst="rect">
            <a:avLst/>
          </a:prstGeom>
          <a:noFill/>
        </p:spPr>
        <p:txBody>
          <a:bodyPr wrap="square" rtlCol="0" anchor="ctr" anchorCtr="0">
            <a:spAutoFit/>
          </a:bodyPr>
          <a:lstStyle/>
          <a:p>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个月</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8" name="文本框 37"/>
          <p:cNvSpPr txBox="1"/>
          <p:nvPr/>
        </p:nvSpPr>
        <p:spPr>
          <a:xfrm>
            <a:off x="3957320" y="3124835"/>
            <a:ext cx="972185" cy="368300"/>
          </a:xfrm>
          <a:prstGeom prst="rect">
            <a:avLst/>
          </a:prstGeom>
          <a:noFill/>
        </p:spPr>
        <p:txBody>
          <a:bodyPr wrap="square" rtlCol="0" anchor="ctr" anchorCtr="0">
            <a:spAutoFit/>
          </a:bodyPr>
          <a:lstStyle/>
          <a:p>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个月</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0" name="右箭头 39"/>
          <p:cNvSpPr/>
          <p:nvPr/>
        </p:nvSpPr>
        <p:spPr>
          <a:xfrm>
            <a:off x="899795" y="3479165"/>
            <a:ext cx="5466715" cy="387985"/>
          </a:xfrm>
          <a:prstGeom prst="rightArrow">
            <a:avLst/>
          </a:prstGeom>
          <a:solidFill>
            <a:srgbClr val="C00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5" name="圆角矩形 54"/>
          <p:cNvSpPr/>
          <p:nvPr/>
        </p:nvSpPr>
        <p:spPr>
          <a:xfrm>
            <a:off x="6483350" y="2634615"/>
            <a:ext cx="941070" cy="2350770"/>
          </a:xfrm>
          <a:prstGeom prst="roundRect">
            <a:avLst>
              <a:gd name="adj" fmla="val 8760"/>
            </a:avLst>
          </a:prstGeom>
          <a:ln w="2540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74" name="文本框 73"/>
          <p:cNvSpPr txBox="1"/>
          <p:nvPr/>
        </p:nvSpPr>
        <p:spPr>
          <a:xfrm>
            <a:off x="6431280" y="3511550"/>
            <a:ext cx="1064895" cy="706755"/>
          </a:xfrm>
          <a:prstGeom prst="rect">
            <a:avLst/>
          </a:prstGeom>
          <a:noFill/>
        </p:spPr>
        <p:txBody>
          <a:bodyPr wrap="square" rtlCol="0" anchor="t">
            <a:spAutoFit/>
          </a:bodyPr>
          <a:lstStyle/>
          <a:p>
            <a:pPr algn="ctr"/>
            <a:r>
              <a:rPr lang="zh-CN"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北交所</a:t>
            </a:r>
            <a:endParaRPr lang="zh-CN"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endParaRPr>
          </a:p>
          <a:p>
            <a:pPr algn="ctr"/>
            <a:r>
              <a:rPr lang="zh-CN"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上市</a:t>
            </a:r>
            <a:endParaRPr lang="zh-CN"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endParaRPr>
          </a:p>
        </p:txBody>
      </p:sp>
      <p:sp>
        <p:nvSpPr>
          <p:cNvPr id="75" name="文本框 74"/>
          <p:cNvSpPr txBox="1"/>
          <p:nvPr/>
        </p:nvSpPr>
        <p:spPr>
          <a:xfrm>
            <a:off x="7881620" y="3195955"/>
            <a:ext cx="3427730" cy="1337945"/>
          </a:xfrm>
          <a:prstGeom prst="rect">
            <a:avLst/>
          </a:prstGeom>
          <a:noFill/>
        </p:spPr>
        <p:txBody>
          <a:bodyPr wrap="square" rtlCol="0" anchor="t">
            <a:spAutoFit/>
          </a:bodyPr>
          <a:lstStyle/>
          <a:p>
            <a:pPr algn="just">
              <a:lnSpc>
                <a:spcPct val="150000"/>
              </a:lnSpc>
            </a:pPr>
            <a:r>
              <a:rPr lang="en-US">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相较其他路径而言</a:t>
            </a:r>
            <a:endParaRPr lang="zh-CN" altLang="en-US">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just">
              <a:lnSpc>
                <a:spcPct val="150000"/>
              </a:lnSpc>
            </a:pPr>
            <a:r>
              <a:rPr lang="en-US">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公示审核、绿色通道进入新三板所需时间</a:t>
            </a:r>
            <a:r>
              <a:rPr lang="en-US" b="1">
                <a:solidFill>
                  <a:srgbClr val="BC2E21">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减少一半以上</a:t>
            </a:r>
            <a:endParaRPr lang="en-US" altLang="en-US">
              <a:solidFill>
                <a:schemeClr val="tx1">
                  <a:lumMod val="75000"/>
                  <a:lumOff val="25000"/>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7" name="išľïďe"/>
          <p:cNvSpPr/>
          <p:nvPr/>
        </p:nvSpPr>
        <p:spPr bwMode="auto">
          <a:xfrm>
            <a:off x="4634230" y="1310640"/>
            <a:ext cx="2922905" cy="522605"/>
          </a:xfrm>
          <a:prstGeom prst="roundRect">
            <a:avLst>
              <a:gd name="adj" fmla="val 50000"/>
            </a:avLst>
          </a:prstGeom>
        </p:spPr>
        <p:style>
          <a:lnRef idx="0">
            <a:srgbClr val="FFFFFF"/>
          </a:lnRef>
          <a:fillRef idx="3">
            <a:schemeClr val="accent1"/>
          </a:fillRef>
          <a:effectRef idx="0">
            <a:srgbClr val="FFFFFF"/>
          </a:effectRef>
          <a:fontRef idx="minor">
            <a:schemeClr val="lt1"/>
          </a:fontRef>
        </p:style>
        <p:txBody>
          <a:bodyPr rtlCol="0"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r>
              <a:rPr lang="zh-CN" altLang="en-US" sz="2000" b="1">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转板上市直通车</a:t>
            </a:r>
            <a:endParaRPr lang="zh-CN" altLang="en-US" sz="2000" b="1" dirty="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ïşḷíḍê"/>
          <p:cNvSpPr/>
          <p:nvPr/>
        </p:nvSpPr>
        <p:spPr bwMode="auto">
          <a:xfrm>
            <a:off x="7977505" y="2635250"/>
            <a:ext cx="1585595" cy="623570"/>
          </a:xfrm>
          <a:prstGeom prst="roundRect">
            <a:avLst>
              <a:gd name="adj" fmla="val 10247"/>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algn="ctr"/>
            <a:r>
              <a:rPr lang="zh-CN" altLang="en-US" sz="2000" dirty="0">
                <a:solidFill>
                  <a:schemeClr val="bg1"/>
                </a:solidFill>
                <a:latin typeface="微软雅黑" panose="020B0503020204020204" pitchFamily="34" charset="-122"/>
                <a:ea typeface="微软雅黑" panose="020B0503020204020204" pitchFamily="34" charset="-122"/>
                <a:cs typeface="+mn-ea"/>
                <a:sym typeface="+mn-lt"/>
              </a:rPr>
              <a:t>更快更高效</a:t>
            </a:r>
            <a:endParaRPr lang="zh-CN" altLang="en-US" sz="20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5" name="文本框 4"/>
          <p:cNvSpPr txBox="1"/>
          <p:nvPr/>
        </p:nvSpPr>
        <p:spPr>
          <a:xfrm>
            <a:off x="2016760" y="2658745"/>
            <a:ext cx="356870" cy="368300"/>
          </a:xfrm>
          <a:prstGeom prst="rect">
            <a:avLst/>
          </a:prstGeom>
          <a:noFill/>
        </p:spPr>
        <p:txBody>
          <a:bodyPr wrap="none" rtlCol="0" anchor="t">
            <a:spAutoFit/>
          </a:bodyPr>
          <a:lstStyle/>
          <a:p>
            <a:r>
              <a:rPr lang="en-US" altLang="zh-CN" b="1">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 </a:t>
            </a:r>
            <a:endParaRPr lang="zh-CN" altLang="en-US"/>
          </a:p>
        </p:txBody>
      </p:sp>
      <p:grpSp>
        <p:nvGrpSpPr>
          <p:cNvPr id="6" name="组合 5"/>
          <p:cNvGrpSpPr/>
          <p:nvPr/>
        </p:nvGrpSpPr>
        <p:grpSpPr>
          <a:xfrm>
            <a:off x="4467860" y="4655820"/>
            <a:ext cx="76200" cy="110490"/>
            <a:chOff x="2811" y="7264"/>
            <a:chExt cx="152" cy="391"/>
          </a:xfrm>
        </p:grpSpPr>
        <p:sp>
          <p:nvSpPr>
            <p:cNvPr id="7" name="等腰三角形 6"/>
            <p:cNvSpPr/>
            <p:nvPr/>
          </p:nvSpPr>
          <p:spPr>
            <a:xfrm>
              <a:off x="2811" y="7264"/>
              <a:ext cx="150" cy="283"/>
            </a:xfrm>
            <a:prstGeom prst="triangl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8" name="椭圆 7"/>
            <p:cNvSpPr/>
            <p:nvPr/>
          </p:nvSpPr>
          <p:spPr>
            <a:xfrm>
              <a:off x="2813" y="7482"/>
              <a:ext cx="150" cy="173"/>
            </a:xfrm>
            <a:prstGeom prst="ellipse">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grpSp>
      <p:pic>
        <p:nvPicPr>
          <p:cNvPr id="10" name="图片 9"/>
          <p:cNvPicPr>
            <a:picLocks noChangeAspect="1"/>
          </p:cNvPicPr>
          <p:nvPr/>
        </p:nvPicPr>
        <p:blipFill>
          <a:blip r:embed="rId2"/>
          <a:stretch>
            <a:fillRect/>
          </a:stretch>
        </p:blipFill>
        <p:spPr>
          <a:xfrm rot="20640000">
            <a:off x="6060440" y="2104390"/>
            <a:ext cx="657225" cy="323215"/>
          </a:xfrm>
          <a:prstGeom prst="rect">
            <a:avLst/>
          </a:prstGeom>
        </p:spPr>
      </p:pic>
      <p:sp>
        <p:nvSpPr>
          <p:cNvPr id="12" name="矩形 1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390140" y="440240"/>
            <a:ext cx="6262927" cy="521970"/>
          </a:xfrm>
          <a:prstGeom prst="rect">
            <a:avLst/>
          </a:prstGeom>
        </p:spPr>
        <p:txBody>
          <a:bodyPr wrap="square">
            <a:spAutoFit/>
          </a:bodyPr>
          <a:lstStyle/>
          <a:p>
            <a:pPr algn="ctr">
              <a:buClrTx/>
              <a:buSzTx/>
              <a:buFontTx/>
            </a:pPr>
            <a:r>
              <a:rPr lang="zh-CN" sz="2800" b="1" dirty="0">
                <a:solidFill>
                  <a:srgbClr val="1C56A6"/>
                </a:solidFill>
                <a:cs typeface="+mn-ea"/>
                <a:sym typeface="+mn-ea"/>
              </a:rPr>
              <a:t>全国首例“</a:t>
            </a:r>
            <a:r>
              <a:rPr lang="zh-CN" sz="2800" b="1" dirty="0">
                <a:solidFill>
                  <a:srgbClr val="F08F4E"/>
                </a:solidFill>
                <a:cs typeface="+mn-ea"/>
                <a:sym typeface="+mn-ea"/>
              </a:rPr>
              <a:t>公示审核</a:t>
            </a:r>
            <a:r>
              <a:rPr lang="zh-CN" sz="2800" b="1" dirty="0">
                <a:solidFill>
                  <a:srgbClr val="1C56A6"/>
                </a:solidFill>
                <a:cs typeface="+mn-ea"/>
                <a:sym typeface="+mn-ea"/>
              </a:rPr>
              <a:t>”登陆新三板</a:t>
            </a:r>
            <a:endParaRPr lang="zh-CN" sz="2800" b="1" dirty="0">
              <a:solidFill>
                <a:srgbClr val="1C56A6"/>
              </a:solidFill>
              <a:cs typeface="+mn-ea"/>
              <a:sym typeface="+mn-lt"/>
            </a:endParaRPr>
          </a:p>
        </p:txBody>
      </p:sp>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flipH="1">
            <a:off x="958215" y="1388745"/>
            <a:ext cx="10408920" cy="4163060"/>
          </a:xfrm>
          <a:prstGeom prst="rect">
            <a:avLst/>
          </a:prstGeom>
          <a:gradFill>
            <a:gsLst>
              <a:gs pos="51000">
                <a:srgbClr val="DFA6A0"/>
              </a:gs>
              <a:gs pos="0">
                <a:schemeClr val="bg1">
                  <a:lumMod val="95000"/>
                </a:schemeClr>
              </a:gs>
              <a:gs pos="100000">
                <a:srgbClr val="C00000"/>
              </a:gs>
            </a:gsLst>
            <a:lin ang="18840000" scaled="1"/>
          </a:gradFill>
          <a:ln>
            <a:noFill/>
          </a:ln>
        </p:spPr>
        <p:txBody>
          <a:bodyPr anchor="ctr"/>
          <a:lstStyle/>
          <a:p>
            <a:pPr algn="ctr"/>
            <a:endParaRPr lang="zh-CN" altLang="en-US" sz="2400" dirty="0">
              <a:solidFill>
                <a:srgbClr val="FFFFFF"/>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13" name="任意多边形: 形状 8"/>
          <p:cNvSpPr/>
          <p:nvPr/>
        </p:nvSpPr>
        <p:spPr>
          <a:xfrm>
            <a:off x="5140960" y="1379220"/>
            <a:ext cx="6448425" cy="4270375"/>
          </a:xfrm>
          <a:custGeom>
            <a:avLst/>
            <a:gdLst>
              <a:gd name="connsiteX0" fmla="*/ 1543774 w 6069559"/>
              <a:gd name="connsiteY0" fmla="*/ 0 h 6175095"/>
              <a:gd name="connsiteX1" fmla="*/ 6069559 w 6069559"/>
              <a:gd name="connsiteY1" fmla="*/ 0 h 6175095"/>
              <a:gd name="connsiteX2" fmla="*/ 6069559 w 6069559"/>
              <a:gd name="connsiteY2" fmla="*/ 6175095 h 6175095"/>
              <a:gd name="connsiteX3" fmla="*/ 0 w 6069559"/>
              <a:gd name="connsiteY3" fmla="*/ 6175095 h 6175095"/>
            </a:gdLst>
            <a:ahLst/>
            <a:cxnLst>
              <a:cxn ang="0">
                <a:pos x="connsiteX0" y="connsiteY0"/>
              </a:cxn>
              <a:cxn ang="0">
                <a:pos x="connsiteX1" y="connsiteY1"/>
              </a:cxn>
              <a:cxn ang="0">
                <a:pos x="connsiteX2" y="connsiteY2"/>
              </a:cxn>
              <a:cxn ang="0">
                <a:pos x="connsiteX3" y="connsiteY3"/>
              </a:cxn>
            </a:cxnLst>
            <a:rect l="l" t="t" r="r" b="b"/>
            <a:pathLst>
              <a:path w="6069559" h="6175095">
                <a:moveTo>
                  <a:pt x="1543774" y="0"/>
                </a:moveTo>
                <a:lnTo>
                  <a:pt x="6069559" y="0"/>
                </a:lnTo>
                <a:lnTo>
                  <a:pt x="6069559" y="6175095"/>
                </a:lnTo>
                <a:lnTo>
                  <a:pt x="0" y="61750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kpd"/>
          <p:cNvPicPr>
            <a:picLocks noChangeAspect="1"/>
          </p:cNvPicPr>
          <p:nvPr/>
        </p:nvPicPr>
        <p:blipFill>
          <a:blip r:embed="rId1"/>
          <a:srcRect l="5230"/>
          <a:stretch>
            <a:fillRect/>
          </a:stretch>
        </p:blipFill>
        <p:spPr>
          <a:xfrm>
            <a:off x="6679565" y="1830070"/>
            <a:ext cx="4170045" cy="3415665"/>
          </a:xfrm>
          <a:prstGeom prst="rect">
            <a:avLst/>
          </a:prstGeom>
        </p:spPr>
      </p:pic>
      <p:sp>
        <p:nvSpPr>
          <p:cNvPr id="27" name="文本框 26"/>
          <p:cNvSpPr txBox="1"/>
          <p:nvPr/>
        </p:nvSpPr>
        <p:spPr>
          <a:xfrm>
            <a:off x="1180465" y="2196465"/>
            <a:ext cx="4248150" cy="2837815"/>
          </a:xfrm>
          <a:prstGeom prst="rect">
            <a:avLst/>
          </a:prstGeom>
          <a:noFill/>
        </p:spPr>
        <p:txBody>
          <a:bodyPr wrap="square" rtlCol="0">
            <a:spAutoFit/>
          </a:bodyPr>
          <a:lstStyle/>
          <a:p>
            <a:pPr indent="457200" algn="just" fontAlgn="auto">
              <a:lnSpc>
                <a:spcPct val="186000"/>
              </a:lnSpc>
            </a:pPr>
            <a:r>
              <a:rPr 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2024年1月22日，湖北“专精特新”专板培育层企业湖北科普达高分子材料股份有限公司喜获全国股转公司同意挂牌函，成为全国第一家适用公示审核机制登陆全国股转系统的企业。相较其他路径而言</a:t>
            </a:r>
            <a:r>
              <a:rPr lang="zh-CN" alt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进入新三板所需时间</a:t>
            </a:r>
            <a:r>
              <a:rPr lang="en-US" sz="1600" b="1">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减少一半以上</a:t>
            </a:r>
            <a:r>
              <a:rPr 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en-US" sz="1600" dirty="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矩形: 圆角 10"/>
          <p:cNvSpPr/>
          <p:nvPr/>
        </p:nvSpPr>
        <p:spPr>
          <a:xfrm>
            <a:off x="1180465" y="1721485"/>
            <a:ext cx="4267200" cy="405765"/>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BC2E2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全国首例“公示审核”</a:t>
            </a:r>
            <a:r>
              <a:rPr lang="en-US" altLang="zh-CN" sz="2000" b="1">
                <a:solidFill>
                  <a:srgbClr val="BC2E2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a:solidFill>
                  <a:srgbClr val="BC2E2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科普达</a:t>
            </a:r>
            <a:endParaRPr lang="zh-CN" altLang="en-US" sz="2000" b="1" dirty="0">
              <a:solidFill>
                <a:srgbClr val="BC2E2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flipH="1">
            <a:off x="958215" y="1388745"/>
            <a:ext cx="10408920" cy="4163060"/>
          </a:xfrm>
          <a:prstGeom prst="rect">
            <a:avLst/>
          </a:prstGeom>
          <a:gradFill>
            <a:gsLst>
              <a:gs pos="51000">
                <a:srgbClr val="DFA6A0"/>
              </a:gs>
              <a:gs pos="0">
                <a:schemeClr val="bg1">
                  <a:lumMod val="95000"/>
                </a:schemeClr>
              </a:gs>
              <a:gs pos="100000">
                <a:srgbClr val="C00000"/>
              </a:gs>
            </a:gsLst>
            <a:lin ang="18840000" scaled="1"/>
          </a:gradFill>
          <a:ln>
            <a:noFill/>
          </a:ln>
        </p:spPr>
        <p:txBody>
          <a:bodyPr anchor="ctr"/>
          <a:lstStyle/>
          <a:p>
            <a:pPr algn="ctr"/>
            <a:endParaRPr lang="zh-CN" altLang="en-US" sz="2400" dirty="0">
              <a:solidFill>
                <a:srgbClr val="FFFFFF"/>
              </a:solidFill>
              <a:latin typeface="思源黑体 CN Heavy" panose="020B0A00000000000000" pitchFamily="34" charset="-122"/>
              <a:ea typeface="思源黑体 CN Heavy" panose="020B0A00000000000000" pitchFamily="34" charset="-122"/>
              <a:sym typeface="思源黑体 CN Normal" panose="020B0400000000000000" pitchFamily="34" charset="-122"/>
            </a:endParaRPr>
          </a:p>
        </p:txBody>
      </p:sp>
      <p:sp>
        <p:nvSpPr>
          <p:cNvPr id="13" name="任意多边形: 形状 8"/>
          <p:cNvSpPr/>
          <p:nvPr/>
        </p:nvSpPr>
        <p:spPr>
          <a:xfrm>
            <a:off x="5140960" y="1379220"/>
            <a:ext cx="6448425" cy="4270375"/>
          </a:xfrm>
          <a:custGeom>
            <a:avLst/>
            <a:gdLst>
              <a:gd name="connsiteX0" fmla="*/ 1543774 w 6069559"/>
              <a:gd name="connsiteY0" fmla="*/ 0 h 6175095"/>
              <a:gd name="connsiteX1" fmla="*/ 6069559 w 6069559"/>
              <a:gd name="connsiteY1" fmla="*/ 0 h 6175095"/>
              <a:gd name="connsiteX2" fmla="*/ 6069559 w 6069559"/>
              <a:gd name="connsiteY2" fmla="*/ 6175095 h 6175095"/>
              <a:gd name="connsiteX3" fmla="*/ 0 w 6069559"/>
              <a:gd name="connsiteY3" fmla="*/ 6175095 h 6175095"/>
            </a:gdLst>
            <a:ahLst/>
            <a:cxnLst>
              <a:cxn ang="0">
                <a:pos x="connsiteX0" y="connsiteY0"/>
              </a:cxn>
              <a:cxn ang="0">
                <a:pos x="connsiteX1" y="connsiteY1"/>
              </a:cxn>
              <a:cxn ang="0">
                <a:pos x="connsiteX2" y="connsiteY2"/>
              </a:cxn>
              <a:cxn ang="0">
                <a:pos x="connsiteX3" y="connsiteY3"/>
              </a:cxn>
            </a:cxnLst>
            <a:rect l="l" t="t" r="r" b="b"/>
            <a:pathLst>
              <a:path w="6069559" h="6175095">
                <a:moveTo>
                  <a:pt x="1543774" y="0"/>
                </a:moveTo>
                <a:lnTo>
                  <a:pt x="6069559" y="0"/>
                </a:lnTo>
                <a:lnTo>
                  <a:pt x="6069559" y="6175095"/>
                </a:lnTo>
                <a:lnTo>
                  <a:pt x="0" y="61750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1"/>
          <a:stretch>
            <a:fillRect/>
          </a:stretch>
        </p:blipFill>
        <p:spPr>
          <a:xfrm>
            <a:off x="6590665" y="1885950"/>
            <a:ext cx="4770120" cy="3553460"/>
          </a:xfrm>
          <a:prstGeom prst="rect">
            <a:avLst/>
          </a:prstGeom>
        </p:spPr>
      </p:pic>
      <p:sp>
        <p:nvSpPr>
          <p:cNvPr id="27" name="文本框 26"/>
          <p:cNvSpPr txBox="1"/>
          <p:nvPr/>
        </p:nvSpPr>
        <p:spPr>
          <a:xfrm>
            <a:off x="1180465" y="2196465"/>
            <a:ext cx="4248150" cy="2379980"/>
          </a:xfrm>
          <a:prstGeom prst="rect">
            <a:avLst/>
          </a:prstGeom>
          <a:noFill/>
        </p:spPr>
        <p:txBody>
          <a:bodyPr wrap="square" rtlCol="0">
            <a:spAutoFit/>
          </a:bodyPr>
          <a:lstStyle/>
          <a:p>
            <a:pPr indent="457200" algn="just" fontAlgn="auto">
              <a:lnSpc>
                <a:spcPct val="186000"/>
              </a:lnSpc>
            </a:pPr>
            <a:r>
              <a:rPr lang="en-US" altLang="zh-CN"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27</a:t>
            </a:r>
            <a:r>
              <a:rPr lang="zh-CN" alt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日，湖北</a:t>
            </a:r>
            <a:r>
              <a:rPr lang="en-US" altLang="zh-CN"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专精特新</a:t>
            </a:r>
            <a:r>
              <a:rPr lang="en-US" altLang="zh-CN"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专板培育层企业湖北睿信汽车电器股份有限公司喜获全国股转公司同意挂牌函，成为湖北首家适用</a:t>
            </a:r>
            <a:r>
              <a:rPr lang="en-US" altLang="zh-CN"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绿色通道</a:t>
            </a:r>
            <a:r>
              <a:rPr lang="en-US" altLang="zh-CN"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机制转板新三板的企业。</a:t>
            </a:r>
            <a:r>
              <a:rPr lang="zh-CN" altLang="en-US" sz="1600" dirty="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较同期挂牌项目，审核时间至少</a:t>
            </a:r>
            <a:r>
              <a:rPr lang="en-US" sz="1600" b="1">
                <a:solidFill>
                  <a:srgbClr val="C00000">
                    <a:alpha val="10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节省了一半</a:t>
            </a:r>
            <a:r>
              <a:rPr lang="zh-CN" altLang="en-US" sz="1600" dirty="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chemeClr val="bg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矩形: 圆角 10"/>
          <p:cNvSpPr/>
          <p:nvPr/>
        </p:nvSpPr>
        <p:spPr>
          <a:xfrm>
            <a:off x="1072515" y="1721485"/>
            <a:ext cx="4532630" cy="405765"/>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solidFill>
                  <a:srgbClr val="BC2E2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湖北首例“绿色通道”</a:t>
            </a:r>
            <a:r>
              <a:rPr lang="en-US" altLang="zh-CN" sz="2000" b="1">
                <a:solidFill>
                  <a:srgbClr val="BC2E2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a:solidFill>
                  <a:srgbClr val="BC2E2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睿信电器</a:t>
            </a:r>
            <a:endParaRPr lang="zh-CN" altLang="en-US" sz="2000" b="1" dirty="0">
              <a:solidFill>
                <a:srgbClr val="BC2E2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矩形 20"/>
          <p:cNvSpPr/>
          <p:nvPr/>
        </p:nvSpPr>
        <p:spPr>
          <a:xfrm>
            <a:off x="2390140" y="440240"/>
            <a:ext cx="6262927" cy="521970"/>
          </a:xfrm>
          <a:prstGeom prst="rect">
            <a:avLst/>
          </a:prstGeom>
        </p:spPr>
        <p:txBody>
          <a:bodyPr wrap="square">
            <a:spAutoFit/>
          </a:bodyPr>
          <a:lstStyle/>
          <a:p>
            <a:pPr algn="ctr">
              <a:buClrTx/>
              <a:buSzTx/>
              <a:buFontTx/>
            </a:pPr>
            <a:r>
              <a:rPr lang="zh-CN" sz="2800" b="1" dirty="0">
                <a:solidFill>
                  <a:srgbClr val="1C56A6"/>
                </a:solidFill>
                <a:cs typeface="+mn-ea"/>
                <a:sym typeface="+mn-ea"/>
              </a:rPr>
              <a:t>湖北首例“</a:t>
            </a:r>
            <a:r>
              <a:rPr lang="zh-CN" sz="2800" b="1" dirty="0">
                <a:solidFill>
                  <a:srgbClr val="F08F4E"/>
                </a:solidFill>
                <a:cs typeface="+mn-ea"/>
                <a:sym typeface="+mn-ea"/>
              </a:rPr>
              <a:t>绿色通道</a:t>
            </a:r>
            <a:r>
              <a:rPr lang="zh-CN" sz="2800" b="1" dirty="0">
                <a:solidFill>
                  <a:srgbClr val="1C56A6"/>
                </a:solidFill>
                <a:cs typeface="+mn-ea"/>
                <a:sym typeface="+mn-ea"/>
              </a:rPr>
              <a:t>”登陆新三板</a:t>
            </a:r>
            <a:endParaRPr lang="zh-CN" sz="2800" b="1" dirty="0">
              <a:solidFill>
                <a:srgbClr val="1C56A6"/>
              </a:solidFill>
              <a:cs typeface="+mn-ea"/>
              <a:sym typeface="+mn-lt"/>
            </a:endParaRPr>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a:xfrm>
            <a:off x="7506970" y="1134110"/>
            <a:ext cx="4224020" cy="5327650"/>
          </a:xfrm>
          <a:prstGeom prst="roundRect">
            <a:avLst>
              <a:gd name="adj" fmla="val 3983"/>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p:nvSpPr>
        <p:spPr>
          <a:xfrm>
            <a:off x="2390140" y="440240"/>
            <a:ext cx="6262927" cy="521970"/>
          </a:xfrm>
          <a:prstGeom prst="rect">
            <a:avLst/>
          </a:prstGeom>
        </p:spPr>
        <p:txBody>
          <a:bodyPr wrap="square">
            <a:spAutoFit/>
            <a:scene3d>
              <a:camera prst="orthographicFront"/>
              <a:lightRig rig="threePt" dir="t"/>
            </a:scene3d>
          </a:bodyPr>
          <a:lstStyle/>
          <a:p>
            <a:pPr algn="ctr"/>
            <a:r>
              <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新三板挂牌审核制度介绍</a:t>
            </a:r>
            <a:endPar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custDataLst>
              <p:tags r:id="rId1"/>
            </p:custDataLst>
          </p:nvPr>
        </p:nvSpPr>
        <p:spPr>
          <a:xfrm>
            <a:off x="633095" y="2022475"/>
            <a:ext cx="6562090" cy="3371215"/>
          </a:xfrm>
          <a:prstGeom prst="rect">
            <a:avLst/>
          </a:prstGeom>
          <a:gradFill>
            <a:gsLst>
              <a:gs pos="50000">
                <a:schemeClr val="accent5">
                  <a:lumMod val="20000"/>
                  <a:lumOff val="80000"/>
                </a:schemeClr>
              </a:gs>
              <a:gs pos="0">
                <a:schemeClr val="bg1"/>
              </a:gs>
              <a:gs pos="100000">
                <a:schemeClr val="accent5">
                  <a:lumMod val="40000"/>
                  <a:lumOff val="60000"/>
                </a:schemeClr>
              </a:gs>
            </a:gsLst>
            <a:lin scaled="1"/>
          </a:gradFill>
          <a:ln>
            <a:noFill/>
          </a:ln>
        </p:spPr>
        <p:style>
          <a:lnRef idx="2">
            <a:schemeClr val="accent3">
              <a:shade val="50000"/>
            </a:schemeClr>
          </a:lnRef>
          <a:fillRef idx="1">
            <a:schemeClr val="accent3"/>
          </a:fillRef>
          <a:effectRef idx="0">
            <a:schemeClr val="accent3"/>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dirty="0">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13" name="文本框 12"/>
          <p:cNvSpPr txBox="1"/>
          <p:nvPr/>
        </p:nvSpPr>
        <p:spPr>
          <a:xfrm>
            <a:off x="854710" y="2415540"/>
            <a:ext cx="5904865" cy="2168525"/>
          </a:xfrm>
          <a:prstGeom prst="rect">
            <a:avLst/>
          </a:prstGeom>
          <a:noFill/>
        </p:spPr>
        <p:txBody>
          <a:bodyPr wrap="square" rtlCol="0" anchor="t">
            <a:spAutoFit/>
          </a:bodyPr>
          <a:lstStyle/>
          <a:p>
            <a:pPr marL="285750" indent="-285750" algn="just">
              <a:lnSpc>
                <a:spcPct val="150000"/>
              </a:lnSpc>
              <a:buFont typeface="Wingdings" panose="05000000000000000000" charset="0"/>
              <a:buChar char="Ø"/>
            </a:pPr>
            <a:r>
              <a:rPr lang="en-US" altLang="zh-CN"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zh-CN"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8月4日，新三板发布</a:t>
            </a:r>
            <a:r>
              <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《全国中小企业股份转让系统公开转让并挂牌审核指引-区域性股权市场创新型企业申报与审核（试行）》</a:t>
            </a:r>
            <a:r>
              <a:rPr lang="zh-CN"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，明确了“绿色通道审核”和“公示审核”两种重点针对</a:t>
            </a:r>
            <a:r>
              <a:rPr 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专精特新企业</a:t>
            </a:r>
            <a:r>
              <a:rPr lang="zh-CN"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关于四板转板新三板挂牌的机制。</a:t>
            </a:r>
            <a:endParaRPr lang="zh-CN"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矩形: 圆角 11"/>
          <p:cNvSpPr/>
          <p:nvPr>
            <p:custDataLst>
              <p:tags r:id="rId2"/>
            </p:custDataLst>
          </p:nvPr>
        </p:nvSpPr>
        <p:spPr>
          <a:xfrm>
            <a:off x="6911340" y="1134745"/>
            <a:ext cx="4307205" cy="5336540"/>
          </a:xfrm>
          <a:prstGeom prst="roundRect">
            <a:avLst>
              <a:gd name="adj" fmla="val 4437"/>
            </a:avLst>
          </a:prstGeom>
          <a:solidFill>
            <a:schemeClr val="lt1"/>
          </a:solidFill>
          <a:ln>
            <a:solidFill>
              <a:schemeClr val="accent1"/>
            </a:solidFill>
          </a:ln>
          <a:effectLst>
            <a:outerShdw blurRad="571500" dist="406400" dir="5400000" sx="95000" sy="95000" algn="t" rotWithShape="0">
              <a:srgbClr val="BC1E1E">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pic>
        <p:nvPicPr>
          <p:cNvPr id="15" name="图片 14"/>
          <p:cNvPicPr>
            <a:picLocks noChangeAspect="1"/>
          </p:cNvPicPr>
          <p:nvPr/>
        </p:nvPicPr>
        <p:blipFill>
          <a:blip r:embed="rId3"/>
          <a:stretch>
            <a:fillRect/>
          </a:stretch>
        </p:blipFill>
        <p:spPr>
          <a:xfrm>
            <a:off x="7009765" y="1397635"/>
            <a:ext cx="4128770" cy="4713605"/>
          </a:xfrm>
          <a:prstGeom prst="rect">
            <a:avLst/>
          </a:prstGeom>
        </p:spPr>
      </p:pic>
      <p:sp>
        <p:nvSpPr>
          <p:cNvPr id="69" name="L 形 68"/>
          <p:cNvSpPr/>
          <p:nvPr/>
        </p:nvSpPr>
        <p:spPr>
          <a:xfrm>
            <a:off x="633095" y="3710305"/>
            <a:ext cx="1428750" cy="1741170"/>
          </a:xfrm>
          <a:prstGeom prst="corner">
            <a:avLst>
              <a:gd name="adj1" fmla="val 8160"/>
              <a:gd name="adj2" fmla="val 7709"/>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390140" y="440240"/>
            <a:ext cx="6262927" cy="521970"/>
          </a:xfrm>
          <a:prstGeom prst="rect">
            <a:avLst/>
          </a:prstGeom>
        </p:spPr>
        <p:txBody>
          <a:bodyPr wrap="square">
            <a:spAutoFit/>
            <a:scene3d>
              <a:camera prst="orthographicFront"/>
              <a:lightRig rig="threePt" dir="t"/>
            </a:scene3d>
          </a:bodyPr>
          <a:lstStyle/>
          <a:p>
            <a:pPr algn="ctr"/>
            <a:r>
              <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新三板挂牌审核制度介绍</a:t>
            </a:r>
            <a:endPar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6" name="任意多边形: 形状 8"/>
          <p:cNvSpPr/>
          <p:nvPr/>
        </p:nvSpPr>
        <p:spPr>
          <a:xfrm>
            <a:off x="5087620" y="1690370"/>
            <a:ext cx="6448425" cy="4270375"/>
          </a:xfrm>
          <a:custGeom>
            <a:avLst/>
            <a:gdLst>
              <a:gd name="connsiteX0" fmla="*/ 1543774 w 6069559"/>
              <a:gd name="connsiteY0" fmla="*/ 0 h 6175095"/>
              <a:gd name="connsiteX1" fmla="*/ 6069559 w 6069559"/>
              <a:gd name="connsiteY1" fmla="*/ 0 h 6175095"/>
              <a:gd name="connsiteX2" fmla="*/ 6069559 w 6069559"/>
              <a:gd name="connsiteY2" fmla="*/ 6175095 h 6175095"/>
              <a:gd name="connsiteX3" fmla="*/ 0 w 6069559"/>
              <a:gd name="connsiteY3" fmla="*/ 6175095 h 6175095"/>
            </a:gdLst>
            <a:ahLst/>
            <a:cxnLst>
              <a:cxn ang="0">
                <a:pos x="connsiteX0" y="connsiteY0"/>
              </a:cxn>
              <a:cxn ang="0">
                <a:pos x="connsiteX1" y="connsiteY1"/>
              </a:cxn>
              <a:cxn ang="0">
                <a:pos x="connsiteX2" y="connsiteY2"/>
              </a:cxn>
              <a:cxn ang="0">
                <a:pos x="connsiteX3" y="connsiteY3"/>
              </a:cxn>
            </a:cxnLst>
            <a:rect l="l" t="t" r="r" b="b"/>
            <a:pathLst>
              <a:path w="6069559" h="6175095">
                <a:moveTo>
                  <a:pt x="1543774" y="0"/>
                </a:moveTo>
                <a:lnTo>
                  <a:pt x="6069559" y="0"/>
                </a:lnTo>
                <a:lnTo>
                  <a:pt x="6069559" y="6175095"/>
                </a:lnTo>
                <a:lnTo>
                  <a:pt x="0" y="617509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60655" y="1369060"/>
            <a:ext cx="7839710" cy="4639310"/>
            <a:chOff x="161450" y="1916894"/>
            <a:chExt cx="8562455" cy="3672255"/>
          </a:xfrm>
        </p:grpSpPr>
        <p:grpSp>
          <p:nvGrpSpPr>
            <p:cNvPr id="7" name="组合 88"/>
            <p:cNvGrpSpPr/>
            <p:nvPr/>
          </p:nvGrpSpPr>
          <p:grpSpPr>
            <a:xfrm>
              <a:off x="161450" y="1916894"/>
              <a:ext cx="8562455" cy="3672255"/>
              <a:chOff x="1451" y="2227"/>
              <a:chExt cx="18962" cy="7418"/>
            </a:xfrm>
          </p:grpSpPr>
          <p:sp>
            <p:nvSpPr>
              <p:cNvPr id="8" name="Text Box 13"/>
              <p:cNvSpPr txBox="1">
                <a:spLocks noChangeArrowheads="1"/>
              </p:cNvSpPr>
              <p:nvPr/>
            </p:nvSpPr>
            <p:spPr bwMode="auto">
              <a:xfrm>
                <a:off x="4143" y="4788"/>
                <a:ext cx="1453" cy="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spcAft>
                    <a:spcPct val="20000"/>
                  </a:spcAft>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法律</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Text Box 14"/>
              <p:cNvSpPr txBox="1">
                <a:spLocks noChangeArrowheads="1"/>
              </p:cNvSpPr>
              <p:nvPr/>
            </p:nvSpPr>
            <p:spPr bwMode="auto">
              <a:xfrm>
                <a:off x="3086" y="6262"/>
                <a:ext cx="3570" cy="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1">
                  <a:spcBef>
                    <a:spcPct val="20000"/>
                  </a:spcBef>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法规性文件</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Text Box 14"/>
              <p:cNvSpPr txBox="1">
                <a:spLocks noChangeArrowheads="1"/>
              </p:cNvSpPr>
              <p:nvPr/>
            </p:nvSpPr>
            <p:spPr bwMode="auto">
              <a:xfrm>
                <a:off x="3019" y="7736"/>
                <a:ext cx="3761" cy="1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1">
                  <a:spcBef>
                    <a:spcPct val="20000"/>
                  </a:spcBef>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部门规章</a:t>
                </a:r>
                <a:endParaRPr lang="en-US" altLang="zh-CN"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hangingPunct="1">
                  <a:spcBef>
                    <a:spcPct val="20000"/>
                  </a:spcBef>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及规范性文件</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 name="矩形 2"/>
              <p:cNvSpPr/>
              <p:nvPr/>
            </p:nvSpPr>
            <p:spPr>
              <a:xfrm>
                <a:off x="7759" y="7936"/>
                <a:ext cx="12653" cy="1708"/>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w="9525" cap="rnd" cmpd="sng">
                <a:solidFill>
                  <a:schemeClr val="bg2"/>
                </a:solidFill>
                <a:prstDash val="solid"/>
                <a:round/>
                <a:headEnd type="none" w="sm" len="sm"/>
                <a:tailEnd type="none" w="sm" len="sm"/>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22" name="矩形 21"/>
              <p:cNvSpPr/>
              <p:nvPr/>
            </p:nvSpPr>
            <p:spPr>
              <a:xfrm>
                <a:off x="5154" y="5070"/>
                <a:ext cx="15257" cy="2827"/>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w="9525" cap="rnd" cmpd="sng">
                <a:solidFill>
                  <a:schemeClr val="bg2"/>
                </a:solidFill>
                <a:prstDash val="solid"/>
                <a:round/>
                <a:headEnd type="none" w="sm" len="sm"/>
                <a:tailEnd type="none" w="sm" len="sm"/>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48" name="矩形 47"/>
              <p:cNvSpPr/>
              <p:nvPr/>
            </p:nvSpPr>
            <p:spPr>
              <a:xfrm>
                <a:off x="4827" y="3815"/>
                <a:ext cx="15586" cy="1255"/>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w="9525" cap="rnd" cmpd="sng">
                <a:solidFill>
                  <a:schemeClr val="bg2"/>
                </a:solidFill>
                <a:prstDash val="solid"/>
                <a:round/>
                <a:headEnd type="none" w="sm" len="sm"/>
                <a:tailEnd type="none" w="sm" len="sm"/>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52" name="矩形 51"/>
              <p:cNvSpPr/>
              <p:nvPr/>
            </p:nvSpPr>
            <p:spPr>
              <a:xfrm>
                <a:off x="4684" y="2320"/>
                <a:ext cx="15728" cy="1485"/>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0" scaled="1"/>
                <a:tileRect/>
              </a:gradFill>
              <a:ln w="9525" cap="rnd" cmpd="sng">
                <a:solidFill>
                  <a:schemeClr val="bg2"/>
                </a:solidFill>
                <a:prstDash val="solid"/>
                <a:round/>
                <a:headEnd type="none" w="sm" len="sm"/>
                <a:tailEnd type="none" w="sm" len="sm"/>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grpSp>
            <p:nvGrpSpPr>
              <p:cNvPr id="14" name="组合 2"/>
              <p:cNvGrpSpPr/>
              <p:nvPr/>
            </p:nvGrpSpPr>
            <p:grpSpPr bwMode="auto">
              <a:xfrm>
                <a:off x="1451" y="3316"/>
                <a:ext cx="6546" cy="5591"/>
                <a:chOff x="584106" y="2303132"/>
                <a:chExt cx="2960156" cy="2557688"/>
              </a:xfrm>
            </p:grpSpPr>
            <p:sp>
              <p:nvSpPr>
                <p:cNvPr id="56" name="Text Box 14"/>
                <p:cNvSpPr txBox="1">
                  <a:spLocks noChangeArrowheads="1"/>
                </p:cNvSpPr>
                <p:nvPr/>
              </p:nvSpPr>
              <p:spPr bwMode="auto">
                <a:xfrm>
                  <a:off x="584106" y="4514745"/>
                  <a:ext cx="2960156"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1">
                    <a:spcBef>
                      <a:spcPct val="20000"/>
                    </a:spcBef>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全国股转系统自律规则</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7" name="Text Box 14"/>
                <p:cNvSpPr txBox="1">
                  <a:spLocks noChangeArrowheads="1"/>
                </p:cNvSpPr>
                <p:nvPr/>
              </p:nvSpPr>
              <p:spPr bwMode="auto">
                <a:xfrm>
                  <a:off x="983600" y="3603470"/>
                  <a:ext cx="2044700" cy="568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1">
                    <a:spcBef>
                      <a:spcPct val="20000"/>
                    </a:spcBef>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部门规章</a:t>
                  </a:r>
                  <a:endParaRPr lang="en-US" altLang="zh-CN"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a:p>
                  <a:pPr algn="ctr" hangingPunct="1">
                    <a:spcBef>
                      <a:spcPct val="20000"/>
                    </a:spcBef>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及规范性文件</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8" name="Text Box 14"/>
                <p:cNvSpPr txBox="1">
                  <a:spLocks noChangeArrowheads="1"/>
                </p:cNvSpPr>
                <p:nvPr/>
              </p:nvSpPr>
              <p:spPr bwMode="auto">
                <a:xfrm>
                  <a:off x="1179601" y="2954238"/>
                  <a:ext cx="1614170" cy="29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1">
                    <a:spcBef>
                      <a:spcPct val="20000"/>
                    </a:spcBef>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法规性文件</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9" name="Text Box 13"/>
                <p:cNvSpPr txBox="1">
                  <a:spLocks noChangeArrowheads="1"/>
                </p:cNvSpPr>
                <p:nvPr/>
              </p:nvSpPr>
              <p:spPr bwMode="auto">
                <a:xfrm>
                  <a:off x="1658356" y="2303132"/>
                  <a:ext cx="657225" cy="29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spcAft>
                      <a:spcPct val="20000"/>
                    </a:spcAft>
                  </a:pPr>
                  <a:r>
                    <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法律</a:t>
                  </a:r>
                  <a:endParaRPr lang="zh-CN" altLang="en-US" sz="12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5" name="组合 67"/>
              <p:cNvGrpSpPr/>
              <p:nvPr/>
            </p:nvGrpSpPr>
            <p:grpSpPr>
              <a:xfrm>
                <a:off x="1451" y="2227"/>
                <a:ext cx="7170" cy="7418"/>
                <a:chOff x="611560" y="1700237"/>
                <a:chExt cx="6865201" cy="4562595"/>
              </a:xfrm>
            </p:grpSpPr>
            <p:sp>
              <p:nvSpPr>
                <p:cNvPr id="6" name="Freeform 2"/>
                <p:cNvSpPr/>
                <p:nvPr/>
              </p:nvSpPr>
              <p:spPr bwMode="blackWhite">
                <a:xfrm>
                  <a:off x="6128113" y="4968557"/>
                  <a:ext cx="1348648" cy="1268610"/>
                </a:xfrm>
                <a:custGeom>
                  <a:avLst/>
                  <a:gdLst>
                    <a:gd name="T0" fmla="*/ 498 w 979"/>
                    <a:gd name="T1" fmla="*/ 1145 h 1146"/>
                    <a:gd name="T2" fmla="*/ 0 w 979"/>
                    <a:gd name="T3" fmla="*/ 401 h 1146"/>
                    <a:gd name="T4" fmla="*/ 366 w 979"/>
                    <a:gd name="T5" fmla="*/ 0 h 1146"/>
                    <a:gd name="T6" fmla="*/ 978 w 979"/>
                    <a:gd name="T7" fmla="*/ 631 h 1146"/>
                    <a:gd name="T8" fmla="*/ 498 w 979"/>
                    <a:gd name="T9" fmla="*/ 1145 h 1146"/>
                  </a:gdLst>
                  <a:ahLst/>
                  <a:cxnLst>
                    <a:cxn ang="0">
                      <a:pos x="T0" y="T1"/>
                    </a:cxn>
                    <a:cxn ang="0">
                      <a:pos x="T2" y="T3"/>
                    </a:cxn>
                    <a:cxn ang="0">
                      <a:pos x="T4" y="T5"/>
                    </a:cxn>
                    <a:cxn ang="0">
                      <a:pos x="T6" y="T7"/>
                    </a:cxn>
                    <a:cxn ang="0">
                      <a:pos x="T8" y="T9"/>
                    </a:cxn>
                  </a:cxnLst>
                  <a:rect l="0" t="0" r="r" b="b"/>
                  <a:pathLst>
                    <a:path w="979" h="1146">
                      <a:moveTo>
                        <a:pt x="498" y="1145"/>
                      </a:moveTo>
                      <a:lnTo>
                        <a:pt x="0" y="401"/>
                      </a:lnTo>
                      <a:lnTo>
                        <a:pt x="366" y="0"/>
                      </a:lnTo>
                      <a:lnTo>
                        <a:pt x="978" y="631"/>
                      </a:lnTo>
                      <a:lnTo>
                        <a:pt x="498" y="1145"/>
                      </a:lnTo>
                    </a:path>
                  </a:pathLst>
                </a:custGeom>
                <a:solidFill>
                  <a:srgbClr val="5585BF"/>
                </a:solidFill>
                <a:ln w="9525" cap="rnd">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0" name="Freeform 3"/>
                <p:cNvSpPr/>
                <p:nvPr/>
              </p:nvSpPr>
              <p:spPr bwMode="blackWhite">
                <a:xfrm>
                  <a:off x="1294185" y="4931993"/>
                  <a:ext cx="5338763" cy="558800"/>
                </a:xfrm>
                <a:custGeom>
                  <a:avLst/>
                  <a:gdLst>
                    <a:gd name="T0" fmla="*/ 0 w 3876"/>
                    <a:gd name="T1" fmla="*/ 404 h 405"/>
                    <a:gd name="T2" fmla="*/ 3510 w 3876"/>
                    <a:gd name="T3" fmla="*/ 404 h 405"/>
                    <a:gd name="T4" fmla="*/ 3875 w 3876"/>
                    <a:gd name="T5" fmla="*/ 0 h 405"/>
                    <a:gd name="T6" fmla="*/ 692 w 3876"/>
                    <a:gd name="T7" fmla="*/ 2 h 405"/>
                    <a:gd name="T8" fmla="*/ 0 w 3876"/>
                    <a:gd name="T9" fmla="*/ 404 h 405"/>
                  </a:gdLst>
                  <a:ahLst/>
                  <a:cxnLst>
                    <a:cxn ang="0">
                      <a:pos x="T0" y="T1"/>
                    </a:cxn>
                    <a:cxn ang="0">
                      <a:pos x="T2" y="T3"/>
                    </a:cxn>
                    <a:cxn ang="0">
                      <a:pos x="T4" y="T5"/>
                    </a:cxn>
                    <a:cxn ang="0">
                      <a:pos x="T6" y="T7"/>
                    </a:cxn>
                    <a:cxn ang="0">
                      <a:pos x="T8" y="T9"/>
                    </a:cxn>
                  </a:cxnLst>
                  <a:rect l="0" t="0" r="r" b="b"/>
                  <a:pathLst>
                    <a:path w="3876" h="405">
                      <a:moveTo>
                        <a:pt x="0" y="404"/>
                      </a:moveTo>
                      <a:lnTo>
                        <a:pt x="3510" y="404"/>
                      </a:lnTo>
                      <a:lnTo>
                        <a:pt x="3875" y="0"/>
                      </a:lnTo>
                      <a:lnTo>
                        <a:pt x="692" y="2"/>
                      </a:lnTo>
                      <a:lnTo>
                        <a:pt x="0" y="404"/>
                      </a:lnTo>
                    </a:path>
                  </a:pathLst>
                </a:custGeom>
                <a:solidFill>
                  <a:srgbClr val="5585BF"/>
                </a:solidFill>
                <a:ln w="9525" cap="rnd">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1" name="Freeform 4"/>
                <p:cNvSpPr/>
                <p:nvPr/>
              </p:nvSpPr>
              <p:spPr bwMode="blackWhite">
                <a:xfrm>
                  <a:off x="611560" y="5405604"/>
                  <a:ext cx="6204134" cy="857228"/>
                </a:xfrm>
                <a:custGeom>
                  <a:avLst/>
                  <a:gdLst>
                    <a:gd name="T0" fmla="*/ 0 w 4504"/>
                    <a:gd name="T1" fmla="*/ 743 h 744"/>
                    <a:gd name="T2" fmla="*/ 4503 w 4504"/>
                    <a:gd name="T3" fmla="*/ 743 h 744"/>
                    <a:gd name="T4" fmla="*/ 4003 w 4504"/>
                    <a:gd name="T5" fmla="*/ 0 h 744"/>
                    <a:gd name="T6" fmla="*/ 494 w 4504"/>
                    <a:gd name="T7" fmla="*/ 0 h 744"/>
                    <a:gd name="T8" fmla="*/ 0 w 4504"/>
                    <a:gd name="T9" fmla="*/ 743 h 744"/>
                  </a:gdLst>
                  <a:ahLst/>
                  <a:cxnLst>
                    <a:cxn ang="0">
                      <a:pos x="T0" y="T1"/>
                    </a:cxn>
                    <a:cxn ang="0">
                      <a:pos x="T2" y="T3"/>
                    </a:cxn>
                    <a:cxn ang="0">
                      <a:pos x="T4" y="T5"/>
                    </a:cxn>
                    <a:cxn ang="0">
                      <a:pos x="T6" y="T7"/>
                    </a:cxn>
                    <a:cxn ang="0">
                      <a:pos x="T8" y="T9"/>
                    </a:cxn>
                  </a:cxnLst>
                  <a:rect l="0" t="0" r="r" b="b"/>
                  <a:pathLst>
                    <a:path w="4504" h="744">
                      <a:moveTo>
                        <a:pt x="0" y="743"/>
                      </a:moveTo>
                      <a:lnTo>
                        <a:pt x="4503" y="743"/>
                      </a:lnTo>
                      <a:lnTo>
                        <a:pt x="4003" y="0"/>
                      </a:lnTo>
                      <a:lnTo>
                        <a:pt x="494" y="0"/>
                      </a:lnTo>
                      <a:lnTo>
                        <a:pt x="0" y="743"/>
                      </a:lnTo>
                    </a:path>
                  </a:pathLst>
                </a:custGeom>
                <a:solidFill>
                  <a:srgbClr val="5585BF"/>
                </a:solidFill>
                <a:ln w="9525" cap="rnd">
                  <a:solidFill>
                    <a:schemeClr val="bg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2" name="Freeform 5"/>
                <p:cNvSpPr/>
                <p:nvPr/>
              </p:nvSpPr>
              <p:spPr bwMode="blackWhite">
                <a:xfrm>
                  <a:off x="5290290" y="3573086"/>
                  <a:ext cx="1177195" cy="1661659"/>
                </a:xfrm>
                <a:custGeom>
                  <a:avLst/>
                  <a:gdLst>
                    <a:gd name="T0" fmla="*/ 0 w 854"/>
                    <a:gd name="T1" fmla="*/ 269 h 993"/>
                    <a:gd name="T2" fmla="*/ 505 w 854"/>
                    <a:gd name="T3" fmla="*/ 992 h 993"/>
                    <a:gd name="T4" fmla="*/ 853 w 854"/>
                    <a:gd name="T5" fmla="*/ 621 h 993"/>
                    <a:gd name="T6" fmla="*/ 245 w 854"/>
                    <a:gd name="T7" fmla="*/ 0 h 993"/>
                    <a:gd name="T8" fmla="*/ 0 w 854"/>
                    <a:gd name="T9" fmla="*/ 269 h 993"/>
                  </a:gdLst>
                  <a:ahLst/>
                  <a:cxnLst>
                    <a:cxn ang="0">
                      <a:pos x="T0" y="T1"/>
                    </a:cxn>
                    <a:cxn ang="0">
                      <a:pos x="T2" y="T3"/>
                    </a:cxn>
                    <a:cxn ang="0">
                      <a:pos x="T4" y="T5"/>
                    </a:cxn>
                    <a:cxn ang="0">
                      <a:pos x="T6" y="T7"/>
                    </a:cxn>
                    <a:cxn ang="0">
                      <a:pos x="T8" y="T9"/>
                    </a:cxn>
                  </a:cxnLst>
                  <a:rect l="0" t="0" r="r" b="b"/>
                  <a:pathLst>
                    <a:path w="854" h="993">
                      <a:moveTo>
                        <a:pt x="0" y="269"/>
                      </a:moveTo>
                      <a:lnTo>
                        <a:pt x="505" y="992"/>
                      </a:lnTo>
                      <a:lnTo>
                        <a:pt x="853" y="621"/>
                      </a:lnTo>
                      <a:lnTo>
                        <a:pt x="245" y="0"/>
                      </a:lnTo>
                      <a:lnTo>
                        <a:pt x="0" y="269"/>
                      </a:lnTo>
                    </a:path>
                  </a:pathLst>
                </a:custGeom>
                <a:solidFill>
                  <a:schemeClr val="accent1">
                    <a:lumMod val="75000"/>
                  </a:schemeClr>
                </a:solidFill>
                <a:ln w="9525"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3" name="Freeform 6"/>
                <p:cNvSpPr/>
                <p:nvPr/>
              </p:nvSpPr>
              <p:spPr bwMode="blackWhite">
                <a:xfrm>
                  <a:off x="2097460" y="3529770"/>
                  <a:ext cx="3565525" cy="371475"/>
                </a:xfrm>
                <a:custGeom>
                  <a:avLst/>
                  <a:gdLst>
                    <a:gd name="T0" fmla="*/ 0 w 2589"/>
                    <a:gd name="T1" fmla="*/ 268 h 269"/>
                    <a:gd name="T2" fmla="*/ 2342 w 2589"/>
                    <a:gd name="T3" fmla="*/ 268 h 269"/>
                    <a:gd name="T4" fmla="*/ 2588 w 2589"/>
                    <a:gd name="T5" fmla="*/ 0 h 269"/>
                    <a:gd name="T6" fmla="*/ 653 w 2589"/>
                    <a:gd name="T7" fmla="*/ 0 h 269"/>
                    <a:gd name="T8" fmla="*/ 0 w 2589"/>
                    <a:gd name="T9" fmla="*/ 268 h 269"/>
                  </a:gdLst>
                  <a:ahLst/>
                  <a:cxnLst>
                    <a:cxn ang="0">
                      <a:pos x="T0" y="T1"/>
                    </a:cxn>
                    <a:cxn ang="0">
                      <a:pos x="T2" y="T3"/>
                    </a:cxn>
                    <a:cxn ang="0">
                      <a:pos x="T4" y="T5"/>
                    </a:cxn>
                    <a:cxn ang="0">
                      <a:pos x="T6" y="T7"/>
                    </a:cxn>
                    <a:cxn ang="0">
                      <a:pos x="T8" y="T9"/>
                    </a:cxn>
                  </a:cxnLst>
                  <a:rect l="0" t="0" r="r" b="b"/>
                  <a:pathLst>
                    <a:path w="2589" h="269">
                      <a:moveTo>
                        <a:pt x="0" y="268"/>
                      </a:moveTo>
                      <a:lnTo>
                        <a:pt x="2342" y="268"/>
                      </a:lnTo>
                      <a:lnTo>
                        <a:pt x="2588" y="0"/>
                      </a:lnTo>
                      <a:lnTo>
                        <a:pt x="653" y="0"/>
                      </a:lnTo>
                      <a:lnTo>
                        <a:pt x="0" y="268"/>
                      </a:lnTo>
                    </a:path>
                  </a:pathLst>
                </a:custGeom>
                <a:solidFill>
                  <a:schemeClr val="accent1">
                    <a:lumMod val="75000"/>
                  </a:schemeClr>
                </a:solidFill>
                <a:ln w="9525"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4" name="Freeform 7"/>
                <p:cNvSpPr/>
                <p:nvPr/>
              </p:nvSpPr>
              <p:spPr bwMode="blackWhite">
                <a:xfrm>
                  <a:off x="1406962" y="3900871"/>
                  <a:ext cx="4620401" cy="1333873"/>
                </a:xfrm>
                <a:custGeom>
                  <a:avLst/>
                  <a:gdLst>
                    <a:gd name="T0" fmla="*/ 0 w 3354"/>
                    <a:gd name="T1" fmla="*/ 725 h 726"/>
                    <a:gd name="T2" fmla="*/ 3353 w 3354"/>
                    <a:gd name="T3" fmla="*/ 725 h 726"/>
                    <a:gd name="T4" fmla="*/ 2844 w 3354"/>
                    <a:gd name="T5" fmla="*/ 0 h 726"/>
                    <a:gd name="T6" fmla="*/ 499 w 3354"/>
                    <a:gd name="T7" fmla="*/ 0 h 726"/>
                    <a:gd name="T8" fmla="*/ 0 w 3354"/>
                    <a:gd name="T9" fmla="*/ 725 h 726"/>
                  </a:gdLst>
                  <a:ahLst/>
                  <a:cxnLst>
                    <a:cxn ang="0">
                      <a:pos x="T0" y="T1"/>
                    </a:cxn>
                    <a:cxn ang="0">
                      <a:pos x="T2" y="T3"/>
                    </a:cxn>
                    <a:cxn ang="0">
                      <a:pos x="T4" y="T5"/>
                    </a:cxn>
                    <a:cxn ang="0">
                      <a:pos x="T6" y="T7"/>
                    </a:cxn>
                    <a:cxn ang="0">
                      <a:pos x="T8" y="T9"/>
                    </a:cxn>
                  </a:cxnLst>
                  <a:rect l="0" t="0" r="r" b="b"/>
                  <a:pathLst>
                    <a:path w="3354" h="726">
                      <a:moveTo>
                        <a:pt x="0" y="725"/>
                      </a:moveTo>
                      <a:lnTo>
                        <a:pt x="3353" y="725"/>
                      </a:lnTo>
                      <a:lnTo>
                        <a:pt x="2844" y="0"/>
                      </a:lnTo>
                      <a:lnTo>
                        <a:pt x="499" y="0"/>
                      </a:lnTo>
                      <a:lnTo>
                        <a:pt x="0" y="725"/>
                      </a:lnTo>
                    </a:path>
                  </a:pathLst>
                </a:custGeom>
                <a:solidFill>
                  <a:schemeClr val="accent1">
                    <a:lumMod val="75000"/>
                  </a:schemeClr>
                </a:solidFill>
                <a:ln w="9525"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5" name="Freeform 8"/>
                <p:cNvSpPr/>
                <p:nvPr/>
              </p:nvSpPr>
              <p:spPr bwMode="blackWhite">
                <a:xfrm>
                  <a:off x="2911848" y="2686074"/>
                  <a:ext cx="1782762" cy="180975"/>
                </a:xfrm>
                <a:custGeom>
                  <a:avLst/>
                  <a:gdLst>
                    <a:gd name="T0" fmla="*/ 0 w 1295"/>
                    <a:gd name="T1" fmla="*/ 130 h 131"/>
                    <a:gd name="T2" fmla="*/ 1166 w 1295"/>
                    <a:gd name="T3" fmla="*/ 130 h 131"/>
                    <a:gd name="T4" fmla="*/ 1294 w 1295"/>
                    <a:gd name="T5" fmla="*/ 0 h 131"/>
                    <a:gd name="T6" fmla="*/ 403 w 1295"/>
                    <a:gd name="T7" fmla="*/ 0 h 131"/>
                    <a:gd name="T8" fmla="*/ 0 w 1295"/>
                    <a:gd name="T9" fmla="*/ 130 h 131"/>
                  </a:gdLst>
                  <a:ahLst/>
                  <a:cxnLst>
                    <a:cxn ang="0">
                      <a:pos x="T0" y="T1"/>
                    </a:cxn>
                    <a:cxn ang="0">
                      <a:pos x="T2" y="T3"/>
                    </a:cxn>
                    <a:cxn ang="0">
                      <a:pos x="T4" y="T5"/>
                    </a:cxn>
                    <a:cxn ang="0">
                      <a:pos x="T6" y="T7"/>
                    </a:cxn>
                    <a:cxn ang="0">
                      <a:pos x="T8" y="T9"/>
                    </a:cxn>
                  </a:cxnLst>
                  <a:rect l="0" t="0" r="r" b="b"/>
                  <a:pathLst>
                    <a:path w="1295" h="131">
                      <a:moveTo>
                        <a:pt x="0" y="130"/>
                      </a:moveTo>
                      <a:lnTo>
                        <a:pt x="1166" y="130"/>
                      </a:lnTo>
                      <a:lnTo>
                        <a:pt x="1294" y="0"/>
                      </a:lnTo>
                      <a:lnTo>
                        <a:pt x="403" y="0"/>
                      </a:lnTo>
                      <a:lnTo>
                        <a:pt x="0" y="130"/>
                      </a:lnTo>
                    </a:path>
                  </a:pathLst>
                </a:custGeom>
                <a:solidFill>
                  <a:srgbClr val="F4AE7F"/>
                </a:solidFill>
                <a:ln w="9525"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6" name="Freeform 9"/>
                <p:cNvSpPr/>
                <p:nvPr/>
              </p:nvSpPr>
              <p:spPr bwMode="blackWhite">
                <a:xfrm>
                  <a:off x="4498423" y="2687993"/>
                  <a:ext cx="1012812" cy="1042020"/>
                </a:xfrm>
                <a:custGeom>
                  <a:avLst/>
                  <a:gdLst>
                    <a:gd name="T0" fmla="*/ 502 w 735"/>
                    <a:gd name="T1" fmla="*/ 869 h 870"/>
                    <a:gd name="T2" fmla="*/ 734 w 735"/>
                    <a:gd name="T3" fmla="*/ 619 h 870"/>
                    <a:gd name="T4" fmla="*/ 126 w 735"/>
                    <a:gd name="T5" fmla="*/ 0 h 870"/>
                    <a:gd name="T6" fmla="*/ 0 w 735"/>
                    <a:gd name="T7" fmla="*/ 130 h 870"/>
                    <a:gd name="T8" fmla="*/ 502 w 735"/>
                    <a:gd name="T9" fmla="*/ 869 h 870"/>
                  </a:gdLst>
                  <a:ahLst/>
                  <a:cxnLst>
                    <a:cxn ang="0">
                      <a:pos x="T0" y="T1"/>
                    </a:cxn>
                    <a:cxn ang="0">
                      <a:pos x="T2" y="T3"/>
                    </a:cxn>
                    <a:cxn ang="0">
                      <a:pos x="T4" y="T5"/>
                    </a:cxn>
                    <a:cxn ang="0">
                      <a:pos x="T6" y="T7"/>
                    </a:cxn>
                    <a:cxn ang="0">
                      <a:pos x="T8" y="T9"/>
                    </a:cxn>
                  </a:cxnLst>
                  <a:rect l="0" t="0" r="r" b="b"/>
                  <a:pathLst>
                    <a:path w="735" h="870">
                      <a:moveTo>
                        <a:pt x="502" y="869"/>
                      </a:moveTo>
                      <a:lnTo>
                        <a:pt x="734" y="619"/>
                      </a:lnTo>
                      <a:lnTo>
                        <a:pt x="126" y="0"/>
                      </a:lnTo>
                      <a:lnTo>
                        <a:pt x="0" y="130"/>
                      </a:lnTo>
                      <a:lnTo>
                        <a:pt x="502" y="869"/>
                      </a:lnTo>
                    </a:path>
                  </a:pathLst>
                </a:custGeom>
                <a:solidFill>
                  <a:srgbClr val="F4AE7F"/>
                </a:solidFill>
                <a:ln w="9525"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7" name="Freeform 10"/>
                <p:cNvSpPr/>
                <p:nvPr/>
              </p:nvSpPr>
              <p:spPr bwMode="blackWhite">
                <a:xfrm>
                  <a:off x="2211201" y="2865451"/>
                  <a:ext cx="3001316" cy="859428"/>
                </a:xfrm>
                <a:custGeom>
                  <a:avLst/>
                  <a:gdLst>
                    <a:gd name="T0" fmla="*/ 0 w 2179"/>
                    <a:gd name="T1" fmla="*/ 740 h 741"/>
                    <a:gd name="T2" fmla="*/ 2178 w 2179"/>
                    <a:gd name="T3" fmla="*/ 740 h 741"/>
                    <a:gd name="T4" fmla="*/ 1672 w 2179"/>
                    <a:gd name="T5" fmla="*/ 0 h 741"/>
                    <a:gd name="T6" fmla="*/ 505 w 2179"/>
                    <a:gd name="T7" fmla="*/ 0 h 741"/>
                    <a:gd name="T8" fmla="*/ 0 w 2179"/>
                    <a:gd name="T9" fmla="*/ 740 h 741"/>
                  </a:gdLst>
                  <a:ahLst/>
                  <a:cxnLst>
                    <a:cxn ang="0">
                      <a:pos x="T0" y="T1"/>
                    </a:cxn>
                    <a:cxn ang="0">
                      <a:pos x="T2" y="T3"/>
                    </a:cxn>
                    <a:cxn ang="0">
                      <a:pos x="T4" y="T5"/>
                    </a:cxn>
                    <a:cxn ang="0">
                      <a:pos x="T6" y="T7"/>
                    </a:cxn>
                    <a:cxn ang="0">
                      <a:pos x="T8" y="T9"/>
                    </a:cxn>
                  </a:cxnLst>
                  <a:rect l="0" t="0" r="r" b="b"/>
                  <a:pathLst>
                    <a:path w="2179" h="741">
                      <a:moveTo>
                        <a:pt x="0" y="740"/>
                      </a:moveTo>
                      <a:lnTo>
                        <a:pt x="2178" y="740"/>
                      </a:lnTo>
                      <a:lnTo>
                        <a:pt x="1672" y="0"/>
                      </a:lnTo>
                      <a:lnTo>
                        <a:pt x="505" y="0"/>
                      </a:lnTo>
                      <a:lnTo>
                        <a:pt x="0" y="740"/>
                      </a:lnTo>
                    </a:path>
                  </a:pathLst>
                </a:custGeom>
                <a:solidFill>
                  <a:srgbClr val="F4AE7F"/>
                </a:solidFill>
                <a:ln w="9525"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dirty="0">
                    <a:latin typeface="微软雅黑" panose="020B0503020204020204" pitchFamily="34" charset="-122"/>
                    <a:ea typeface="微软雅黑" panose="020B0503020204020204" pitchFamily="34" charset="-122"/>
                  </a:endParaRPr>
                </a:p>
              </p:txBody>
            </p:sp>
            <p:sp>
              <p:nvSpPr>
                <p:cNvPr id="78" name="Freeform 11"/>
                <p:cNvSpPr/>
                <p:nvPr/>
              </p:nvSpPr>
              <p:spPr bwMode="blackWhite">
                <a:xfrm>
                  <a:off x="3707185" y="1700237"/>
                  <a:ext cx="858838" cy="1012825"/>
                </a:xfrm>
                <a:custGeom>
                  <a:avLst/>
                  <a:gdLst>
                    <a:gd name="T0" fmla="*/ 505 w 623"/>
                    <a:gd name="T1" fmla="*/ 734 h 735"/>
                    <a:gd name="T2" fmla="*/ 622 w 623"/>
                    <a:gd name="T3" fmla="*/ 620 h 735"/>
                    <a:gd name="T4" fmla="*/ 0 w 623"/>
                    <a:gd name="T5" fmla="*/ 0 h 735"/>
                    <a:gd name="T6" fmla="*/ 505 w 623"/>
                    <a:gd name="T7" fmla="*/ 734 h 735"/>
                  </a:gdLst>
                  <a:ahLst/>
                  <a:cxnLst>
                    <a:cxn ang="0">
                      <a:pos x="T0" y="T1"/>
                    </a:cxn>
                    <a:cxn ang="0">
                      <a:pos x="T2" y="T3"/>
                    </a:cxn>
                    <a:cxn ang="0">
                      <a:pos x="T4" y="T5"/>
                    </a:cxn>
                    <a:cxn ang="0">
                      <a:pos x="T6" y="T7"/>
                    </a:cxn>
                  </a:cxnLst>
                  <a:rect l="0" t="0" r="r" b="b"/>
                  <a:pathLst>
                    <a:path w="623" h="735">
                      <a:moveTo>
                        <a:pt x="505" y="734"/>
                      </a:moveTo>
                      <a:lnTo>
                        <a:pt x="622" y="620"/>
                      </a:lnTo>
                      <a:lnTo>
                        <a:pt x="0" y="0"/>
                      </a:lnTo>
                      <a:lnTo>
                        <a:pt x="505" y="734"/>
                      </a:lnTo>
                    </a:path>
                  </a:pathLst>
                </a:custGeom>
                <a:solidFill>
                  <a:schemeClr val="tx2"/>
                </a:solidFill>
                <a:ln w="9525"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79" name="Freeform 12"/>
                <p:cNvSpPr/>
                <p:nvPr/>
              </p:nvSpPr>
              <p:spPr bwMode="blackWhite">
                <a:xfrm>
                  <a:off x="3013448" y="1700237"/>
                  <a:ext cx="1392237" cy="1012825"/>
                </a:xfrm>
                <a:custGeom>
                  <a:avLst/>
                  <a:gdLst>
                    <a:gd name="T0" fmla="*/ 0 w 1011"/>
                    <a:gd name="T1" fmla="*/ 734 h 735"/>
                    <a:gd name="T2" fmla="*/ 1010 w 1011"/>
                    <a:gd name="T3" fmla="*/ 734 h 735"/>
                    <a:gd name="T4" fmla="*/ 505 w 1011"/>
                    <a:gd name="T5" fmla="*/ 0 h 735"/>
                    <a:gd name="T6" fmla="*/ 0 w 1011"/>
                    <a:gd name="T7" fmla="*/ 734 h 735"/>
                  </a:gdLst>
                  <a:ahLst/>
                  <a:cxnLst>
                    <a:cxn ang="0">
                      <a:pos x="T0" y="T1"/>
                    </a:cxn>
                    <a:cxn ang="0">
                      <a:pos x="T2" y="T3"/>
                    </a:cxn>
                    <a:cxn ang="0">
                      <a:pos x="T4" y="T5"/>
                    </a:cxn>
                    <a:cxn ang="0">
                      <a:pos x="T6" y="T7"/>
                    </a:cxn>
                  </a:cxnLst>
                  <a:rect l="0" t="0" r="r" b="b"/>
                  <a:pathLst>
                    <a:path w="1011" h="735">
                      <a:moveTo>
                        <a:pt x="0" y="734"/>
                      </a:moveTo>
                      <a:lnTo>
                        <a:pt x="1010" y="734"/>
                      </a:lnTo>
                      <a:lnTo>
                        <a:pt x="505" y="0"/>
                      </a:lnTo>
                      <a:lnTo>
                        <a:pt x="0" y="734"/>
                      </a:lnTo>
                    </a:path>
                  </a:pathLst>
                </a:custGeom>
                <a:solidFill>
                  <a:srgbClr val="F9F2EA"/>
                </a:solidFill>
                <a:ln w="9525" cap="rnd" cmpd="sng">
                  <a:solidFill>
                    <a:schemeClr val="bg2"/>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dirty="0">
                    <a:latin typeface="微软雅黑" panose="020B0503020204020204" pitchFamily="34" charset="-122"/>
                    <a:ea typeface="微软雅黑" panose="020B0503020204020204" pitchFamily="34" charset="-122"/>
                  </a:endParaRPr>
                </a:p>
              </p:txBody>
            </p:sp>
            <p:sp>
              <p:nvSpPr>
                <p:cNvPr id="80" name="Rectangle 13"/>
                <p:cNvSpPr>
                  <a:spLocks noChangeArrowheads="1"/>
                </p:cNvSpPr>
                <p:nvPr/>
              </p:nvSpPr>
              <p:spPr bwMode="black">
                <a:xfrm>
                  <a:off x="1327523" y="5634062"/>
                  <a:ext cx="4770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85445"/>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81" name="Rectangle 14"/>
                <p:cNvSpPr>
                  <a:spLocks noChangeArrowheads="1"/>
                </p:cNvSpPr>
                <p:nvPr/>
              </p:nvSpPr>
              <p:spPr bwMode="black">
                <a:xfrm>
                  <a:off x="2851523" y="3329012"/>
                  <a:ext cx="17224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85445"/>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82" name="Rectangle 15"/>
                <p:cNvSpPr>
                  <a:spLocks noChangeArrowheads="1"/>
                </p:cNvSpPr>
                <p:nvPr/>
              </p:nvSpPr>
              <p:spPr bwMode="black">
                <a:xfrm>
                  <a:off x="3388098" y="2322537"/>
                  <a:ext cx="650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85445"/>
                  <a:endParaRPr lang="en-US" altLang="zh-CN" sz="1400" dirty="0">
                    <a:solidFill>
                      <a:schemeClr val="bg1"/>
                    </a:solidFill>
                    <a:latin typeface="微软雅黑" panose="020B0503020204020204" pitchFamily="34" charset="-122"/>
                    <a:ea typeface="微软雅黑" panose="020B0503020204020204" pitchFamily="34" charset="-122"/>
                  </a:endParaRPr>
                </a:p>
              </p:txBody>
            </p:sp>
            <p:sp>
              <p:nvSpPr>
                <p:cNvPr id="83" name="Rectangle 16"/>
                <p:cNvSpPr>
                  <a:spLocks noChangeArrowheads="1"/>
                </p:cNvSpPr>
                <p:nvPr/>
              </p:nvSpPr>
              <p:spPr bwMode="black">
                <a:xfrm>
                  <a:off x="2065710" y="4443437"/>
                  <a:ext cx="32940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85445"/>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sp>
            <p:nvSpPr>
              <p:cNvPr id="84" name="Text Box 13"/>
              <p:cNvSpPr txBox="1">
                <a:spLocks noChangeArrowheads="1"/>
              </p:cNvSpPr>
              <p:nvPr/>
            </p:nvSpPr>
            <p:spPr bwMode="auto">
              <a:xfrm>
                <a:off x="3931" y="2971"/>
                <a:ext cx="1484" cy="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Bef>
                    <a:spcPct val="20000"/>
                  </a:spcBef>
                  <a:spcAft>
                    <a:spcPct val="20000"/>
                  </a:spcAft>
                </a:pPr>
                <a:r>
                  <a:rPr lang="zh-CN" altLang="en-US" sz="1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法律</a:t>
                </a:r>
                <a:endParaRPr lang="zh-CN" altLang="en-US" sz="1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algn="ctr">
                  <a:lnSpc>
                    <a:spcPct val="100000"/>
                  </a:lnSpc>
                  <a:spcBef>
                    <a:spcPct val="20000"/>
                  </a:spcBef>
                  <a:spcAft>
                    <a:spcPct val="20000"/>
                  </a:spcAft>
                </a:pPr>
                <a:r>
                  <a:rPr lang="zh-CN" altLang="en-US" sz="1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法规</a:t>
                </a:r>
                <a:endParaRPr lang="zh-CN" altLang="en-US" sz="12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5" name="Text Box 14"/>
              <p:cNvSpPr txBox="1">
                <a:spLocks noChangeArrowheads="1"/>
              </p:cNvSpPr>
              <p:nvPr/>
            </p:nvSpPr>
            <p:spPr bwMode="auto">
              <a:xfrm>
                <a:off x="2846" y="6617"/>
                <a:ext cx="3761" cy="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1">
                  <a:spcBef>
                    <a:spcPct val="20000"/>
                  </a:spcBef>
                </a:pPr>
                <a:r>
                  <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自律规则</a:t>
                </a:r>
                <a:endParaRPr lang="zh-CN" altLang="en-US" sz="16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6" name="Text Box 14"/>
              <p:cNvSpPr txBox="1">
                <a:spLocks noChangeArrowheads="1"/>
              </p:cNvSpPr>
              <p:nvPr/>
            </p:nvSpPr>
            <p:spPr bwMode="auto">
              <a:xfrm>
                <a:off x="1575" y="8577"/>
                <a:ext cx="6546" cy="7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4134" tIns="22067" rIns="44134" bIns="22067"/>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1">
                  <a:spcBef>
                    <a:spcPct val="20000"/>
                  </a:spcBef>
                </a:pPr>
                <a:r>
                  <a:rPr lang="zh-CN" altLang="en-US"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配套业务指南</a:t>
                </a:r>
                <a:endParaRPr lang="zh-CN" altLang="en-US" sz="1400" b="1"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7" name="Text Box 14"/>
              <p:cNvSpPr txBox="1">
                <a:spLocks noChangeArrowheads="1"/>
              </p:cNvSpPr>
              <p:nvPr/>
            </p:nvSpPr>
            <p:spPr bwMode="auto">
              <a:xfrm>
                <a:off x="2906" y="4409"/>
                <a:ext cx="3761" cy="864"/>
              </a:xfrm>
              <a:prstGeom prst="rect">
                <a:avLst/>
              </a:prstGeom>
              <a:noFill/>
              <a:ln>
                <a:no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4134" tIns="22067" rIns="44134" bIns="22067">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20000"/>
                  </a:spcBef>
                  <a:spcAft>
                    <a:spcPct val="20000"/>
                  </a:spcAft>
                  <a:buClrTx/>
                  <a:buSzTx/>
                  <a:buFontTx/>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部门规章</a:t>
                </a:r>
                <a:endPar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lvl="0" algn="ctr">
                  <a:spcBef>
                    <a:spcPct val="20000"/>
                  </a:spcBef>
                  <a:spcAft>
                    <a:spcPct val="20000"/>
                  </a:spcAft>
                  <a:buClrTx/>
                  <a:buSzTx/>
                  <a:buFontTx/>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规范性文件</a:t>
                </a:r>
                <a:endPar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88" name="Text Box 53"/>
              <p:cNvSpPr txBox="1">
                <a:spLocks noChangeArrowheads="1"/>
              </p:cNvSpPr>
              <p:nvPr/>
            </p:nvSpPr>
            <p:spPr bwMode="auto">
              <a:xfrm>
                <a:off x="5030" y="4003"/>
                <a:ext cx="11986" cy="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非上市公众公司监督管理办法</a:t>
                </a:r>
                <a:endParaRPr lang="en-US" altLang="zh-CN" sz="1200" b="1" dirty="0">
                  <a:latin typeface="微软雅黑" panose="020B0503020204020204" pitchFamily="34" charset="-122"/>
                  <a:ea typeface="微软雅黑" panose="020B0503020204020204" pitchFamily="34" charset="-122"/>
                  <a:cs typeface="微软雅黑" panose="020B0503020204020204" pitchFamily="34" charset="-122"/>
                </a:endParaRPr>
              </a:p>
              <a:p>
                <a:pPr eaLnBrk="1" hangingPunct="1">
                  <a:defRPr/>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非上市公众公司信息披露内容与格式准则</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号、</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号</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Text Box 53"/>
              <p:cNvSpPr txBox="1">
                <a:spLocks noChangeArrowheads="1"/>
              </p:cNvSpPr>
              <p:nvPr/>
            </p:nvSpPr>
            <p:spPr bwMode="auto">
              <a:xfrm>
                <a:off x="8823" y="8432"/>
                <a:ext cx="10319" cy="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全国中小企业股份转让系统股票公开转让并挂牌业务指南</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号、</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号</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 name="矩形 9"/>
            <p:cNvSpPr/>
            <p:nvPr/>
          </p:nvSpPr>
          <p:spPr>
            <a:xfrm>
              <a:off x="2118571" y="2086363"/>
              <a:ext cx="6469354" cy="36441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证券法</a:t>
              </a: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公司法</a:t>
              </a: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endParaRPr>
            </a:p>
            <a:p>
              <a:pPr>
                <a:defRPr/>
              </a:pP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b="1" dirty="0">
                  <a:latin typeface="微软雅黑" panose="020B0503020204020204" pitchFamily="34" charset="-122"/>
                  <a:ea typeface="微软雅黑" panose="020B0503020204020204" pitchFamily="34" charset="-122"/>
                  <a:cs typeface="Times New Roman" panose="02020603050405020304" pitchFamily="18" charset="0"/>
                </a:rPr>
                <a:t>国务院关于全国中小企业股份转让系统有关问题的决定</a:t>
              </a:r>
              <a:r>
                <a:rPr lang="en-US" altLang="zh-CN" sz="1200" b="1"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8" name="Text Box 53"/>
            <p:cNvSpPr txBox="1">
              <a:spLocks noChangeArrowheads="1"/>
            </p:cNvSpPr>
            <p:nvPr/>
          </p:nvSpPr>
          <p:spPr bwMode="auto">
            <a:xfrm>
              <a:off x="2787674" y="3424550"/>
              <a:ext cx="5551323" cy="14360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chorCtr="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fontAlgn="auto" hangingPunct="1">
                <a:lnSpc>
                  <a:spcPct val="110000"/>
                </a:lnSpc>
                <a:defRPr/>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全国中小企业股份转让系统股票挂牌规则 </a:t>
              </a:r>
              <a:endParaRPr lang="en-US" altLang="zh-CN" sz="1200" b="1" dirty="0">
                <a:latin typeface="微软雅黑" panose="020B0503020204020204" pitchFamily="34" charset="-122"/>
                <a:ea typeface="微软雅黑" panose="020B0503020204020204" pitchFamily="34" charset="-122"/>
                <a:cs typeface="微软雅黑" panose="020B0503020204020204" pitchFamily="34" charset="-122"/>
              </a:endParaRPr>
            </a:p>
            <a:p>
              <a:pPr algn="l" eaLnBrk="1" fontAlgn="auto" hangingPunct="1">
                <a:lnSpc>
                  <a:spcPct val="110000"/>
                </a:lnSpc>
                <a:defRPr/>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全国中小企业股份转让系统挂牌委员会管理细则</a:t>
              </a:r>
              <a:endParaRPr lang="en-US" altLang="zh-CN" sz="1200" b="1" dirty="0">
                <a:latin typeface="微软雅黑" panose="020B0503020204020204" pitchFamily="34" charset="-122"/>
                <a:ea typeface="微软雅黑" panose="020B0503020204020204" pitchFamily="34" charset="-122"/>
                <a:cs typeface="微软雅黑" panose="020B0503020204020204" pitchFamily="34" charset="-122"/>
              </a:endParaRPr>
            </a:p>
            <a:p>
              <a:pPr algn="l" eaLnBrk="1" fontAlgn="auto" hangingPunct="1">
                <a:lnSpc>
                  <a:spcPct val="110000"/>
                </a:lnSpc>
                <a:defRPr/>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全国中小企业股份转让系统主办券商推荐业务指引</a:t>
              </a:r>
              <a:endParaRPr lang="en-US" altLang="zh-CN" sz="1200" b="1" dirty="0">
                <a:latin typeface="微软雅黑" panose="020B0503020204020204" pitchFamily="34" charset="-122"/>
                <a:ea typeface="微软雅黑" panose="020B0503020204020204" pitchFamily="34" charset="-122"/>
                <a:cs typeface="微软雅黑" panose="020B0503020204020204" pitchFamily="34" charset="-122"/>
              </a:endParaRPr>
            </a:p>
            <a:p>
              <a:pPr algn="l" eaLnBrk="1" fontAlgn="auto" hangingPunct="1">
                <a:lnSpc>
                  <a:spcPct val="110000"/>
                </a:lnSpc>
                <a:defRPr/>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全国中小企业股份转让系统主办券商尽职调查工作指引</a:t>
              </a:r>
              <a:endParaRPr lang="en-US" altLang="zh-CN" sz="1200" b="1" dirty="0">
                <a:latin typeface="微软雅黑" panose="020B0503020204020204" pitchFamily="34" charset="-122"/>
                <a:ea typeface="微软雅黑" panose="020B0503020204020204" pitchFamily="34" charset="-122"/>
                <a:cs typeface="微软雅黑" panose="020B0503020204020204" pitchFamily="34" charset="-122"/>
              </a:endParaRPr>
            </a:p>
            <a:p>
              <a:pPr algn="l" eaLnBrk="1" fontAlgn="auto" hangingPunct="1">
                <a:lnSpc>
                  <a:spcPct val="110000"/>
                </a:lnSpc>
                <a:defRPr/>
              </a:pP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全国中小企业股份转让系统股票挂牌审核业务规则适用指引第</a:t>
              </a:r>
              <a:r>
                <a:rPr lang="en-US" altLang="zh-CN" sz="1200" b="1"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cs typeface="微软雅黑" panose="020B0503020204020204" pitchFamily="34" charset="-122"/>
                </a:rPr>
                <a:t>号</a:t>
              </a:r>
              <a:endParaRPr lang="zh-CN" altLang="en-US" sz="1200" b="1" dirty="0">
                <a:latin typeface="微软雅黑" panose="020B0503020204020204" pitchFamily="34" charset="-122"/>
                <a:ea typeface="微软雅黑" panose="020B0503020204020204" pitchFamily="34" charset="-122"/>
                <a:cs typeface="微软雅黑" panose="020B0503020204020204" pitchFamily="34" charset="-122"/>
              </a:endParaRPr>
            </a:p>
            <a:p>
              <a:pPr algn="l" eaLnBrk="1" fontAlgn="auto" hangingPunct="1">
                <a:lnSpc>
                  <a:spcPct val="110000"/>
                </a:lnSpc>
                <a:defRPr/>
              </a:pPr>
              <a:r>
                <a:rPr lang="zh-CN" altLang="en-US" sz="1400" b="1"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rPr>
                <a:t>全国中小企业股份转让系统股票公开转让并挂牌审核指引</a:t>
              </a:r>
              <a:r>
                <a:rPr lang="en-US" altLang="zh-CN" sz="1400" b="1"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400" b="1"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l" eaLnBrk="1" fontAlgn="auto" hangingPunct="1">
                <a:lnSpc>
                  <a:spcPct val="110000"/>
                </a:lnSpc>
                <a:defRPr/>
              </a:pPr>
              <a:r>
                <a:rPr lang="zh-CN" altLang="en-US" sz="1400" b="1" dirty="0">
                  <a:solidFill>
                    <a:srgbClr val="1C56A6"/>
                  </a:solidFill>
                  <a:latin typeface="微软雅黑" panose="020B0503020204020204" pitchFamily="34" charset="-122"/>
                  <a:ea typeface="微软雅黑" panose="020B0503020204020204" pitchFamily="34" charset="-122"/>
                  <a:cs typeface="微软雅黑" panose="020B0503020204020204" pitchFamily="34" charset="-122"/>
                  <a:sym typeface="+mn-lt"/>
                </a:rPr>
                <a:t>区域性股权市场创新型企业申报与审核（试行）</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l" eaLnBrk="1" fontAlgn="auto" hangingPunct="1">
                <a:lnSpc>
                  <a:spcPct val="110000"/>
                </a:lnSpc>
                <a:defRPr/>
              </a:pP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6" name="文本框 15"/>
          <p:cNvSpPr txBox="1"/>
          <p:nvPr/>
        </p:nvSpPr>
        <p:spPr>
          <a:xfrm>
            <a:off x="8703945" y="2212340"/>
            <a:ext cx="3171825" cy="286131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80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第一章 总则</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80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第二章 绿色通道审核程序</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80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第三章 公示审核程序</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80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第四章 特殊事项处理</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80000"/>
              </a:lnSpc>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第五章 附则</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圆角矩形 18"/>
          <p:cNvSpPr/>
          <p:nvPr/>
        </p:nvSpPr>
        <p:spPr>
          <a:xfrm>
            <a:off x="8161020" y="1855470"/>
            <a:ext cx="3623945" cy="3747135"/>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1" name="文本框 20"/>
          <p:cNvSpPr txBox="1"/>
          <p:nvPr/>
        </p:nvSpPr>
        <p:spPr>
          <a:xfrm>
            <a:off x="8912860" y="1621790"/>
            <a:ext cx="1884045" cy="398780"/>
          </a:xfrm>
          <a:prstGeom prst="rect">
            <a:avLst/>
          </a:prstGeom>
          <a:solidFill>
            <a:srgbClr val="4472C4"/>
          </a:solid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共五章 </a:t>
            </a:r>
            <a:r>
              <a:rPr lang="en-US" altLang="zh-CN" sz="2000" b="1"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36条</a:t>
            </a:r>
            <a:r>
              <a:rPr lang="en-US" altLang="zh-CN" sz="2000" b="1" dirty="0">
                <a:solidFill>
                  <a:schemeClr val="bg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000"/>
          </a:p>
        </p:txBody>
      </p:sp>
      <p:sp>
        <p:nvSpPr>
          <p:cNvPr id="23" name="虚尾箭头 22"/>
          <p:cNvSpPr/>
          <p:nvPr/>
        </p:nvSpPr>
        <p:spPr>
          <a:xfrm>
            <a:off x="6590030" y="4605020"/>
            <a:ext cx="1746250" cy="198120"/>
          </a:xfrm>
          <a:prstGeom prst="stripedRightArrow">
            <a:avLst>
              <a:gd name="adj1" fmla="val 50000"/>
              <a:gd name="adj2" fmla="val 7083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1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矩形 1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390140" y="440240"/>
            <a:ext cx="6262927" cy="521970"/>
          </a:xfrm>
          <a:prstGeom prst="rect">
            <a:avLst/>
          </a:prstGeom>
        </p:spPr>
        <p:txBody>
          <a:bodyPr wrap="square">
            <a:spAutoFit/>
            <a:scene3d>
              <a:camera prst="orthographicFront"/>
              <a:lightRig rig="threePt" dir="t"/>
            </a:scene3d>
          </a:bodyPr>
          <a:lstStyle/>
          <a:p>
            <a:pPr algn="ctr"/>
            <a:r>
              <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新三板挂牌审核制度介绍</a:t>
            </a:r>
            <a:endPar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665028" y="1205455"/>
            <a:ext cx="309880" cy="33718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27" name="文本框 26"/>
          <p:cNvSpPr txBox="1"/>
          <p:nvPr/>
        </p:nvSpPr>
        <p:spPr>
          <a:xfrm>
            <a:off x="2051050" y="1140460"/>
            <a:ext cx="5440680" cy="368300"/>
          </a:xfrm>
          <a:prstGeom prst="rect">
            <a:avLst/>
          </a:prstGeom>
          <a:noFill/>
        </p:spPr>
        <p:txBody>
          <a:bodyPr wrap="none" rtlCol="0" anchor="t">
            <a:spAutoFit/>
          </a:bodyPr>
          <a:lstStyle/>
          <a:p>
            <a:pPr algn="l"/>
            <a:r>
              <a:rPr lang="zh-CN" altLang="en-US" b="1" dirty="0">
                <a:solidFill>
                  <a:schemeClr val="accent1"/>
                </a:solidFill>
                <a:latin typeface="微软雅黑" panose="020B0503020204020204" pitchFamily="34" charset="-122"/>
                <a:ea typeface="微软雅黑" panose="020B0503020204020204" pitchFamily="34" charset="-122"/>
                <a:sym typeface="+mn-lt"/>
              </a:rPr>
              <a:t>《区域性股权市场创新型企业申报与审核指引》介绍</a:t>
            </a:r>
            <a:endParaRPr lang="zh-CN" altLang="en-US"/>
          </a:p>
        </p:txBody>
      </p:sp>
      <p:graphicFrame>
        <p:nvGraphicFramePr>
          <p:cNvPr id="13" name="图示 12"/>
          <p:cNvGraphicFramePr/>
          <p:nvPr/>
        </p:nvGraphicFramePr>
        <p:xfrm>
          <a:off x="1252220" y="1602740"/>
          <a:ext cx="9808210" cy="468820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矩形 1"/>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390140" y="440240"/>
            <a:ext cx="6262927" cy="521970"/>
          </a:xfrm>
          <a:prstGeom prst="rect">
            <a:avLst/>
          </a:prstGeom>
        </p:spPr>
        <p:txBody>
          <a:bodyPr wrap="square">
            <a:spAutoFit/>
            <a:scene3d>
              <a:camera prst="orthographicFront"/>
              <a:lightRig rig="threePt" dir="t"/>
            </a:scene3d>
          </a:bodyPr>
          <a:lstStyle/>
          <a:p>
            <a:pPr algn="ctr"/>
            <a:r>
              <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新三板挂牌审核制度介绍</a:t>
            </a:r>
            <a:endPar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13948" y="1374365"/>
            <a:ext cx="309880" cy="33718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graphicFrame>
        <p:nvGraphicFramePr>
          <p:cNvPr id="4" name="图示 3"/>
          <p:cNvGraphicFramePr/>
          <p:nvPr/>
        </p:nvGraphicFramePr>
        <p:xfrm>
          <a:off x="786765" y="2687320"/>
          <a:ext cx="4946015" cy="277431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右箭头 6"/>
          <p:cNvSpPr/>
          <p:nvPr/>
        </p:nvSpPr>
        <p:spPr>
          <a:xfrm>
            <a:off x="6195695" y="2843530"/>
            <a:ext cx="1477010" cy="271145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公示</a:t>
            </a:r>
            <a:endParaRPr lang="zh-CN" altLang="en-US">
              <a:latin typeface="微软雅黑" panose="020B0503020204020204" pitchFamily="34" charset="-122"/>
              <a:ea typeface="微软雅黑" panose="020B0503020204020204" pitchFamily="34" charset="-122"/>
            </a:endParaRPr>
          </a:p>
          <a:p>
            <a:pPr algn="ctr"/>
            <a:r>
              <a:rPr lang="zh-CN" altLang="en-US">
                <a:latin typeface="微软雅黑" panose="020B0503020204020204" pitchFamily="34" charset="-122"/>
                <a:ea typeface="微软雅黑" panose="020B0503020204020204" pitchFamily="34" charset="-122"/>
              </a:rPr>
              <a:t>无异议</a:t>
            </a:r>
            <a:endParaRPr lang="zh-CN" altLang="en-US">
              <a:latin typeface="微软雅黑" panose="020B0503020204020204" pitchFamily="34" charset="-122"/>
              <a:ea typeface="微软雅黑" panose="020B0503020204020204" pitchFamily="34" charset="-122"/>
            </a:endParaRPr>
          </a:p>
          <a:p>
            <a:pPr algn="ctr"/>
            <a:r>
              <a:rPr lang="zh-CN" altLang="en-US">
                <a:solidFill>
                  <a:schemeClr val="accent1"/>
                </a:solidFill>
                <a:latin typeface="微软雅黑" panose="020B0503020204020204" pitchFamily="34" charset="-122"/>
                <a:ea typeface="微软雅黑" panose="020B0503020204020204" pitchFamily="34" charset="-122"/>
              </a:rPr>
              <a:t>即可挂牌</a:t>
            </a:r>
            <a:endParaRPr lang="zh-CN" altLang="en-US">
              <a:solidFill>
                <a:schemeClr val="accent1"/>
              </a:solidFill>
              <a:latin typeface="微软雅黑" panose="020B0503020204020204" pitchFamily="34" charset="-122"/>
              <a:ea typeface="微软雅黑" panose="020B0503020204020204" pitchFamily="34" charset="-122"/>
            </a:endParaRPr>
          </a:p>
        </p:txBody>
      </p:sp>
      <p:sp>
        <p:nvSpPr>
          <p:cNvPr id="29" name="圆角矩形 28"/>
          <p:cNvSpPr/>
          <p:nvPr/>
        </p:nvSpPr>
        <p:spPr>
          <a:xfrm>
            <a:off x="7852410" y="2084705"/>
            <a:ext cx="4004945" cy="402463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CN" altLang="en-US" sz="24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挂牌申请材料</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（公开转让说明书、法律意见书等）</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在</a:t>
            </a:r>
            <a:r>
              <a:rPr lang="zh-CN" altLang="en-US"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全国股转公司官网专区</a:t>
            </a:r>
            <a:endParaRPr lang="zh-CN" altLang="en-US"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进行</a:t>
            </a:r>
            <a:r>
              <a:rPr lang="zh-CN" altLang="en-US" u="sng" dirty="0">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个自然日公示</a:t>
            </a:r>
            <a:endParaRPr lang="zh-CN" altLang="en-US"/>
          </a:p>
        </p:txBody>
      </p:sp>
      <p:sp>
        <p:nvSpPr>
          <p:cNvPr id="30" name="剪去同侧角的矩形 29"/>
          <p:cNvSpPr/>
          <p:nvPr/>
        </p:nvSpPr>
        <p:spPr>
          <a:xfrm>
            <a:off x="9173845" y="2687320"/>
            <a:ext cx="1362710" cy="347345"/>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latin typeface="微软雅黑" panose="020B0503020204020204" pitchFamily="34" charset="-122"/>
                <a:ea typeface="微软雅黑" panose="020B0503020204020204" pitchFamily="34" charset="-122"/>
              </a:rPr>
              <a:t>公示内容</a:t>
            </a:r>
            <a:endParaRPr lang="zh-CN" altLang="en-US" sz="2000" b="1">
              <a:latin typeface="微软雅黑" panose="020B0503020204020204" pitchFamily="34" charset="-122"/>
              <a:ea typeface="微软雅黑" panose="020B0503020204020204" pitchFamily="34" charset="-122"/>
            </a:endParaRPr>
          </a:p>
        </p:txBody>
      </p:sp>
      <p:sp>
        <p:nvSpPr>
          <p:cNvPr id="31" name="下箭头 30"/>
          <p:cNvSpPr/>
          <p:nvPr/>
        </p:nvSpPr>
        <p:spPr>
          <a:xfrm>
            <a:off x="9256395" y="3788410"/>
            <a:ext cx="1196975" cy="617855"/>
          </a:xfrm>
          <a:prstGeom prst="downArrow">
            <a:avLst/>
          </a:prstGeom>
          <a:solidFill>
            <a:srgbClr val="FAB528"/>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a:solidFill>
                <a:srgbClr val="C00000"/>
              </a:solidFill>
            </a:endParaRPr>
          </a:p>
        </p:txBody>
      </p:sp>
      <p:sp>
        <p:nvSpPr>
          <p:cNvPr id="8" name="矩形 7"/>
          <p:cNvSpPr/>
          <p:nvPr/>
        </p:nvSpPr>
        <p:spPr>
          <a:xfrm>
            <a:off x="5040948" y="1501365"/>
            <a:ext cx="309880" cy="33718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2" name="文本框 1"/>
          <p:cNvSpPr txBox="1"/>
          <p:nvPr/>
        </p:nvSpPr>
        <p:spPr>
          <a:xfrm>
            <a:off x="7687945" y="1249045"/>
            <a:ext cx="2258060" cy="4914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a:lnSpc>
                <a:spcPct val="100000"/>
              </a:lnSpc>
            </a:pPr>
            <a:r>
              <a:rPr lang="zh-CN" altLang="en-US" sz="26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公示审核</a:t>
            </a:r>
            <a:endParaRPr lang="zh-CN" altLang="en-US" sz="2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nvSpPr>
        <p:spPr>
          <a:xfrm>
            <a:off x="2299970" y="1309370"/>
            <a:ext cx="5440680" cy="368300"/>
          </a:xfrm>
          <a:prstGeom prst="rect">
            <a:avLst/>
          </a:prstGeom>
          <a:noFill/>
        </p:spPr>
        <p:txBody>
          <a:bodyPr wrap="none" rtlCol="0" anchor="t">
            <a:spAutoFit/>
          </a:bodyPr>
          <a:lstStyle/>
          <a:p>
            <a:pPr algn="l"/>
            <a:r>
              <a:rPr lang="zh-CN" altLang="en-US" b="1" dirty="0">
                <a:solidFill>
                  <a:schemeClr val="accent1"/>
                </a:solidFill>
                <a:latin typeface="微软雅黑" panose="020B0503020204020204" pitchFamily="34" charset="-122"/>
                <a:ea typeface="微软雅黑" panose="020B0503020204020204" pitchFamily="34" charset="-122"/>
                <a:sym typeface="+mn-lt"/>
              </a:rPr>
              <a:t>《区域性股权市场创新型企业申报与审核指引》介绍</a:t>
            </a:r>
            <a:endParaRPr lang="zh-CN" altLang="en-US"/>
          </a:p>
        </p:txBody>
      </p:sp>
      <p:sp>
        <p:nvSpPr>
          <p:cNvPr id="11" name="文本框 10"/>
          <p:cNvSpPr txBox="1"/>
          <p:nvPr/>
        </p:nvSpPr>
        <p:spPr>
          <a:xfrm>
            <a:off x="836295" y="1838325"/>
            <a:ext cx="7269480" cy="368300"/>
          </a:xfrm>
          <a:prstGeom prst="rect">
            <a:avLst/>
          </a:prstGeom>
          <a:noFill/>
        </p:spPr>
        <p:txBody>
          <a:bodyPr wrap="none" rtlCol="0" anchor="t">
            <a:spAutoFit/>
          </a:bodyPr>
          <a:lstStyle/>
          <a:p>
            <a:r>
              <a:rPr lang="zh-CN" altLang="en-US" u="sng"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无需</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发出审核问询，通过引入市场监督机制简化相关企业挂牌审核程序</a:t>
            </a:r>
            <a:endParaRPr lang="zh-CN" altLang="en-US"/>
          </a:p>
        </p:txBody>
      </p:sp>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四板市场</a:t>
            </a:r>
            <a:endParaRPr lang="zh-CN" altLang="en-US" sz="2800" b="1" dirty="0">
              <a:solidFill>
                <a:srgbClr val="1C56A6"/>
              </a:solidFill>
              <a:cs typeface="+mn-ea"/>
              <a:sym typeface="+mn-lt"/>
            </a:endParaRPr>
          </a:p>
        </p:txBody>
      </p:sp>
      <p:sp>
        <p:nvSpPr>
          <p:cNvPr id="2" name="圆角矩形 1"/>
          <p:cNvSpPr/>
          <p:nvPr>
            <p:custDataLst>
              <p:tags r:id="rId1"/>
            </p:custDataLst>
          </p:nvPr>
        </p:nvSpPr>
        <p:spPr>
          <a:xfrm>
            <a:off x="3799840" y="1470660"/>
            <a:ext cx="7840345" cy="4762500"/>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3" name="Rectangle 8"/>
          <p:cNvSpPr/>
          <p:nvPr>
            <p:custDataLst>
              <p:tags r:id="rId2"/>
            </p:custDataLst>
          </p:nvPr>
        </p:nvSpPr>
        <p:spPr>
          <a:xfrm>
            <a:off x="4475447" y="1252413"/>
            <a:ext cx="4086971" cy="566004"/>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endParaRPr>
          </a:p>
        </p:txBody>
      </p:sp>
      <p:sp>
        <p:nvSpPr>
          <p:cNvPr id="4" name="矩形 3"/>
          <p:cNvSpPr/>
          <p:nvPr/>
        </p:nvSpPr>
        <p:spPr>
          <a:xfrm>
            <a:off x="4237990" y="1995805"/>
            <a:ext cx="7138670" cy="2399665"/>
          </a:xfrm>
          <a:prstGeom prst="rect">
            <a:avLst/>
          </a:prstGeom>
          <a:ln>
            <a:noFill/>
          </a:ln>
        </p:spPr>
        <p:txBody>
          <a:bodyPr wrap="square">
            <a:spAutoFit/>
          </a:bodyPr>
          <a:lstStyle/>
          <a:p>
            <a:pPr marL="285750" lvl="0" indent="-285750" algn="just">
              <a:lnSpc>
                <a:spcPct val="150000"/>
              </a:lnSpc>
              <a:buFont typeface="Wingdings" panose="05000000000000000000" charset="0"/>
              <a:buChar char=""/>
            </a:pPr>
            <a:r>
              <a:rPr sz="2000" dirty="0">
                <a:solidFill>
                  <a:srgbClr val="000000"/>
                </a:solidFill>
                <a:latin typeface="微软雅黑" panose="020B0503020204020204" pitchFamily="34" charset="-122"/>
                <a:ea typeface="微软雅黑" panose="020B0503020204020204" pitchFamily="34" charset="-122"/>
              </a:rPr>
              <a:t>根据《国务院办公厅关于规范发展区域性股权市场的通知》 国办发〔2017〕11号），区域性股权市场的发展定位是：</a:t>
            </a:r>
            <a:r>
              <a:rPr sz="20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服务中小微企业的私募股权市场，是多层次资本市场体系的重要组成部分，是地方人民政府扶持中小微企业政策措施的综合运用平台</a:t>
            </a:r>
            <a:r>
              <a:rPr sz="2000" dirty="0">
                <a:solidFill>
                  <a:srgbClr val="000000"/>
                </a:solidFill>
                <a:latin typeface="微软雅黑" panose="020B0503020204020204" pitchFamily="34" charset="-122"/>
                <a:ea typeface="微软雅黑" panose="020B0503020204020204" pitchFamily="34" charset="-122"/>
              </a:rPr>
              <a:t>。</a:t>
            </a:r>
            <a:endParaRPr sz="2000" dirty="0">
              <a:solidFill>
                <a:srgbClr val="000000"/>
              </a:solidFill>
              <a:latin typeface="微软雅黑" panose="020B0503020204020204" pitchFamily="34" charset="-122"/>
              <a:ea typeface="微软雅黑" panose="020B0503020204020204" pitchFamily="34" charset="-122"/>
            </a:endParaRPr>
          </a:p>
        </p:txBody>
      </p:sp>
      <p:sp>
        <p:nvSpPr>
          <p:cNvPr id="11" name="菱形 10"/>
          <p:cNvSpPr/>
          <p:nvPr>
            <p:custDataLst>
              <p:tags r:id="rId3"/>
            </p:custDataLst>
          </p:nvPr>
        </p:nvSpPr>
        <p:spPr>
          <a:xfrm>
            <a:off x="3362074" y="1196602"/>
            <a:ext cx="876002" cy="876002"/>
          </a:xfrm>
          <a:prstGeom prst="diamond">
            <a:avLst/>
          </a:prstGeom>
        </p:spPr>
        <p:style>
          <a:lnRef idx="0">
            <a:srgbClr val="FFFFFF"/>
          </a:lnRef>
          <a:fillRef idx="1">
            <a:schemeClr val="accent1"/>
          </a:fillRef>
          <a:effectRef idx="0">
            <a:srgbClr val="FFFFFF"/>
          </a:effectRef>
          <a:fontRef idx="minor">
            <a:schemeClr val="lt1"/>
          </a:fontRef>
        </p:style>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ea"/>
                <a:sym typeface="+mn-lt"/>
              </a:rPr>
              <a:t>2</a:t>
            </a:r>
            <a:endParaRPr kumimoji="0" lang="en-US" altLang="zh-CN" sz="2800" b="1" i="0" u="none" strike="noStrike" kern="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2" name="文本框 11"/>
          <p:cNvSpPr txBox="1"/>
          <p:nvPr>
            <p:custDataLst>
              <p:tags r:id="rId4"/>
            </p:custDataLst>
          </p:nvPr>
        </p:nvSpPr>
        <p:spPr>
          <a:xfrm>
            <a:off x="4655385" y="1291637"/>
            <a:ext cx="3993690" cy="460375"/>
          </a:xfrm>
          <a:prstGeom prst="rect">
            <a:avLst/>
          </a:prstGeom>
          <a:noFill/>
          <a:ln>
            <a:noFill/>
          </a:ln>
        </p:spPr>
        <p:txBody>
          <a:bodyPr wrap="square" rtlCol="0">
            <a:spAutoFit/>
          </a:bodyPr>
          <a:lstStyle/>
          <a:p>
            <a:pPr lvl="0"/>
            <a:r>
              <a:rPr lang="zh-CN" altLang="en-US" sz="2400" b="1" spc="300" dirty="0">
                <a:solidFill>
                  <a:schemeClr val="dk1"/>
                </a:solidFill>
                <a:latin typeface="微软雅黑" panose="020B0503020204020204" pitchFamily="34" charset="-122"/>
                <a:ea typeface="微软雅黑" panose="020B0503020204020204" pitchFamily="34" charset="-122"/>
              </a:rPr>
              <a:t>四板市场的定位和职责</a:t>
            </a:r>
            <a:endParaRPr lang="zh-CN" altLang="en-US" sz="2400" b="1" spc="300" dirty="0">
              <a:solidFill>
                <a:schemeClr val="dk1"/>
              </a:solidFill>
              <a:latin typeface="微软雅黑" panose="020B0503020204020204" pitchFamily="34" charset="-122"/>
              <a:ea typeface="微软雅黑" panose="020B0503020204020204" pitchFamily="34" charset="-122"/>
            </a:endParaRPr>
          </a:p>
        </p:txBody>
      </p:sp>
      <p:cxnSp>
        <p:nvCxnSpPr>
          <p:cNvPr id="13" name="直接连接符 12"/>
          <p:cNvCxnSpPr/>
          <p:nvPr>
            <p:custDataLst>
              <p:tags r:id="rId5"/>
            </p:custDataLst>
          </p:nvPr>
        </p:nvCxnSpPr>
        <p:spPr>
          <a:xfrm>
            <a:off x="2641247" y="1457912"/>
            <a:ext cx="0" cy="6454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6"/>
            </p:custDataLst>
          </p:nvPr>
        </p:nvSpPr>
        <p:spPr>
          <a:xfrm>
            <a:off x="373876" y="2201311"/>
            <a:ext cx="2699657" cy="1568450"/>
          </a:xfrm>
          <a:prstGeom prst="rect">
            <a:avLst/>
          </a:prstGeom>
          <a:noFill/>
          <a:ln>
            <a:noFill/>
          </a:ln>
        </p:spPr>
        <p:txBody>
          <a:bodyPr wrap="square" rtlCol="0">
            <a:spAutoFit/>
          </a:bodyPr>
          <a:lstStyle/>
          <a:p>
            <a:pPr algn="ctr">
              <a:lnSpc>
                <a:spcPct val="150000"/>
              </a:lnSpc>
            </a:pPr>
            <a:r>
              <a:rPr lang="zh-CN" sz="32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市场</a:t>
            </a:r>
            <a:endParaRPr lang="zh-CN" sz="32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50000"/>
              </a:lnSpc>
            </a:pPr>
            <a:r>
              <a:rPr lang="zh-CN" sz="32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rPr>
              <a:t>定位</a:t>
            </a:r>
            <a:endParaRPr lang="zh-CN" sz="3200" b="1" dirty="0">
              <a:solidFill>
                <a:schemeClr val="dk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15" name="直接连接符 14"/>
          <p:cNvCxnSpPr/>
          <p:nvPr>
            <p:custDataLst>
              <p:tags r:id="rId7"/>
            </p:custDataLst>
          </p:nvPr>
        </p:nvCxnSpPr>
        <p:spPr>
          <a:xfrm>
            <a:off x="806164" y="1476960"/>
            <a:ext cx="183508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8"/>
            </p:custDataLst>
          </p:nvPr>
        </p:nvCxnSpPr>
        <p:spPr>
          <a:xfrm>
            <a:off x="806164" y="1457912"/>
            <a:ext cx="0" cy="64545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9"/>
            </p:custDataLst>
          </p:nvPr>
        </p:nvCxnSpPr>
        <p:spPr>
          <a:xfrm flipV="1">
            <a:off x="2641247" y="3504052"/>
            <a:ext cx="0" cy="12046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0"/>
            </p:custDataLst>
          </p:nvPr>
        </p:nvCxnSpPr>
        <p:spPr>
          <a:xfrm>
            <a:off x="788746" y="4700028"/>
            <a:ext cx="41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1"/>
            </p:custDataLst>
          </p:nvPr>
        </p:nvCxnSpPr>
        <p:spPr>
          <a:xfrm flipV="1">
            <a:off x="806164" y="3504052"/>
            <a:ext cx="0" cy="120468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12"/>
            </p:custDataLst>
          </p:nvPr>
        </p:nvCxnSpPr>
        <p:spPr>
          <a:xfrm>
            <a:off x="2248665" y="4700028"/>
            <a:ext cx="410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4237990" y="4345305"/>
            <a:ext cx="7150100" cy="1476375"/>
          </a:xfrm>
          <a:prstGeom prst="rect">
            <a:avLst/>
          </a:prstGeom>
          <a:ln>
            <a:noFill/>
          </a:ln>
        </p:spPr>
        <p:txBody>
          <a:bodyPr wrap="square">
            <a:spAutoFit/>
          </a:bodyPr>
          <a:lstStyle/>
          <a:p>
            <a:pPr marL="285750" lvl="0" indent="-285750">
              <a:lnSpc>
                <a:spcPct val="150000"/>
              </a:lnSpc>
              <a:buFont typeface="Wingdings" panose="05000000000000000000" charset="0"/>
              <a:buChar char=""/>
            </a:pPr>
            <a:r>
              <a:rPr sz="2000" dirty="0">
                <a:solidFill>
                  <a:srgbClr val="000000"/>
                </a:solidFill>
                <a:latin typeface="微软雅黑" panose="020B0503020204020204" pitchFamily="34" charset="-122"/>
                <a:ea typeface="微软雅黑" panose="020B0503020204020204" pitchFamily="34" charset="-122"/>
              </a:rPr>
              <a:t>区域性股权市场运营机构职责是：负责组织区域性股权市场的活动，对市场参与者进行自律管理，保障市场规范稳定运行。</a:t>
            </a:r>
            <a:endParaRPr sz="2000" dirty="0">
              <a:solidFill>
                <a:srgbClr val="000000"/>
              </a:solidFill>
              <a:latin typeface="微软雅黑" panose="020B0503020204020204" pitchFamily="34" charset="-122"/>
              <a:ea typeface="微软雅黑" panose="020B0503020204020204" pitchFamily="34" charset="-122"/>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8693785" y="46990"/>
            <a:ext cx="3498215" cy="10274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矩形 5"/>
          <p:cNvSpPr/>
          <p:nvPr/>
        </p:nvSpPr>
        <p:spPr>
          <a:xfrm>
            <a:off x="8820785" y="173990"/>
            <a:ext cx="3498215" cy="10274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8947785" y="300990"/>
            <a:ext cx="3498215" cy="10274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390140" y="440240"/>
            <a:ext cx="6262927" cy="521970"/>
          </a:xfrm>
          <a:prstGeom prst="rect">
            <a:avLst/>
          </a:prstGeom>
        </p:spPr>
        <p:txBody>
          <a:bodyPr wrap="square">
            <a:spAutoFit/>
            <a:scene3d>
              <a:camera prst="orthographicFront"/>
              <a:lightRig rig="threePt" dir="t"/>
            </a:scene3d>
          </a:bodyPr>
          <a:lstStyle/>
          <a:p>
            <a:pPr algn="ctr"/>
            <a:r>
              <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新三板挂牌审核制度介绍</a:t>
            </a:r>
            <a:endParaRPr lang="zh-CN" altLang="en-US" sz="28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20" name="直接连接符 19"/>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4913948" y="1303245"/>
            <a:ext cx="309880" cy="337185"/>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25" name="文本框 24"/>
          <p:cNvSpPr txBox="1"/>
          <p:nvPr/>
        </p:nvSpPr>
        <p:spPr>
          <a:xfrm>
            <a:off x="7679055" y="1176655"/>
            <a:ext cx="2258060" cy="4914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fontAlgn="auto">
              <a:lnSpc>
                <a:spcPct val="100000"/>
              </a:lnSpc>
            </a:pPr>
            <a:r>
              <a:rPr lang="zh-CN" altLang="en-US" sz="2600" b="1"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绿色通道</a:t>
            </a:r>
            <a:endParaRPr lang="zh-CN" altLang="en-US" sz="2600" b="1"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aphicFrame>
        <p:nvGraphicFramePr>
          <p:cNvPr id="4" name="图示 3"/>
          <p:cNvGraphicFramePr/>
          <p:nvPr/>
        </p:nvGraphicFramePr>
        <p:xfrm>
          <a:off x="684530" y="2358390"/>
          <a:ext cx="5766435" cy="32372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右箭头 6"/>
          <p:cNvSpPr/>
          <p:nvPr/>
        </p:nvSpPr>
        <p:spPr>
          <a:xfrm>
            <a:off x="6633845" y="2514600"/>
            <a:ext cx="1390015" cy="271145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a:latin typeface="微软雅黑" panose="020B0503020204020204" pitchFamily="34" charset="-122"/>
                <a:ea typeface="微软雅黑" panose="020B0503020204020204" pitchFamily="34" charset="-122"/>
              </a:rPr>
              <a:t>提供</a:t>
            </a:r>
            <a:endParaRPr lang="zh-CN" altLang="en-US">
              <a:latin typeface="微软雅黑" panose="020B0503020204020204" pitchFamily="34" charset="-122"/>
              <a:ea typeface="微软雅黑" panose="020B0503020204020204" pitchFamily="34" charset="-122"/>
            </a:endParaRPr>
          </a:p>
          <a:p>
            <a:pPr algn="ctr"/>
            <a:r>
              <a:rPr lang="zh-CN" altLang="en-US">
                <a:latin typeface="微软雅黑" panose="020B0503020204020204" pitchFamily="34" charset="-122"/>
                <a:ea typeface="微软雅黑" panose="020B0503020204020204" pitchFamily="34" charset="-122"/>
              </a:rPr>
              <a:t>专项</a:t>
            </a:r>
            <a:endParaRPr lang="zh-CN" altLang="en-US">
              <a:latin typeface="微软雅黑" panose="020B0503020204020204" pitchFamily="34" charset="-122"/>
              <a:ea typeface="微软雅黑" panose="020B0503020204020204" pitchFamily="34" charset="-122"/>
            </a:endParaRPr>
          </a:p>
          <a:p>
            <a:pPr algn="ctr"/>
            <a:r>
              <a:rPr lang="zh-CN" altLang="en-US">
                <a:latin typeface="微软雅黑" panose="020B0503020204020204" pitchFamily="34" charset="-122"/>
                <a:ea typeface="微软雅黑" panose="020B0503020204020204" pitchFamily="34" charset="-122"/>
              </a:rPr>
              <a:t>支持</a:t>
            </a:r>
            <a:endParaRPr lang="zh-CN" altLang="en-US">
              <a:latin typeface="微软雅黑" panose="020B0503020204020204" pitchFamily="34" charset="-122"/>
              <a:ea typeface="微软雅黑" panose="020B0503020204020204" pitchFamily="34" charset="-122"/>
            </a:endParaRPr>
          </a:p>
          <a:p>
            <a:pPr algn="ctr"/>
            <a:r>
              <a:rPr lang="zh-CN" altLang="en-US">
                <a:latin typeface="微软雅黑" panose="020B0503020204020204" pitchFamily="34" charset="-122"/>
                <a:ea typeface="微软雅黑" panose="020B0503020204020204" pitchFamily="34" charset="-122"/>
              </a:rPr>
              <a:t>措施</a:t>
            </a:r>
            <a:endParaRPr lang="zh-CN" altLang="en-US">
              <a:latin typeface="微软雅黑" panose="020B0503020204020204" pitchFamily="34" charset="-122"/>
              <a:ea typeface="微软雅黑" panose="020B0503020204020204" pitchFamily="34" charset="-122"/>
            </a:endParaRPr>
          </a:p>
        </p:txBody>
      </p:sp>
      <p:grpSp>
        <p:nvGrpSpPr>
          <p:cNvPr id="12" name="组合 11"/>
          <p:cNvGrpSpPr/>
          <p:nvPr/>
        </p:nvGrpSpPr>
        <p:grpSpPr>
          <a:xfrm>
            <a:off x="8205470" y="2252980"/>
            <a:ext cx="3297555" cy="2972435"/>
            <a:chOff x="12510" y="2825"/>
            <a:chExt cx="5193" cy="4681"/>
          </a:xfrm>
        </p:grpSpPr>
        <p:sp>
          <p:nvSpPr>
            <p:cNvPr id="8" name="椭圆 7"/>
            <p:cNvSpPr/>
            <p:nvPr/>
          </p:nvSpPr>
          <p:spPr>
            <a:xfrm>
              <a:off x="12510" y="2825"/>
              <a:ext cx="2766" cy="2721"/>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sz="2400">
                  <a:solidFill>
                    <a:schemeClr val="bg1"/>
                  </a:solidFill>
                  <a:latin typeface="微软雅黑" panose="020B0503020204020204" pitchFamily="34" charset="-122"/>
                  <a:ea typeface="微软雅黑" panose="020B0503020204020204" pitchFamily="34" charset="-122"/>
                </a:rPr>
                <a:t>申报前</a:t>
              </a:r>
              <a:endParaRPr lang="zh-CN" altLang="en-US" sz="2400">
                <a:solidFill>
                  <a:schemeClr val="bg1"/>
                </a:solidFill>
                <a:latin typeface="微软雅黑" panose="020B0503020204020204" pitchFamily="34" charset="-122"/>
                <a:ea typeface="微软雅黑" panose="020B0503020204020204" pitchFamily="34" charset="-122"/>
              </a:endParaRPr>
            </a:p>
            <a:p>
              <a:pPr algn="ctr"/>
              <a:r>
                <a:rPr lang="zh-CN" altLang="en-US" sz="2400">
                  <a:solidFill>
                    <a:schemeClr val="bg1"/>
                  </a:solidFill>
                  <a:latin typeface="微软雅黑" panose="020B0503020204020204" pitchFamily="34" charset="-122"/>
                  <a:ea typeface="微软雅黑" panose="020B0503020204020204" pitchFamily="34" charset="-122"/>
                </a:rPr>
                <a:t>咨询</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2" name="椭圆 1"/>
            <p:cNvSpPr/>
            <p:nvPr/>
          </p:nvSpPr>
          <p:spPr>
            <a:xfrm>
              <a:off x="14625" y="3805"/>
              <a:ext cx="3079" cy="3033"/>
            </a:xfrm>
            <a:prstGeom prst="ellipse">
              <a:avLst/>
            </a:prstGeom>
            <a:solidFill>
              <a:srgbClr val="FDD6A2"/>
            </a:solidFill>
            <a:ln>
              <a:noFill/>
            </a:ln>
          </p:spPr>
          <p:style>
            <a:lnRef idx="1">
              <a:schemeClr val="accent6"/>
            </a:lnRef>
            <a:fillRef idx="2">
              <a:schemeClr val="accent6"/>
            </a:fillRef>
            <a:effectRef idx="1">
              <a:schemeClr val="accent6"/>
            </a:effectRef>
            <a:fontRef idx="minor">
              <a:schemeClr val="dk1"/>
            </a:fontRef>
          </p:style>
          <p:txBody>
            <a:bodyPr rtlCol="0" anchor="ctr">
              <a:scene3d>
                <a:camera prst="orthographicFront"/>
                <a:lightRig rig="threePt" dir="t"/>
              </a:scene3d>
            </a:bodyPr>
            <a:lstStyle/>
            <a:p>
              <a:pPr algn="ctr"/>
              <a:r>
                <a:rPr lang="zh-CN" altLang="en-US" sz="28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优先</a:t>
              </a:r>
              <a:endParaRPr lang="zh-CN" altLang="en-US" sz="28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a:p>
              <a:pPr algn="ctr"/>
              <a:r>
                <a:rPr lang="zh-CN" altLang="en-US" sz="28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受理</a:t>
              </a:r>
              <a:endParaRPr lang="zh-CN" altLang="en-US" sz="2800" dirty="0">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11" name="椭圆 10"/>
            <p:cNvSpPr/>
            <p:nvPr/>
          </p:nvSpPr>
          <p:spPr>
            <a:xfrm>
              <a:off x="12812" y="5120"/>
              <a:ext cx="2464" cy="2387"/>
            </a:xfrm>
            <a:prstGeom prst="ellipse">
              <a:avLst/>
            </a:prstGeom>
            <a:solidFill>
              <a:srgbClr val="FBBC4E"/>
            </a:solidFill>
            <a:ln>
              <a:noFill/>
            </a:ln>
          </p:spPr>
          <p:style>
            <a:lnRef idx="1">
              <a:schemeClr val="accent6"/>
            </a:lnRef>
            <a:fillRef idx="3">
              <a:schemeClr val="accent6"/>
            </a:fillRef>
            <a:effectRef idx="2">
              <a:schemeClr val="accent6"/>
            </a:effectRef>
            <a:fontRef idx="minor">
              <a:schemeClr val="lt1"/>
            </a:fontRef>
          </p:style>
          <p:txBody>
            <a:bodyPr rtlCol="0" anchor="ctr">
              <a:scene3d>
                <a:camera prst="orthographicFront"/>
                <a:lightRig rig="threePt" dir="t"/>
              </a:scene3d>
            </a:bodyPr>
            <a:lstStyle/>
            <a:p>
              <a:pPr algn="ct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快速</a:t>
              </a: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a:p>
              <a:pPr algn="ct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审核</a:t>
              </a: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endParaRPr>
            </a:p>
          </p:txBody>
        </p:sp>
      </p:grpSp>
      <p:sp>
        <p:nvSpPr>
          <p:cNvPr id="14" name="文本框 13"/>
          <p:cNvSpPr txBox="1"/>
          <p:nvPr/>
        </p:nvSpPr>
        <p:spPr>
          <a:xfrm>
            <a:off x="2299970" y="1238250"/>
            <a:ext cx="5440680" cy="368300"/>
          </a:xfrm>
          <a:prstGeom prst="rect">
            <a:avLst/>
          </a:prstGeom>
          <a:noFill/>
        </p:spPr>
        <p:txBody>
          <a:bodyPr wrap="none" rtlCol="0" anchor="t">
            <a:spAutoFit/>
          </a:bodyPr>
          <a:lstStyle/>
          <a:p>
            <a:pPr algn="l"/>
            <a:r>
              <a:rPr lang="zh-CN" altLang="en-US" b="1" dirty="0">
                <a:solidFill>
                  <a:schemeClr val="accent1"/>
                </a:solidFill>
                <a:latin typeface="微软雅黑" panose="020B0503020204020204" pitchFamily="34" charset="-122"/>
                <a:ea typeface="微软雅黑" panose="020B0503020204020204" pitchFamily="34" charset="-122"/>
                <a:sym typeface="+mn-lt"/>
              </a:rPr>
              <a:t>《区域性股权市场创新型企业申报与审核指引》介绍</a:t>
            </a:r>
            <a:endParaRPr lang="zh-CN" altLang="en-US"/>
          </a:p>
        </p:txBody>
      </p:sp>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05601" y="1544431"/>
            <a:ext cx="3979256" cy="1014730"/>
          </a:xfrm>
          <a:prstGeom prst="rect">
            <a:avLst/>
          </a:prstGeom>
          <a:noFill/>
        </p:spPr>
        <p:txBody>
          <a:bodyPr wrap="square" rtlCol="0" anchor="ctr">
            <a:spAutoFit/>
          </a:bodyPr>
          <a:lstStyle>
            <a:defPPr>
              <a:defRPr lang="zh-CN"/>
            </a:defPPr>
            <a:lvl1pPr algn="ctr">
              <a:defRPr sz="7500">
                <a:solidFill>
                  <a:schemeClr val="accent1"/>
                </a:solidFill>
                <a:effectLst>
                  <a:outerShdw dist="63500" dir="5400000" algn="tl" rotWithShape="0">
                    <a:prstClr val="black">
                      <a:alpha val="10000"/>
                    </a:prstClr>
                  </a:outerShdw>
                </a:effectLst>
                <a:latin typeface="DIN-BlackItalic" pitchFamily="50" charset="0"/>
                <a:ea typeface="+mj-ea"/>
              </a:defRPr>
            </a:lvl1pPr>
          </a:lstStyle>
          <a:p>
            <a:pPr algn="dist"/>
            <a:r>
              <a:rPr lang="zh-CN" altLang="en-US" sz="6000" b="1" dirty="0">
                <a:solidFill>
                  <a:srgbClr val="1C56A6"/>
                </a:solidFill>
                <a:effectLst/>
                <a:latin typeface="+mn-lt"/>
                <a:ea typeface="+mn-ea"/>
                <a:cs typeface="+mn-ea"/>
                <a:sym typeface="+mn-lt"/>
              </a:rPr>
              <a:t>感谢聆听</a:t>
            </a:r>
            <a:endParaRPr lang="zh-CN" altLang="en-US" sz="6000" b="1" dirty="0">
              <a:solidFill>
                <a:srgbClr val="1C56A6"/>
              </a:solidFill>
              <a:effectLst/>
              <a:latin typeface="+mn-lt"/>
              <a:ea typeface="+mn-ea"/>
              <a:cs typeface="+mn-ea"/>
              <a:sym typeface="+mn-lt"/>
            </a:endParaRPr>
          </a:p>
        </p:txBody>
      </p:sp>
      <p:sp>
        <p:nvSpPr>
          <p:cNvPr id="134" name="文本框 133"/>
          <p:cNvSpPr txBox="1"/>
          <p:nvPr/>
        </p:nvSpPr>
        <p:spPr>
          <a:xfrm>
            <a:off x="6158230" y="5306695"/>
            <a:ext cx="2877820" cy="368300"/>
          </a:xfrm>
          <a:prstGeom prst="rect">
            <a:avLst/>
          </a:prstGeom>
          <a:noFill/>
        </p:spPr>
        <p:txBody>
          <a:bodyPr wrap="square" rtlCol="0">
            <a:spAutoFit/>
          </a:bodyPr>
          <a:lstStyle/>
          <a:p>
            <a:r>
              <a:rPr lang="zh-CN" altLang="en-US"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联系电：</a:t>
            </a:r>
            <a:r>
              <a:rPr lang="en-US" altLang="zh-CN"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13807176797</a:t>
            </a:r>
            <a:endParaRPr lang="en-US" altLang="zh-CN" b="1">
              <a:gradFill>
                <a:gsLst>
                  <a:gs pos="21000">
                    <a:schemeClr val="tx1">
                      <a:lumMod val="85000"/>
                      <a:lumOff val="15000"/>
                    </a:schemeClr>
                  </a:gs>
                  <a:gs pos="88000">
                    <a:schemeClr val="bg2">
                      <a:lumMod val="65000"/>
                    </a:schemeClr>
                  </a:gs>
                </a:gsLst>
                <a:lin ang="6240000"/>
              </a:gra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3537585" y="5306695"/>
            <a:ext cx="1875155" cy="368300"/>
          </a:xfrm>
          <a:prstGeom prst="rect">
            <a:avLst/>
          </a:prstGeom>
          <a:noFill/>
        </p:spPr>
        <p:txBody>
          <a:bodyPr wrap="square" rtlCol="0" anchor="t">
            <a:spAutoFit/>
          </a:bodyPr>
          <a:lstStyle/>
          <a:p>
            <a:r>
              <a:rPr lang="zh-CN" altLang="en-US"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演讲人：罗</a:t>
            </a:r>
            <a:r>
              <a:rPr lang="en-US" altLang="zh-CN"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俊</a:t>
            </a:r>
            <a:endParaRPr lang="zh-CN" altLang="en-US"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5234305" y="3358515"/>
            <a:ext cx="1722120" cy="1713230"/>
          </a:xfrm>
          <a:prstGeom prst="rect">
            <a:avLst/>
          </a:prstGeom>
        </p:spPr>
      </p:pic>
      <p:grpSp>
        <p:nvGrpSpPr>
          <p:cNvPr id="3" name="组合 2"/>
          <p:cNvGrpSpPr/>
          <p:nvPr/>
        </p:nvGrpSpPr>
        <p:grpSpPr>
          <a:xfrm>
            <a:off x="3537585" y="2724150"/>
            <a:ext cx="5498465" cy="398780"/>
            <a:chOff x="3631941" y="3248907"/>
            <a:chExt cx="4209185" cy="398840"/>
          </a:xfrm>
        </p:grpSpPr>
        <p:sp>
          <p:nvSpPr>
            <p:cNvPr id="4" name="文本框 3"/>
            <p:cNvSpPr txBox="1"/>
            <p:nvPr/>
          </p:nvSpPr>
          <p:spPr>
            <a:xfrm>
              <a:off x="4258531" y="3248907"/>
              <a:ext cx="2961839" cy="398840"/>
            </a:xfrm>
            <a:prstGeom prst="rect">
              <a:avLst/>
            </a:prstGeom>
            <a:noFill/>
          </p:spPr>
          <p:txBody>
            <a:bodyPr wrap="square" rtlCol="0">
              <a:spAutoFit/>
            </a:bodyPr>
            <a:p>
              <a:pPr algn="ctr"/>
              <a:r>
                <a:rPr lang="zh-CN" altLang="en-US" sz="2000" spc="150" dirty="0">
                  <a:solidFill>
                    <a:srgbClr val="535B6C"/>
                  </a:solidFill>
                  <a:cs typeface="+mn-ea"/>
                  <a:sym typeface="+mn-lt"/>
                </a:rPr>
                <a:t>武汉股权托管交易中心 </a:t>
              </a:r>
              <a:endParaRPr lang="zh-CN" altLang="en-US" sz="2000" spc="150" dirty="0">
                <a:solidFill>
                  <a:srgbClr val="535B6C"/>
                </a:solidFill>
                <a:cs typeface="+mn-ea"/>
                <a:sym typeface="+mn-lt"/>
              </a:endParaRPr>
            </a:p>
          </p:txBody>
        </p:sp>
        <p:cxnSp>
          <p:nvCxnSpPr>
            <p:cNvPr id="11" name="直接连接符 10"/>
            <p:cNvCxnSpPr/>
            <p:nvPr/>
          </p:nvCxnSpPr>
          <p:spPr>
            <a:xfrm>
              <a:off x="7343705" y="3470555"/>
              <a:ext cx="497421" cy="0"/>
            </a:xfrm>
            <a:prstGeom prst="line">
              <a:avLst/>
            </a:prstGeom>
            <a:ln w="19050">
              <a:solidFill>
                <a:srgbClr val="334B73"/>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631941" y="3470555"/>
              <a:ext cx="497421" cy="0"/>
            </a:xfrm>
            <a:prstGeom prst="line">
              <a:avLst/>
            </a:prstGeom>
            <a:ln w="19050">
              <a:solidFill>
                <a:srgbClr val="334B73"/>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126936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521970"/>
          </a:xfrm>
          <a:prstGeom prst="rect">
            <a:avLst/>
          </a:prstGeom>
        </p:spPr>
        <p:txBody>
          <a:bodyPr wrap="square">
            <a:spAutoFit/>
          </a:bodyPr>
          <a:lstStyle/>
          <a:p>
            <a:pPr algn="ctr"/>
            <a:r>
              <a:rPr lang="zh-CN" altLang="en-US" sz="2800" b="1" dirty="0">
                <a:solidFill>
                  <a:srgbClr val="1C56A6"/>
                </a:solidFill>
                <a:cs typeface="+mn-ea"/>
                <a:sym typeface="+mn-lt"/>
              </a:rPr>
              <a:t>服务功能</a:t>
            </a:r>
            <a:endParaRPr lang="zh-CN" altLang="en-US" sz="2800" b="1" dirty="0">
              <a:solidFill>
                <a:srgbClr val="1C56A6"/>
              </a:solidFill>
              <a:cs typeface="+mn-ea"/>
              <a:sym typeface="+mn-lt"/>
            </a:endParaRPr>
          </a:p>
        </p:txBody>
      </p:sp>
      <p:sp>
        <p:nvSpPr>
          <p:cNvPr id="5" name="矩形: 圆角 11"/>
          <p:cNvSpPr/>
          <p:nvPr>
            <p:custDataLst>
              <p:tags r:id="rId1"/>
            </p:custDataLst>
          </p:nvPr>
        </p:nvSpPr>
        <p:spPr>
          <a:xfrm>
            <a:off x="7689215" y="4728845"/>
            <a:ext cx="3369945" cy="1312545"/>
          </a:xfrm>
          <a:prstGeom prst="roundRect">
            <a:avLst>
              <a:gd name="adj" fmla="val 1847"/>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6" name="矩形: 圆角 11"/>
          <p:cNvSpPr/>
          <p:nvPr>
            <p:custDataLst>
              <p:tags r:id="rId2"/>
            </p:custDataLst>
          </p:nvPr>
        </p:nvSpPr>
        <p:spPr>
          <a:xfrm>
            <a:off x="8321675" y="2923540"/>
            <a:ext cx="3369945" cy="1615440"/>
          </a:xfrm>
          <a:prstGeom prst="roundRect">
            <a:avLst>
              <a:gd name="adj" fmla="val 1847"/>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7" name="矩形: 圆角 11"/>
          <p:cNvSpPr/>
          <p:nvPr>
            <p:custDataLst>
              <p:tags r:id="rId3"/>
            </p:custDataLst>
          </p:nvPr>
        </p:nvSpPr>
        <p:spPr>
          <a:xfrm>
            <a:off x="7689215" y="1313815"/>
            <a:ext cx="3369945" cy="1312545"/>
          </a:xfrm>
          <a:prstGeom prst="roundRect">
            <a:avLst>
              <a:gd name="adj" fmla="val 1847"/>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8" name="矩形: 圆角 11"/>
          <p:cNvSpPr/>
          <p:nvPr>
            <p:custDataLst>
              <p:tags r:id="rId4"/>
            </p:custDataLst>
          </p:nvPr>
        </p:nvSpPr>
        <p:spPr>
          <a:xfrm>
            <a:off x="807720" y="4728845"/>
            <a:ext cx="3442335" cy="1412875"/>
          </a:xfrm>
          <a:prstGeom prst="roundRect">
            <a:avLst>
              <a:gd name="adj" fmla="val 1847"/>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10" name="矩形: 圆角 11"/>
          <p:cNvSpPr/>
          <p:nvPr>
            <p:custDataLst>
              <p:tags r:id="rId5"/>
            </p:custDataLst>
          </p:nvPr>
        </p:nvSpPr>
        <p:spPr>
          <a:xfrm>
            <a:off x="478790" y="2854960"/>
            <a:ext cx="3176905" cy="1412875"/>
          </a:xfrm>
          <a:prstGeom prst="roundRect">
            <a:avLst>
              <a:gd name="adj" fmla="val 1847"/>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21" name="矩形: 圆角 11"/>
          <p:cNvSpPr/>
          <p:nvPr>
            <p:custDataLst>
              <p:tags r:id="rId6"/>
            </p:custDataLst>
          </p:nvPr>
        </p:nvSpPr>
        <p:spPr>
          <a:xfrm>
            <a:off x="836295" y="1311275"/>
            <a:ext cx="3436620" cy="1224915"/>
          </a:xfrm>
          <a:prstGeom prst="roundRect">
            <a:avLst>
              <a:gd name="adj" fmla="val 1847"/>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tx1"/>
          </a:fontRef>
        </p:style>
        <p:txBody>
          <a:bodyPr rtlCol="0" anchor="ctr"/>
          <a:lstStyle/>
          <a:p>
            <a:pPr algn="ctr"/>
            <a:endParaRPr lang="zh-CN" altLang="en-US" dirty="0">
              <a:solidFill>
                <a:schemeClr val="lt1"/>
              </a:solidFill>
              <a:latin typeface="思源黑体 CN Normal" panose="020B0400000000000000" pitchFamily="34" charset="-122"/>
              <a:ea typeface="思源黑体 CN Medium" panose="020B0600000000000000" pitchFamily="34" charset="-122"/>
              <a:cs typeface="+mn-ea"/>
              <a:sym typeface="思源黑体 CN Normal" panose="020B0400000000000000" pitchFamily="34" charset="-122"/>
            </a:endParaRPr>
          </a:p>
        </p:txBody>
      </p:sp>
      <p:sp>
        <p:nvSpPr>
          <p:cNvPr id="29" name="îšḻïḋê"/>
          <p:cNvSpPr txBox="1"/>
          <p:nvPr>
            <p:custDataLst>
              <p:tags r:id="rId7"/>
            </p:custDataLst>
          </p:nvPr>
        </p:nvSpPr>
        <p:spPr>
          <a:xfrm>
            <a:off x="956310" y="1770380"/>
            <a:ext cx="3153410" cy="663575"/>
          </a:xfrm>
          <a:prstGeom prst="rect">
            <a:avLst/>
          </a:prstGeom>
          <a:noFill/>
        </p:spPr>
        <p:txBody>
          <a:bodyPr wrap="square" lIns="0" tIns="0" rIns="0" bIns="0" rtlCol="0">
            <a:spAutoFit/>
          </a:bodyPr>
          <a:lstStyle>
            <a:defPPr>
              <a:defRPr lang="zh-CN"/>
            </a:defPPr>
            <a:lvl1pPr algn="just">
              <a:lnSpc>
                <a:spcPct val="150000"/>
              </a:lnSpc>
              <a:defRPr sz="12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indent="306070" algn="just" fontAlgn="auto">
              <a:lnSpc>
                <a:spcPct val="120000"/>
              </a:lnSpc>
              <a:spcBef>
                <a:spcPts val="0"/>
              </a:spcBef>
              <a:spcAft>
                <a:spcPts val="0"/>
              </a:spcAft>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为各类非上市公司提供股权、债权、私募债券、理财产品等产品的确权、登记、托管、结算、过户等服务。</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îśļidè"/>
          <p:cNvSpPr/>
          <p:nvPr/>
        </p:nvSpPr>
        <p:spPr>
          <a:xfrm>
            <a:off x="2503170" y="1370648"/>
            <a:ext cx="1747520" cy="297180"/>
          </a:xfrm>
          <a:prstGeom prst="rect">
            <a:avLst/>
          </a:prstGeom>
        </p:spPr>
        <p:txBody>
          <a:bodyPr wrap="square" lIns="91440" tIns="45720" rIns="91440" bIns="45720" anchor="t" anchorCtr="0">
            <a:noAutofit/>
          </a:bodyPr>
          <a:lstStyle/>
          <a:p>
            <a:pPr algn="just"/>
            <a:r>
              <a:rPr lang="zh-CN" altLang="en-US" sz="2000" b="1">
                <a:solidFill>
                  <a:srgbClr val="C00000"/>
                </a:solidFill>
                <a:latin typeface="微软雅黑" panose="020B0503020204020204" pitchFamily="34" charset="-122"/>
                <a:ea typeface="微软雅黑" panose="020B0503020204020204" pitchFamily="34" charset="-122"/>
                <a:sym typeface="+mn-ea"/>
              </a:rPr>
              <a:t>股权托管登记</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31" name="îšḻïḋê"/>
          <p:cNvSpPr txBox="1"/>
          <p:nvPr>
            <p:custDataLst>
              <p:tags r:id="rId8"/>
            </p:custDataLst>
          </p:nvPr>
        </p:nvSpPr>
        <p:spPr>
          <a:xfrm>
            <a:off x="7900035" y="1714500"/>
            <a:ext cx="2945130" cy="884555"/>
          </a:xfrm>
          <a:prstGeom prst="rect">
            <a:avLst/>
          </a:prstGeom>
          <a:noFill/>
        </p:spPr>
        <p:txBody>
          <a:bodyPr wrap="square" lIns="0" tIns="0" rIns="0" bIns="0" rtlCol="0">
            <a:spAutoFit/>
          </a:bodyPr>
          <a:lstStyle>
            <a:defPPr>
              <a:defRPr lang="zh-CN"/>
            </a:defPPr>
            <a:lvl1pPr algn="just">
              <a:lnSpc>
                <a:spcPct val="150000"/>
              </a:lnSpc>
              <a:defRPr sz="12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indent="306070" algn="just" fontAlgn="auto">
              <a:lnSpc>
                <a:spcPct val="120000"/>
              </a:lnSpc>
              <a:spcBef>
                <a:spcPts val="0"/>
              </a:spcBef>
              <a:spcAft>
                <a:spcPts val="0"/>
              </a:spcAft>
              <a:buNone/>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挂牌对象为“两非一高”企业，即非上市（没有在沪深证券交易所公开发行上市）、非公众（股东人数在200人以下）、具有较高成长性企业的股权。</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 name="îśļidè"/>
          <p:cNvSpPr/>
          <p:nvPr/>
        </p:nvSpPr>
        <p:spPr>
          <a:xfrm>
            <a:off x="7813675" y="1328420"/>
            <a:ext cx="1858010" cy="381635"/>
          </a:xfrm>
          <a:prstGeom prst="rect">
            <a:avLst/>
          </a:prstGeom>
        </p:spPr>
        <p:txBody>
          <a:bodyPr wrap="square" lIns="91440" tIns="45720" rIns="91440" bIns="45720" anchor="t" anchorCtr="0">
            <a:noAutofit/>
          </a:bodyPr>
          <a:lstStyle/>
          <a:p>
            <a:pPr algn="just"/>
            <a:r>
              <a:rPr lang="zh-CN" altLang="en-US" sz="2000" b="1">
                <a:solidFill>
                  <a:srgbClr val="C00000"/>
                </a:solidFill>
                <a:latin typeface="微软雅黑" panose="020B0503020204020204" pitchFamily="34" charset="-122"/>
                <a:ea typeface="微软雅黑" panose="020B0503020204020204" pitchFamily="34" charset="-122"/>
                <a:sym typeface="+mn-ea"/>
              </a:rPr>
              <a:t>股权挂牌交易</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33" name="îšḻïḋê"/>
          <p:cNvSpPr txBox="1"/>
          <p:nvPr>
            <p:custDataLst>
              <p:tags r:id="rId9"/>
            </p:custDataLst>
          </p:nvPr>
        </p:nvSpPr>
        <p:spPr>
          <a:xfrm>
            <a:off x="633095" y="3314065"/>
            <a:ext cx="2867025" cy="607695"/>
          </a:xfrm>
          <a:prstGeom prst="rect">
            <a:avLst/>
          </a:prstGeom>
          <a:noFill/>
        </p:spPr>
        <p:txBody>
          <a:bodyPr wrap="square" lIns="0" tIns="0" rIns="0" bIns="0" rtlCol="0">
            <a:spAutoFit/>
          </a:bodyPr>
          <a:lstStyle>
            <a:defPPr>
              <a:defRPr lang="zh-CN"/>
            </a:defPPr>
            <a:lvl1pPr algn="just">
              <a:lnSpc>
                <a:spcPct val="150000"/>
              </a:lnSpc>
              <a:defRPr sz="12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indent="306070" algn="just" fontAlgn="auto">
              <a:lnSpc>
                <a:spcPct val="110000"/>
              </a:lnSpc>
              <a:spcBef>
                <a:spcPts val="0"/>
              </a:spcBef>
              <a:spcAft>
                <a:spcPts val="0"/>
              </a:spcAft>
              <a:buNone/>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通过辅导企业在中心挂牌，提供股份制改造，规范法人治理，整合市场资源，改善经营业绩等系列服务。</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îšḻïḋê"/>
          <p:cNvSpPr txBox="1"/>
          <p:nvPr>
            <p:custDataLst>
              <p:tags r:id="rId10"/>
            </p:custDataLst>
          </p:nvPr>
        </p:nvSpPr>
        <p:spPr>
          <a:xfrm>
            <a:off x="8498840" y="3314065"/>
            <a:ext cx="3023870" cy="884555"/>
          </a:xfrm>
          <a:prstGeom prst="rect">
            <a:avLst/>
          </a:prstGeom>
          <a:noFill/>
        </p:spPr>
        <p:txBody>
          <a:bodyPr wrap="square" lIns="0" tIns="0" rIns="0" bIns="0" rtlCol="0">
            <a:spAutoFit/>
          </a:bodyPr>
          <a:lstStyle>
            <a:defPPr>
              <a:defRPr lang="zh-CN"/>
            </a:defPPr>
            <a:lvl1pPr algn="just">
              <a:lnSpc>
                <a:spcPct val="150000"/>
              </a:lnSpc>
              <a:defRPr sz="12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indent="306070" algn="just" fontAlgn="auto">
              <a:lnSpc>
                <a:spcPct val="120000"/>
              </a:lnSpc>
              <a:spcBef>
                <a:spcPts val="0"/>
              </a:spcBef>
              <a:spcAft>
                <a:spcPts val="0"/>
              </a:spcAft>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一是通过挂牌前的定向募集股份和挂牌后的增资扩股等方式融资；</a:t>
            </a:r>
            <a:endPar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06070" algn="just" fontAlgn="auto">
              <a:lnSpc>
                <a:spcPct val="120000"/>
              </a:lnSpc>
              <a:spcBef>
                <a:spcPts val="0"/>
              </a:spcBef>
              <a:spcAft>
                <a:spcPts val="0"/>
              </a:spcAft>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二是通过股权质押融资、发行企业私募债等形式，拓宽企业融资渠道。</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7" name="îśļidè"/>
          <p:cNvSpPr/>
          <p:nvPr/>
        </p:nvSpPr>
        <p:spPr>
          <a:xfrm>
            <a:off x="8404225" y="2923540"/>
            <a:ext cx="1757045" cy="222250"/>
          </a:xfrm>
          <a:prstGeom prst="rect">
            <a:avLst/>
          </a:prstGeom>
        </p:spPr>
        <p:txBody>
          <a:bodyPr wrap="square" lIns="91440" tIns="45720" rIns="91440" bIns="45720" anchor="t" anchorCtr="0">
            <a:noAutofit/>
          </a:bodyPr>
          <a:lstStyle/>
          <a:p>
            <a:pPr algn="just"/>
            <a:r>
              <a:rPr lang="zh-CN" altLang="en-US" sz="2000" b="1">
                <a:solidFill>
                  <a:srgbClr val="C00000"/>
                </a:solidFill>
                <a:latin typeface="微软雅黑" panose="020B0503020204020204" pitchFamily="34" charset="-122"/>
                <a:ea typeface="微软雅黑" panose="020B0503020204020204" pitchFamily="34" charset="-122"/>
                <a:sym typeface="+mn-ea"/>
              </a:rPr>
              <a:t>股权融资服务</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38" name="îšḻïḋê"/>
          <p:cNvSpPr txBox="1"/>
          <p:nvPr>
            <p:custDataLst>
              <p:tags r:id="rId11"/>
            </p:custDataLst>
          </p:nvPr>
        </p:nvSpPr>
        <p:spPr>
          <a:xfrm>
            <a:off x="7900670" y="5220970"/>
            <a:ext cx="2944495" cy="405130"/>
          </a:xfrm>
          <a:prstGeom prst="rect">
            <a:avLst/>
          </a:prstGeom>
          <a:noFill/>
        </p:spPr>
        <p:txBody>
          <a:bodyPr wrap="square" lIns="0" tIns="0" rIns="0" bIns="0" rtlCol="0">
            <a:spAutoFit/>
          </a:bodyPr>
          <a:lstStyle>
            <a:defPPr>
              <a:defRPr lang="zh-CN"/>
            </a:defPPr>
            <a:lvl1pPr algn="just">
              <a:lnSpc>
                <a:spcPct val="150000"/>
              </a:lnSpc>
              <a:defRPr sz="12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indent="306070" algn="just" fontAlgn="auto">
              <a:lnSpc>
                <a:spcPct val="110000"/>
              </a:lnSpc>
              <a:spcBef>
                <a:spcPts val="0"/>
              </a:spcBef>
              <a:spcAft>
                <a:spcPts val="0"/>
              </a:spcAft>
              <a:buNone/>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提供管理、战略、法律、财务、税收、市场等方面的培训、策划和咨询等融智服务。</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îśļidè"/>
          <p:cNvSpPr/>
          <p:nvPr/>
        </p:nvSpPr>
        <p:spPr>
          <a:xfrm>
            <a:off x="7913442" y="4800471"/>
            <a:ext cx="2666414" cy="297198"/>
          </a:xfrm>
          <a:prstGeom prst="rect">
            <a:avLst/>
          </a:prstGeom>
        </p:spPr>
        <p:txBody>
          <a:bodyPr wrap="square" lIns="91440" tIns="45720" rIns="91440" bIns="45720" anchor="t" anchorCtr="0">
            <a:noAutofit/>
          </a:bodyPr>
          <a:lstStyle/>
          <a:p>
            <a:pPr algn="l"/>
            <a:r>
              <a:rPr lang="zh-CN" altLang="en-US" sz="2000" b="1">
                <a:solidFill>
                  <a:srgbClr val="C00000"/>
                </a:solidFill>
                <a:latin typeface="微软雅黑" panose="020B0503020204020204" pitchFamily="34" charset="-122"/>
                <a:ea typeface="微软雅黑" panose="020B0503020204020204" pitchFamily="34" charset="-122"/>
                <a:sym typeface="+mn-ea"/>
              </a:rPr>
              <a:t>综合增值服务</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40" name="îśļidè"/>
          <p:cNvSpPr/>
          <p:nvPr/>
        </p:nvSpPr>
        <p:spPr>
          <a:xfrm>
            <a:off x="913765" y="2886075"/>
            <a:ext cx="2675890" cy="297180"/>
          </a:xfrm>
          <a:prstGeom prst="rect">
            <a:avLst/>
          </a:prstGeom>
        </p:spPr>
        <p:txBody>
          <a:bodyPr wrap="square" lIns="91440" tIns="45720" rIns="91440" bIns="45720" anchor="t" anchorCtr="0">
            <a:noAutofit/>
          </a:bodyPr>
          <a:lstStyle/>
          <a:p>
            <a:pPr algn="r"/>
            <a:r>
              <a:rPr lang="zh-CN" altLang="en-US" sz="2000" b="1">
                <a:solidFill>
                  <a:srgbClr val="C00000"/>
                </a:solidFill>
                <a:latin typeface="微软雅黑" panose="020B0503020204020204" pitchFamily="34" charset="-122"/>
                <a:ea typeface="微软雅黑" panose="020B0503020204020204" pitchFamily="34" charset="-122"/>
                <a:sym typeface="+mn-ea"/>
              </a:rPr>
              <a:t>企业培育服务</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sp>
        <p:nvSpPr>
          <p:cNvPr id="22" name="ïş1ïdé"/>
          <p:cNvSpPr/>
          <p:nvPr>
            <p:custDataLst>
              <p:tags r:id="rId12"/>
            </p:custDataLst>
          </p:nvPr>
        </p:nvSpPr>
        <p:spPr bwMode="gray">
          <a:xfrm rot="17973186">
            <a:off x="6255122" y="2577389"/>
            <a:ext cx="831979" cy="299026"/>
          </a:xfrm>
          <a:prstGeom prst="rightArrow">
            <a:avLst>
              <a:gd name="adj1" fmla="val 35167"/>
              <a:gd name="adj2" fmla="val 111029"/>
            </a:avLst>
          </a:prstGeom>
          <a:solidFill>
            <a:schemeClr val="accent3">
              <a:lumMod val="20000"/>
              <a:lumOff val="80000"/>
            </a:schemeClr>
          </a:solidFill>
          <a:ln>
            <a:noFill/>
          </a:ln>
          <a:effectLst/>
        </p:spPr>
        <p:txBody>
          <a:bodyPr wrap="square" lIns="91440" tIns="45720" rIns="91440" bIns="45720" anchor="ctr">
            <a:normAutofit fontScale="25000" lnSpcReduction="20000"/>
          </a:bodyPr>
          <a:lstStyle/>
          <a:p>
            <a:pPr algn="ctr"/>
            <a:endParaRPr>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23" name="íšḻîḍè"/>
          <p:cNvSpPr/>
          <p:nvPr>
            <p:custDataLst>
              <p:tags r:id="rId13"/>
            </p:custDataLst>
          </p:nvPr>
        </p:nvSpPr>
        <p:spPr bwMode="gray">
          <a:xfrm rot="3465783">
            <a:off x="6275929" y="4812817"/>
            <a:ext cx="744264" cy="299026"/>
          </a:xfrm>
          <a:prstGeom prst="rightArrow">
            <a:avLst>
              <a:gd name="adj1" fmla="val 35167"/>
              <a:gd name="adj2" fmla="val 111028"/>
            </a:avLst>
          </a:prstGeom>
          <a:solidFill>
            <a:schemeClr val="accent3">
              <a:lumMod val="20000"/>
              <a:lumOff val="80000"/>
            </a:schemeClr>
          </a:solidFill>
          <a:ln>
            <a:noFill/>
          </a:ln>
          <a:effectLst/>
        </p:spPr>
        <p:txBody>
          <a:bodyPr wrap="square" lIns="91440" tIns="45720" rIns="91440" bIns="45720" anchor="ctr">
            <a:normAutofit fontScale="25000" lnSpcReduction="20000"/>
          </a:bodyPr>
          <a:lstStyle/>
          <a:p>
            <a:pPr algn="ctr"/>
            <a:endParaRPr>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1" name="ísļiďé"/>
          <p:cNvSpPr/>
          <p:nvPr>
            <p:custDataLst>
              <p:tags r:id="rId14"/>
            </p:custDataLst>
          </p:nvPr>
        </p:nvSpPr>
        <p:spPr bwMode="gray">
          <a:xfrm rot="14369022">
            <a:off x="4993298" y="2657423"/>
            <a:ext cx="831979" cy="299026"/>
          </a:xfrm>
          <a:prstGeom prst="rightArrow">
            <a:avLst>
              <a:gd name="adj1" fmla="val 35167"/>
              <a:gd name="adj2" fmla="val 111029"/>
            </a:avLst>
          </a:prstGeom>
          <a:solidFill>
            <a:schemeClr val="accent3">
              <a:lumMod val="20000"/>
              <a:lumOff val="80000"/>
            </a:schemeClr>
          </a:solidFill>
          <a:ln>
            <a:noFill/>
          </a:ln>
          <a:effectLst/>
        </p:spPr>
        <p:txBody>
          <a:bodyPr wrap="square" lIns="91440" tIns="45720" rIns="91440" bIns="45720" anchor="ctr">
            <a:normAutofit fontScale="25000" lnSpcReduction="20000"/>
          </a:bodyPr>
          <a:lstStyle/>
          <a:p>
            <a:pPr algn="ctr"/>
            <a:endParaRPr>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2" name="íṡ1iḑê"/>
          <p:cNvSpPr/>
          <p:nvPr>
            <p:custDataLst>
              <p:tags r:id="rId15"/>
            </p:custDataLst>
          </p:nvPr>
        </p:nvSpPr>
        <p:spPr bwMode="gray">
          <a:xfrm rot="7535209">
            <a:off x="5024404" y="4778442"/>
            <a:ext cx="742318" cy="299026"/>
          </a:xfrm>
          <a:prstGeom prst="rightArrow">
            <a:avLst>
              <a:gd name="adj1" fmla="val 35167"/>
              <a:gd name="adj2" fmla="val 111029"/>
            </a:avLst>
          </a:prstGeom>
          <a:solidFill>
            <a:schemeClr val="accent3">
              <a:lumMod val="20000"/>
              <a:lumOff val="80000"/>
            </a:schemeClr>
          </a:solidFill>
          <a:ln>
            <a:noFill/>
          </a:ln>
          <a:effectLst/>
        </p:spPr>
        <p:txBody>
          <a:bodyPr wrap="square" lIns="91440" tIns="45720" rIns="91440" bIns="45720" anchor="ctr">
            <a:normAutofit fontScale="25000" lnSpcReduction="20000"/>
          </a:bodyPr>
          <a:lstStyle/>
          <a:p>
            <a:pPr algn="ctr"/>
            <a:endParaRPr>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3" name="iṧļîdé"/>
          <p:cNvSpPr/>
          <p:nvPr>
            <p:custDataLst>
              <p:tags r:id="rId16"/>
            </p:custDataLst>
          </p:nvPr>
        </p:nvSpPr>
        <p:spPr bwMode="gray">
          <a:xfrm>
            <a:off x="6860058" y="3759792"/>
            <a:ext cx="707384" cy="303448"/>
          </a:xfrm>
          <a:prstGeom prst="rightArrow">
            <a:avLst>
              <a:gd name="adj1" fmla="val 35167"/>
              <a:gd name="adj2" fmla="val 111028"/>
            </a:avLst>
          </a:prstGeom>
          <a:solidFill>
            <a:schemeClr val="accent3">
              <a:lumMod val="20000"/>
              <a:lumOff val="80000"/>
            </a:schemeClr>
          </a:solidFill>
          <a:ln>
            <a:noFill/>
          </a:ln>
          <a:effectLst/>
        </p:spPr>
        <p:txBody>
          <a:bodyPr wrap="square" lIns="91440" tIns="45720" rIns="91440" bIns="45720" anchor="ctr">
            <a:normAutofit fontScale="25000" lnSpcReduction="20000"/>
          </a:bodyPr>
          <a:lstStyle/>
          <a:p>
            <a:pPr algn="ctr"/>
            <a:endParaRPr>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4" name="ïśļïďé"/>
          <p:cNvSpPr/>
          <p:nvPr>
            <p:custDataLst>
              <p:tags r:id="rId17"/>
            </p:custDataLst>
          </p:nvPr>
        </p:nvSpPr>
        <p:spPr bwMode="gray">
          <a:xfrm rot="10800000">
            <a:off x="4555695" y="3753124"/>
            <a:ext cx="704077" cy="303448"/>
          </a:xfrm>
          <a:prstGeom prst="rightArrow">
            <a:avLst>
              <a:gd name="adj1" fmla="val 35167"/>
              <a:gd name="adj2" fmla="val 121041"/>
            </a:avLst>
          </a:prstGeom>
          <a:solidFill>
            <a:schemeClr val="accent3">
              <a:lumMod val="20000"/>
              <a:lumOff val="80000"/>
            </a:schemeClr>
          </a:solidFill>
          <a:ln>
            <a:noFill/>
          </a:ln>
          <a:effectLst/>
        </p:spPr>
        <p:txBody>
          <a:bodyPr wrap="square" lIns="91440" tIns="45720" rIns="91440" bIns="45720" anchor="ctr">
            <a:normAutofit fontScale="25000" lnSpcReduction="20000"/>
          </a:bodyPr>
          <a:lstStyle/>
          <a:p>
            <a:pPr algn="ctr"/>
            <a:endParaRPr>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45" name="íŝlîḋè"/>
          <p:cNvSpPr/>
          <p:nvPr>
            <p:custDataLst>
              <p:tags r:id="rId18"/>
            </p:custDataLst>
          </p:nvPr>
        </p:nvSpPr>
        <p:spPr bwMode="gray">
          <a:xfrm>
            <a:off x="4616102" y="5155705"/>
            <a:ext cx="704077" cy="714488"/>
          </a:xfrm>
          <a:prstGeom prst="ellipse">
            <a:avLst/>
          </a:prstGeom>
          <a:solidFill>
            <a:schemeClr val="accent3">
              <a:lumMod val="60000"/>
              <a:lumOff val="40000"/>
            </a:schemeClr>
          </a:solidFill>
          <a:ln>
            <a:noFill/>
          </a:ln>
          <a:effectLst>
            <a:outerShdw blurRad="101600" dist="38100" dir="2700000" algn="tl" rotWithShape="0">
              <a:srgbClr val="F4B488">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a:solidFill>
                <a:schemeClr val="lt1"/>
              </a:solidFill>
              <a:latin typeface="思源黑体 CN Normal" panose="020B0400000000000000" pitchFamily="34" charset="-122"/>
              <a:ea typeface="思源黑体 CN Medium" panose="020B0600000000000000" pitchFamily="34" charset="-122"/>
              <a:cs typeface="Arial Unicode MS" panose="020B0604020202020204" charset="-122"/>
              <a:sym typeface="思源黑体 CN Normal" panose="020B0400000000000000" pitchFamily="34" charset="-122"/>
            </a:endParaRPr>
          </a:p>
        </p:txBody>
      </p:sp>
      <p:sp>
        <p:nvSpPr>
          <p:cNvPr id="46" name="îslíḓé"/>
          <p:cNvSpPr/>
          <p:nvPr>
            <p:custDataLst>
              <p:tags r:id="rId19"/>
            </p:custDataLst>
          </p:nvPr>
        </p:nvSpPr>
        <p:spPr bwMode="gray">
          <a:xfrm>
            <a:off x="6750361" y="5160709"/>
            <a:ext cx="704077" cy="714488"/>
          </a:xfrm>
          <a:prstGeom prst="ellipse">
            <a:avLst/>
          </a:prstGeom>
          <a:solidFill>
            <a:schemeClr val="accent1"/>
          </a:solidFill>
          <a:ln>
            <a:noFill/>
          </a:ln>
          <a:effectLst>
            <a:outerShdw blurRad="101600" dist="38100" dir="2700000" algn="tl" rotWithShape="0">
              <a:srgbClr val="BC1E1E">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dirty="0">
              <a:solidFill>
                <a:schemeClr val="lt1"/>
              </a:solidFill>
              <a:latin typeface="思源黑体 CN Normal" panose="020B0400000000000000" pitchFamily="34" charset="-122"/>
              <a:ea typeface="思源黑体 CN Medium" panose="020B0600000000000000" pitchFamily="34" charset="-122"/>
              <a:cs typeface="Arial Unicode MS" panose="020B0604020202020204" charset="-122"/>
              <a:sym typeface="思源黑体 CN Normal" panose="020B0400000000000000" pitchFamily="34" charset="-122"/>
            </a:endParaRPr>
          </a:p>
        </p:txBody>
      </p:sp>
      <p:sp>
        <p:nvSpPr>
          <p:cNvPr id="47" name="íṧľíḑé"/>
          <p:cNvSpPr/>
          <p:nvPr>
            <p:custDataLst>
              <p:tags r:id="rId20"/>
            </p:custDataLst>
          </p:nvPr>
        </p:nvSpPr>
        <p:spPr bwMode="gray">
          <a:xfrm>
            <a:off x="7617864" y="3560105"/>
            <a:ext cx="704077" cy="714488"/>
          </a:xfrm>
          <a:prstGeom prst="ellipse">
            <a:avLst/>
          </a:prstGeom>
          <a:solidFill>
            <a:schemeClr val="accent3">
              <a:lumMod val="60000"/>
              <a:lumOff val="40000"/>
            </a:schemeClr>
          </a:solidFill>
          <a:ln>
            <a:noFill/>
          </a:ln>
          <a:effectLst>
            <a:outerShdw blurRad="101600" dist="38100" dir="2700000" algn="tl" rotWithShape="0">
              <a:srgbClr val="F4B488">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a:solidFill>
                <a:schemeClr val="lt1"/>
              </a:solidFill>
              <a:latin typeface="思源黑体 CN Normal" panose="020B0400000000000000" pitchFamily="34" charset="-122"/>
              <a:ea typeface="思源黑体 CN Medium" panose="020B0600000000000000" pitchFamily="34" charset="-122"/>
              <a:cs typeface="Arial Unicode MS" panose="020B0604020202020204" charset="-122"/>
              <a:sym typeface="思源黑体 CN Normal" panose="020B0400000000000000" pitchFamily="34" charset="-122"/>
            </a:endParaRPr>
          </a:p>
        </p:txBody>
      </p:sp>
      <p:sp>
        <p:nvSpPr>
          <p:cNvPr id="48" name="íŝliḓè"/>
          <p:cNvSpPr/>
          <p:nvPr>
            <p:custDataLst>
              <p:tags r:id="rId21"/>
            </p:custDataLst>
          </p:nvPr>
        </p:nvSpPr>
        <p:spPr bwMode="gray">
          <a:xfrm>
            <a:off x="6671495" y="1799442"/>
            <a:ext cx="704077" cy="714488"/>
          </a:xfrm>
          <a:prstGeom prst="ellipse">
            <a:avLst/>
          </a:prstGeom>
          <a:solidFill>
            <a:schemeClr val="accent1"/>
          </a:solidFill>
          <a:ln>
            <a:noFill/>
          </a:ln>
          <a:effectLst>
            <a:outerShdw blurRad="101600" dist="38100" dir="2700000" algn="tl" rotWithShape="0">
              <a:srgbClr val="BC1E1E">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a:solidFill>
                <a:schemeClr val="lt1"/>
              </a:solidFill>
              <a:latin typeface="思源黑体 CN Normal" panose="020B0400000000000000" pitchFamily="34" charset="-122"/>
              <a:ea typeface="思源黑体 CN Medium" panose="020B0600000000000000" pitchFamily="34" charset="-122"/>
              <a:cs typeface="Arial Unicode MS" panose="020B0604020202020204" charset="-122"/>
              <a:sym typeface="思源黑体 CN Normal" panose="020B0400000000000000" pitchFamily="34" charset="-122"/>
            </a:endParaRPr>
          </a:p>
        </p:txBody>
      </p:sp>
      <p:sp>
        <p:nvSpPr>
          <p:cNvPr id="49" name="iŝḷíďe"/>
          <p:cNvSpPr/>
          <p:nvPr>
            <p:custDataLst>
              <p:tags r:id="rId22"/>
            </p:custDataLst>
          </p:nvPr>
        </p:nvSpPr>
        <p:spPr bwMode="gray">
          <a:xfrm>
            <a:off x="4616102" y="1839418"/>
            <a:ext cx="704077" cy="714488"/>
          </a:xfrm>
          <a:prstGeom prst="ellipse">
            <a:avLst/>
          </a:prstGeom>
          <a:solidFill>
            <a:schemeClr val="accent3">
              <a:lumMod val="60000"/>
              <a:lumOff val="40000"/>
            </a:schemeClr>
          </a:solidFill>
          <a:ln>
            <a:noFill/>
          </a:ln>
          <a:effectLst>
            <a:outerShdw blurRad="101600" dist="38100" dir="2700000" algn="tl" rotWithShape="0">
              <a:srgbClr val="F4B488">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dirty="0">
              <a:solidFill>
                <a:schemeClr val="lt1"/>
              </a:solidFill>
              <a:latin typeface="思源黑体 CN Normal" panose="020B0400000000000000" pitchFamily="34" charset="-122"/>
              <a:ea typeface="思源黑体 CN Medium" panose="020B0600000000000000" pitchFamily="34" charset="-122"/>
              <a:cs typeface="Arial Unicode MS" panose="020B0604020202020204" charset="-122"/>
              <a:sym typeface="思源黑体 CN Normal" panose="020B0400000000000000" pitchFamily="34" charset="-122"/>
            </a:endParaRPr>
          </a:p>
        </p:txBody>
      </p:sp>
      <p:sp>
        <p:nvSpPr>
          <p:cNvPr id="50" name="îṩliḓè"/>
          <p:cNvSpPr/>
          <p:nvPr>
            <p:custDataLst>
              <p:tags r:id="rId23"/>
            </p:custDataLst>
          </p:nvPr>
        </p:nvSpPr>
        <p:spPr bwMode="gray">
          <a:xfrm>
            <a:off x="3753527" y="3560105"/>
            <a:ext cx="704077" cy="714488"/>
          </a:xfrm>
          <a:prstGeom prst="ellipse">
            <a:avLst/>
          </a:prstGeom>
          <a:solidFill>
            <a:schemeClr val="accent1"/>
          </a:solidFill>
          <a:ln>
            <a:noFill/>
          </a:ln>
          <a:effectLst>
            <a:outerShdw blurRad="101600" dist="38100" dir="2700000" algn="tl" rotWithShape="0">
              <a:srgbClr val="BC1E1E">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dirty="0">
              <a:solidFill>
                <a:schemeClr val="lt1"/>
              </a:solidFill>
              <a:latin typeface="思源黑体 CN Normal" panose="020B0400000000000000" pitchFamily="34" charset="-122"/>
              <a:ea typeface="思源黑体 CN Medium" panose="020B0600000000000000" pitchFamily="34" charset="-122"/>
              <a:cs typeface="Arial Unicode MS" panose="020B0604020202020204" charset="-122"/>
              <a:sym typeface="思源黑体 CN Normal" panose="020B0400000000000000" pitchFamily="34" charset="-122"/>
            </a:endParaRPr>
          </a:p>
        </p:txBody>
      </p:sp>
      <p:sp>
        <p:nvSpPr>
          <p:cNvPr id="51" name="iṧ1îḑè"/>
          <p:cNvSpPr/>
          <p:nvPr>
            <p:custDataLst>
              <p:tags r:id="rId24"/>
            </p:custDataLst>
          </p:nvPr>
        </p:nvSpPr>
        <p:spPr bwMode="auto">
          <a:xfrm>
            <a:off x="5197341" y="3022849"/>
            <a:ext cx="1693935" cy="1718980"/>
          </a:xfrm>
          <a:prstGeom prst="ellipse">
            <a:avLst/>
          </a:prstGeom>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zh-CN" altLang="en-US" sz="2400" b="1" dirty="0">
                <a:solidFill>
                  <a:schemeClr val="lt1"/>
                </a:solidFill>
                <a:latin typeface="微软雅黑" panose="020B0503020204020204" pitchFamily="34" charset="-122"/>
                <a:ea typeface="微软雅黑" panose="020B0503020204020204" pitchFamily="34" charset="-122"/>
                <a:cs typeface="Arial Unicode MS" panose="020B0604020202020204" charset="-122"/>
                <a:sym typeface="思源黑体 CN Normal" panose="020B0400000000000000" pitchFamily="34" charset="-122"/>
              </a:rPr>
              <a:t>六项</a:t>
            </a:r>
            <a:endParaRPr lang="zh-CN" altLang="en-US" sz="2400" b="1" dirty="0">
              <a:solidFill>
                <a:schemeClr val="lt1"/>
              </a:solidFill>
              <a:latin typeface="微软雅黑" panose="020B0503020204020204" pitchFamily="34" charset="-122"/>
              <a:ea typeface="微软雅黑" panose="020B0503020204020204" pitchFamily="34" charset="-122"/>
              <a:cs typeface="Arial Unicode MS" panose="020B0604020202020204" charset="-122"/>
              <a:sym typeface="思源黑体 CN Normal" panose="020B0400000000000000" pitchFamily="34" charset="-122"/>
            </a:endParaRPr>
          </a:p>
          <a:p>
            <a:pPr algn="ctr"/>
            <a:r>
              <a:rPr lang="zh-CN" altLang="en-US" sz="2400" b="1" dirty="0">
                <a:solidFill>
                  <a:schemeClr val="lt1"/>
                </a:solidFill>
                <a:latin typeface="微软雅黑" panose="020B0503020204020204" pitchFamily="34" charset="-122"/>
                <a:ea typeface="微软雅黑" panose="020B0503020204020204" pitchFamily="34" charset="-122"/>
                <a:cs typeface="Arial Unicode MS" panose="020B0604020202020204" charset="-122"/>
                <a:sym typeface="思源黑体 CN Normal" panose="020B0400000000000000" pitchFamily="34" charset="-122"/>
              </a:rPr>
              <a:t>服务</a:t>
            </a:r>
            <a:endParaRPr lang="zh-CN" altLang="en-US" sz="2400" b="1" dirty="0">
              <a:solidFill>
                <a:schemeClr val="lt1"/>
              </a:solidFill>
              <a:latin typeface="微软雅黑" panose="020B0503020204020204" pitchFamily="34" charset="-122"/>
              <a:ea typeface="微软雅黑" panose="020B0503020204020204" pitchFamily="34" charset="-122"/>
              <a:cs typeface="Arial Unicode MS" panose="020B0604020202020204" charset="-122"/>
              <a:sym typeface="思源黑体 CN Normal" panose="020B0400000000000000" pitchFamily="34" charset="-122"/>
            </a:endParaRPr>
          </a:p>
        </p:txBody>
      </p:sp>
      <p:sp>
        <p:nvSpPr>
          <p:cNvPr id="52" name="îŝḻïḋè"/>
          <p:cNvSpPr/>
          <p:nvPr>
            <p:custDataLst>
              <p:tags r:id="rId25"/>
            </p:custDataLst>
          </p:nvPr>
        </p:nvSpPr>
        <p:spPr bwMode="auto">
          <a:xfrm>
            <a:off x="4800662" y="1986975"/>
            <a:ext cx="334961" cy="339422"/>
          </a:xfrm>
          <a:custGeom>
            <a:avLst/>
            <a:gdLst>
              <a:gd name="connsiteX0" fmla="*/ 96718 w 607590"/>
              <a:gd name="connsiteY0" fmla="*/ 353867 h 606712"/>
              <a:gd name="connsiteX1" fmla="*/ 56131 w 607590"/>
              <a:gd name="connsiteY1" fmla="*/ 556143 h 606712"/>
              <a:gd name="connsiteX2" fmla="*/ 551459 w 607590"/>
              <a:gd name="connsiteY2" fmla="*/ 556143 h 606712"/>
              <a:gd name="connsiteX3" fmla="*/ 510872 w 607590"/>
              <a:gd name="connsiteY3" fmla="*/ 353867 h 606712"/>
              <a:gd name="connsiteX4" fmla="*/ 401570 w 607590"/>
              <a:gd name="connsiteY4" fmla="*/ 353867 h 606712"/>
              <a:gd name="connsiteX5" fmla="*/ 388664 w 607590"/>
              <a:gd name="connsiteY5" fmla="*/ 375108 h 606712"/>
              <a:gd name="connsiteX6" fmla="*/ 372198 w 607590"/>
              <a:gd name="connsiteY6" fmla="*/ 403459 h 606712"/>
              <a:gd name="connsiteX7" fmla="*/ 366679 w 607590"/>
              <a:gd name="connsiteY7" fmla="*/ 413323 h 606712"/>
              <a:gd name="connsiteX8" fmla="*/ 348255 w 607590"/>
              <a:gd name="connsiteY8" fmla="*/ 447984 h 606712"/>
              <a:gd name="connsiteX9" fmla="*/ 326448 w 607590"/>
              <a:gd name="connsiteY9" fmla="*/ 491621 h 606712"/>
              <a:gd name="connsiteX10" fmla="*/ 303751 w 607590"/>
              <a:gd name="connsiteY10" fmla="*/ 505574 h 606712"/>
              <a:gd name="connsiteX11" fmla="*/ 281143 w 607590"/>
              <a:gd name="connsiteY11" fmla="*/ 491621 h 606712"/>
              <a:gd name="connsiteX12" fmla="*/ 270817 w 607590"/>
              <a:gd name="connsiteY12" fmla="*/ 471002 h 606712"/>
              <a:gd name="connsiteX13" fmla="*/ 253372 w 607590"/>
              <a:gd name="connsiteY13" fmla="*/ 436697 h 606712"/>
              <a:gd name="connsiteX14" fmla="*/ 208245 w 607590"/>
              <a:gd name="connsiteY14" fmla="*/ 354312 h 606712"/>
              <a:gd name="connsiteX15" fmla="*/ 208067 w 607590"/>
              <a:gd name="connsiteY15" fmla="*/ 353867 h 606712"/>
              <a:gd name="connsiteX16" fmla="*/ 303795 w 607590"/>
              <a:gd name="connsiteY16" fmla="*/ 151706 h 606712"/>
              <a:gd name="connsiteX17" fmla="*/ 329093 w 607590"/>
              <a:gd name="connsiteY17" fmla="*/ 176969 h 606712"/>
              <a:gd name="connsiteX18" fmla="*/ 303795 w 607590"/>
              <a:gd name="connsiteY18" fmla="*/ 202232 h 606712"/>
              <a:gd name="connsiteX19" fmla="*/ 278497 w 607590"/>
              <a:gd name="connsiteY19" fmla="*/ 176969 h 606712"/>
              <a:gd name="connsiteX20" fmla="*/ 303795 w 607590"/>
              <a:gd name="connsiteY20" fmla="*/ 151706 h 606712"/>
              <a:gd name="connsiteX21" fmla="*/ 303751 w 607590"/>
              <a:gd name="connsiteY21" fmla="*/ 101111 h 606712"/>
              <a:gd name="connsiteX22" fmla="*/ 227827 w 607590"/>
              <a:gd name="connsiteY22" fmla="*/ 176920 h 606712"/>
              <a:gd name="connsiteX23" fmla="*/ 303751 w 607590"/>
              <a:gd name="connsiteY23" fmla="*/ 252818 h 606712"/>
              <a:gd name="connsiteX24" fmla="*/ 379763 w 607590"/>
              <a:gd name="connsiteY24" fmla="*/ 176920 h 606712"/>
              <a:gd name="connsiteX25" fmla="*/ 303751 w 607590"/>
              <a:gd name="connsiteY25" fmla="*/ 101111 h 606712"/>
              <a:gd name="connsiteX26" fmla="*/ 320727 w 607590"/>
              <a:gd name="connsiteY26" fmla="*/ 812 h 606712"/>
              <a:gd name="connsiteX27" fmla="*/ 421775 w 607590"/>
              <a:gd name="connsiteY27" fmla="*/ 44854 h 606712"/>
              <a:gd name="connsiteX28" fmla="*/ 480965 w 607590"/>
              <a:gd name="connsiteY28" fmla="*/ 176920 h 606712"/>
              <a:gd name="connsiteX29" fmla="*/ 453729 w 607590"/>
              <a:gd name="connsiteY29" fmla="*/ 271215 h 606712"/>
              <a:gd name="connsiteX30" fmla="*/ 439221 w 607590"/>
              <a:gd name="connsiteY30" fmla="*/ 293878 h 606712"/>
              <a:gd name="connsiteX31" fmla="*/ 433257 w 607590"/>
              <a:gd name="connsiteY31" fmla="*/ 303387 h 606712"/>
              <a:gd name="connsiteX32" fmla="*/ 531611 w 607590"/>
              <a:gd name="connsiteY32" fmla="*/ 303387 h 606712"/>
              <a:gd name="connsiteX33" fmla="*/ 556444 w 607590"/>
              <a:gd name="connsiteY33" fmla="*/ 323650 h 606712"/>
              <a:gd name="connsiteX34" fmla="*/ 607089 w 607590"/>
              <a:gd name="connsiteY34" fmla="*/ 576495 h 606712"/>
              <a:gd name="connsiteX35" fmla="*/ 601838 w 607590"/>
              <a:gd name="connsiteY35" fmla="*/ 597469 h 606712"/>
              <a:gd name="connsiteX36" fmla="*/ 582256 w 607590"/>
              <a:gd name="connsiteY36" fmla="*/ 606712 h 606712"/>
              <a:gd name="connsiteX37" fmla="*/ 25245 w 607590"/>
              <a:gd name="connsiteY37" fmla="*/ 606712 h 606712"/>
              <a:gd name="connsiteX38" fmla="*/ 5752 w 607590"/>
              <a:gd name="connsiteY38" fmla="*/ 597469 h 606712"/>
              <a:gd name="connsiteX39" fmla="*/ 501 w 607590"/>
              <a:gd name="connsiteY39" fmla="*/ 576495 h 606712"/>
              <a:gd name="connsiteX40" fmla="*/ 51146 w 607590"/>
              <a:gd name="connsiteY40" fmla="*/ 323650 h 606712"/>
              <a:gd name="connsiteX41" fmla="*/ 75890 w 607590"/>
              <a:gd name="connsiteY41" fmla="*/ 303387 h 606712"/>
              <a:gd name="connsiteX42" fmla="*/ 175846 w 607590"/>
              <a:gd name="connsiteY42" fmla="*/ 303387 h 606712"/>
              <a:gd name="connsiteX43" fmla="*/ 160982 w 607590"/>
              <a:gd name="connsiteY43" fmla="*/ 281613 h 606712"/>
              <a:gd name="connsiteX44" fmla="*/ 128316 w 607590"/>
              <a:gd name="connsiteY44" fmla="*/ 151769 h 606712"/>
              <a:gd name="connsiteX45" fmla="*/ 283101 w 607590"/>
              <a:gd name="connsiteY45" fmla="*/ 1218 h 606712"/>
              <a:gd name="connsiteX46" fmla="*/ 320727 w 607590"/>
              <a:gd name="connsiteY46" fmla="*/ 812 h 60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7590" h="606712">
                <a:moveTo>
                  <a:pt x="96718" y="353867"/>
                </a:moveTo>
                <a:lnTo>
                  <a:pt x="56131" y="556143"/>
                </a:lnTo>
                <a:lnTo>
                  <a:pt x="551459" y="556143"/>
                </a:lnTo>
                <a:lnTo>
                  <a:pt x="510872" y="353867"/>
                </a:lnTo>
                <a:lnTo>
                  <a:pt x="401570" y="353867"/>
                </a:lnTo>
                <a:cubicBezTo>
                  <a:pt x="397387" y="360710"/>
                  <a:pt x="393025" y="367820"/>
                  <a:pt x="388664" y="375108"/>
                </a:cubicBezTo>
                <a:cubicBezTo>
                  <a:pt x="383057" y="384528"/>
                  <a:pt x="377538" y="393949"/>
                  <a:pt x="372198" y="403459"/>
                </a:cubicBezTo>
                <a:cubicBezTo>
                  <a:pt x="370329" y="406747"/>
                  <a:pt x="368548" y="410035"/>
                  <a:pt x="366679" y="413323"/>
                </a:cubicBezTo>
                <a:cubicBezTo>
                  <a:pt x="360360" y="424788"/>
                  <a:pt x="354129" y="436342"/>
                  <a:pt x="348255" y="447984"/>
                </a:cubicBezTo>
                <a:lnTo>
                  <a:pt x="326448" y="491621"/>
                </a:lnTo>
                <a:cubicBezTo>
                  <a:pt x="322175" y="500153"/>
                  <a:pt x="313364" y="505574"/>
                  <a:pt x="303751" y="505574"/>
                </a:cubicBezTo>
                <a:cubicBezTo>
                  <a:pt x="294227" y="505574"/>
                  <a:pt x="285415" y="500153"/>
                  <a:pt x="281143" y="491621"/>
                </a:cubicBezTo>
                <a:lnTo>
                  <a:pt x="270817" y="471002"/>
                </a:lnTo>
                <a:cubicBezTo>
                  <a:pt x="265032" y="459449"/>
                  <a:pt x="259246" y="448162"/>
                  <a:pt x="253372" y="436697"/>
                </a:cubicBezTo>
                <a:cubicBezTo>
                  <a:pt x="239665" y="410035"/>
                  <a:pt x="224533" y="381862"/>
                  <a:pt x="208245" y="354312"/>
                </a:cubicBezTo>
                <a:cubicBezTo>
                  <a:pt x="208245" y="354223"/>
                  <a:pt x="208156" y="354045"/>
                  <a:pt x="208067" y="353867"/>
                </a:cubicBezTo>
                <a:close/>
                <a:moveTo>
                  <a:pt x="303795" y="151706"/>
                </a:moveTo>
                <a:cubicBezTo>
                  <a:pt x="317767" y="151706"/>
                  <a:pt x="329093" y="163017"/>
                  <a:pt x="329093" y="176969"/>
                </a:cubicBezTo>
                <a:cubicBezTo>
                  <a:pt x="329093" y="190921"/>
                  <a:pt x="317767" y="202232"/>
                  <a:pt x="303795" y="202232"/>
                </a:cubicBezTo>
                <a:cubicBezTo>
                  <a:pt x="289823" y="202232"/>
                  <a:pt x="278497" y="190921"/>
                  <a:pt x="278497" y="176969"/>
                </a:cubicBezTo>
                <a:cubicBezTo>
                  <a:pt x="278497" y="163017"/>
                  <a:pt x="289823" y="151706"/>
                  <a:pt x="303795" y="151706"/>
                </a:cubicBezTo>
                <a:close/>
                <a:moveTo>
                  <a:pt x="303751" y="101111"/>
                </a:moveTo>
                <a:cubicBezTo>
                  <a:pt x="261917" y="101111"/>
                  <a:pt x="227827" y="135150"/>
                  <a:pt x="227827" y="176920"/>
                </a:cubicBezTo>
                <a:cubicBezTo>
                  <a:pt x="227827" y="218780"/>
                  <a:pt x="261917" y="252818"/>
                  <a:pt x="303751" y="252818"/>
                </a:cubicBezTo>
                <a:cubicBezTo>
                  <a:pt x="345673" y="252818"/>
                  <a:pt x="379763" y="218780"/>
                  <a:pt x="379763" y="176920"/>
                </a:cubicBezTo>
                <a:cubicBezTo>
                  <a:pt x="379763" y="135150"/>
                  <a:pt x="345673" y="101111"/>
                  <a:pt x="303751" y="101111"/>
                </a:cubicBezTo>
                <a:close/>
                <a:moveTo>
                  <a:pt x="320727" y="812"/>
                </a:moveTo>
                <a:cubicBezTo>
                  <a:pt x="357990" y="4395"/>
                  <a:pt x="393537" y="19725"/>
                  <a:pt x="421775" y="44854"/>
                </a:cubicBezTo>
                <a:cubicBezTo>
                  <a:pt x="459425" y="78448"/>
                  <a:pt x="480965" y="126618"/>
                  <a:pt x="480965" y="176920"/>
                </a:cubicBezTo>
                <a:cubicBezTo>
                  <a:pt x="480965" y="210426"/>
                  <a:pt x="471530" y="242953"/>
                  <a:pt x="453729" y="271215"/>
                </a:cubicBezTo>
                <a:lnTo>
                  <a:pt x="439221" y="293878"/>
                </a:lnTo>
                <a:cubicBezTo>
                  <a:pt x="437262" y="296988"/>
                  <a:pt x="435215" y="300188"/>
                  <a:pt x="433257" y="303387"/>
                </a:cubicBezTo>
                <a:lnTo>
                  <a:pt x="531611" y="303387"/>
                </a:lnTo>
                <a:cubicBezTo>
                  <a:pt x="543716" y="303387"/>
                  <a:pt x="554129" y="311830"/>
                  <a:pt x="556444" y="323650"/>
                </a:cubicBezTo>
                <a:lnTo>
                  <a:pt x="607089" y="576495"/>
                </a:lnTo>
                <a:cubicBezTo>
                  <a:pt x="608602" y="583872"/>
                  <a:pt x="606644" y="591604"/>
                  <a:pt x="601838" y="597469"/>
                </a:cubicBezTo>
                <a:cubicBezTo>
                  <a:pt x="597031" y="603246"/>
                  <a:pt x="589911" y="606712"/>
                  <a:pt x="582256" y="606712"/>
                </a:cubicBezTo>
                <a:lnTo>
                  <a:pt x="25245" y="606712"/>
                </a:lnTo>
                <a:cubicBezTo>
                  <a:pt x="17679" y="606712"/>
                  <a:pt x="10559" y="603246"/>
                  <a:pt x="5752" y="597469"/>
                </a:cubicBezTo>
                <a:cubicBezTo>
                  <a:pt x="946" y="591604"/>
                  <a:pt x="-1012" y="583872"/>
                  <a:pt x="501" y="576495"/>
                </a:cubicBezTo>
                <a:lnTo>
                  <a:pt x="51146" y="323650"/>
                </a:lnTo>
                <a:cubicBezTo>
                  <a:pt x="53460" y="311830"/>
                  <a:pt x="63874" y="303387"/>
                  <a:pt x="75890" y="303387"/>
                </a:cubicBezTo>
                <a:lnTo>
                  <a:pt x="175846" y="303387"/>
                </a:lnTo>
                <a:cubicBezTo>
                  <a:pt x="170951" y="296099"/>
                  <a:pt x="166233" y="288634"/>
                  <a:pt x="160982" y="281613"/>
                </a:cubicBezTo>
                <a:cubicBezTo>
                  <a:pt x="133478" y="244286"/>
                  <a:pt x="121907" y="198250"/>
                  <a:pt x="128316" y="151769"/>
                </a:cubicBezTo>
                <a:cubicBezTo>
                  <a:pt x="139175" y="73472"/>
                  <a:pt x="204329" y="10105"/>
                  <a:pt x="283101" y="1218"/>
                </a:cubicBezTo>
                <a:cubicBezTo>
                  <a:pt x="295695" y="-271"/>
                  <a:pt x="308307" y="-382"/>
                  <a:pt x="320727" y="812"/>
                </a:cubicBezTo>
                <a:close/>
              </a:path>
            </a:pathLst>
          </a:custGeom>
          <a:solidFill>
            <a:schemeClr val="lt1"/>
          </a:solidFill>
          <a:ln>
            <a:noFill/>
          </a:ln>
        </p:spPr>
        <p:txBody>
          <a:bodyPr wrap="square" lIns="91440" tIns="45720" rIns="91440" bIns="45720">
            <a:normAutofit fontScale="97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3" name="íṥḷïḑe"/>
          <p:cNvSpPr/>
          <p:nvPr>
            <p:custDataLst>
              <p:tags r:id="rId26"/>
            </p:custDataLst>
          </p:nvPr>
        </p:nvSpPr>
        <p:spPr bwMode="auto">
          <a:xfrm>
            <a:off x="6856053" y="2018518"/>
            <a:ext cx="334961" cy="276335"/>
          </a:xfrm>
          <a:custGeom>
            <a:avLst/>
            <a:gdLst>
              <a:gd name="connsiteX0" fmla="*/ 390482 w 564166"/>
              <a:gd name="connsiteY0" fmla="*/ 307997 h 458643"/>
              <a:gd name="connsiteX1" fmla="*/ 403395 w 564166"/>
              <a:gd name="connsiteY1" fmla="*/ 307997 h 458643"/>
              <a:gd name="connsiteX2" fmla="*/ 439265 w 564166"/>
              <a:gd name="connsiteY2" fmla="*/ 353908 h 458643"/>
              <a:gd name="connsiteX3" fmla="*/ 434961 w 564166"/>
              <a:gd name="connsiteY3" fmla="*/ 361082 h 458643"/>
              <a:gd name="connsiteX4" fmla="*/ 419178 w 564166"/>
              <a:gd name="connsiteY4" fmla="*/ 361082 h 458643"/>
              <a:gd name="connsiteX5" fmla="*/ 492353 w 564166"/>
              <a:gd name="connsiteY5" fmla="*/ 419905 h 458643"/>
              <a:gd name="connsiteX6" fmla="*/ 512440 w 564166"/>
              <a:gd name="connsiteY6" fmla="*/ 438557 h 458643"/>
              <a:gd name="connsiteX7" fmla="*/ 492353 w 564166"/>
              <a:gd name="connsiteY7" fmla="*/ 458643 h 458643"/>
              <a:gd name="connsiteX8" fmla="*/ 379004 w 564166"/>
              <a:gd name="connsiteY8" fmla="*/ 361082 h 458643"/>
              <a:gd name="connsiteX9" fmla="*/ 358916 w 564166"/>
              <a:gd name="connsiteY9" fmla="*/ 361082 h 458643"/>
              <a:gd name="connsiteX10" fmla="*/ 354612 w 564166"/>
              <a:gd name="connsiteY10" fmla="*/ 353908 h 458643"/>
              <a:gd name="connsiteX11" fmla="*/ 277051 w 564166"/>
              <a:gd name="connsiteY11" fmla="*/ 307997 h 458643"/>
              <a:gd name="connsiteX12" fmla="*/ 288553 w 564166"/>
              <a:gd name="connsiteY12" fmla="*/ 307997 h 458643"/>
              <a:gd name="connsiteX13" fmla="*/ 324497 w 564166"/>
              <a:gd name="connsiteY13" fmla="*/ 353908 h 458643"/>
              <a:gd name="connsiteX14" fmla="*/ 320183 w 564166"/>
              <a:gd name="connsiteY14" fmla="*/ 361082 h 458643"/>
              <a:gd name="connsiteX15" fmla="*/ 301493 w 564166"/>
              <a:gd name="connsiteY15" fmla="*/ 361082 h 458643"/>
              <a:gd name="connsiteX16" fmla="*/ 301493 w 564166"/>
              <a:gd name="connsiteY16" fmla="*/ 438557 h 458643"/>
              <a:gd name="connsiteX17" fmla="*/ 282802 w 564166"/>
              <a:gd name="connsiteY17" fmla="*/ 458643 h 458643"/>
              <a:gd name="connsiteX18" fmla="*/ 262673 w 564166"/>
              <a:gd name="connsiteY18" fmla="*/ 438557 h 458643"/>
              <a:gd name="connsiteX19" fmla="*/ 262673 w 564166"/>
              <a:gd name="connsiteY19" fmla="*/ 361082 h 458643"/>
              <a:gd name="connsiteX20" fmla="*/ 243982 w 564166"/>
              <a:gd name="connsiteY20" fmla="*/ 361082 h 458643"/>
              <a:gd name="connsiteX21" fmla="*/ 239669 w 564166"/>
              <a:gd name="connsiteY21" fmla="*/ 353908 h 458643"/>
              <a:gd name="connsiteX22" fmla="*/ 162189 w 564166"/>
              <a:gd name="connsiteY22" fmla="*/ 307997 h 458643"/>
              <a:gd name="connsiteX23" fmla="*/ 173671 w 564166"/>
              <a:gd name="connsiteY23" fmla="*/ 307997 h 458643"/>
              <a:gd name="connsiteX24" fmla="*/ 209554 w 564166"/>
              <a:gd name="connsiteY24" fmla="*/ 353908 h 458643"/>
              <a:gd name="connsiteX25" fmla="*/ 205248 w 564166"/>
              <a:gd name="connsiteY25" fmla="*/ 361082 h 458643"/>
              <a:gd name="connsiteX26" fmla="*/ 185154 w 564166"/>
              <a:gd name="connsiteY26" fmla="*/ 361082 h 458643"/>
              <a:gd name="connsiteX27" fmla="*/ 71765 w 564166"/>
              <a:gd name="connsiteY27" fmla="*/ 458643 h 458643"/>
              <a:gd name="connsiteX28" fmla="*/ 53106 w 564166"/>
              <a:gd name="connsiteY28" fmla="*/ 438557 h 458643"/>
              <a:gd name="connsiteX29" fmla="*/ 71765 w 564166"/>
              <a:gd name="connsiteY29" fmla="*/ 419905 h 458643"/>
              <a:gd name="connsiteX30" fmla="*/ 146401 w 564166"/>
              <a:gd name="connsiteY30" fmla="*/ 361082 h 458643"/>
              <a:gd name="connsiteX31" fmla="*/ 129177 w 564166"/>
              <a:gd name="connsiteY31" fmla="*/ 361082 h 458643"/>
              <a:gd name="connsiteX32" fmla="*/ 124871 w 564166"/>
              <a:gd name="connsiteY32" fmla="*/ 353908 h 458643"/>
              <a:gd name="connsiteX33" fmla="*/ 340222 w 564166"/>
              <a:gd name="connsiteY33" fmla="*/ 0 h 458643"/>
              <a:gd name="connsiteX34" fmla="*/ 453630 w 564166"/>
              <a:gd name="connsiteY34" fmla="*/ 118973 h 458643"/>
              <a:gd name="connsiteX35" fmla="*/ 525407 w 564166"/>
              <a:gd name="connsiteY35" fmla="*/ 179176 h 458643"/>
              <a:gd name="connsiteX36" fmla="*/ 564166 w 564166"/>
              <a:gd name="connsiteY36" fmla="*/ 232212 h 458643"/>
              <a:gd name="connsiteX37" fmla="*/ 518229 w 564166"/>
              <a:gd name="connsiteY37" fmla="*/ 286681 h 458643"/>
              <a:gd name="connsiteX38" fmla="*/ 45937 w 564166"/>
              <a:gd name="connsiteY38" fmla="*/ 286681 h 458643"/>
              <a:gd name="connsiteX39" fmla="*/ 0 w 564166"/>
              <a:gd name="connsiteY39" fmla="*/ 232212 h 458643"/>
              <a:gd name="connsiteX40" fmla="*/ 45937 w 564166"/>
              <a:gd name="connsiteY40" fmla="*/ 179176 h 458643"/>
              <a:gd name="connsiteX41" fmla="*/ 111972 w 564166"/>
              <a:gd name="connsiteY41" fmla="*/ 103205 h 458643"/>
              <a:gd name="connsiteX42" fmla="*/ 134941 w 564166"/>
              <a:gd name="connsiteY42" fmla="*/ 107505 h 458643"/>
              <a:gd name="connsiteX43" fmla="*/ 209589 w 564166"/>
              <a:gd name="connsiteY43" fmla="*/ 22934 h 458643"/>
              <a:gd name="connsiteX44" fmla="*/ 256961 w 564166"/>
              <a:gd name="connsiteY44" fmla="*/ 43002 h 458643"/>
              <a:gd name="connsiteX45" fmla="*/ 340222 w 564166"/>
              <a:gd name="connsiteY45" fmla="*/ 0 h 4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64166" h="458643">
                <a:moveTo>
                  <a:pt x="390482" y="307997"/>
                </a:moveTo>
                <a:cubicBezTo>
                  <a:pt x="394786" y="303693"/>
                  <a:pt x="399091" y="303693"/>
                  <a:pt x="403395" y="307997"/>
                </a:cubicBezTo>
                <a:lnTo>
                  <a:pt x="439265" y="353908"/>
                </a:lnTo>
                <a:cubicBezTo>
                  <a:pt x="442135" y="358212"/>
                  <a:pt x="440700" y="361082"/>
                  <a:pt x="434961" y="361082"/>
                </a:cubicBezTo>
                <a:lnTo>
                  <a:pt x="419178" y="361082"/>
                </a:lnTo>
                <a:cubicBezTo>
                  <a:pt x="426352" y="394081"/>
                  <a:pt x="456483" y="419905"/>
                  <a:pt x="492353" y="419905"/>
                </a:cubicBezTo>
                <a:cubicBezTo>
                  <a:pt x="503831" y="419905"/>
                  <a:pt x="512440" y="428514"/>
                  <a:pt x="512440" y="438557"/>
                </a:cubicBezTo>
                <a:cubicBezTo>
                  <a:pt x="512440" y="450035"/>
                  <a:pt x="503831" y="458643"/>
                  <a:pt x="492353" y="458643"/>
                </a:cubicBezTo>
                <a:cubicBezTo>
                  <a:pt x="434961" y="458643"/>
                  <a:pt x="387612" y="415601"/>
                  <a:pt x="379004" y="361082"/>
                </a:cubicBezTo>
                <a:lnTo>
                  <a:pt x="358916" y="361082"/>
                </a:lnTo>
                <a:cubicBezTo>
                  <a:pt x="353177" y="361082"/>
                  <a:pt x="351742" y="358212"/>
                  <a:pt x="354612" y="353908"/>
                </a:cubicBezTo>
                <a:close/>
                <a:moveTo>
                  <a:pt x="277051" y="307997"/>
                </a:moveTo>
                <a:cubicBezTo>
                  <a:pt x="279926" y="303693"/>
                  <a:pt x="285677" y="303693"/>
                  <a:pt x="288553" y="307997"/>
                </a:cubicBezTo>
                <a:lnTo>
                  <a:pt x="324497" y="353908"/>
                </a:lnTo>
                <a:cubicBezTo>
                  <a:pt x="327372" y="358212"/>
                  <a:pt x="325934" y="361082"/>
                  <a:pt x="320183" y="361082"/>
                </a:cubicBezTo>
                <a:lnTo>
                  <a:pt x="301493" y="361082"/>
                </a:lnTo>
                <a:lnTo>
                  <a:pt x="301493" y="438557"/>
                </a:lnTo>
                <a:cubicBezTo>
                  <a:pt x="301493" y="450035"/>
                  <a:pt x="292866" y="458643"/>
                  <a:pt x="282802" y="458643"/>
                </a:cubicBezTo>
                <a:cubicBezTo>
                  <a:pt x="271300" y="458643"/>
                  <a:pt x="262673" y="450035"/>
                  <a:pt x="262673" y="438557"/>
                </a:cubicBezTo>
                <a:lnTo>
                  <a:pt x="262673" y="361082"/>
                </a:lnTo>
                <a:lnTo>
                  <a:pt x="243982" y="361082"/>
                </a:lnTo>
                <a:cubicBezTo>
                  <a:pt x="238231" y="361082"/>
                  <a:pt x="236793" y="358212"/>
                  <a:pt x="239669" y="353908"/>
                </a:cubicBezTo>
                <a:close/>
                <a:moveTo>
                  <a:pt x="162189" y="307997"/>
                </a:moveTo>
                <a:cubicBezTo>
                  <a:pt x="165059" y="303693"/>
                  <a:pt x="169365" y="303693"/>
                  <a:pt x="173671" y="307997"/>
                </a:cubicBezTo>
                <a:lnTo>
                  <a:pt x="209554" y="353908"/>
                </a:lnTo>
                <a:cubicBezTo>
                  <a:pt x="212424" y="358212"/>
                  <a:pt x="210989" y="361082"/>
                  <a:pt x="205248" y="361082"/>
                </a:cubicBezTo>
                <a:lnTo>
                  <a:pt x="185154" y="361082"/>
                </a:lnTo>
                <a:cubicBezTo>
                  <a:pt x="176542" y="415601"/>
                  <a:pt x="129177" y="458643"/>
                  <a:pt x="71765" y="458643"/>
                </a:cubicBezTo>
                <a:cubicBezTo>
                  <a:pt x="61718" y="458643"/>
                  <a:pt x="53106" y="450035"/>
                  <a:pt x="53106" y="438557"/>
                </a:cubicBezTo>
                <a:cubicBezTo>
                  <a:pt x="53106" y="428514"/>
                  <a:pt x="61718" y="419905"/>
                  <a:pt x="71765" y="419905"/>
                </a:cubicBezTo>
                <a:cubicBezTo>
                  <a:pt x="107648" y="419905"/>
                  <a:pt x="137789" y="394081"/>
                  <a:pt x="146401" y="361082"/>
                </a:cubicBezTo>
                <a:lnTo>
                  <a:pt x="129177" y="361082"/>
                </a:lnTo>
                <a:cubicBezTo>
                  <a:pt x="123436" y="361082"/>
                  <a:pt x="122001" y="358212"/>
                  <a:pt x="124871" y="353908"/>
                </a:cubicBezTo>
                <a:close/>
                <a:moveTo>
                  <a:pt x="340222" y="0"/>
                </a:moveTo>
                <a:cubicBezTo>
                  <a:pt x="399079" y="0"/>
                  <a:pt x="447888" y="51603"/>
                  <a:pt x="453630" y="118973"/>
                </a:cubicBezTo>
                <a:cubicBezTo>
                  <a:pt x="488083" y="118973"/>
                  <a:pt x="515358" y="144774"/>
                  <a:pt x="525407" y="179176"/>
                </a:cubicBezTo>
                <a:cubicBezTo>
                  <a:pt x="546940" y="183476"/>
                  <a:pt x="564166" y="204977"/>
                  <a:pt x="564166" y="232212"/>
                </a:cubicBezTo>
                <a:cubicBezTo>
                  <a:pt x="564166" y="262313"/>
                  <a:pt x="544069" y="286681"/>
                  <a:pt x="518229" y="286681"/>
                </a:cubicBezTo>
                <a:lnTo>
                  <a:pt x="45937" y="286681"/>
                </a:lnTo>
                <a:cubicBezTo>
                  <a:pt x="20097" y="286681"/>
                  <a:pt x="0" y="262313"/>
                  <a:pt x="0" y="232212"/>
                </a:cubicBezTo>
                <a:cubicBezTo>
                  <a:pt x="0" y="202110"/>
                  <a:pt x="20097" y="179176"/>
                  <a:pt x="45937" y="179176"/>
                </a:cubicBezTo>
                <a:cubicBezTo>
                  <a:pt x="45937" y="136173"/>
                  <a:pt x="76084" y="103205"/>
                  <a:pt x="111972" y="103205"/>
                </a:cubicBezTo>
                <a:cubicBezTo>
                  <a:pt x="119150" y="103205"/>
                  <a:pt x="127763" y="104639"/>
                  <a:pt x="134941" y="107505"/>
                </a:cubicBezTo>
                <a:cubicBezTo>
                  <a:pt x="134941" y="60203"/>
                  <a:pt x="169394" y="22934"/>
                  <a:pt x="209589" y="22934"/>
                </a:cubicBezTo>
                <a:cubicBezTo>
                  <a:pt x="228251" y="22934"/>
                  <a:pt x="244042" y="30102"/>
                  <a:pt x="256961" y="43002"/>
                </a:cubicBezTo>
                <a:cubicBezTo>
                  <a:pt x="278494" y="15767"/>
                  <a:pt x="307205" y="0"/>
                  <a:pt x="340222" y="0"/>
                </a:cubicBezTo>
                <a:close/>
              </a:path>
            </a:pathLst>
          </a:custGeom>
          <a:solidFill>
            <a:schemeClr val="lt1"/>
          </a:solidFill>
          <a:ln>
            <a:noFill/>
          </a:ln>
        </p:spPr>
        <p:txBody>
          <a:bodyPr wrap="square" lIns="91440" tIns="45720" rIns="91440" bIns="45720">
            <a:normAutofit fontScale="8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4" name="í$1iḑé"/>
          <p:cNvSpPr/>
          <p:nvPr>
            <p:custDataLst>
              <p:tags r:id="rId27"/>
            </p:custDataLst>
          </p:nvPr>
        </p:nvSpPr>
        <p:spPr bwMode="auto">
          <a:xfrm>
            <a:off x="3938085" y="3751981"/>
            <a:ext cx="334960" cy="330736"/>
          </a:xfrm>
          <a:custGeom>
            <a:avLst/>
            <a:gdLst>
              <a:gd name="connsiteX0" fmla="*/ 273512 w 601147"/>
              <a:gd name="connsiteY0" fmla="*/ 584635 h 584917"/>
              <a:gd name="connsiteX1" fmla="*/ 273513 w 601147"/>
              <a:gd name="connsiteY1" fmla="*/ 584635 h 584917"/>
              <a:gd name="connsiteX2" fmla="*/ 273583 w 601147"/>
              <a:gd name="connsiteY2" fmla="*/ 584635 h 584917"/>
              <a:gd name="connsiteX3" fmla="*/ 273583 w 601147"/>
              <a:gd name="connsiteY3" fmla="*/ 584917 h 584917"/>
              <a:gd name="connsiteX4" fmla="*/ 273512 w 601147"/>
              <a:gd name="connsiteY4" fmla="*/ 584917 h 584917"/>
              <a:gd name="connsiteX5" fmla="*/ 509977 w 601147"/>
              <a:gd name="connsiteY5" fmla="*/ 386927 h 584917"/>
              <a:gd name="connsiteX6" fmla="*/ 441599 w 601147"/>
              <a:gd name="connsiteY6" fmla="*/ 411333 h 584917"/>
              <a:gd name="connsiteX7" fmla="*/ 441599 w 601147"/>
              <a:gd name="connsiteY7" fmla="*/ 471114 h 584917"/>
              <a:gd name="connsiteX8" fmla="*/ 509977 w 601147"/>
              <a:gd name="connsiteY8" fmla="*/ 558592 h 584917"/>
              <a:gd name="connsiteX9" fmla="*/ 509977 w 601147"/>
              <a:gd name="connsiteY9" fmla="*/ 356214 h 584917"/>
              <a:gd name="connsiteX10" fmla="*/ 601147 w 601147"/>
              <a:gd name="connsiteY10" fmla="*/ 385008 h 584917"/>
              <a:gd name="connsiteX11" fmla="*/ 601147 w 601147"/>
              <a:gd name="connsiteY11" fmla="*/ 471114 h 584917"/>
              <a:gd name="connsiteX12" fmla="*/ 509977 w 601147"/>
              <a:gd name="connsiteY12" fmla="*/ 584917 h 584917"/>
              <a:gd name="connsiteX13" fmla="*/ 418806 w 601147"/>
              <a:gd name="connsiteY13" fmla="*/ 471114 h 584917"/>
              <a:gd name="connsiteX14" fmla="*/ 418806 w 601147"/>
              <a:gd name="connsiteY14" fmla="*/ 385008 h 584917"/>
              <a:gd name="connsiteX15" fmla="*/ 509977 w 601147"/>
              <a:gd name="connsiteY15" fmla="*/ 356214 h 584917"/>
              <a:gd name="connsiteX16" fmla="*/ 273513 w 601147"/>
              <a:gd name="connsiteY16" fmla="*/ 0 h 584917"/>
              <a:gd name="connsiteX17" fmla="*/ 424549 w 601147"/>
              <a:gd name="connsiteY17" fmla="*/ 150820 h 584917"/>
              <a:gd name="connsiteX18" fmla="*/ 341067 w 601147"/>
              <a:gd name="connsiteY18" fmla="*/ 308771 h 584917"/>
              <a:gd name="connsiteX19" fmla="*/ 453383 w 601147"/>
              <a:gd name="connsiteY19" fmla="*/ 364163 h 584917"/>
              <a:gd name="connsiteX20" fmla="*/ 427570 w 601147"/>
              <a:gd name="connsiteY20" fmla="*/ 363889 h 584917"/>
              <a:gd name="connsiteX21" fmla="*/ 395989 w 601147"/>
              <a:gd name="connsiteY21" fmla="*/ 351000 h 584917"/>
              <a:gd name="connsiteX22" fmla="*/ 395989 w 601147"/>
              <a:gd name="connsiteY22" fmla="*/ 471108 h 584917"/>
              <a:gd name="connsiteX23" fmla="*/ 449264 w 601147"/>
              <a:gd name="connsiteY23" fmla="*/ 570376 h 584917"/>
              <a:gd name="connsiteX24" fmla="*/ 273513 w 601147"/>
              <a:gd name="connsiteY24" fmla="*/ 584635 h 584917"/>
              <a:gd name="connsiteX25" fmla="*/ 350129 w 601147"/>
              <a:gd name="connsiteY25" fmla="*/ 508402 h 584917"/>
              <a:gd name="connsiteX26" fmla="*/ 285595 w 601147"/>
              <a:gd name="connsiteY26" fmla="*/ 352646 h 584917"/>
              <a:gd name="connsiteX27" fmla="*/ 286419 w 601147"/>
              <a:gd name="connsiteY27" fmla="*/ 352646 h 584917"/>
              <a:gd name="connsiteX28" fmla="*/ 311409 w 601147"/>
              <a:gd name="connsiteY28" fmla="*/ 323853 h 584917"/>
              <a:gd name="connsiteX29" fmla="*/ 273513 w 601147"/>
              <a:gd name="connsiteY29" fmla="*/ 330708 h 584917"/>
              <a:gd name="connsiteX30" fmla="*/ 235616 w 601147"/>
              <a:gd name="connsiteY30" fmla="*/ 323853 h 584917"/>
              <a:gd name="connsiteX31" fmla="*/ 260880 w 601147"/>
              <a:gd name="connsiteY31" fmla="*/ 352646 h 584917"/>
              <a:gd name="connsiteX32" fmla="*/ 261430 w 601147"/>
              <a:gd name="connsiteY32" fmla="*/ 352646 h 584917"/>
              <a:gd name="connsiteX33" fmla="*/ 196896 w 601147"/>
              <a:gd name="connsiteY33" fmla="*/ 508402 h 584917"/>
              <a:gd name="connsiteX34" fmla="*/ 273513 w 601147"/>
              <a:gd name="connsiteY34" fmla="*/ 584635 h 584917"/>
              <a:gd name="connsiteX35" fmla="*/ 0 w 601147"/>
              <a:gd name="connsiteY35" fmla="*/ 517451 h 584917"/>
              <a:gd name="connsiteX36" fmla="*/ 205958 w 601147"/>
              <a:gd name="connsiteY36" fmla="*/ 308771 h 584917"/>
              <a:gd name="connsiteX37" fmla="*/ 122476 w 601147"/>
              <a:gd name="connsiteY37" fmla="*/ 150820 h 584917"/>
              <a:gd name="connsiteX38" fmla="*/ 273513 w 601147"/>
              <a:gd name="connsiteY38" fmla="*/ 0 h 58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1147" h="584917">
                <a:moveTo>
                  <a:pt x="273512" y="584635"/>
                </a:moveTo>
                <a:lnTo>
                  <a:pt x="273513" y="584635"/>
                </a:lnTo>
                <a:lnTo>
                  <a:pt x="273583" y="584635"/>
                </a:lnTo>
                <a:lnTo>
                  <a:pt x="273583" y="584917"/>
                </a:lnTo>
                <a:lnTo>
                  <a:pt x="273512" y="584917"/>
                </a:lnTo>
                <a:close/>
                <a:moveTo>
                  <a:pt x="509977" y="386927"/>
                </a:moveTo>
                <a:cubicBezTo>
                  <a:pt x="484163" y="406671"/>
                  <a:pt x="459448" y="411333"/>
                  <a:pt x="441599" y="411333"/>
                </a:cubicBezTo>
                <a:lnTo>
                  <a:pt x="441599" y="471114"/>
                </a:lnTo>
                <a:cubicBezTo>
                  <a:pt x="441599" y="509505"/>
                  <a:pt x="484438" y="543235"/>
                  <a:pt x="509977" y="558592"/>
                </a:cubicBezTo>
                <a:close/>
                <a:moveTo>
                  <a:pt x="509977" y="356214"/>
                </a:moveTo>
                <a:cubicBezTo>
                  <a:pt x="555562" y="403929"/>
                  <a:pt x="601147" y="385008"/>
                  <a:pt x="601147" y="385008"/>
                </a:cubicBezTo>
                <a:lnTo>
                  <a:pt x="601147" y="471114"/>
                </a:lnTo>
                <a:cubicBezTo>
                  <a:pt x="601147" y="539396"/>
                  <a:pt x="509977" y="584917"/>
                  <a:pt x="509977" y="584917"/>
                </a:cubicBezTo>
                <a:cubicBezTo>
                  <a:pt x="509977" y="584917"/>
                  <a:pt x="418806" y="539396"/>
                  <a:pt x="418806" y="471114"/>
                </a:cubicBezTo>
                <a:lnTo>
                  <a:pt x="418806" y="385008"/>
                </a:lnTo>
                <a:cubicBezTo>
                  <a:pt x="418806" y="385008"/>
                  <a:pt x="464391" y="403929"/>
                  <a:pt x="509977" y="356214"/>
                </a:cubicBezTo>
                <a:close/>
                <a:moveTo>
                  <a:pt x="273513" y="0"/>
                </a:moveTo>
                <a:cubicBezTo>
                  <a:pt x="356994" y="0"/>
                  <a:pt x="424549" y="67458"/>
                  <a:pt x="424549" y="150820"/>
                </a:cubicBezTo>
                <a:cubicBezTo>
                  <a:pt x="424549" y="210052"/>
                  <a:pt x="390497" y="275590"/>
                  <a:pt x="341067" y="308771"/>
                </a:cubicBezTo>
                <a:cubicBezTo>
                  <a:pt x="383357" y="319465"/>
                  <a:pt x="421528" y="339483"/>
                  <a:pt x="453383" y="364163"/>
                </a:cubicBezTo>
                <a:cubicBezTo>
                  <a:pt x="438280" y="367454"/>
                  <a:pt x="427570" y="363889"/>
                  <a:pt x="427570" y="363889"/>
                </a:cubicBezTo>
                <a:lnTo>
                  <a:pt x="395989" y="351000"/>
                </a:lnTo>
                <a:lnTo>
                  <a:pt x="395989" y="471108"/>
                </a:lnTo>
                <a:cubicBezTo>
                  <a:pt x="395989" y="513338"/>
                  <a:pt x="422901" y="547341"/>
                  <a:pt x="449264" y="570376"/>
                </a:cubicBezTo>
                <a:cubicBezTo>
                  <a:pt x="399559" y="579973"/>
                  <a:pt x="336673" y="584635"/>
                  <a:pt x="273513" y="584635"/>
                </a:cubicBezTo>
                <a:lnTo>
                  <a:pt x="350129" y="508402"/>
                </a:lnTo>
                <a:lnTo>
                  <a:pt x="285595" y="352646"/>
                </a:lnTo>
                <a:lnTo>
                  <a:pt x="286419" y="352646"/>
                </a:lnTo>
                <a:lnTo>
                  <a:pt x="311409" y="323853"/>
                </a:lnTo>
                <a:cubicBezTo>
                  <a:pt x="299326" y="328240"/>
                  <a:pt x="286694" y="330708"/>
                  <a:pt x="273513" y="330708"/>
                </a:cubicBezTo>
                <a:cubicBezTo>
                  <a:pt x="260331" y="330708"/>
                  <a:pt x="247699" y="328240"/>
                  <a:pt x="235616" y="323853"/>
                </a:cubicBezTo>
                <a:lnTo>
                  <a:pt x="260880" y="352646"/>
                </a:lnTo>
                <a:lnTo>
                  <a:pt x="261430" y="352646"/>
                </a:lnTo>
                <a:lnTo>
                  <a:pt x="196896" y="508402"/>
                </a:lnTo>
                <a:lnTo>
                  <a:pt x="273513" y="584635"/>
                </a:lnTo>
                <a:cubicBezTo>
                  <a:pt x="136756" y="584635"/>
                  <a:pt x="0" y="562423"/>
                  <a:pt x="0" y="517451"/>
                </a:cubicBezTo>
                <a:cubicBezTo>
                  <a:pt x="0" y="441218"/>
                  <a:pt x="87601" y="338661"/>
                  <a:pt x="205958" y="308771"/>
                </a:cubicBezTo>
                <a:cubicBezTo>
                  <a:pt x="156528" y="275590"/>
                  <a:pt x="122476" y="210052"/>
                  <a:pt x="122476" y="150820"/>
                </a:cubicBezTo>
                <a:cubicBezTo>
                  <a:pt x="122476" y="67458"/>
                  <a:pt x="190031" y="0"/>
                  <a:pt x="273513" y="0"/>
                </a:cubicBezTo>
                <a:close/>
              </a:path>
            </a:pathLst>
          </a:custGeom>
          <a:solidFill>
            <a:schemeClr val="lt1"/>
          </a:solidFill>
          <a:ln>
            <a:noFill/>
          </a:ln>
        </p:spPr>
        <p:txBody>
          <a:bodyPr wrap="square" lIns="91440" tIns="45720" rIns="91440" bIns="45720">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5" name="îśliḓè"/>
          <p:cNvSpPr/>
          <p:nvPr>
            <p:custDataLst>
              <p:tags r:id="rId28"/>
            </p:custDataLst>
          </p:nvPr>
        </p:nvSpPr>
        <p:spPr bwMode="auto">
          <a:xfrm>
            <a:off x="7813575" y="3747392"/>
            <a:ext cx="312655" cy="339914"/>
          </a:xfrm>
          <a:custGeom>
            <a:avLst/>
            <a:gdLst>
              <a:gd name="connsiteX0" fmla="*/ 165782 w 550353"/>
              <a:gd name="connsiteY0" fmla="*/ 105141 h 589616"/>
              <a:gd name="connsiteX1" fmla="*/ 550353 w 550353"/>
              <a:gd name="connsiteY1" fmla="*/ 105141 h 589616"/>
              <a:gd name="connsiteX2" fmla="*/ 550353 w 550353"/>
              <a:gd name="connsiteY2" fmla="*/ 485122 h 589616"/>
              <a:gd name="connsiteX3" fmla="*/ 417860 w 550353"/>
              <a:gd name="connsiteY3" fmla="*/ 485122 h 589616"/>
              <a:gd name="connsiteX4" fmla="*/ 417860 w 550353"/>
              <a:gd name="connsiteY4" fmla="*/ 353486 h 589616"/>
              <a:gd name="connsiteX5" fmla="*/ 468819 w 550353"/>
              <a:gd name="connsiteY5" fmla="*/ 353486 h 589616"/>
              <a:gd name="connsiteX6" fmla="*/ 476293 w 550353"/>
              <a:gd name="connsiteY6" fmla="*/ 293774 h 589616"/>
              <a:gd name="connsiteX7" fmla="*/ 417860 w 550353"/>
              <a:gd name="connsiteY7" fmla="*/ 293774 h 589616"/>
              <a:gd name="connsiteX8" fmla="*/ 417860 w 550353"/>
              <a:gd name="connsiteY8" fmla="*/ 256455 h 589616"/>
              <a:gd name="connsiteX9" fmla="*/ 447076 w 550353"/>
              <a:gd name="connsiteY9" fmla="*/ 227278 h 589616"/>
              <a:gd name="connsiteX10" fmla="*/ 478331 w 550353"/>
              <a:gd name="connsiteY10" fmla="*/ 227278 h 589616"/>
              <a:gd name="connsiteX11" fmla="*/ 478331 w 550353"/>
              <a:gd name="connsiteY11" fmla="*/ 174352 h 589616"/>
              <a:gd name="connsiteX12" fmla="*/ 432808 w 550353"/>
              <a:gd name="connsiteY12" fmla="*/ 171638 h 589616"/>
              <a:gd name="connsiteX13" fmla="*/ 356029 w 550353"/>
              <a:gd name="connsiteY13" fmla="*/ 250348 h 589616"/>
              <a:gd name="connsiteX14" fmla="*/ 356029 w 550353"/>
              <a:gd name="connsiteY14" fmla="*/ 293774 h 589616"/>
              <a:gd name="connsiteX15" fmla="*/ 305070 w 550353"/>
              <a:gd name="connsiteY15" fmla="*/ 293774 h 589616"/>
              <a:gd name="connsiteX16" fmla="*/ 305070 w 550353"/>
              <a:gd name="connsiteY16" fmla="*/ 353486 h 589616"/>
              <a:gd name="connsiteX17" fmla="*/ 356029 w 550353"/>
              <a:gd name="connsiteY17" fmla="*/ 353486 h 589616"/>
              <a:gd name="connsiteX18" fmla="*/ 356029 w 550353"/>
              <a:gd name="connsiteY18" fmla="*/ 485122 h 589616"/>
              <a:gd name="connsiteX19" fmla="*/ 258867 w 550353"/>
              <a:gd name="connsiteY19" fmla="*/ 485122 h 589616"/>
              <a:gd name="connsiteX20" fmla="*/ 165782 w 550353"/>
              <a:gd name="connsiteY20" fmla="*/ 589616 h 589616"/>
              <a:gd name="connsiteX21" fmla="*/ 0 w 550353"/>
              <a:gd name="connsiteY21" fmla="*/ 0 h 589616"/>
              <a:gd name="connsiteX22" fmla="*/ 384571 w 550353"/>
              <a:gd name="connsiteY22" fmla="*/ 0 h 589616"/>
              <a:gd name="connsiteX23" fmla="*/ 384571 w 550353"/>
              <a:gd name="connsiteY23" fmla="*/ 84817 h 589616"/>
              <a:gd name="connsiteX24" fmla="*/ 145403 w 550353"/>
              <a:gd name="connsiteY24" fmla="*/ 84817 h 589616"/>
              <a:gd name="connsiteX25" fmla="*/ 145403 w 550353"/>
              <a:gd name="connsiteY25" fmla="*/ 379981 h 589616"/>
              <a:gd name="connsiteX26" fmla="*/ 93085 w 550353"/>
              <a:gd name="connsiteY26" fmla="*/ 379981 h 589616"/>
              <a:gd name="connsiteX27" fmla="*/ 0 w 550353"/>
              <a:gd name="connsiteY27" fmla="*/ 484475 h 58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0353" h="589616">
                <a:moveTo>
                  <a:pt x="165782" y="105141"/>
                </a:moveTo>
                <a:lnTo>
                  <a:pt x="550353" y="105141"/>
                </a:lnTo>
                <a:lnTo>
                  <a:pt x="550353" y="485122"/>
                </a:lnTo>
                <a:lnTo>
                  <a:pt x="417860" y="485122"/>
                </a:lnTo>
                <a:lnTo>
                  <a:pt x="417860" y="353486"/>
                </a:lnTo>
                <a:lnTo>
                  <a:pt x="468819" y="353486"/>
                </a:lnTo>
                <a:lnTo>
                  <a:pt x="476293" y="293774"/>
                </a:lnTo>
                <a:lnTo>
                  <a:pt x="417860" y="293774"/>
                </a:lnTo>
                <a:lnTo>
                  <a:pt x="417860" y="256455"/>
                </a:lnTo>
                <a:cubicBezTo>
                  <a:pt x="417860" y="238813"/>
                  <a:pt x="422616" y="227278"/>
                  <a:pt x="447076" y="227278"/>
                </a:cubicBezTo>
                <a:lnTo>
                  <a:pt x="478331" y="227278"/>
                </a:lnTo>
                <a:lnTo>
                  <a:pt x="478331" y="174352"/>
                </a:lnTo>
                <a:cubicBezTo>
                  <a:pt x="472895" y="173673"/>
                  <a:pt x="454550" y="171638"/>
                  <a:pt x="432808" y="171638"/>
                </a:cubicBezTo>
                <a:cubicBezTo>
                  <a:pt x="387284" y="171638"/>
                  <a:pt x="356029" y="199458"/>
                  <a:pt x="356029" y="250348"/>
                </a:cubicBezTo>
                <a:lnTo>
                  <a:pt x="356029" y="293774"/>
                </a:lnTo>
                <a:lnTo>
                  <a:pt x="305070" y="293774"/>
                </a:lnTo>
                <a:lnTo>
                  <a:pt x="305070" y="353486"/>
                </a:lnTo>
                <a:lnTo>
                  <a:pt x="356029" y="353486"/>
                </a:lnTo>
                <a:lnTo>
                  <a:pt x="356029" y="485122"/>
                </a:lnTo>
                <a:lnTo>
                  <a:pt x="258867" y="485122"/>
                </a:lnTo>
                <a:lnTo>
                  <a:pt x="165782" y="589616"/>
                </a:lnTo>
                <a:close/>
                <a:moveTo>
                  <a:pt x="0" y="0"/>
                </a:moveTo>
                <a:lnTo>
                  <a:pt x="384571" y="0"/>
                </a:lnTo>
                <a:lnTo>
                  <a:pt x="384571" y="84817"/>
                </a:lnTo>
                <a:lnTo>
                  <a:pt x="145403" y="84817"/>
                </a:lnTo>
                <a:lnTo>
                  <a:pt x="145403" y="379981"/>
                </a:lnTo>
                <a:lnTo>
                  <a:pt x="93085" y="379981"/>
                </a:lnTo>
                <a:lnTo>
                  <a:pt x="0" y="484475"/>
                </a:lnTo>
                <a:close/>
              </a:path>
            </a:pathLst>
          </a:custGeom>
          <a:solidFill>
            <a:schemeClr val="lt1"/>
          </a:solidFill>
          <a:ln>
            <a:noFill/>
          </a:ln>
        </p:spPr>
        <p:txBody>
          <a:bodyPr wrap="square" lIns="91440" tIns="45720" rIns="91440" bIns="45720">
            <a:normAutofit fontScale="97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6" name="îś1idê"/>
          <p:cNvSpPr/>
          <p:nvPr>
            <p:custDataLst>
              <p:tags r:id="rId29"/>
            </p:custDataLst>
          </p:nvPr>
        </p:nvSpPr>
        <p:spPr bwMode="auto">
          <a:xfrm>
            <a:off x="4800661" y="5342992"/>
            <a:ext cx="334961" cy="339914"/>
          </a:xfrm>
          <a:custGeom>
            <a:avLst/>
            <a:gdLst>
              <a:gd name="connsiteX0" fmla="*/ 175260 w 593115"/>
              <a:gd name="connsiteY0" fmla="*/ 543382 h 593115"/>
              <a:gd name="connsiteX1" fmla="*/ 173415 w 593115"/>
              <a:gd name="connsiteY1" fmla="*/ 545224 h 593115"/>
              <a:gd name="connsiteX2" fmla="*/ 179872 w 593115"/>
              <a:gd name="connsiteY2" fmla="*/ 548908 h 593115"/>
              <a:gd name="connsiteX3" fmla="*/ 360666 w 593115"/>
              <a:gd name="connsiteY3" fmla="*/ 517594 h 593115"/>
              <a:gd name="connsiteX4" fmla="*/ 308088 w 593115"/>
              <a:gd name="connsiteY4" fmla="*/ 520357 h 593115"/>
              <a:gd name="connsiteX5" fmla="*/ 305321 w 593115"/>
              <a:gd name="connsiteY5" fmla="*/ 520357 h 593115"/>
              <a:gd name="connsiteX6" fmla="*/ 305321 w 593115"/>
              <a:gd name="connsiteY6" fmla="*/ 524041 h 593115"/>
              <a:gd name="connsiteX7" fmla="*/ 308088 w 593115"/>
              <a:gd name="connsiteY7" fmla="*/ 570090 h 593115"/>
              <a:gd name="connsiteX8" fmla="*/ 308088 w 593115"/>
              <a:gd name="connsiteY8" fmla="*/ 573774 h 593115"/>
              <a:gd name="connsiteX9" fmla="*/ 311778 w 593115"/>
              <a:gd name="connsiteY9" fmla="*/ 573774 h 593115"/>
              <a:gd name="connsiteX10" fmla="*/ 336683 w 593115"/>
              <a:gd name="connsiteY10" fmla="*/ 571011 h 593115"/>
              <a:gd name="connsiteX11" fmla="*/ 338528 w 593115"/>
              <a:gd name="connsiteY11" fmla="*/ 571011 h 593115"/>
              <a:gd name="connsiteX12" fmla="*/ 339450 w 593115"/>
              <a:gd name="connsiteY12" fmla="*/ 569169 h 593115"/>
              <a:gd name="connsiteX13" fmla="*/ 363433 w 593115"/>
              <a:gd name="connsiteY13" fmla="*/ 522199 h 593115"/>
              <a:gd name="connsiteX14" fmla="*/ 366200 w 593115"/>
              <a:gd name="connsiteY14" fmla="*/ 517594 h 593115"/>
              <a:gd name="connsiteX15" fmla="*/ 232450 w 593115"/>
              <a:gd name="connsiteY15" fmla="*/ 516673 h 593115"/>
              <a:gd name="connsiteX16" fmla="*/ 234295 w 593115"/>
              <a:gd name="connsiteY16" fmla="*/ 521278 h 593115"/>
              <a:gd name="connsiteX17" fmla="*/ 260122 w 593115"/>
              <a:gd name="connsiteY17" fmla="*/ 570090 h 593115"/>
              <a:gd name="connsiteX18" fmla="*/ 260122 w 593115"/>
              <a:gd name="connsiteY18" fmla="*/ 571932 h 593115"/>
              <a:gd name="connsiteX19" fmla="*/ 261967 w 593115"/>
              <a:gd name="connsiteY19" fmla="*/ 571932 h 593115"/>
              <a:gd name="connsiteX20" fmla="*/ 286872 w 593115"/>
              <a:gd name="connsiteY20" fmla="*/ 573774 h 593115"/>
              <a:gd name="connsiteX21" fmla="*/ 289640 w 593115"/>
              <a:gd name="connsiteY21" fmla="*/ 573774 h 593115"/>
              <a:gd name="connsiteX22" fmla="*/ 289640 w 593115"/>
              <a:gd name="connsiteY22" fmla="*/ 570090 h 593115"/>
              <a:gd name="connsiteX23" fmla="*/ 286872 w 593115"/>
              <a:gd name="connsiteY23" fmla="*/ 523120 h 593115"/>
              <a:gd name="connsiteX24" fmla="*/ 286872 w 593115"/>
              <a:gd name="connsiteY24" fmla="*/ 520357 h 593115"/>
              <a:gd name="connsiteX25" fmla="*/ 284105 w 593115"/>
              <a:gd name="connsiteY25" fmla="*/ 520357 h 593115"/>
              <a:gd name="connsiteX26" fmla="*/ 237062 w 593115"/>
              <a:gd name="connsiteY26" fmla="*/ 516673 h 593115"/>
              <a:gd name="connsiteX27" fmla="*/ 202932 w 593115"/>
              <a:gd name="connsiteY27" fmla="*/ 512068 h 593115"/>
              <a:gd name="connsiteX28" fmla="*/ 199243 w 593115"/>
              <a:gd name="connsiteY28" fmla="*/ 519436 h 593115"/>
              <a:gd name="connsiteX29" fmla="*/ 185406 w 593115"/>
              <a:gd name="connsiteY29" fmla="*/ 525883 h 593115"/>
              <a:gd name="connsiteX30" fmla="*/ 220458 w 593115"/>
              <a:gd name="connsiteY30" fmla="*/ 562722 h 593115"/>
              <a:gd name="connsiteX31" fmla="*/ 221381 w 593115"/>
              <a:gd name="connsiteY31" fmla="*/ 563643 h 593115"/>
              <a:gd name="connsiteX32" fmla="*/ 229682 w 593115"/>
              <a:gd name="connsiteY32" fmla="*/ 565485 h 593115"/>
              <a:gd name="connsiteX33" fmla="*/ 237062 w 593115"/>
              <a:gd name="connsiteY33" fmla="*/ 567327 h 593115"/>
              <a:gd name="connsiteX34" fmla="*/ 233372 w 593115"/>
              <a:gd name="connsiteY34" fmla="*/ 561801 h 593115"/>
              <a:gd name="connsiteX35" fmla="*/ 211234 w 593115"/>
              <a:gd name="connsiteY35" fmla="*/ 514831 h 593115"/>
              <a:gd name="connsiteX36" fmla="*/ 210312 w 593115"/>
              <a:gd name="connsiteY36" fmla="*/ 512989 h 593115"/>
              <a:gd name="connsiteX37" fmla="*/ 208467 w 593115"/>
              <a:gd name="connsiteY37" fmla="*/ 512989 h 593115"/>
              <a:gd name="connsiteX38" fmla="*/ 202932 w 593115"/>
              <a:gd name="connsiteY38" fmla="*/ 512068 h 593115"/>
              <a:gd name="connsiteX39" fmla="*/ 429847 w 593115"/>
              <a:gd name="connsiteY39" fmla="*/ 507463 h 593115"/>
              <a:gd name="connsiteX40" fmla="*/ 421545 w 593115"/>
              <a:gd name="connsiteY40" fmla="*/ 509305 h 593115"/>
              <a:gd name="connsiteX41" fmla="*/ 389261 w 593115"/>
              <a:gd name="connsiteY41" fmla="*/ 514831 h 593115"/>
              <a:gd name="connsiteX42" fmla="*/ 387416 w 593115"/>
              <a:gd name="connsiteY42" fmla="*/ 514831 h 593115"/>
              <a:gd name="connsiteX43" fmla="*/ 386494 w 593115"/>
              <a:gd name="connsiteY43" fmla="*/ 516673 h 593115"/>
              <a:gd name="connsiteX44" fmla="*/ 366200 w 593115"/>
              <a:gd name="connsiteY44" fmla="*/ 559959 h 593115"/>
              <a:gd name="connsiteX45" fmla="*/ 362511 w 593115"/>
              <a:gd name="connsiteY45" fmla="*/ 566406 h 593115"/>
              <a:gd name="connsiteX46" fmla="*/ 369890 w 593115"/>
              <a:gd name="connsiteY46" fmla="*/ 563643 h 593115"/>
              <a:gd name="connsiteX47" fmla="*/ 380959 w 593115"/>
              <a:gd name="connsiteY47" fmla="*/ 560881 h 593115"/>
              <a:gd name="connsiteX48" fmla="*/ 382804 w 593115"/>
              <a:gd name="connsiteY48" fmla="*/ 559959 h 593115"/>
              <a:gd name="connsiteX49" fmla="*/ 425235 w 593115"/>
              <a:gd name="connsiteY49" fmla="*/ 513910 h 593115"/>
              <a:gd name="connsiteX50" fmla="*/ 499951 w 593115"/>
              <a:gd name="connsiteY50" fmla="*/ 486281 h 593115"/>
              <a:gd name="connsiteX51" fmla="*/ 487037 w 593115"/>
              <a:gd name="connsiteY51" fmla="*/ 490886 h 593115"/>
              <a:gd name="connsiteX52" fmla="*/ 460287 w 593115"/>
              <a:gd name="connsiteY52" fmla="*/ 499174 h 593115"/>
              <a:gd name="connsiteX53" fmla="*/ 459365 w 593115"/>
              <a:gd name="connsiteY53" fmla="*/ 499174 h 593115"/>
              <a:gd name="connsiteX54" fmla="*/ 457520 w 593115"/>
              <a:gd name="connsiteY54" fmla="*/ 501016 h 593115"/>
              <a:gd name="connsiteX55" fmla="*/ 436304 w 593115"/>
              <a:gd name="connsiteY55" fmla="*/ 529567 h 593115"/>
              <a:gd name="connsiteX56" fmla="*/ 425235 w 593115"/>
              <a:gd name="connsiteY56" fmla="*/ 543382 h 593115"/>
              <a:gd name="connsiteX57" fmla="*/ 440916 w 593115"/>
              <a:gd name="connsiteY57" fmla="*/ 533251 h 593115"/>
              <a:gd name="connsiteX58" fmla="*/ 489804 w 593115"/>
              <a:gd name="connsiteY58" fmla="*/ 496411 h 593115"/>
              <a:gd name="connsiteX59" fmla="*/ 85785 w 593115"/>
              <a:gd name="connsiteY59" fmla="*/ 477071 h 593115"/>
              <a:gd name="connsiteX60" fmla="*/ 95009 w 593115"/>
              <a:gd name="connsiteY60" fmla="*/ 487202 h 593115"/>
              <a:gd name="connsiteX61" fmla="*/ 146665 w 593115"/>
              <a:gd name="connsiteY61" fmla="*/ 529567 h 593115"/>
              <a:gd name="connsiteX62" fmla="*/ 146665 w 593115"/>
              <a:gd name="connsiteY62" fmla="*/ 526804 h 593115"/>
              <a:gd name="connsiteX63" fmla="*/ 136518 w 593115"/>
              <a:gd name="connsiteY63" fmla="*/ 513910 h 593115"/>
              <a:gd name="connsiteX64" fmla="*/ 139285 w 593115"/>
              <a:gd name="connsiteY64" fmla="*/ 498253 h 593115"/>
              <a:gd name="connsiteX65" fmla="*/ 139285 w 593115"/>
              <a:gd name="connsiteY65" fmla="*/ 497332 h 593115"/>
              <a:gd name="connsiteX66" fmla="*/ 138363 w 593115"/>
              <a:gd name="connsiteY66" fmla="*/ 496411 h 593115"/>
              <a:gd name="connsiteX67" fmla="*/ 137441 w 593115"/>
              <a:gd name="connsiteY67" fmla="*/ 496411 h 593115"/>
              <a:gd name="connsiteX68" fmla="*/ 98699 w 593115"/>
              <a:gd name="connsiteY68" fmla="*/ 482597 h 593115"/>
              <a:gd name="connsiteX69" fmla="*/ 411399 w 593115"/>
              <a:gd name="connsiteY69" fmla="*/ 445757 h 593115"/>
              <a:gd name="connsiteX70" fmla="*/ 397563 w 593115"/>
              <a:gd name="connsiteY70" fmla="*/ 489965 h 593115"/>
              <a:gd name="connsiteX71" fmla="*/ 395718 w 593115"/>
              <a:gd name="connsiteY71" fmla="*/ 494569 h 593115"/>
              <a:gd name="connsiteX72" fmla="*/ 400330 w 593115"/>
              <a:gd name="connsiteY72" fmla="*/ 493649 h 593115"/>
              <a:gd name="connsiteX73" fmla="*/ 424313 w 593115"/>
              <a:gd name="connsiteY73" fmla="*/ 489965 h 593115"/>
              <a:gd name="connsiteX74" fmla="*/ 424313 w 593115"/>
              <a:gd name="connsiteY74" fmla="*/ 484439 h 593115"/>
              <a:gd name="connsiteX75" fmla="*/ 414166 w 593115"/>
              <a:gd name="connsiteY75" fmla="*/ 470624 h 593115"/>
              <a:gd name="connsiteX76" fmla="*/ 414166 w 593115"/>
              <a:gd name="connsiteY76" fmla="*/ 448520 h 593115"/>
              <a:gd name="connsiteX77" fmla="*/ 122682 w 593115"/>
              <a:gd name="connsiteY77" fmla="*/ 433784 h 593115"/>
              <a:gd name="connsiteX78" fmla="*/ 134673 w 593115"/>
              <a:gd name="connsiteY78" fmla="*/ 455888 h 593115"/>
              <a:gd name="connsiteX79" fmla="*/ 134673 w 593115"/>
              <a:gd name="connsiteY79" fmla="*/ 442994 h 593115"/>
              <a:gd name="connsiteX80" fmla="*/ 122682 w 593115"/>
              <a:gd name="connsiteY80" fmla="*/ 433784 h 593115"/>
              <a:gd name="connsiteX81" fmla="*/ 253665 w 593115"/>
              <a:gd name="connsiteY81" fmla="*/ 419970 h 593115"/>
              <a:gd name="connsiteX82" fmla="*/ 249976 w 593115"/>
              <a:gd name="connsiteY82" fmla="*/ 452204 h 593115"/>
              <a:gd name="connsiteX83" fmla="*/ 238907 w 593115"/>
              <a:gd name="connsiteY83" fmla="*/ 460493 h 593115"/>
              <a:gd name="connsiteX84" fmla="*/ 223225 w 593115"/>
              <a:gd name="connsiteY84" fmla="*/ 460493 h 593115"/>
              <a:gd name="connsiteX85" fmla="*/ 217691 w 593115"/>
              <a:gd name="connsiteY85" fmla="*/ 469703 h 593115"/>
              <a:gd name="connsiteX86" fmla="*/ 222303 w 593115"/>
              <a:gd name="connsiteY86" fmla="*/ 487202 h 593115"/>
              <a:gd name="connsiteX87" fmla="*/ 220458 w 593115"/>
              <a:gd name="connsiteY87" fmla="*/ 488123 h 593115"/>
              <a:gd name="connsiteX88" fmla="*/ 223225 w 593115"/>
              <a:gd name="connsiteY88" fmla="*/ 494569 h 593115"/>
              <a:gd name="connsiteX89" fmla="*/ 224148 w 593115"/>
              <a:gd name="connsiteY89" fmla="*/ 496411 h 593115"/>
              <a:gd name="connsiteX90" fmla="*/ 225070 w 593115"/>
              <a:gd name="connsiteY90" fmla="*/ 496411 h 593115"/>
              <a:gd name="connsiteX91" fmla="*/ 282260 w 593115"/>
              <a:gd name="connsiteY91" fmla="*/ 501937 h 593115"/>
              <a:gd name="connsiteX92" fmla="*/ 285950 w 593115"/>
              <a:gd name="connsiteY92" fmla="*/ 501937 h 593115"/>
              <a:gd name="connsiteX93" fmla="*/ 285028 w 593115"/>
              <a:gd name="connsiteY93" fmla="*/ 498253 h 593115"/>
              <a:gd name="connsiteX94" fmla="*/ 282260 w 593115"/>
              <a:gd name="connsiteY94" fmla="*/ 424575 h 593115"/>
              <a:gd name="connsiteX95" fmla="*/ 282260 w 593115"/>
              <a:gd name="connsiteY95" fmla="*/ 421812 h 593115"/>
              <a:gd name="connsiteX96" fmla="*/ 279493 w 593115"/>
              <a:gd name="connsiteY96" fmla="*/ 421812 h 593115"/>
              <a:gd name="connsiteX97" fmla="*/ 253665 w 593115"/>
              <a:gd name="connsiteY97" fmla="*/ 419970 h 593115"/>
              <a:gd name="connsiteX98" fmla="*/ 401252 w 593115"/>
              <a:gd name="connsiteY98" fmla="*/ 411681 h 593115"/>
              <a:gd name="connsiteX99" fmla="*/ 396640 w 593115"/>
              <a:gd name="connsiteY99" fmla="*/ 412602 h 593115"/>
              <a:gd name="connsiteX100" fmla="*/ 303476 w 593115"/>
              <a:gd name="connsiteY100" fmla="*/ 421812 h 593115"/>
              <a:gd name="connsiteX101" fmla="*/ 300709 w 593115"/>
              <a:gd name="connsiteY101" fmla="*/ 421812 h 593115"/>
              <a:gd name="connsiteX102" fmla="*/ 300709 w 593115"/>
              <a:gd name="connsiteY102" fmla="*/ 424575 h 593115"/>
              <a:gd name="connsiteX103" fmla="*/ 303476 w 593115"/>
              <a:gd name="connsiteY103" fmla="*/ 499174 h 593115"/>
              <a:gd name="connsiteX104" fmla="*/ 304398 w 593115"/>
              <a:gd name="connsiteY104" fmla="*/ 501937 h 593115"/>
              <a:gd name="connsiteX105" fmla="*/ 307166 w 593115"/>
              <a:gd name="connsiteY105" fmla="*/ 501937 h 593115"/>
              <a:gd name="connsiteX106" fmla="*/ 372657 w 593115"/>
              <a:gd name="connsiteY106" fmla="*/ 498253 h 593115"/>
              <a:gd name="connsiteX107" fmla="*/ 374502 w 593115"/>
              <a:gd name="connsiteY107" fmla="*/ 498253 h 593115"/>
              <a:gd name="connsiteX108" fmla="*/ 374502 w 593115"/>
              <a:gd name="connsiteY108" fmla="*/ 496411 h 593115"/>
              <a:gd name="connsiteX109" fmla="*/ 400330 w 593115"/>
              <a:gd name="connsiteY109" fmla="*/ 416286 h 593115"/>
              <a:gd name="connsiteX110" fmla="*/ 571900 w 593115"/>
              <a:gd name="connsiteY110" fmla="*/ 340765 h 593115"/>
              <a:gd name="connsiteX111" fmla="*/ 565443 w 593115"/>
              <a:gd name="connsiteY111" fmla="*/ 345370 h 593115"/>
              <a:gd name="connsiteX112" fmla="*/ 533158 w 593115"/>
              <a:gd name="connsiteY112" fmla="*/ 364710 h 593115"/>
              <a:gd name="connsiteX113" fmla="*/ 518399 w 593115"/>
              <a:gd name="connsiteY113" fmla="*/ 378525 h 593115"/>
              <a:gd name="connsiteX114" fmla="*/ 511942 w 593115"/>
              <a:gd name="connsiteY114" fmla="*/ 397866 h 593115"/>
              <a:gd name="connsiteX115" fmla="*/ 512865 w 593115"/>
              <a:gd name="connsiteY115" fmla="*/ 399708 h 593115"/>
              <a:gd name="connsiteX116" fmla="*/ 515632 w 593115"/>
              <a:gd name="connsiteY116" fmla="*/ 427337 h 593115"/>
              <a:gd name="connsiteX117" fmla="*/ 502718 w 593115"/>
              <a:gd name="connsiteY117" fmla="*/ 444836 h 593115"/>
              <a:gd name="connsiteX118" fmla="*/ 496261 w 593115"/>
              <a:gd name="connsiteY118" fmla="*/ 452204 h 593115"/>
              <a:gd name="connsiteX119" fmla="*/ 496261 w 593115"/>
              <a:gd name="connsiteY119" fmla="*/ 463256 h 593115"/>
              <a:gd name="connsiteX120" fmla="*/ 487037 w 593115"/>
              <a:gd name="connsiteY120" fmla="*/ 466019 h 593115"/>
              <a:gd name="connsiteX121" fmla="*/ 483347 w 593115"/>
              <a:gd name="connsiteY121" fmla="*/ 473387 h 593115"/>
              <a:gd name="connsiteX122" fmla="*/ 521167 w 593115"/>
              <a:gd name="connsiteY122" fmla="*/ 457730 h 593115"/>
              <a:gd name="connsiteX123" fmla="*/ 524856 w 593115"/>
              <a:gd name="connsiteY123" fmla="*/ 454046 h 593115"/>
              <a:gd name="connsiteX124" fmla="*/ 528546 w 593115"/>
              <a:gd name="connsiteY124" fmla="*/ 447599 h 593115"/>
              <a:gd name="connsiteX125" fmla="*/ 523011 w 593115"/>
              <a:gd name="connsiteY125" fmla="*/ 442073 h 593115"/>
              <a:gd name="connsiteX126" fmla="*/ 523011 w 593115"/>
              <a:gd name="connsiteY126" fmla="*/ 431021 h 593115"/>
              <a:gd name="connsiteX127" fmla="*/ 537770 w 593115"/>
              <a:gd name="connsiteY127" fmla="*/ 432863 h 593115"/>
              <a:gd name="connsiteX128" fmla="*/ 546072 w 593115"/>
              <a:gd name="connsiteY128" fmla="*/ 416286 h 593115"/>
              <a:gd name="connsiteX129" fmla="*/ 547917 w 593115"/>
              <a:gd name="connsiteY129" fmla="*/ 416286 h 593115"/>
              <a:gd name="connsiteX130" fmla="*/ 570055 w 593115"/>
              <a:gd name="connsiteY130" fmla="*/ 348133 h 593115"/>
              <a:gd name="connsiteX131" fmla="*/ 91320 w 593115"/>
              <a:gd name="connsiteY131" fmla="*/ 339844 h 593115"/>
              <a:gd name="connsiteX132" fmla="*/ 95009 w 593115"/>
              <a:gd name="connsiteY132" fmla="*/ 359185 h 593115"/>
              <a:gd name="connsiteX133" fmla="*/ 95932 w 593115"/>
              <a:gd name="connsiteY133" fmla="*/ 361027 h 593115"/>
              <a:gd name="connsiteX134" fmla="*/ 96854 w 593115"/>
              <a:gd name="connsiteY134" fmla="*/ 361947 h 593115"/>
              <a:gd name="connsiteX135" fmla="*/ 97777 w 593115"/>
              <a:gd name="connsiteY135" fmla="*/ 361947 h 593115"/>
              <a:gd name="connsiteX136" fmla="*/ 104234 w 593115"/>
              <a:gd name="connsiteY136" fmla="*/ 357343 h 593115"/>
              <a:gd name="connsiteX137" fmla="*/ 101466 w 593115"/>
              <a:gd name="connsiteY137" fmla="*/ 340765 h 593115"/>
              <a:gd name="connsiteX138" fmla="*/ 22138 w 593115"/>
              <a:gd name="connsiteY138" fmla="*/ 338923 h 593115"/>
              <a:gd name="connsiteX139" fmla="*/ 23061 w 593115"/>
              <a:gd name="connsiteY139" fmla="*/ 346291 h 593115"/>
              <a:gd name="connsiteX140" fmla="*/ 61802 w 593115"/>
              <a:gd name="connsiteY140" fmla="*/ 444836 h 593115"/>
              <a:gd name="connsiteX141" fmla="*/ 62725 w 593115"/>
              <a:gd name="connsiteY141" fmla="*/ 445757 h 593115"/>
              <a:gd name="connsiteX142" fmla="*/ 63647 w 593115"/>
              <a:gd name="connsiteY142" fmla="*/ 445757 h 593115"/>
              <a:gd name="connsiteX143" fmla="*/ 114380 w 593115"/>
              <a:gd name="connsiteY143" fmla="*/ 468782 h 593115"/>
              <a:gd name="connsiteX144" fmla="*/ 122682 w 593115"/>
              <a:gd name="connsiteY144" fmla="*/ 472466 h 593115"/>
              <a:gd name="connsiteX145" fmla="*/ 118070 w 593115"/>
              <a:gd name="connsiteY145" fmla="*/ 465098 h 593115"/>
              <a:gd name="connsiteX146" fmla="*/ 80251 w 593115"/>
              <a:gd name="connsiteY146" fmla="*/ 374841 h 593115"/>
              <a:gd name="connsiteX147" fmla="*/ 79328 w 593115"/>
              <a:gd name="connsiteY147" fmla="*/ 372999 h 593115"/>
              <a:gd name="connsiteX148" fmla="*/ 78406 w 593115"/>
              <a:gd name="connsiteY148" fmla="*/ 372999 h 593115"/>
              <a:gd name="connsiteX149" fmla="*/ 27673 w 593115"/>
              <a:gd name="connsiteY149" fmla="*/ 342607 h 593115"/>
              <a:gd name="connsiteX150" fmla="*/ 298864 w 593115"/>
              <a:gd name="connsiteY150" fmla="*/ 325108 h 593115"/>
              <a:gd name="connsiteX151" fmla="*/ 298864 w 593115"/>
              <a:gd name="connsiteY151" fmla="*/ 326950 h 593115"/>
              <a:gd name="connsiteX152" fmla="*/ 299786 w 593115"/>
              <a:gd name="connsiteY152" fmla="*/ 400629 h 593115"/>
              <a:gd name="connsiteX153" fmla="*/ 299786 w 593115"/>
              <a:gd name="connsiteY153" fmla="*/ 403392 h 593115"/>
              <a:gd name="connsiteX154" fmla="*/ 303476 w 593115"/>
              <a:gd name="connsiteY154" fmla="*/ 403392 h 593115"/>
              <a:gd name="connsiteX155" fmla="*/ 403097 w 593115"/>
              <a:gd name="connsiteY155" fmla="*/ 392340 h 593115"/>
              <a:gd name="connsiteX156" fmla="*/ 404942 w 593115"/>
              <a:gd name="connsiteY156" fmla="*/ 392340 h 593115"/>
              <a:gd name="connsiteX157" fmla="*/ 395718 w 593115"/>
              <a:gd name="connsiteY157" fmla="*/ 376683 h 593115"/>
              <a:gd name="connsiteX158" fmla="*/ 397563 w 593115"/>
              <a:gd name="connsiteY158" fmla="*/ 353659 h 593115"/>
              <a:gd name="connsiteX159" fmla="*/ 380037 w 593115"/>
              <a:gd name="connsiteY159" fmla="*/ 351817 h 593115"/>
              <a:gd name="connsiteX160" fmla="*/ 373580 w 593115"/>
              <a:gd name="connsiteY160" fmla="*/ 345370 h 593115"/>
              <a:gd name="connsiteX161" fmla="*/ 362511 w 593115"/>
              <a:gd name="connsiteY161" fmla="*/ 345370 h 593115"/>
              <a:gd name="connsiteX162" fmla="*/ 356054 w 593115"/>
              <a:gd name="connsiteY162" fmla="*/ 350896 h 593115"/>
              <a:gd name="connsiteX163" fmla="*/ 334838 w 593115"/>
              <a:gd name="connsiteY163" fmla="*/ 350896 h 593115"/>
              <a:gd name="connsiteX164" fmla="*/ 334838 w 593115"/>
              <a:gd name="connsiteY164" fmla="*/ 352738 h 593115"/>
              <a:gd name="connsiteX165" fmla="*/ 322847 w 593115"/>
              <a:gd name="connsiteY165" fmla="*/ 352738 h 593115"/>
              <a:gd name="connsiteX166" fmla="*/ 185406 w 593115"/>
              <a:gd name="connsiteY166" fmla="*/ 309451 h 593115"/>
              <a:gd name="connsiteX167" fmla="*/ 185406 w 593115"/>
              <a:gd name="connsiteY167" fmla="*/ 314056 h 593115"/>
              <a:gd name="connsiteX168" fmla="*/ 186329 w 593115"/>
              <a:gd name="connsiteY168" fmla="*/ 345370 h 593115"/>
              <a:gd name="connsiteX169" fmla="*/ 198320 w 593115"/>
              <a:gd name="connsiteY169" fmla="*/ 345370 h 593115"/>
              <a:gd name="connsiteX170" fmla="*/ 204777 w 593115"/>
              <a:gd name="connsiteY170" fmla="*/ 357343 h 593115"/>
              <a:gd name="connsiteX171" fmla="*/ 205700 w 593115"/>
              <a:gd name="connsiteY171" fmla="*/ 371157 h 593115"/>
              <a:gd name="connsiteX172" fmla="*/ 225070 w 593115"/>
              <a:gd name="connsiteY172" fmla="*/ 378525 h 593115"/>
              <a:gd name="connsiteX173" fmla="*/ 249976 w 593115"/>
              <a:gd name="connsiteY173" fmla="*/ 378525 h 593115"/>
              <a:gd name="connsiteX174" fmla="*/ 256433 w 593115"/>
              <a:gd name="connsiteY174" fmla="*/ 390498 h 593115"/>
              <a:gd name="connsiteX175" fmla="*/ 267502 w 593115"/>
              <a:gd name="connsiteY175" fmla="*/ 394182 h 593115"/>
              <a:gd name="connsiteX176" fmla="*/ 265657 w 593115"/>
              <a:gd name="connsiteY176" fmla="*/ 402471 h 593115"/>
              <a:gd name="connsiteX177" fmla="*/ 278571 w 593115"/>
              <a:gd name="connsiteY177" fmla="*/ 402471 h 593115"/>
              <a:gd name="connsiteX178" fmla="*/ 281338 w 593115"/>
              <a:gd name="connsiteY178" fmla="*/ 403392 h 593115"/>
              <a:gd name="connsiteX179" fmla="*/ 281338 w 593115"/>
              <a:gd name="connsiteY179" fmla="*/ 399708 h 593115"/>
              <a:gd name="connsiteX180" fmla="*/ 280415 w 593115"/>
              <a:gd name="connsiteY180" fmla="*/ 326029 h 593115"/>
              <a:gd name="connsiteX181" fmla="*/ 280415 w 593115"/>
              <a:gd name="connsiteY181" fmla="*/ 323266 h 593115"/>
              <a:gd name="connsiteX182" fmla="*/ 277648 w 593115"/>
              <a:gd name="connsiteY182" fmla="*/ 323266 h 593115"/>
              <a:gd name="connsiteX183" fmla="*/ 189096 w 593115"/>
              <a:gd name="connsiteY183" fmla="*/ 310372 h 593115"/>
              <a:gd name="connsiteX184" fmla="*/ 19371 w 593115"/>
              <a:gd name="connsiteY184" fmla="*/ 306688 h 593115"/>
              <a:gd name="connsiteX185" fmla="*/ 19371 w 593115"/>
              <a:gd name="connsiteY185" fmla="*/ 312214 h 593115"/>
              <a:gd name="connsiteX186" fmla="*/ 19371 w 593115"/>
              <a:gd name="connsiteY186" fmla="*/ 313135 h 593115"/>
              <a:gd name="connsiteX187" fmla="*/ 20293 w 593115"/>
              <a:gd name="connsiteY187" fmla="*/ 314056 h 593115"/>
              <a:gd name="connsiteX188" fmla="*/ 69182 w 593115"/>
              <a:gd name="connsiteY188" fmla="*/ 347212 h 593115"/>
              <a:gd name="connsiteX189" fmla="*/ 74716 w 593115"/>
              <a:gd name="connsiteY189" fmla="*/ 350896 h 593115"/>
              <a:gd name="connsiteX190" fmla="*/ 73794 w 593115"/>
              <a:gd name="connsiteY190" fmla="*/ 344449 h 593115"/>
              <a:gd name="connsiteX191" fmla="*/ 71949 w 593115"/>
              <a:gd name="connsiteY191" fmla="*/ 328792 h 593115"/>
              <a:gd name="connsiteX192" fmla="*/ 63647 w 593115"/>
              <a:gd name="connsiteY192" fmla="*/ 319582 h 593115"/>
              <a:gd name="connsiteX193" fmla="*/ 51656 w 593115"/>
              <a:gd name="connsiteY193" fmla="*/ 316819 h 593115"/>
              <a:gd name="connsiteX194" fmla="*/ 44276 w 593115"/>
              <a:gd name="connsiteY194" fmla="*/ 314977 h 593115"/>
              <a:gd name="connsiteX195" fmla="*/ 45199 w 593115"/>
              <a:gd name="connsiteY195" fmla="*/ 308530 h 593115"/>
              <a:gd name="connsiteX196" fmla="*/ 35975 w 593115"/>
              <a:gd name="connsiteY196" fmla="*/ 306688 h 593115"/>
              <a:gd name="connsiteX197" fmla="*/ 35975 w 593115"/>
              <a:gd name="connsiteY197" fmla="*/ 311293 h 593115"/>
              <a:gd name="connsiteX198" fmla="*/ 70104 w 593115"/>
              <a:gd name="connsiteY198" fmla="*/ 298399 h 593115"/>
              <a:gd name="connsiteX199" fmla="*/ 67337 w 593115"/>
              <a:gd name="connsiteY199" fmla="*/ 303925 h 593115"/>
              <a:gd name="connsiteX200" fmla="*/ 70104 w 593115"/>
              <a:gd name="connsiteY200" fmla="*/ 304846 h 593115"/>
              <a:gd name="connsiteX201" fmla="*/ 70104 w 593115"/>
              <a:gd name="connsiteY201" fmla="*/ 298399 h 593115"/>
              <a:gd name="connsiteX202" fmla="*/ 574667 w 593115"/>
              <a:gd name="connsiteY202" fmla="*/ 294716 h 593115"/>
              <a:gd name="connsiteX203" fmla="*/ 573744 w 593115"/>
              <a:gd name="connsiteY203" fmla="*/ 295637 h 593115"/>
              <a:gd name="connsiteX204" fmla="*/ 543305 w 593115"/>
              <a:gd name="connsiteY204" fmla="*/ 317740 h 593115"/>
              <a:gd name="connsiteX205" fmla="*/ 529468 w 593115"/>
              <a:gd name="connsiteY205" fmla="*/ 318661 h 593115"/>
              <a:gd name="connsiteX206" fmla="*/ 528546 w 593115"/>
              <a:gd name="connsiteY206" fmla="*/ 326950 h 593115"/>
              <a:gd name="connsiteX207" fmla="*/ 556218 w 593115"/>
              <a:gd name="connsiteY207" fmla="*/ 321424 h 593115"/>
              <a:gd name="connsiteX208" fmla="*/ 561753 w 593115"/>
              <a:gd name="connsiteY208" fmla="*/ 324187 h 593115"/>
              <a:gd name="connsiteX209" fmla="*/ 559908 w 593115"/>
              <a:gd name="connsiteY209" fmla="*/ 326950 h 593115"/>
              <a:gd name="connsiteX210" fmla="*/ 572822 w 593115"/>
              <a:gd name="connsiteY210" fmla="*/ 316819 h 593115"/>
              <a:gd name="connsiteX211" fmla="*/ 574667 w 593115"/>
              <a:gd name="connsiteY211" fmla="*/ 315898 h 593115"/>
              <a:gd name="connsiteX212" fmla="*/ 574667 w 593115"/>
              <a:gd name="connsiteY212" fmla="*/ 314977 h 593115"/>
              <a:gd name="connsiteX213" fmla="*/ 574667 w 593115"/>
              <a:gd name="connsiteY213" fmla="*/ 296557 h 593115"/>
              <a:gd name="connsiteX214" fmla="*/ 574667 w 593115"/>
              <a:gd name="connsiteY214" fmla="*/ 294716 h 593115"/>
              <a:gd name="connsiteX215" fmla="*/ 299786 w 593115"/>
              <a:gd name="connsiteY215" fmla="*/ 288269 h 593115"/>
              <a:gd name="connsiteX216" fmla="*/ 298864 w 593115"/>
              <a:gd name="connsiteY216" fmla="*/ 297479 h 593115"/>
              <a:gd name="connsiteX217" fmla="*/ 300709 w 593115"/>
              <a:gd name="connsiteY217" fmla="*/ 296557 h 593115"/>
              <a:gd name="connsiteX218" fmla="*/ 302553 w 593115"/>
              <a:gd name="connsiteY218" fmla="*/ 288269 h 593115"/>
              <a:gd name="connsiteX219" fmla="*/ 500873 w 593115"/>
              <a:gd name="connsiteY219" fmla="*/ 275375 h 593115"/>
              <a:gd name="connsiteX220" fmla="*/ 494416 w 593115"/>
              <a:gd name="connsiteY220" fmla="*/ 278138 h 593115"/>
              <a:gd name="connsiteX221" fmla="*/ 511020 w 593115"/>
              <a:gd name="connsiteY221" fmla="*/ 309451 h 593115"/>
              <a:gd name="connsiteX222" fmla="*/ 511020 w 593115"/>
              <a:gd name="connsiteY222" fmla="*/ 296557 h 593115"/>
              <a:gd name="connsiteX223" fmla="*/ 511020 w 593115"/>
              <a:gd name="connsiteY223" fmla="*/ 288269 h 593115"/>
              <a:gd name="connsiteX224" fmla="*/ 89475 w 593115"/>
              <a:gd name="connsiteY224" fmla="*/ 271691 h 593115"/>
              <a:gd name="connsiteX225" fmla="*/ 89475 w 593115"/>
              <a:gd name="connsiteY225" fmla="*/ 276296 h 593115"/>
              <a:gd name="connsiteX226" fmla="*/ 88552 w 593115"/>
              <a:gd name="connsiteY226" fmla="*/ 296557 h 593115"/>
              <a:gd name="connsiteX227" fmla="*/ 90397 w 593115"/>
              <a:gd name="connsiteY227" fmla="*/ 332476 h 593115"/>
              <a:gd name="connsiteX228" fmla="*/ 107001 w 593115"/>
              <a:gd name="connsiteY228" fmla="*/ 335239 h 593115"/>
              <a:gd name="connsiteX229" fmla="*/ 120837 w 593115"/>
              <a:gd name="connsiteY229" fmla="*/ 319582 h 593115"/>
              <a:gd name="connsiteX230" fmla="*/ 138363 w 593115"/>
              <a:gd name="connsiteY230" fmla="*/ 322345 h 593115"/>
              <a:gd name="connsiteX231" fmla="*/ 144820 w 593115"/>
              <a:gd name="connsiteY231" fmla="*/ 330634 h 593115"/>
              <a:gd name="connsiteX232" fmla="*/ 160501 w 593115"/>
              <a:gd name="connsiteY232" fmla="*/ 329713 h 593115"/>
              <a:gd name="connsiteX233" fmla="*/ 161423 w 593115"/>
              <a:gd name="connsiteY233" fmla="*/ 325108 h 593115"/>
              <a:gd name="connsiteX234" fmla="*/ 166958 w 593115"/>
              <a:gd name="connsiteY234" fmla="*/ 327871 h 593115"/>
              <a:gd name="connsiteX235" fmla="*/ 166958 w 593115"/>
              <a:gd name="connsiteY235" fmla="*/ 306688 h 593115"/>
              <a:gd name="connsiteX236" fmla="*/ 166958 w 593115"/>
              <a:gd name="connsiteY236" fmla="*/ 304846 h 593115"/>
              <a:gd name="connsiteX237" fmla="*/ 164191 w 593115"/>
              <a:gd name="connsiteY237" fmla="*/ 303925 h 593115"/>
              <a:gd name="connsiteX238" fmla="*/ 94087 w 593115"/>
              <a:gd name="connsiteY238" fmla="*/ 274454 h 593115"/>
              <a:gd name="connsiteX239" fmla="*/ 59035 w 593115"/>
              <a:gd name="connsiteY239" fmla="*/ 254192 h 593115"/>
              <a:gd name="connsiteX240" fmla="*/ 42431 w 593115"/>
              <a:gd name="connsiteY240" fmla="*/ 262481 h 593115"/>
              <a:gd name="connsiteX241" fmla="*/ 35052 w 593115"/>
              <a:gd name="connsiteY241" fmla="*/ 276296 h 593115"/>
              <a:gd name="connsiteX242" fmla="*/ 32285 w 593115"/>
              <a:gd name="connsiteY242" fmla="*/ 286427 h 593115"/>
              <a:gd name="connsiteX243" fmla="*/ 36897 w 593115"/>
              <a:gd name="connsiteY243" fmla="*/ 297479 h 593115"/>
              <a:gd name="connsiteX244" fmla="*/ 50733 w 593115"/>
              <a:gd name="connsiteY244" fmla="*/ 298399 h 593115"/>
              <a:gd name="connsiteX245" fmla="*/ 70104 w 593115"/>
              <a:gd name="connsiteY245" fmla="*/ 285506 h 593115"/>
              <a:gd name="connsiteX246" fmla="*/ 72871 w 593115"/>
              <a:gd name="connsiteY246" fmla="*/ 263402 h 593115"/>
              <a:gd name="connsiteX247" fmla="*/ 72871 w 593115"/>
              <a:gd name="connsiteY247" fmla="*/ 261560 h 593115"/>
              <a:gd name="connsiteX248" fmla="*/ 71026 w 593115"/>
              <a:gd name="connsiteY248" fmla="*/ 260639 h 593115"/>
              <a:gd name="connsiteX249" fmla="*/ 61802 w 593115"/>
              <a:gd name="connsiteY249" fmla="*/ 254192 h 593115"/>
              <a:gd name="connsiteX250" fmla="*/ 541460 w 593115"/>
              <a:gd name="connsiteY250" fmla="*/ 248666 h 593115"/>
              <a:gd name="connsiteX251" fmla="*/ 537770 w 593115"/>
              <a:gd name="connsiteY251" fmla="*/ 251429 h 593115"/>
              <a:gd name="connsiteX252" fmla="*/ 537770 w 593115"/>
              <a:gd name="connsiteY252" fmla="*/ 263402 h 593115"/>
              <a:gd name="connsiteX253" fmla="*/ 572822 w 593115"/>
              <a:gd name="connsiteY253" fmla="*/ 280901 h 593115"/>
              <a:gd name="connsiteX254" fmla="*/ 574667 w 593115"/>
              <a:gd name="connsiteY254" fmla="*/ 280901 h 593115"/>
              <a:gd name="connsiteX255" fmla="*/ 573744 w 593115"/>
              <a:gd name="connsiteY255" fmla="*/ 268928 h 593115"/>
              <a:gd name="connsiteX256" fmla="*/ 563598 w 593115"/>
              <a:gd name="connsiteY256" fmla="*/ 268007 h 593115"/>
              <a:gd name="connsiteX257" fmla="*/ 546994 w 593115"/>
              <a:gd name="connsiteY257" fmla="*/ 258797 h 593115"/>
              <a:gd name="connsiteX258" fmla="*/ 545149 w 593115"/>
              <a:gd name="connsiteY258" fmla="*/ 248666 h 593115"/>
              <a:gd name="connsiteX259" fmla="*/ 337605 w 593115"/>
              <a:gd name="connsiteY259" fmla="*/ 233930 h 593115"/>
              <a:gd name="connsiteX260" fmla="*/ 308088 w 593115"/>
              <a:gd name="connsiteY260" fmla="*/ 234851 h 593115"/>
              <a:gd name="connsiteX261" fmla="*/ 300709 w 593115"/>
              <a:gd name="connsiteY261" fmla="*/ 234851 h 593115"/>
              <a:gd name="connsiteX262" fmla="*/ 300709 w 593115"/>
              <a:gd name="connsiteY262" fmla="*/ 237614 h 593115"/>
              <a:gd name="connsiteX263" fmla="*/ 299786 w 593115"/>
              <a:gd name="connsiteY263" fmla="*/ 274454 h 593115"/>
              <a:gd name="connsiteX264" fmla="*/ 324691 w 593115"/>
              <a:gd name="connsiteY264" fmla="*/ 256034 h 593115"/>
              <a:gd name="connsiteX265" fmla="*/ 324691 w 593115"/>
              <a:gd name="connsiteY265" fmla="*/ 240377 h 593115"/>
              <a:gd name="connsiteX266" fmla="*/ 362511 w 593115"/>
              <a:gd name="connsiteY266" fmla="*/ 230247 h 593115"/>
              <a:gd name="connsiteX267" fmla="*/ 344985 w 593115"/>
              <a:gd name="connsiteY267" fmla="*/ 233009 h 593115"/>
              <a:gd name="connsiteX268" fmla="*/ 345907 w 593115"/>
              <a:gd name="connsiteY268" fmla="*/ 233009 h 593115"/>
              <a:gd name="connsiteX269" fmla="*/ 357899 w 593115"/>
              <a:gd name="connsiteY269" fmla="*/ 233009 h 593115"/>
              <a:gd name="connsiteX270" fmla="*/ 404019 w 593115"/>
              <a:gd name="connsiteY270" fmla="*/ 221958 h 593115"/>
              <a:gd name="connsiteX271" fmla="*/ 401252 w 593115"/>
              <a:gd name="connsiteY271" fmla="*/ 222879 h 593115"/>
              <a:gd name="connsiteX272" fmla="*/ 386494 w 593115"/>
              <a:gd name="connsiteY272" fmla="*/ 226563 h 593115"/>
              <a:gd name="connsiteX273" fmla="*/ 399407 w 593115"/>
              <a:gd name="connsiteY273" fmla="*/ 225642 h 593115"/>
              <a:gd name="connsiteX274" fmla="*/ 399407 w 593115"/>
              <a:gd name="connsiteY274" fmla="*/ 241298 h 593115"/>
              <a:gd name="connsiteX275" fmla="*/ 407709 w 593115"/>
              <a:gd name="connsiteY275" fmla="*/ 243140 h 593115"/>
              <a:gd name="connsiteX276" fmla="*/ 404942 w 593115"/>
              <a:gd name="connsiteY276" fmla="*/ 225642 h 593115"/>
              <a:gd name="connsiteX277" fmla="*/ 194631 w 593115"/>
              <a:gd name="connsiteY277" fmla="*/ 217353 h 593115"/>
              <a:gd name="connsiteX278" fmla="*/ 194631 w 593115"/>
              <a:gd name="connsiteY278" fmla="*/ 221037 h 593115"/>
              <a:gd name="connsiteX279" fmla="*/ 185406 w 593115"/>
              <a:gd name="connsiteY279" fmla="*/ 288269 h 593115"/>
              <a:gd name="connsiteX280" fmla="*/ 185406 w 593115"/>
              <a:gd name="connsiteY280" fmla="*/ 291032 h 593115"/>
              <a:gd name="connsiteX281" fmla="*/ 188174 w 593115"/>
              <a:gd name="connsiteY281" fmla="*/ 291953 h 593115"/>
              <a:gd name="connsiteX282" fmla="*/ 277648 w 593115"/>
              <a:gd name="connsiteY282" fmla="*/ 304846 h 593115"/>
              <a:gd name="connsiteX283" fmla="*/ 280415 w 593115"/>
              <a:gd name="connsiteY283" fmla="*/ 304846 h 593115"/>
              <a:gd name="connsiteX284" fmla="*/ 280415 w 593115"/>
              <a:gd name="connsiteY284" fmla="*/ 302083 h 593115"/>
              <a:gd name="connsiteX285" fmla="*/ 281338 w 593115"/>
              <a:gd name="connsiteY285" fmla="*/ 286427 h 593115"/>
              <a:gd name="connsiteX286" fmla="*/ 282260 w 593115"/>
              <a:gd name="connsiteY286" fmla="*/ 236693 h 593115"/>
              <a:gd name="connsiteX287" fmla="*/ 282260 w 593115"/>
              <a:gd name="connsiteY287" fmla="*/ 233930 h 593115"/>
              <a:gd name="connsiteX288" fmla="*/ 279493 w 593115"/>
              <a:gd name="connsiteY288" fmla="*/ 233930 h 593115"/>
              <a:gd name="connsiteX289" fmla="*/ 198320 w 593115"/>
              <a:gd name="connsiteY289" fmla="*/ 218274 h 593115"/>
              <a:gd name="connsiteX290" fmla="*/ 453830 w 593115"/>
              <a:gd name="connsiteY290" fmla="*/ 207222 h 593115"/>
              <a:gd name="connsiteX291" fmla="*/ 446451 w 593115"/>
              <a:gd name="connsiteY291" fmla="*/ 210906 h 593115"/>
              <a:gd name="connsiteX292" fmla="*/ 442761 w 593115"/>
              <a:gd name="connsiteY292" fmla="*/ 226563 h 593115"/>
              <a:gd name="connsiteX293" fmla="*/ 431692 w 593115"/>
              <a:gd name="connsiteY293" fmla="*/ 215511 h 593115"/>
              <a:gd name="connsiteX294" fmla="*/ 431692 w 593115"/>
              <a:gd name="connsiteY294" fmla="*/ 213669 h 593115"/>
              <a:gd name="connsiteX295" fmla="*/ 424313 w 593115"/>
              <a:gd name="connsiteY295" fmla="*/ 215511 h 593115"/>
              <a:gd name="connsiteX296" fmla="*/ 422468 w 593115"/>
              <a:gd name="connsiteY296" fmla="*/ 216432 h 593115"/>
              <a:gd name="connsiteX297" fmla="*/ 422468 w 593115"/>
              <a:gd name="connsiteY297" fmla="*/ 220116 h 593115"/>
              <a:gd name="connsiteX298" fmla="*/ 428002 w 593115"/>
              <a:gd name="connsiteY298" fmla="*/ 250508 h 593115"/>
              <a:gd name="connsiteX299" fmla="*/ 428925 w 593115"/>
              <a:gd name="connsiteY299" fmla="*/ 250508 h 593115"/>
              <a:gd name="connsiteX300" fmla="*/ 433537 w 593115"/>
              <a:gd name="connsiteY300" fmla="*/ 250508 h 593115"/>
              <a:gd name="connsiteX301" fmla="*/ 433537 w 593115"/>
              <a:gd name="connsiteY301" fmla="*/ 242219 h 593115"/>
              <a:gd name="connsiteX302" fmla="*/ 447373 w 593115"/>
              <a:gd name="connsiteY302" fmla="*/ 240377 h 593115"/>
              <a:gd name="connsiteX303" fmla="*/ 461209 w 593115"/>
              <a:gd name="connsiteY303" fmla="*/ 250508 h 593115"/>
              <a:gd name="connsiteX304" fmla="*/ 483347 w 593115"/>
              <a:gd name="connsiteY304" fmla="*/ 250508 h 593115"/>
              <a:gd name="connsiteX305" fmla="*/ 490727 w 593115"/>
              <a:gd name="connsiteY305" fmla="*/ 243140 h 593115"/>
              <a:gd name="connsiteX306" fmla="*/ 490727 w 593115"/>
              <a:gd name="connsiteY306" fmla="*/ 232088 h 593115"/>
              <a:gd name="connsiteX307" fmla="*/ 484270 w 593115"/>
              <a:gd name="connsiteY307" fmla="*/ 227484 h 593115"/>
              <a:gd name="connsiteX308" fmla="*/ 463054 w 593115"/>
              <a:gd name="connsiteY308" fmla="*/ 227484 h 593115"/>
              <a:gd name="connsiteX309" fmla="*/ 455675 w 593115"/>
              <a:gd name="connsiteY309" fmla="*/ 219195 h 593115"/>
              <a:gd name="connsiteX310" fmla="*/ 123604 w 593115"/>
              <a:gd name="connsiteY310" fmla="*/ 202617 h 593115"/>
              <a:gd name="connsiteX311" fmla="*/ 117147 w 593115"/>
              <a:gd name="connsiteY311" fmla="*/ 203538 h 593115"/>
              <a:gd name="connsiteX312" fmla="*/ 116225 w 593115"/>
              <a:gd name="connsiteY312" fmla="*/ 205380 h 593115"/>
              <a:gd name="connsiteX313" fmla="*/ 112535 w 593115"/>
              <a:gd name="connsiteY313" fmla="*/ 205380 h 593115"/>
              <a:gd name="connsiteX314" fmla="*/ 110690 w 593115"/>
              <a:gd name="connsiteY314" fmla="*/ 211827 h 593115"/>
              <a:gd name="connsiteX315" fmla="*/ 119915 w 593115"/>
              <a:gd name="connsiteY315" fmla="*/ 211827 h 593115"/>
              <a:gd name="connsiteX316" fmla="*/ 123604 w 593115"/>
              <a:gd name="connsiteY316" fmla="*/ 207222 h 593115"/>
              <a:gd name="connsiteX317" fmla="*/ 155889 w 593115"/>
              <a:gd name="connsiteY317" fmla="*/ 201696 h 593115"/>
              <a:gd name="connsiteX318" fmla="*/ 147587 w 593115"/>
              <a:gd name="connsiteY318" fmla="*/ 206301 h 593115"/>
              <a:gd name="connsiteX319" fmla="*/ 130061 w 593115"/>
              <a:gd name="connsiteY319" fmla="*/ 224721 h 593115"/>
              <a:gd name="connsiteX320" fmla="*/ 129139 w 593115"/>
              <a:gd name="connsiteY320" fmla="*/ 232088 h 593115"/>
              <a:gd name="connsiteX321" fmla="*/ 111613 w 593115"/>
              <a:gd name="connsiteY321" fmla="*/ 243140 h 593115"/>
              <a:gd name="connsiteX322" fmla="*/ 103311 w 593115"/>
              <a:gd name="connsiteY322" fmla="*/ 252350 h 593115"/>
              <a:gd name="connsiteX323" fmla="*/ 103311 w 593115"/>
              <a:gd name="connsiteY323" fmla="*/ 258797 h 593115"/>
              <a:gd name="connsiteX324" fmla="*/ 163268 w 593115"/>
              <a:gd name="connsiteY324" fmla="*/ 284585 h 593115"/>
              <a:gd name="connsiteX325" fmla="*/ 166958 w 593115"/>
              <a:gd name="connsiteY325" fmla="*/ 285506 h 593115"/>
              <a:gd name="connsiteX326" fmla="*/ 166958 w 593115"/>
              <a:gd name="connsiteY326" fmla="*/ 281822 h 593115"/>
              <a:gd name="connsiteX327" fmla="*/ 177105 w 593115"/>
              <a:gd name="connsiteY327" fmla="*/ 213669 h 593115"/>
              <a:gd name="connsiteX328" fmla="*/ 177105 w 593115"/>
              <a:gd name="connsiteY328" fmla="*/ 210906 h 593115"/>
              <a:gd name="connsiteX329" fmla="*/ 175260 w 593115"/>
              <a:gd name="connsiteY329" fmla="*/ 209985 h 593115"/>
              <a:gd name="connsiteX330" fmla="*/ 155889 w 593115"/>
              <a:gd name="connsiteY330" fmla="*/ 201696 h 593115"/>
              <a:gd name="connsiteX331" fmla="*/ 128216 w 593115"/>
              <a:gd name="connsiteY331" fmla="*/ 197091 h 593115"/>
              <a:gd name="connsiteX332" fmla="*/ 128216 w 593115"/>
              <a:gd name="connsiteY332" fmla="*/ 202617 h 593115"/>
              <a:gd name="connsiteX333" fmla="*/ 130061 w 593115"/>
              <a:gd name="connsiteY333" fmla="*/ 205380 h 593115"/>
              <a:gd name="connsiteX334" fmla="*/ 139285 w 593115"/>
              <a:gd name="connsiteY334" fmla="*/ 205380 h 593115"/>
              <a:gd name="connsiteX335" fmla="*/ 139285 w 593115"/>
              <a:gd name="connsiteY335" fmla="*/ 200775 h 593115"/>
              <a:gd name="connsiteX336" fmla="*/ 129139 w 593115"/>
              <a:gd name="connsiteY336" fmla="*/ 197091 h 593115"/>
              <a:gd name="connsiteX337" fmla="*/ 394795 w 593115"/>
              <a:gd name="connsiteY337" fmla="*/ 195249 h 593115"/>
              <a:gd name="connsiteX338" fmla="*/ 386494 w 593115"/>
              <a:gd name="connsiteY338" fmla="*/ 203538 h 593115"/>
              <a:gd name="connsiteX339" fmla="*/ 377269 w 593115"/>
              <a:gd name="connsiteY339" fmla="*/ 201696 h 593115"/>
              <a:gd name="connsiteX340" fmla="*/ 369890 w 593115"/>
              <a:gd name="connsiteY340" fmla="*/ 210906 h 593115"/>
              <a:gd name="connsiteX341" fmla="*/ 397563 w 593115"/>
              <a:gd name="connsiteY341" fmla="*/ 205380 h 593115"/>
              <a:gd name="connsiteX342" fmla="*/ 400330 w 593115"/>
              <a:gd name="connsiteY342" fmla="*/ 204459 h 593115"/>
              <a:gd name="connsiteX343" fmla="*/ 396640 w 593115"/>
              <a:gd name="connsiteY343" fmla="*/ 201696 h 593115"/>
              <a:gd name="connsiteX344" fmla="*/ 484270 w 593115"/>
              <a:gd name="connsiteY344" fmla="*/ 193407 h 593115"/>
              <a:gd name="connsiteX345" fmla="*/ 481503 w 593115"/>
              <a:gd name="connsiteY345" fmla="*/ 196170 h 593115"/>
              <a:gd name="connsiteX346" fmla="*/ 472278 w 593115"/>
              <a:gd name="connsiteY346" fmla="*/ 198012 h 593115"/>
              <a:gd name="connsiteX347" fmla="*/ 467666 w 593115"/>
              <a:gd name="connsiteY347" fmla="*/ 198933 h 593115"/>
              <a:gd name="connsiteX348" fmla="*/ 463977 w 593115"/>
              <a:gd name="connsiteY348" fmla="*/ 203538 h 593115"/>
              <a:gd name="connsiteX349" fmla="*/ 463977 w 593115"/>
              <a:gd name="connsiteY349" fmla="*/ 215511 h 593115"/>
              <a:gd name="connsiteX350" fmla="*/ 469511 w 593115"/>
              <a:gd name="connsiteY350" fmla="*/ 214590 h 593115"/>
              <a:gd name="connsiteX351" fmla="*/ 487037 w 593115"/>
              <a:gd name="connsiteY351" fmla="*/ 215511 h 593115"/>
              <a:gd name="connsiteX352" fmla="*/ 496261 w 593115"/>
              <a:gd name="connsiteY352" fmla="*/ 215511 h 593115"/>
              <a:gd name="connsiteX353" fmla="*/ 494416 w 593115"/>
              <a:gd name="connsiteY353" fmla="*/ 209064 h 593115"/>
              <a:gd name="connsiteX354" fmla="*/ 487960 w 593115"/>
              <a:gd name="connsiteY354" fmla="*/ 206301 h 593115"/>
              <a:gd name="connsiteX355" fmla="*/ 487960 w 593115"/>
              <a:gd name="connsiteY355" fmla="*/ 195249 h 593115"/>
              <a:gd name="connsiteX356" fmla="*/ 416011 w 593115"/>
              <a:gd name="connsiteY356" fmla="*/ 191565 h 593115"/>
              <a:gd name="connsiteX357" fmla="*/ 417856 w 593115"/>
              <a:gd name="connsiteY357" fmla="*/ 195249 h 593115"/>
              <a:gd name="connsiteX358" fmla="*/ 417856 w 593115"/>
              <a:gd name="connsiteY358" fmla="*/ 198933 h 593115"/>
              <a:gd name="connsiteX359" fmla="*/ 421545 w 593115"/>
              <a:gd name="connsiteY359" fmla="*/ 198012 h 593115"/>
              <a:gd name="connsiteX360" fmla="*/ 423390 w 593115"/>
              <a:gd name="connsiteY360" fmla="*/ 197091 h 593115"/>
              <a:gd name="connsiteX361" fmla="*/ 420623 w 593115"/>
              <a:gd name="connsiteY361" fmla="*/ 195249 h 593115"/>
              <a:gd name="connsiteX362" fmla="*/ 416933 w 593115"/>
              <a:gd name="connsiteY362" fmla="*/ 191565 h 593115"/>
              <a:gd name="connsiteX363" fmla="*/ 116225 w 593115"/>
              <a:gd name="connsiteY363" fmla="*/ 191565 h 593115"/>
              <a:gd name="connsiteX364" fmla="*/ 116225 w 593115"/>
              <a:gd name="connsiteY364" fmla="*/ 200775 h 593115"/>
              <a:gd name="connsiteX365" fmla="*/ 121759 w 593115"/>
              <a:gd name="connsiteY365" fmla="*/ 199854 h 593115"/>
              <a:gd name="connsiteX366" fmla="*/ 125449 w 593115"/>
              <a:gd name="connsiteY366" fmla="*/ 197091 h 593115"/>
              <a:gd name="connsiteX367" fmla="*/ 125449 w 593115"/>
              <a:gd name="connsiteY367" fmla="*/ 191565 h 593115"/>
              <a:gd name="connsiteX368" fmla="*/ 133751 w 593115"/>
              <a:gd name="connsiteY368" fmla="*/ 190644 h 593115"/>
              <a:gd name="connsiteX369" fmla="*/ 130984 w 593115"/>
              <a:gd name="connsiteY369" fmla="*/ 193407 h 593115"/>
              <a:gd name="connsiteX370" fmla="*/ 134673 w 593115"/>
              <a:gd name="connsiteY370" fmla="*/ 196170 h 593115"/>
              <a:gd name="connsiteX371" fmla="*/ 137441 w 593115"/>
              <a:gd name="connsiteY371" fmla="*/ 193407 h 593115"/>
              <a:gd name="connsiteX372" fmla="*/ 539615 w 593115"/>
              <a:gd name="connsiteY372" fmla="*/ 185118 h 593115"/>
              <a:gd name="connsiteX373" fmla="*/ 530391 w 593115"/>
              <a:gd name="connsiteY373" fmla="*/ 186039 h 593115"/>
              <a:gd name="connsiteX374" fmla="*/ 527624 w 593115"/>
              <a:gd name="connsiteY374" fmla="*/ 191565 h 593115"/>
              <a:gd name="connsiteX375" fmla="*/ 528546 w 593115"/>
              <a:gd name="connsiteY375" fmla="*/ 202617 h 593115"/>
              <a:gd name="connsiteX376" fmla="*/ 540537 w 593115"/>
              <a:gd name="connsiteY376" fmla="*/ 210906 h 593115"/>
              <a:gd name="connsiteX377" fmla="*/ 540537 w 593115"/>
              <a:gd name="connsiteY377" fmla="*/ 215511 h 593115"/>
              <a:gd name="connsiteX378" fmla="*/ 534080 w 593115"/>
              <a:gd name="connsiteY378" fmla="*/ 220116 h 593115"/>
              <a:gd name="connsiteX379" fmla="*/ 533158 w 593115"/>
              <a:gd name="connsiteY379" fmla="*/ 223800 h 593115"/>
              <a:gd name="connsiteX380" fmla="*/ 542382 w 593115"/>
              <a:gd name="connsiteY380" fmla="*/ 224721 h 593115"/>
              <a:gd name="connsiteX381" fmla="*/ 551606 w 593115"/>
              <a:gd name="connsiteY381" fmla="*/ 216432 h 593115"/>
              <a:gd name="connsiteX382" fmla="*/ 550684 w 593115"/>
              <a:gd name="connsiteY382" fmla="*/ 215511 h 593115"/>
              <a:gd name="connsiteX383" fmla="*/ 550684 w 593115"/>
              <a:gd name="connsiteY383" fmla="*/ 208143 h 593115"/>
              <a:gd name="connsiteX384" fmla="*/ 535925 w 593115"/>
              <a:gd name="connsiteY384" fmla="*/ 198933 h 593115"/>
              <a:gd name="connsiteX385" fmla="*/ 536848 w 593115"/>
              <a:gd name="connsiteY385" fmla="*/ 193407 h 593115"/>
              <a:gd name="connsiteX386" fmla="*/ 547917 w 593115"/>
              <a:gd name="connsiteY386" fmla="*/ 194328 h 593115"/>
              <a:gd name="connsiteX387" fmla="*/ 547917 w 593115"/>
              <a:gd name="connsiteY387" fmla="*/ 188802 h 593115"/>
              <a:gd name="connsiteX388" fmla="*/ 176182 w 593115"/>
              <a:gd name="connsiteY388" fmla="*/ 183276 h 593115"/>
              <a:gd name="connsiteX389" fmla="*/ 170648 w 593115"/>
              <a:gd name="connsiteY389" fmla="*/ 188802 h 593115"/>
              <a:gd name="connsiteX390" fmla="*/ 178027 w 593115"/>
              <a:gd name="connsiteY390" fmla="*/ 191565 h 593115"/>
              <a:gd name="connsiteX391" fmla="*/ 181717 w 593115"/>
              <a:gd name="connsiteY391" fmla="*/ 193407 h 593115"/>
              <a:gd name="connsiteX392" fmla="*/ 182639 w 593115"/>
              <a:gd name="connsiteY392" fmla="*/ 189723 h 593115"/>
              <a:gd name="connsiteX393" fmla="*/ 183561 w 593115"/>
              <a:gd name="connsiteY393" fmla="*/ 186960 h 593115"/>
              <a:gd name="connsiteX394" fmla="*/ 182639 w 593115"/>
              <a:gd name="connsiteY394" fmla="*/ 186960 h 593115"/>
              <a:gd name="connsiteX395" fmla="*/ 180794 w 593115"/>
              <a:gd name="connsiteY395" fmla="*/ 185118 h 593115"/>
              <a:gd name="connsiteX396" fmla="*/ 116225 w 593115"/>
              <a:gd name="connsiteY396" fmla="*/ 183276 h 593115"/>
              <a:gd name="connsiteX397" fmla="*/ 113458 w 593115"/>
              <a:gd name="connsiteY397" fmla="*/ 188802 h 593115"/>
              <a:gd name="connsiteX398" fmla="*/ 118070 w 593115"/>
              <a:gd name="connsiteY398" fmla="*/ 188802 h 593115"/>
              <a:gd name="connsiteX399" fmla="*/ 118070 w 593115"/>
              <a:gd name="connsiteY399" fmla="*/ 183276 h 593115"/>
              <a:gd name="connsiteX400" fmla="*/ 120837 w 593115"/>
              <a:gd name="connsiteY400" fmla="*/ 182355 h 593115"/>
              <a:gd name="connsiteX401" fmla="*/ 120837 w 593115"/>
              <a:gd name="connsiteY401" fmla="*/ 188802 h 593115"/>
              <a:gd name="connsiteX402" fmla="*/ 126372 w 593115"/>
              <a:gd name="connsiteY402" fmla="*/ 187881 h 593115"/>
              <a:gd name="connsiteX403" fmla="*/ 180794 w 593115"/>
              <a:gd name="connsiteY403" fmla="*/ 172224 h 593115"/>
              <a:gd name="connsiteX404" fmla="*/ 178027 w 593115"/>
              <a:gd name="connsiteY404" fmla="*/ 174066 h 593115"/>
              <a:gd name="connsiteX405" fmla="*/ 178027 w 593115"/>
              <a:gd name="connsiteY405" fmla="*/ 179592 h 593115"/>
              <a:gd name="connsiteX406" fmla="*/ 183561 w 593115"/>
              <a:gd name="connsiteY406" fmla="*/ 180513 h 593115"/>
              <a:gd name="connsiteX407" fmla="*/ 185406 w 593115"/>
              <a:gd name="connsiteY407" fmla="*/ 181434 h 593115"/>
              <a:gd name="connsiteX408" fmla="*/ 187251 w 593115"/>
              <a:gd name="connsiteY408" fmla="*/ 172224 h 593115"/>
              <a:gd name="connsiteX409" fmla="*/ 86708 w 593115"/>
              <a:gd name="connsiteY409" fmla="*/ 159331 h 593115"/>
              <a:gd name="connsiteX410" fmla="*/ 79328 w 593115"/>
              <a:gd name="connsiteY410" fmla="*/ 162094 h 593115"/>
              <a:gd name="connsiteX411" fmla="*/ 83940 w 593115"/>
              <a:gd name="connsiteY411" fmla="*/ 171303 h 593115"/>
              <a:gd name="connsiteX412" fmla="*/ 91320 w 593115"/>
              <a:gd name="connsiteY412" fmla="*/ 169461 h 593115"/>
              <a:gd name="connsiteX413" fmla="*/ 93164 w 593115"/>
              <a:gd name="connsiteY413" fmla="*/ 160252 h 593115"/>
              <a:gd name="connsiteX414" fmla="*/ 344085 w 593115"/>
              <a:gd name="connsiteY414" fmla="*/ 154751 h 593115"/>
              <a:gd name="connsiteX415" fmla="*/ 348708 w 593115"/>
              <a:gd name="connsiteY415" fmla="*/ 157513 h 593115"/>
              <a:gd name="connsiteX416" fmla="*/ 348708 w 593115"/>
              <a:gd name="connsiteY416" fmla="*/ 163036 h 593115"/>
              <a:gd name="connsiteX417" fmla="*/ 336688 w 593115"/>
              <a:gd name="connsiteY417" fmla="*/ 171321 h 593115"/>
              <a:gd name="connsiteX418" fmla="*/ 330215 w 593115"/>
              <a:gd name="connsiteY418" fmla="*/ 171321 h 593115"/>
              <a:gd name="connsiteX419" fmla="*/ 330215 w 593115"/>
              <a:gd name="connsiteY419" fmla="*/ 165798 h 593115"/>
              <a:gd name="connsiteX420" fmla="*/ 335763 w 593115"/>
              <a:gd name="connsiteY420" fmla="*/ 156592 h 593115"/>
              <a:gd name="connsiteX421" fmla="*/ 356964 w 593115"/>
              <a:gd name="connsiteY421" fmla="*/ 142768 h 593115"/>
              <a:gd name="connsiteX422" fmla="*/ 359730 w 593115"/>
              <a:gd name="connsiteY422" fmla="*/ 153826 h 593115"/>
              <a:gd name="connsiteX423" fmla="*/ 364341 w 593115"/>
              <a:gd name="connsiteY423" fmla="*/ 161198 h 593115"/>
              <a:gd name="connsiteX424" fmla="*/ 368030 w 593115"/>
              <a:gd name="connsiteY424" fmla="*/ 164884 h 593115"/>
              <a:gd name="connsiteX425" fmla="*/ 373563 w 593115"/>
              <a:gd name="connsiteY425" fmla="*/ 167648 h 593115"/>
              <a:gd name="connsiteX426" fmla="*/ 368030 w 593115"/>
              <a:gd name="connsiteY426" fmla="*/ 174099 h 593115"/>
              <a:gd name="connsiteX427" fmla="*/ 356964 w 593115"/>
              <a:gd name="connsiteY427" fmla="*/ 175020 h 593115"/>
              <a:gd name="connsiteX428" fmla="*/ 349586 w 593115"/>
              <a:gd name="connsiteY428" fmla="*/ 175020 h 593115"/>
              <a:gd name="connsiteX429" fmla="*/ 350508 w 593115"/>
              <a:gd name="connsiteY429" fmla="*/ 165805 h 593115"/>
              <a:gd name="connsiteX430" fmla="*/ 356964 w 593115"/>
              <a:gd name="connsiteY430" fmla="*/ 163962 h 593115"/>
              <a:gd name="connsiteX431" fmla="*/ 356041 w 593115"/>
              <a:gd name="connsiteY431" fmla="*/ 159355 h 593115"/>
              <a:gd name="connsiteX432" fmla="*/ 349586 w 593115"/>
              <a:gd name="connsiteY432" fmla="*/ 155669 h 593115"/>
              <a:gd name="connsiteX433" fmla="*/ 345897 w 593115"/>
              <a:gd name="connsiteY433" fmla="*/ 152904 h 593115"/>
              <a:gd name="connsiteX434" fmla="*/ 345897 w 593115"/>
              <a:gd name="connsiteY434" fmla="*/ 148297 h 593115"/>
              <a:gd name="connsiteX435" fmla="*/ 347742 w 593115"/>
              <a:gd name="connsiteY435" fmla="*/ 144611 h 593115"/>
              <a:gd name="connsiteX436" fmla="*/ 119915 w 593115"/>
              <a:gd name="connsiteY436" fmla="*/ 136306 h 593115"/>
              <a:gd name="connsiteX437" fmla="*/ 115303 w 593115"/>
              <a:gd name="connsiteY437" fmla="*/ 139069 h 593115"/>
              <a:gd name="connsiteX438" fmla="*/ 116225 w 593115"/>
              <a:gd name="connsiteY438" fmla="*/ 142753 h 593115"/>
              <a:gd name="connsiteX439" fmla="*/ 119915 w 593115"/>
              <a:gd name="connsiteY439" fmla="*/ 136306 h 593115"/>
              <a:gd name="connsiteX440" fmla="*/ 377269 w 593115"/>
              <a:gd name="connsiteY440" fmla="*/ 129859 h 593115"/>
              <a:gd name="connsiteX441" fmla="*/ 374502 w 593115"/>
              <a:gd name="connsiteY441" fmla="*/ 130780 h 593115"/>
              <a:gd name="connsiteX442" fmla="*/ 307166 w 593115"/>
              <a:gd name="connsiteY442" fmla="*/ 139069 h 593115"/>
              <a:gd name="connsiteX443" fmla="*/ 303476 w 593115"/>
              <a:gd name="connsiteY443" fmla="*/ 139069 h 593115"/>
              <a:gd name="connsiteX444" fmla="*/ 303476 w 593115"/>
              <a:gd name="connsiteY444" fmla="*/ 142753 h 593115"/>
              <a:gd name="connsiteX445" fmla="*/ 300709 w 593115"/>
              <a:gd name="connsiteY445" fmla="*/ 212748 h 593115"/>
              <a:gd name="connsiteX446" fmla="*/ 300709 w 593115"/>
              <a:gd name="connsiteY446" fmla="*/ 216432 h 593115"/>
              <a:gd name="connsiteX447" fmla="*/ 308088 w 593115"/>
              <a:gd name="connsiteY447" fmla="*/ 216432 h 593115"/>
              <a:gd name="connsiteX448" fmla="*/ 330226 w 593115"/>
              <a:gd name="connsiteY448" fmla="*/ 215511 h 593115"/>
              <a:gd name="connsiteX449" fmla="*/ 329304 w 593115"/>
              <a:gd name="connsiteY449" fmla="*/ 208143 h 593115"/>
              <a:gd name="connsiteX450" fmla="*/ 332071 w 593115"/>
              <a:gd name="connsiteY450" fmla="*/ 200775 h 593115"/>
              <a:gd name="connsiteX451" fmla="*/ 344985 w 593115"/>
              <a:gd name="connsiteY451" fmla="*/ 198012 h 593115"/>
              <a:gd name="connsiteX452" fmla="*/ 359743 w 593115"/>
              <a:gd name="connsiteY452" fmla="*/ 200775 h 593115"/>
              <a:gd name="connsiteX453" fmla="*/ 361588 w 593115"/>
              <a:gd name="connsiteY453" fmla="*/ 193407 h 593115"/>
              <a:gd name="connsiteX454" fmla="*/ 355131 w 593115"/>
              <a:gd name="connsiteY454" fmla="*/ 191565 h 593115"/>
              <a:gd name="connsiteX455" fmla="*/ 356976 w 593115"/>
              <a:gd name="connsiteY455" fmla="*/ 179592 h 593115"/>
              <a:gd name="connsiteX456" fmla="*/ 371735 w 593115"/>
              <a:gd name="connsiteY456" fmla="*/ 176829 h 593115"/>
              <a:gd name="connsiteX457" fmla="*/ 381881 w 593115"/>
              <a:gd name="connsiteY457" fmla="*/ 163015 h 593115"/>
              <a:gd name="connsiteX458" fmla="*/ 388338 w 593115"/>
              <a:gd name="connsiteY458" fmla="*/ 162094 h 593115"/>
              <a:gd name="connsiteX459" fmla="*/ 381881 w 593115"/>
              <a:gd name="connsiteY459" fmla="*/ 142753 h 593115"/>
              <a:gd name="connsiteX460" fmla="*/ 380959 w 593115"/>
              <a:gd name="connsiteY460" fmla="*/ 142753 h 593115"/>
              <a:gd name="connsiteX461" fmla="*/ 380037 w 593115"/>
              <a:gd name="connsiteY461" fmla="*/ 139069 h 593115"/>
              <a:gd name="connsiteX462" fmla="*/ 378192 w 593115"/>
              <a:gd name="connsiteY462" fmla="*/ 132622 h 593115"/>
              <a:gd name="connsiteX463" fmla="*/ 223225 w 593115"/>
              <a:gd name="connsiteY463" fmla="*/ 125254 h 593115"/>
              <a:gd name="connsiteX464" fmla="*/ 222303 w 593115"/>
              <a:gd name="connsiteY464" fmla="*/ 128017 h 593115"/>
              <a:gd name="connsiteX465" fmla="*/ 213079 w 593115"/>
              <a:gd name="connsiteY465" fmla="*/ 152884 h 593115"/>
              <a:gd name="connsiteX466" fmla="*/ 213079 w 593115"/>
              <a:gd name="connsiteY466" fmla="*/ 155647 h 593115"/>
              <a:gd name="connsiteX467" fmla="*/ 224148 w 593115"/>
              <a:gd name="connsiteY467" fmla="*/ 162094 h 593115"/>
              <a:gd name="connsiteX468" fmla="*/ 223225 w 593115"/>
              <a:gd name="connsiteY468" fmla="*/ 171303 h 593115"/>
              <a:gd name="connsiteX469" fmla="*/ 213079 w 593115"/>
              <a:gd name="connsiteY469" fmla="*/ 174987 h 593115"/>
              <a:gd name="connsiteX470" fmla="*/ 214001 w 593115"/>
              <a:gd name="connsiteY470" fmla="*/ 177750 h 593115"/>
              <a:gd name="connsiteX471" fmla="*/ 225993 w 593115"/>
              <a:gd name="connsiteY471" fmla="*/ 183276 h 593115"/>
              <a:gd name="connsiteX472" fmla="*/ 225993 w 593115"/>
              <a:gd name="connsiteY472" fmla="*/ 190644 h 593115"/>
              <a:gd name="connsiteX473" fmla="*/ 222303 w 593115"/>
              <a:gd name="connsiteY473" fmla="*/ 190644 h 593115"/>
              <a:gd name="connsiteX474" fmla="*/ 206622 w 593115"/>
              <a:gd name="connsiteY474" fmla="*/ 186039 h 593115"/>
              <a:gd name="connsiteX475" fmla="*/ 205700 w 593115"/>
              <a:gd name="connsiteY475" fmla="*/ 180513 h 593115"/>
              <a:gd name="connsiteX476" fmla="*/ 210312 w 593115"/>
              <a:gd name="connsiteY476" fmla="*/ 177750 h 593115"/>
              <a:gd name="connsiteX477" fmla="*/ 210312 w 593115"/>
              <a:gd name="connsiteY477" fmla="*/ 173145 h 593115"/>
              <a:gd name="connsiteX478" fmla="*/ 206622 w 593115"/>
              <a:gd name="connsiteY478" fmla="*/ 172224 h 593115"/>
              <a:gd name="connsiteX479" fmla="*/ 200165 w 593115"/>
              <a:gd name="connsiteY479" fmla="*/ 197091 h 593115"/>
              <a:gd name="connsiteX480" fmla="*/ 199243 w 593115"/>
              <a:gd name="connsiteY480" fmla="*/ 199854 h 593115"/>
              <a:gd name="connsiteX481" fmla="*/ 202010 w 593115"/>
              <a:gd name="connsiteY481" fmla="*/ 200775 h 593115"/>
              <a:gd name="connsiteX482" fmla="*/ 279493 w 593115"/>
              <a:gd name="connsiteY482" fmla="*/ 215511 h 593115"/>
              <a:gd name="connsiteX483" fmla="*/ 282260 w 593115"/>
              <a:gd name="connsiteY483" fmla="*/ 215511 h 593115"/>
              <a:gd name="connsiteX484" fmla="*/ 282260 w 593115"/>
              <a:gd name="connsiteY484" fmla="*/ 211827 h 593115"/>
              <a:gd name="connsiteX485" fmla="*/ 285028 w 593115"/>
              <a:gd name="connsiteY485" fmla="*/ 140911 h 593115"/>
              <a:gd name="connsiteX486" fmla="*/ 285028 w 593115"/>
              <a:gd name="connsiteY486" fmla="*/ 138148 h 593115"/>
              <a:gd name="connsiteX487" fmla="*/ 282260 w 593115"/>
              <a:gd name="connsiteY487" fmla="*/ 138148 h 593115"/>
              <a:gd name="connsiteX488" fmla="*/ 225993 w 593115"/>
              <a:gd name="connsiteY488" fmla="*/ 126175 h 593115"/>
              <a:gd name="connsiteX489" fmla="*/ 399407 w 593115"/>
              <a:gd name="connsiteY489" fmla="*/ 122491 h 593115"/>
              <a:gd name="connsiteX490" fmla="*/ 397563 w 593115"/>
              <a:gd name="connsiteY490" fmla="*/ 123412 h 593115"/>
              <a:gd name="connsiteX491" fmla="*/ 394795 w 593115"/>
              <a:gd name="connsiteY491" fmla="*/ 124333 h 593115"/>
              <a:gd name="connsiteX492" fmla="*/ 395718 w 593115"/>
              <a:gd name="connsiteY492" fmla="*/ 126175 h 593115"/>
              <a:gd name="connsiteX493" fmla="*/ 398485 w 593115"/>
              <a:gd name="connsiteY493" fmla="*/ 125254 h 593115"/>
              <a:gd name="connsiteX494" fmla="*/ 439994 w 593115"/>
              <a:gd name="connsiteY494" fmla="*/ 114202 h 593115"/>
              <a:gd name="connsiteX495" fmla="*/ 419701 w 593115"/>
              <a:gd name="connsiteY495" fmla="*/ 128017 h 593115"/>
              <a:gd name="connsiteX496" fmla="*/ 419701 w 593115"/>
              <a:gd name="connsiteY496" fmla="*/ 151042 h 593115"/>
              <a:gd name="connsiteX497" fmla="*/ 407709 w 593115"/>
              <a:gd name="connsiteY497" fmla="*/ 156568 h 593115"/>
              <a:gd name="connsiteX498" fmla="*/ 409554 w 593115"/>
              <a:gd name="connsiteY498" fmla="*/ 160252 h 593115"/>
              <a:gd name="connsiteX499" fmla="*/ 428002 w 593115"/>
              <a:gd name="connsiteY499" fmla="*/ 161173 h 593115"/>
              <a:gd name="connsiteX500" fmla="*/ 439071 w 593115"/>
              <a:gd name="connsiteY500" fmla="*/ 144595 h 593115"/>
              <a:gd name="connsiteX501" fmla="*/ 439071 w 593115"/>
              <a:gd name="connsiteY501" fmla="*/ 137227 h 593115"/>
              <a:gd name="connsiteX502" fmla="*/ 430770 w 593115"/>
              <a:gd name="connsiteY502" fmla="*/ 133543 h 593115"/>
              <a:gd name="connsiteX503" fmla="*/ 430770 w 593115"/>
              <a:gd name="connsiteY503" fmla="*/ 128017 h 593115"/>
              <a:gd name="connsiteX504" fmla="*/ 444606 w 593115"/>
              <a:gd name="connsiteY504" fmla="*/ 119728 h 593115"/>
              <a:gd name="connsiteX505" fmla="*/ 444606 w 593115"/>
              <a:gd name="connsiteY505" fmla="*/ 117886 h 593115"/>
              <a:gd name="connsiteX506" fmla="*/ 441839 w 593115"/>
              <a:gd name="connsiteY506" fmla="*/ 114202 h 593115"/>
              <a:gd name="connsiteX507" fmla="*/ 186329 w 593115"/>
              <a:gd name="connsiteY507" fmla="*/ 107755 h 593115"/>
              <a:gd name="connsiteX508" fmla="*/ 179872 w 593115"/>
              <a:gd name="connsiteY508" fmla="*/ 108676 h 593115"/>
              <a:gd name="connsiteX509" fmla="*/ 178027 w 593115"/>
              <a:gd name="connsiteY509" fmla="*/ 110518 h 593115"/>
              <a:gd name="connsiteX510" fmla="*/ 172492 w 593115"/>
              <a:gd name="connsiteY510" fmla="*/ 116044 h 593115"/>
              <a:gd name="connsiteX511" fmla="*/ 164191 w 593115"/>
              <a:gd name="connsiteY511" fmla="*/ 116965 h 593115"/>
              <a:gd name="connsiteX512" fmla="*/ 165113 w 593115"/>
              <a:gd name="connsiteY512" fmla="*/ 121570 h 593115"/>
              <a:gd name="connsiteX513" fmla="*/ 167880 w 593115"/>
              <a:gd name="connsiteY513" fmla="*/ 122491 h 593115"/>
              <a:gd name="connsiteX514" fmla="*/ 167880 w 593115"/>
              <a:gd name="connsiteY514" fmla="*/ 124333 h 593115"/>
              <a:gd name="connsiteX515" fmla="*/ 160501 w 593115"/>
              <a:gd name="connsiteY515" fmla="*/ 125254 h 593115"/>
              <a:gd name="connsiteX516" fmla="*/ 160501 w 593115"/>
              <a:gd name="connsiteY516" fmla="*/ 128938 h 593115"/>
              <a:gd name="connsiteX517" fmla="*/ 153122 w 593115"/>
              <a:gd name="connsiteY517" fmla="*/ 129859 h 593115"/>
              <a:gd name="connsiteX518" fmla="*/ 152199 w 593115"/>
              <a:gd name="connsiteY518" fmla="*/ 121570 h 593115"/>
              <a:gd name="connsiteX519" fmla="*/ 130984 w 593115"/>
              <a:gd name="connsiteY519" fmla="*/ 154726 h 593115"/>
              <a:gd name="connsiteX520" fmla="*/ 138363 w 593115"/>
              <a:gd name="connsiteY520" fmla="*/ 156568 h 593115"/>
              <a:gd name="connsiteX521" fmla="*/ 138363 w 593115"/>
              <a:gd name="connsiteY521" fmla="*/ 171303 h 593115"/>
              <a:gd name="connsiteX522" fmla="*/ 139285 w 593115"/>
              <a:gd name="connsiteY522" fmla="*/ 172224 h 593115"/>
              <a:gd name="connsiteX523" fmla="*/ 144820 w 593115"/>
              <a:gd name="connsiteY523" fmla="*/ 171303 h 593115"/>
              <a:gd name="connsiteX524" fmla="*/ 151277 w 593115"/>
              <a:gd name="connsiteY524" fmla="*/ 158410 h 593115"/>
              <a:gd name="connsiteX525" fmla="*/ 166036 w 593115"/>
              <a:gd name="connsiteY525" fmla="*/ 153805 h 593115"/>
              <a:gd name="connsiteX526" fmla="*/ 166036 w 593115"/>
              <a:gd name="connsiteY526" fmla="*/ 135385 h 593115"/>
              <a:gd name="connsiteX527" fmla="*/ 174337 w 593115"/>
              <a:gd name="connsiteY527" fmla="*/ 128938 h 593115"/>
              <a:gd name="connsiteX528" fmla="*/ 193708 w 593115"/>
              <a:gd name="connsiteY528" fmla="*/ 133543 h 593115"/>
              <a:gd name="connsiteX529" fmla="*/ 192786 w 593115"/>
              <a:gd name="connsiteY529" fmla="*/ 146437 h 593115"/>
              <a:gd name="connsiteX530" fmla="*/ 195553 w 593115"/>
              <a:gd name="connsiteY530" fmla="*/ 146437 h 593115"/>
              <a:gd name="connsiteX531" fmla="*/ 202010 w 593115"/>
              <a:gd name="connsiteY531" fmla="*/ 128938 h 593115"/>
              <a:gd name="connsiteX532" fmla="*/ 185406 w 593115"/>
              <a:gd name="connsiteY532" fmla="*/ 124333 h 593115"/>
              <a:gd name="connsiteX533" fmla="*/ 201087 w 593115"/>
              <a:gd name="connsiteY533" fmla="*/ 116044 h 593115"/>
              <a:gd name="connsiteX534" fmla="*/ 186329 w 593115"/>
              <a:gd name="connsiteY534" fmla="*/ 107755 h 593115"/>
              <a:gd name="connsiteX535" fmla="*/ 93164 w 593115"/>
              <a:gd name="connsiteY535" fmla="*/ 107755 h 593115"/>
              <a:gd name="connsiteX536" fmla="*/ 87630 w 593115"/>
              <a:gd name="connsiteY536" fmla="*/ 113281 h 593115"/>
              <a:gd name="connsiteX537" fmla="*/ 105156 w 593115"/>
              <a:gd name="connsiteY537" fmla="*/ 114202 h 593115"/>
              <a:gd name="connsiteX538" fmla="*/ 103311 w 593115"/>
              <a:gd name="connsiteY538" fmla="*/ 107755 h 593115"/>
              <a:gd name="connsiteX539" fmla="*/ 168803 w 593115"/>
              <a:gd name="connsiteY539" fmla="*/ 98546 h 593115"/>
              <a:gd name="connsiteX540" fmla="*/ 167880 w 593115"/>
              <a:gd name="connsiteY540" fmla="*/ 99466 h 593115"/>
              <a:gd name="connsiteX541" fmla="*/ 160501 w 593115"/>
              <a:gd name="connsiteY541" fmla="*/ 109597 h 593115"/>
              <a:gd name="connsiteX542" fmla="*/ 169725 w 593115"/>
              <a:gd name="connsiteY542" fmla="*/ 110518 h 593115"/>
              <a:gd name="connsiteX543" fmla="*/ 467666 w 593115"/>
              <a:gd name="connsiteY543" fmla="*/ 76442 h 593115"/>
              <a:gd name="connsiteX544" fmla="*/ 464899 w 593115"/>
              <a:gd name="connsiteY544" fmla="*/ 79205 h 593115"/>
              <a:gd name="connsiteX545" fmla="*/ 452908 w 593115"/>
              <a:gd name="connsiteY545" fmla="*/ 91178 h 593115"/>
              <a:gd name="connsiteX546" fmla="*/ 450140 w 593115"/>
              <a:gd name="connsiteY546" fmla="*/ 93020 h 593115"/>
              <a:gd name="connsiteX547" fmla="*/ 451985 w 593115"/>
              <a:gd name="connsiteY547" fmla="*/ 95783 h 593115"/>
              <a:gd name="connsiteX548" fmla="*/ 455675 w 593115"/>
              <a:gd name="connsiteY548" fmla="*/ 101308 h 593115"/>
              <a:gd name="connsiteX549" fmla="*/ 459365 w 593115"/>
              <a:gd name="connsiteY549" fmla="*/ 101308 h 593115"/>
              <a:gd name="connsiteX550" fmla="*/ 487960 w 593115"/>
              <a:gd name="connsiteY550" fmla="*/ 114202 h 593115"/>
              <a:gd name="connsiteX551" fmla="*/ 483347 w 593115"/>
              <a:gd name="connsiteY551" fmla="*/ 118807 h 593115"/>
              <a:gd name="connsiteX552" fmla="*/ 468589 w 593115"/>
              <a:gd name="connsiteY552" fmla="*/ 118807 h 593115"/>
              <a:gd name="connsiteX553" fmla="*/ 472278 w 593115"/>
              <a:gd name="connsiteY553" fmla="*/ 124333 h 593115"/>
              <a:gd name="connsiteX554" fmla="*/ 483347 w 593115"/>
              <a:gd name="connsiteY554" fmla="*/ 125254 h 593115"/>
              <a:gd name="connsiteX555" fmla="*/ 492572 w 593115"/>
              <a:gd name="connsiteY555" fmla="*/ 117886 h 593115"/>
              <a:gd name="connsiteX556" fmla="*/ 495339 w 593115"/>
              <a:gd name="connsiteY556" fmla="*/ 109597 h 593115"/>
              <a:gd name="connsiteX557" fmla="*/ 499833 w 593115"/>
              <a:gd name="connsiteY557" fmla="*/ 107802 h 593115"/>
              <a:gd name="connsiteX558" fmla="*/ 500031 w 593115"/>
              <a:gd name="connsiteY558" fmla="*/ 107995 h 593115"/>
              <a:gd name="connsiteX559" fmla="*/ 502718 w 593115"/>
              <a:gd name="connsiteY559" fmla="*/ 116044 h 593115"/>
              <a:gd name="connsiteX560" fmla="*/ 506408 w 593115"/>
              <a:gd name="connsiteY560" fmla="*/ 114202 h 593115"/>
              <a:gd name="connsiteX561" fmla="*/ 500031 w 593115"/>
              <a:gd name="connsiteY561" fmla="*/ 107995 h 593115"/>
              <a:gd name="connsiteX562" fmla="*/ 499951 w 593115"/>
              <a:gd name="connsiteY562" fmla="*/ 107755 h 593115"/>
              <a:gd name="connsiteX563" fmla="*/ 499833 w 593115"/>
              <a:gd name="connsiteY563" fmla="*/ 107802 h 593115"/>
              <a:gd name="connsiteX564" fmla="*/ 469511 w 593115"/>
              <a:gd name="connsiteY564" fmla="*/ 78284 h 593115"/>
              <a:gd name="connsiteX565" fmla="*/ 140208 w 593115"/>
              <a:gd name="connsiteY565" fmla="*/ 67232 h 593115"/>
              <a:gd name="connsiteX566" fmla="*/ 137441 w 593115"/>
              <a:gd name="connsiteY566" fmla="*/ 68153 h 593115"/>
              <a:gd name="connsiteX567" fmla="*/ 108846 w 593115"/>
              <a:gd name="connsiteY567" fmla="*/ 91178 h 593115"/>
              <a:gd name="connsiteX568" fmla="*/ 113458 w 593115"/>
              <a:gd name="connsiteY568" fmla="*/ 97625 h 593115"/>
              <a:gd name="connsiteX569" fmla="*/ 125449 w 593115"/>
              <a:gd name="connsiteY569" fmla="*/ 97625 h 593115"/>
              <a:gd name="connsiteX570" fmla="*/ 132828 w 593115"/>
              <a:gd name="connsiteY570" fmla="*/ 91178 h 593115"/>
              <a:gd name="connsiteX571" fmla="*/ 138363 w 593115"/>
              <a:gd name="connsiteY571" fmla="*/ 93941 h 593115"/>
              <a:gd name="connsiteX572" fmla="*/ 128216 w 593115"/>
              <a:gd name="connsiteY572" fmla="*/ 104071 h 593115"/>
              <a:gd name="connsiteX573" fmla="*/ 115303 w 593115"/>
              <a:gd name="connsiteY573" fmla="*/ 104071 h 593115"/>
              <a:gd name="connsiteX574" fmla="*/ 116225 w 593115"/>
              <a:gd name="connsiteY574" fmla="*/ 113281 h 593115"/>
              <a:gd name="connsiteX575" fmla="*/ 132828 w 593115"/>
              <a:gd name="connsiteY575" fmla="*/ 113281 h 593115"/>
              <a:gd name="connsiteX576" fmla="*/ 134673 w 593115"/>
              <a:gd name="connsiteY576" fmla="*/ 108676 h 593115"/>
              <a:gd name="connsiteX577" fmla="*/ 138363 w 593115"/>
              <a:gd name="connsiteY577" fmla="*/ 108676 h 593115"/>
              <a:gd name="connsiteX578" fmla="*/ 143898 w 593115"/>
              <a:gd name="connsiteY578" fmla="*/ 100387 h 593115"/>
              <a:gd name="connsiteX579" fmla="*/ 141130 w 593115"/>
              <a:gd name="connsiteY579" fmla="*/ 99466 h 593115"/>
              <a:gd name="connsiteX580" fmla="*/ 143898 w 593115"/>
              <a:gd name="connsiteY580" fmla="*/ 93020 h 593115"/>
              <a:gd name="connsiteX581" fmla="*/ 149432 w 593115"/>
              <a:gd name="connsiteY581" fmla="*/ 92099 h 593115"/>
              <a:gd name="connsiteX582" fmla="*/ 150354 w 593115"/>
              <a:gd name="connsiteY582" fmla="*/ 92099 h 593115"/>
              <a:gd name="connsiteX583" fmla="*/ 154044 w 593115"/>
              <a:gd name="connsiteY583" fmla="*/ 86573 h 593115"/>
              <a:gd name="connsiteX584" fmla="*/ 155889 w 593115"/>
              <a:gd name="connsiteY584" fmla="*/ 84731 h 593115"/>
              <a:gd name="connsiteX585" fmla="*/ 154044 w 593115"/>
              <a:gd name="connsiteY585" fmla="*/ 82889 h 593115"/>
              <a:gd name="connsiteX586" fmla="*/ 142053 w 593115"/>
              <a:gd name="connsiteY586" fmla="*/ 69074 h 593115"/>
              <a:gd name="connsiteX587" fmla="*/ 404019 w 593115"/>
              <a:gd name="connsiteY587" fmla="*/ 39602 h 593115"/>
              <a:gd name="connsiteX588" fmla="*/ 416011 w 593115"/>
              <a:gd name="connsiteY588" fmla="*/ 51575 h 593115"/>
              <a:gd name="connsiteX589" fmla="*/ 437227 w 593115"/>
              <a:gd name="connsiteY589" fmla="*/ 76442 h 593115"/>
              <a:gd name="connsiteX590" fmla="*/ 439071 w 593115"/>
              <a:gd name="connsiteY590" fmla="*/ 79205 h 593115"/>
              <a:gd name="connsiteX591" fmla="*/ 442761 w 593115"/>
              <a:gd name="connsiteY591" fmla="*/ 75521 h 593115"/>
              <a:gd name="connsiteX592" fmla="*/ 450140 w 593115"/>
              <a:gd name="connsiteY592" fmla="*/ 69074 h 593115"/>
              <a:gd name="connsiteX593" fmla="*/ 452908 w 593115"/>
              <a:gd name="connsiteY593" fmla="*/ 66311 h 593115"/>
              <a:gd name="connsiteX594" fmla="*/ 449218 w 593115"/>
              <a:gd name="connsiteY594" fmla="*/ 64469 h 593115"/>
              <a:gd name="connsiteX595" fmla="*/ 419701 w 593115"/>
              <a:gd name="connsiteY595" fmla="*/ 46970 h 593115"/>
              <a:gd name="connsiteX596" fmla="*/ 199243 w 593115"/>
              <a:gd name="connsiteY596" fmla="*/ 35918 h 593115"/>
              <a:gd name="connsiteX597" fmla="*/ 185406 w 593115"/>
              <a:gd name="connsiteY597" fmla="*/ 42365 h 593115"/>
              <a:gd name="connsiteX598" fmla="*/ 158656 w 593115"/>
              <a:gd name="connsiteY598" fmla="*/ 55259 h 593115"/>
              <a:gd name="connsiteX599" fmla="*/ 155889 w 593115"/>
              <a:gd name="connsiteY599" fmla="*/ 57101 h 593115"/>
              <a:gd name="connsiteX600" fmla="*/ 157734 w 593115"/>
              <a:gd name="connsiteY600" fmla="*/ 59864 h 593115"/>
              <a:gd name="connsiteX601" fmla="*/ 163268 w 593115"/>
              <a:gd name="connsiteY601" fmla="*/ 66311 h 593115"/>
              <a:gd name="connsiteX602" fmla="*/ 166958 w 593115"/>
              <a:gd name="connsiteY602" fmla="*/ 70916 h 593115"/>
              <a:gd name="connsiteX603" fmla="*/ 169725 w 593115"/>
              <a:gd name="connsiteY603" fmla="*/ 68153 h 593115"/>
              <a:gd name="connsiteX604" fmla="*/ 188174 w 593115"/>
              <a:gd name="connsiteY604" fmla="*/ 46970 h 593115"/>
              <a:gd name="connsiteX605" fmla="*/ 346830 w 593115"/>
              <a:gd name="connsiteY605" fmla="*/ 23025 h 593115"/>
              <a:gd name="connsiteX606" fmla="*/ 350519 w 593115"/>
              <a:gd name="connsiteY606" fmla="*/ 28551 h 593115"/>
              <a:gd name="connsiteX607" fmla="*/ 387416 w 593115"/>
              <a:gd name="connsiteY607" fmla="*/ 104992 h 593115"/>
              <a:gd name="connsiteX608" fmla="*/ 388338 w 593115"/>
              <a:gd name="connsiteY608" fmla="*/ 107755 h 593115"/>
              <a:gd name="connsiteX609" fmla="*/ 391106 w 593115"/>
              <a:gd name="connsiteY609" fmla="*/ 105913 h 593115"/>
              <a:gd name="connsiteX610" fmla="*/ 420623 w 593115"/>
              <a:gd name="connsiteY610" fmla="*/ 92099 h 593115"/>
              <a:gd name="connsiteX611" fmla="*/ 424313 w 593115"/>
              <a:gd name="connsiteY611" fmla="*/ 90257 h 593115"/>
              <a:gd name="connsiteX612" fmla="*/ 421545 w 593115"/>
              <a:gd name="connsiteY612" fmla="*/ 87494 h 593115"/>
              <a:gd name="connsiteX613" fmla="*/ 363433 w 593115"/>
              <a:gd name="connsiteY613" fmla="*/ 26709 h 593115"/>
              <a:gd name="connsiteX614" fmla="*/ 362511 w 593115"/>
              <a:gd name="connsiteY614" fmla="*/ 26709 h 593115"/>
              <a:gd name="connsiteX615" fmla="*/ 353286 w 593115"/>
              <a:gd name="connsiteY615" fmla="*/ 23946 h 593115"/>
              <a:gd name="connsiteX616" fmla="*/ 251820 w 593115"/>
              <a:gd name="connsiteY616" fmla="*/ 22104 h 593115"/>
              <a:gd name="connsiteX617" fmla="*/ 245364 w 593115"/>
              <a:gd name="connsiteY617" fmla="*/ 23025 h 593115"/>
              <a:gd name="connsiteX618" fmla="*/ 238907 w 593115"/>
              <a:gd name="connsiteY618" fmla="*/ 24867 h 593115"/>
              <a:gd name="connsiteX619" fmla="*/ 234295 w 593115"/>
              <a:gd name="connsiteY619" fmla="*/ 25788 h 593115"/>
              <a:gd name="connsiteX620" fmla="*/ 235217 w 593115"/>
              <a:gd name="connsiteY620" fmla="*/ 27630 h 593115"/>
              <a:gd name="connsiteX621" fmla="*/ 183561 w 593115"/>
              <a:gd name="connsiteY621" fmla="*/ 81047 h 593115"/>
              <a:gd name="connsiteX622" fmla="*/ 181717 w 593115"/>
              <a:gd name="connsiteY622" fmla="*/ 82889 h 593115"/>
              <a:gd name="connsiteX623" fmla="*/ 184484 w 593115"/>
              <a:gd name="connsiteY623" fmla="*/ 84731 h 593115"/>
              <a:gd name="connsiteX624" fmla="*/ 192786 w 593115"/>
              <a:gd name="connsiteY624" fmla="*/ 91178 h 593115"/>
              <a:gd name="connsiteX625" fmla="*/ 197398 w 593115"/>
              <a:gd name="connsiteY625" fmla="*/ 90257 h 593115"/>
              <a:gd name="connsiteX626" fmla="*/ 214001 w 593115"/>
              <a:gd name="connsiteY626" fmla="*/ 97625 h 593115"/>
              <a:gd name="connsiteX627" fmla="*/ 249053 w 593115"/>
              <a:gd name="connsiteY627" fmla="*/ 27630 h 593115"/>
              <a:gd name="connsiteX628" fmla="*/ 309010 w 593115"/>
              <a:gd name="connsiteY628" fmla="*/ 18420 h 593115"/>
              <a:gd name="connsiteX629" fmla="*/ 309010 w 593115"/>
              <a:gd name="connsiteY629" fmla="*/ 22104 h 593115"/>
              <a:gd name="connsiteX630" fmla="*/ 304398 w 593115"/>
              <a:gd name="connsiteY630" fmla="*/ 117886 h 593115"/>
              <a:gd name="connsiteX631" fmla="*/ 304398 w 593115"/>
              <a:gd name="connsiteY631" fmla="*/ 120649 h 593115"/>
              <a:gd name="connsiteX632" fmla="*/ 308088 w 593115"/>
              <a:gd name="connsiteY632" fmla="*/ 120649 h 593115"/>
              <a:gd name="connsiteX633" fmla="*/ 367123 w 593115"/>
              <a:gd name="connsiteY633" fmla="*/ 113281 h 593115"/>
              <a:gd name="connsiteX634" fmla="*/ 370812 w 593115"/>
              <a:gd name="connsiteY634" fmla="*/ 113281 h 593115"/>
              <a:gd name="connsiteX635" fmla="*/ 368968 w 593115"/>
              <a:gd name="connsiteY635" fmla="*/ 109597 h 593115"/>
              <a:gd name="connsiteX636" fmla="*/ 323769 w 593115"/>
              <a:gd name="connsiteY636" fmla="*/ 21183 h 593115"/>
              <a:gd name="connsiteX637" fmla="*/ 323769 w 593115"/>
              <a:gd name="connsiteY637" fmla="*/ 19341 h 593115"/>
              <a:gd name="connsiteX638" fmla="*/ 321924 w 593115"/>
              <a:gd name="connsiteY638" fmla="*/ 19341 h 593115"/>
              <a:gd name="connsiteX639" fmla="*/ 312700 w 593115"/>
              <a:gd name="connsiteY639" fmla="*/ 19341 h 593115"/>
              <a:gd name="connsiteX640" fmla="*/ 285028 w 593115"/>
              <a:gd name="connsiteY640" fmla="*/ 18420 h 593115"/>
              <a:gd name="connsiteX641" fmla="*/ 276726 w 593115"/>
              <a:gd name="connsiteY641" fmla="*/ 19341 h 593115"/>
              <a:gd name="connsiteX642" fmla="*/ 275803 w 593115"/>
              <a:gd name="connsiteY642" fmla="*/ 19341 h 593115"/>
              <a:gd name="connsiteX643" fmla="*/ 274881 w 593115"/>
              <a:gd name="connsiteY643" fmla="*/ 20262 h 593115"/>
              <a:gd name="connsiteX644" fmla="*/ 231527 w 593115"/>
              <a:gd name="connsiteY644" fmla="*/ 104992 h 593115"/>
              <a:gd name="connsiteX645" fmla="*/ 229682 w 593115"/>
              <a:gd name="connsiteY645" fmla="*/ 108676 h 593115"/>
              <a:gd name="connsiteX646" fmla="*/ 233372 w 593115"/>
              <a:gd name="connsiteY646" fmla="*/ 109597 h 593115"/>
              <a:gd name="connsiteX647" fmla="*/ 282260 w 593115"/>
              <a:gd name="connsiteY647" fmla="*/ 119728 h 593115"/>
              <a:gd name="connsiteX648" fmla="*/ 285950 w 593115"/>
              <a:gd name="connsiteY648" fmla="*/ 119728 h 593115"/>
              <a:gd name="connsiteX649" fmla="*/ 285950 w 593115"/>
              <a:gd name="connsiteY649" fmla="*/ 116965 h 593115"/>
              <a:gd name="connsiteX650" fmla="*/ 290562 w 593115"/>
              <a:gd name="connsiteY650" fmla="*/ 22104 h 593115"/>
              <a:gd name="connsiteX651" fmla="*/ 290562 w 593115"/>
              <a:gd name="connsiteY651" fmla="*/ 18420 h 593115"/>
              <a:gd name="connsiteX652" fmla="*/ 297019 w 593115"/>
              <a:gd name="connsiteY652" fmla="*/ 0 h 593115"/>
              <a:gd name="connsiteX653" fmla="*/ 461209 w 593115"/>
              <a:gd name="connsiteY653" fmla="*/ 49733 h 593115"/>
              <a:gd name="connsiteX654" fmla="*/ 480580 w 593115"/>
              <a:gd name="connsiteY654" fmla="*/ 63548 h 593115"/>
              <a:gd name="connsiteX655" fmla="*/ 530391 w 593115"/>
              <a:gd name="connsiteY655" fmla="*/ 114202 h 593115"/>
              <a:gd name="connsiteX656" fmla="*/ 546072 w 593115"/>
              <a:gd name="connsiteY656" fmla="*/ 135385 h 593115"/>
              <a:gd name="connsiteX657" fmla="*/ 571900 w 593115"/>
              <a:gd name="connsiteY657" fmla="*/ 186039 h 593115"/>
              <a:gd name="connsiteX658" fmla="*/ 582046 w 593115"/>
              <a:gd name="connsiteY658" fmla="*/ 212748 h 593115"/>
              <a:gd name="connsiteX659" fmla="*/ 593115 w 593115"/>
              <a:gd name="connsiteY659" fmla="*/ 291953 h 593115"/>
              <a:gd name="connsiteX660" fmla="*/ 593115 w 593115"/>
              <a:gd name="connsiteY660" fmla="*/ 293795 h 593115"/>
              <a:gd name="connsiteX661" fmla="*/ 593115 w 593115"/>
              <a:gd name="connsiteY661" fmla="*/ 296557 h 593115"/>
              <a:gd name="connsiteX662" fmla="*/ 592193 w 593115"/>
              <a:gd name="connsiteY662" fmla="*/ 326029 h 593115"/>
              <a:gd name="connsiteX663" fmla="*/ 560831 w 593115"/>
              <a:gd name="connsiteY663" fmla="*/ 431021 h 593115"/>
              <a:gd name="connsiteX664" fmla="*/ 535925 w 593115"/>
              <a:gd name="connsiteY664" fmla="*/ 471545 h 593115"/>
              <a:gd name="connsiteX665" fmla="*/ 297019 w 593115"/>
              <a:gd name="connsiteY665" fmla="*/ 592194 h 593115"/>
              <a:gd name="connsiteX666" fmla="*/ 296097 w 593115"/>
              <a:gd name="connsiteY666" fmla="*/ 592194 h 593115"/>
              <a:gd name="connsiteX667" fmla="*/ 291484 w 593115"/>
              <a:gd name="connsiteY667" fmla="*/ 593115 h 593115"/>
              <a:gd name="connsiteX668" fmla="*/ 291484 w 593115"/>
              <a:gd name="connsiteY668" fmla="*/ 592194 h 593115"/>
              <a:gd name="connsiteX669" fmla="*/ 288717 w 593115"/>
              <a:gd name="connsiteY669" fmla="*/ 592194 h 593115"/>
              <a:gd name="connsiteX670" fmla="*/ 49811 w 593115"/>
              <a:gd name="connsiteY670" fmla="*/ 459572 h 593115"/>
              <a:gd name="connsiteX671" fmla="*/ 25828 w 593115"/>
              <a:gd name="connsiteY671" fmla="*/ 416286 h 593115"/>
              <a:gd name="connsiteX672" fmla="*/ 1845 w 593115"/>
              <a:gd name="connsiteY672" fmla="*/ 323266 h 593115"/>
              <a:gd name="connsiteX673" fmla="*/ 0 w 593115"/>
              <a:gd name="connsiteY673" fmla="*/ 296557 h 593115"/>
              <a:gd name="connsiteX674" fmla="*/ 0 w 593115"/>
              <a:gd name="connsiteY674" fmla="*/ 291032 h 593115"/>
              <a:gd name="connsiteX675" fmla="*/ 0 w 593115"/>
              <a:gd name="connsiteY675" fmla="*/ 289190 h 593115"/>
              <a:gd name="connsiteX676" fmla="*/ 12914 w 593115"/>
              <a:gd name="connsiteY676" fmla="*/ 210906 h 593115"/>
              <a:gd name="connsiteX677" fmla="*/ 22138 w 593115"/>
              <a:gd name="connsiteY677" fmla="*/ 183276 h 593115"/>
              <a:gd name="connsiteX678" fmla="*/ 23983 w 593115"/>
              <a:gd name="connsiteY678" fmla="*/ 180513 h 593115"/>
              <a:gd name="connsiteX679" fmla="*/ 23983 w 593115"/>
              <a:gd name="connsiteY679" fmla="*/ 179592 h 593115"/>
              <a:gd name="connsiteX680" fmla="*/ 59035 w 593115"/>
              <a:gd name="connsiteY680" fmla="*/ 118807 h 593115"/>
              <a:gd name="connsiteX681" fmla="*/ 76561 w 593115"/>
              <a:gd name="connsiteY681" fmla="*/ 98546 h 593115"/>
              <a:gd name="connsiteX682" fmla="*/ 128216 w 593115"/>
              <a:gd name="connsiteY682" fmla="*/ 52496 h 593115"/>
              <a:gd name="connsiteX683" fmla="*/ 149432 w 593115"/>
              <a:gd name="connsiteY683" fmla="*/ 39602 h 593115"/>
              <a:gd name="connsiteX684" fmla="*/ 297019 w 593115"/>
              <a:gd name="connsiteY684" fmla="*/ 0 h 59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Lst>
            <a:rect l="l" t="t" r="r" b="b"/>
            <a:pathLst>
              <a:path w="593115" h="593115">
                <a:moveTo>
                  <a:pt x="175260" y="543382"/>
                </a:moveTo>
                <a:lnTo>
                  <a:pt x="173415" y="545224"/>
                </a:lnTo>
                <a:lnTo>
                  <a:pt x="179872" y="548908"/>
                </a:lnTo>
                <a:close/>
                <a:moveTo>
                  <a:pt x="360666" y="517594"/>
                </a:moveTo>
                <a:cubicBezTo>
                  <a:pt x="343140" y="519436"/>
                  <a:pt x="325614" y="520357"/>
                  <a:pt x="308088" y="520357"/>
                </a:cubicBezTo>
                <a:lnTo>
                  <a:pt x="305321" y="520357"/>
                </a:lnTo>
                <a:lnTo>
                  <a:pt x="305321" y="524041"/>
                </a:lnTo>
                <a:cubicBezTo>
                  <a:pt x="306243" y="542461"/>
                  <a:pt x="307166" y="559039"/>
                  <a:pt x="308088" y="570090"/>
                </a:cubicBezTo>
                <a:lnTo>
                  <a:pt x="308088" y="573774"/>
                </a:lnTo>
                <a:lnTo>
                  <a:pt x="311778" y="573774"/>
                </a:lnTo>
                <a:cubicBezTo>
                  <a:pt x="320079" y="572853"/>
                  <a:pt x="328381" y="571932"/>
                  <a:pt x="336683" y="571011"/>
                </a:cubicBezTo>
                <a:lnTo>
                  <a:pt x="338528" y="571011"/>
                </a:lnTo>
                <a:lnTo>
                  <a:pt x="339450" y="569169"/>
                </a:lnTo>
                <a:cubicBezTo>
                  <a:pt x="344062" y="561801"/>
                  <a:pt x="353286" y="545224"/>
                  <a:pt x="363433" y="522199"/>
                </a:cubicBezTo>
                <a:lnTo>
                  <a:pt x="366200" y="517594"/>
                </a:lnTo>
                <a:close/>
                <a:moveTo>
                  <a:pt x="232450" y="516673"/>
                </a:moveTo>
                <a:lnTo>
                  <a:pt x="234295" y="521278"/>
                </a:lnTo>
                <a:cubicBezTo>
                  <a:pt x="245364" y="546145"/>
                  <a:pt x="255510" y="563643"/>
                  <a:pt x="260122" y="570090"/>
                </a:cubicBezTo>
                <a:lnTo>
                  <a:pt x="260122" y="571932"/>
                </a:lnTo>
                <a:lnTo>
                  <a:pt x="261967" y="571932"/>
                </a:lnTo>
                <a:cubicBezTo>
                  <a:pt x="270269" y="572853"/>
                  <a:pt x="278571" y="573774"/>
                  <a:pt x="286872" y="573774"/>
                </a:cubicBezTo>
                <a:lnTo>
                  <a:pt x="289640" y="573774"/>
                </a:lnTo>
                <a:lnTo>
                  <a:pt x="289640" y="570090"/>
                </a:lnTo>
                <a:cubicBezTo>
                  <a:pt x="288717" y="558117"/>
                  <a:pt x="287795" y="542461"/>
                  <a:pt x="286872" y="523120"/>
                </a:cubicBezTo>
                <a:lnTo>
                  <a:pt x="286872" y="520357"/>
                </a:lnTo>
                <a:lnTo>
                  <a:pt x="284105" y="520357"/>
                </a:lnTo>
                <a:cubicBezTo>
                  <a:pt x="268424" y="519436"/>
                  <a:pt x="252743" y="518515"/>
                  <a:pt x="237062" y="516673"/>
                </a:cubicBezTo>
                <a:close/>
                <a:moveTo>
                  <a:pt x="202932" y="512068"/>
                </a:moveTo>
                <a:lnTo>
                  <a:pt x="199243" y="519436"/>
                </a:lnTo>
                <a:lnTo>
                  <a:pt x="185406" y="525883"/>
                </a:lnTo>
                <a:cubicBezTo>
                  <a:pt x="203855" y="547987"/>
                  <a:pt x="218613" y="560881"/>
                  <a:pt x="220458" y="562722"/>
                </a:cubicBezTo>
                <a:lnTo>
                  <a:pt x="221381" y="563643"/>
                </a:lnTo>
                <a:cubicBezTo>
                  <a:pt x="224148" y="564564"/>
                  <a:pt x="226915" y="565485"/>
                  <a:pt x="229682" y="565485"/>
                </a:cubicBezTo>
                <a:lnTo>
                  <a:pt x="237062" y="567327"/>
                </a:lnTo>
                <a:lnTo>
                  <a:pt x="233372" y="561801"/>
                </a:lnTo>
                <a:cubicBezTo>
                  <a:pt x="225993" y="547066"/>
                  <a:pt x="217691" y="531409"/>
                  <a:pt x="211234" y="514831"/>
                </a:cubicBezTo>
                <a:lnTo>
                  <a:pt x="210312" y="512989"/>
                </a:lnTo>
                <a:lnTo>
                  <a:pt x="208467" y="512989"/>
                </a:lnTo>
                <a:cubicBezTo>
                  <a:pt x="206622" y="512068"/>
                  <a:pt x="204777" y="512068"/>
                  <a:pt x="202932" y="512068"/>
                </a:cubicBezTo>
                <a:close/>
                <a:moveTo>
                  <a:pt x="429847" y="507463"/>
                </a:moveTo>
                <a:lnTo>
                  <a:pt x="421545" y="509305"/>
                </a:lnTo>
                <a:cubicBezTo>
                  <a:pt x="412321" y="511147"/>
                  <a:pt x="402175" y="512989"/>
                  <a:pt x="389261" y="514831"/>
                </a:cubicBezTo>
                <a:lnTo>
                  <a:pt x="387416" y="514831"/>
                </a:lnTo>
                <a:lnTo>
                  <a:pt x="386494" y="516673"/>
                </a:lnTo>
                <a:cubicBezTo>
                  <a:pt x="380037" y="531409"/>
                  <a:pt x="373580" y="546145"/>
                  <a:pt x="366200" y="559959"/>
                </a:cubicBezTo>
                <a:lnTo>
                  <a:pt x="362511" y="566406"/>
                </a:lnTo>
                <a:lnTo>
                  <a:pt x="369890" y="563643"/>
                </a:lnTo>
                <a:cubicBezTo>
                  <a:pt x="373580" y="562722"/>
                  <a:pt x="377269" y="561801"/>
                  <a:pt x="380959" y="560881"/>
                </a:cubicBezTo>
                <a:lnTo>
                  <a:pt x="382804" y="559959"/>
                </a:lnTo>
                <a:cubicBezTo>
                  <a:pt x="389261" y="554434"/>
                  <a:pt x="405864" y="537856"/>
                  <a:pt x="425235" y="513910"/>
                </a:cubicBezTo>
                <a:close/>
                <a:moveTo>
                  <a:pt x="499951" y="486281"/>
                </a:moveTo>
                <a:lnTo>
                  <a:pt x="487037" y="490886"/>
                </a:lnTo>
                <a:cubicBezTo>
                  <a:pt x="478735" y="493649"/>
                  <a:pt x="470434" y="496411"/>
                  <a:pt x="460287" y="499174"/>
                </a:cubicBezTo>
                <a:lnTo>
                  <a:pt x="459365" y="499174"/>
                </a:lnTo>
                <a:lnTo>
                  <a:pt x="457520" y="501016"/>
                </a:lnTo>
                <a:cubicBezTo>
                  <a:pt x="451063" y="510226"/>
                  <a:pt x="443683" y="520357"/>
                  <a:pt x="436304" y="529567"/>
                </a:cubicBezTo>
                <a:lnTo>
                  <a:pt x="425235" y="543382"/>
                </a:lnTo>
                <a:lnTo>
                  <a:pt x="440916" y="533251"/>
                </a:lnTo>
                <a:cubicBezTo>
                  <a:pt x="458442" y="522199"/>
                  <a:pt x="475046" y="510226"/>
                  <a:pt x="489804" y="496411"/>
                </a:cubicBezTo>
                <a:close/>
                <a:moveTo>
                  <a:pt x="85785" y="477071"/>
                </a:moveTo>
                <a:lnTo>
                  <a:pt x="95009" y="487202"/>
                </a:lnTo>
                <a:cubicBezTo>
                  <a:pt x="110690" y="503779"/>
                  <a:pt x="127294" y="517594"/>
                  <a:pt x="146665" y="529567"/>
                </a:cubicBezTo>
                <a:lnTo>
                  <a:pt x="146665" y="526804"/>
                </a:lnTo>
                <a:lnTo>
                  <a:pt x="136518" y="513910"/>
                </a:lnTo>
                <a:lnTo>
                  <a:pt x="139285" y="498253"/>
                </a:lnTo>
                <a:cubicBezTo>
                  <a:pt x="139285" y="497332"/>
                  <a:pt x="139285" y="497332"/>
                  <a:pt x="139285" y="497332"/>
                </a:cubicBezTo>
                <a:lnTo>
                  <a:pt x="138363" y="496411"/>
                </a:lnTo>
                <a:lnTo>
                  <a:pt x="137441" y="496411"/>
                </a:lnTo>
                <a:cubicBezTo>
                  <a:pt x="122682" y="491807"/>
                  <a:pt x="109768" y="487202"/>
                  <a:pt x="98699" y="482597"/>
                </a:cubicBezTo>
                <a:close/>
                <a:moveTo>
                  <a:pt x="411399" y="445757"/>
                </a:moveTo>
                <a:cubicBezTo>
                  <a:pt x="407709" y="460493"/>
                  <a:pt x="403097" y="475229"/>
                  <a:pt x="397563" y="489965"/>
                </a:cubicBezTo>
                <a:lnTo>
                  <a:pt x="395718" y="494569"/>
                </a:lnTo>
                <a:lnTo>
                  <a:pt x="400330" y="493649"/>
                </a:lnTo>
                <a:cubicBezTo>
                  <a:pt x="408632" y="492728"/>
                  <a:pt x="416933" y="490886"/>
                  <a:pt x="424313" y="489965"/>
                </a:cubicBezTo>
                <a:lnTo>
                  <a:pt x="424313" y="484439"/>
                </a:lnTo>
                <a:lnTo>
                  <a:pt x="414166" y="470624"/>
                </a:lnTo>
                <a:lnTo>
                  <a:pt x="414166" y="448520"/>
                </a:lnTo>
                <a:close/>
                <a:moveTo>
                  <a:pt x="122682" y="433784"/>
                </a:moveTo>
                <a:cubicBezTo>
                  <a:pt x="126372" y="441152"/>
                  <a:pt x="130984" y="448520"/>
                  <a:pt x="134673" y="455888"/>
                </a:cubicBezTo>
                <a:lnTo>
                  <a:pt x="134673" y="442994"/>
                </a:lnTo>
                <a:cubicBezTo>
                  <a:pt x="134673" y="442994"/>
                  <a:pt x="128216" y="437468"/>
                  <a:pt x="122682" y="433784"/>
                </a:cubicBezTo>
                <a:close/>
                <a:moveTo>
                  <a:pt x="253665" y="419970"/>
                </a:moveTo>
                <a:lnTo>
                  <a:pt x="249976" y="452204"/>
                </a:lnTo>
                <a:lnTo>
                  <a:pt x="238907" y="460493"/>
                </a:lnTo>
                <a:lnTo>
                  <a:pt x="223225" y="460493"/>
                </a:lnTo>
                <a:lnTo>
                  <a:pt x="217691" y="469703"/>
                </a:lnTo>
                <a:lnTo>
                  <a:pt x="222303" y="487202"/>
                </a:lnTo>
                <a:lnTo>
                  <a:pt x="220458" y="488123"/>
                </a:lnTo>
                <a:cubicBezTo>
                  <a:pt x="221381" y="490886"/>
                  <a:pt x="222303" y="492728"/>
                  <a:pt x="223225" y="494569"/>
                </a:cubicBezTo>
                <a:lnTo>
                  <a:pt x="224148" y="496411"/>
                </a:lnTo>
                <a:lnTo>
                  <a:pt x="225070" y="496411"/>
                </a:lnTo>
                <a:cubicBezTo>
                  <a:pt x="244441" y="499174"/>
                  <a:pt x="262889" y="501016"/>
                  <a:pt x="282260" y="501937"/>
                </a:cubicBezTo>
                <a:lnTo>
                  <a:pt x="285950" y="501937"/>
                </a:lnTo>
                <a:lnTo>
                  <a:pt x="285028" y="498253"/>
                </a:lnTo>
                <a:cubicBezTo>
                  <a:pt x="284105" y="473387"/>
                  <a:pt x="283183" y="448520"/>
                  <a:pt x="282260" y="424575"/>
                </a:cubicBezTo>
                <a:lnTo>
                  <a:pt x="282260" y="421812"/>
                </a:lnTo>
                <a:lnTo>
                  <a:pt x="279493" y="421812"/>
                </a:lnTo>
                <a:cubicBezTo>
                  <a:pt x="270269" y="420891"/>
                  <a:pt x="261967" y="420891"/>
                  <a:pt x="253665" y="419970"/>
                </a:cubicBezTo>
                <a:close/>
                <a:moveTo>
                  <a:pt x="401252" y="411681"/>
                </a:moveTo>
                <a:lnTo>
                  <a:pt x="396640" y="412602"/>
                </a:lnTo>
                <a:cubicBezTo>
                  <a:pt x="366200" y="418128"/>
                  <a:pt x="334838" y="420891"/>
                  <a:pt x="303476" y="421812"/>
                </a:cubicBezTo>
                <a:lnTo>
                  <a:pt x="300709" y="421812"/>
                </a:lnTo>
                <a:lnTo>
                  <a:pt x="300709" y="424575"/>
                </a:lnTo>
                <a:cubicBezTo>
                  <a:pt x="301631" y="449441"/>
                  <a:pt x="302553" y="474308"/>
                  <a:pt x="303476" y="499174"/>
                </a:cubicBezTo>
                <a:lnTo>
                  <a:pt x="304398" y="501937"/>
                </a:lnTo>
                <a:lnTo>
                  <a:pt x="307166" y="501937"/>
                </a:lnTo>
                <a:cubicBezTo>
                  <a:pt x="328381" y="501937"/>
                  <a:pt x="350519" y="501016"/>
                  <a:pt x="372657" y="498253"/>
                </a:cubicBezTo>
                <a:lnTo>
                  <a:pt x="374502" y="498253"/>
                </a:lnTo>
                <a:lnTo>
                  <a:pt x="374502" y="496411"/>
                </a:lnTo>
                <a:cubicBezTo>
                  <a:pt x="385571" y="469703"/>
                  <a:pt x="393873" y="442994"/>
                  <a:pt x="400330" y="416286"/>
                </a:cubicBezTo>
                <a:close/>
                <a:moveTo>
                  <a:pt x="571900" y="340765"/>
                </a:moveTo>
                <a:lnTo>
                  <a:pt x="565443" y="345370"/>
                </a:lnTo>
                <a:cubicBezTo>
                  <a:pt x="556218" y="351817"/>
                  <a:pt x="545149" y="358264"/>
                  <a:pt x="533158" y="364710"/>
                </a:cubicBezTo>
                <a:lnTo>
                  <a:pt x="518399" y="378525"/>
                </a:lnTo>
                <a:cubicBezTo>
                  <a:pt x="516555" y="384972"/>
                  <a:pt x="514710" y="391419"/>
                  <a:pt x="511942" y="397866"/>
                </a:cubicBezTo>
                <a:lnTo>
                  <a:pt x="512865" y="399708"/>
                </a:lnTo>
                <a:lnTo>
                  <a:pt x="515632" y="427337"/>
                </a:lnTo>
                <a:lnTo>
                  <a:pt x="502718" y="444836"/>
                </a:lnTo>
                <a:lnTo>
                  <a:pt x="496261" y="452204"/>
                </a:lnTo>
                <a:lnTo>
                  <a:pt x="496261" y="463256"/>
                </a:lnTo>
                <a:lnTo>
                  <a:pt x="487037" y="466019"/>
                </a:lnTo>
                <a:lnTo>
                  <a:pt x="483347" y="473387"/>
                </a:lnTo>
                <a:cubicBezTo>
                  <a:pt x="497184" y="467861"/>
                  <a:pt x="510098" y="463256"/>
                  <a:pt x="521167" y="457730"/>
                </a:cubicBezTo>
                <a:lnTo>
                  <a:pt x="524856" y="454046"/>
                </a:lnTo>
                <a:lnTo>
                  <a:pt x="528546" y="447599"/>
                </a:lnTo>
                <a:lnTo>
                  <a:pt x="523011" y="442073"/>
                </a:lnTo>
                <a:lnTo>
                  <a:pt x="523011" y="431021"/>
                </a:lnTo>
                <a:lnTo>
                  <a:pt x="537770" y="432863"/>
                </a:lnTo>
                <a:lnTo>
                  <a:pt x="546072" y="416286"/>
                </a:lnTo>
                <a:lnTo>
                  <a:pt x="547917" y="416286"/>
                </a:lnTo>
                <a:cubicBezTo>
                  <a:pt x="558063" y="394182"/>
                  <a:pt x="565443" y="372078"/>
                  <a:pt x="570055" y="348133"/>
                </a:cubicBezTo>
                <a:close/>
                <a:moveTo>
                  <a:pt x="91320" y="339844"/>
                </a:moveTo>
                <a:cubicBezTo>
                  <a:pt x="92242" y="346291"/>
                  <a:pt x="94087" y="352738"/>
                  <a:pt x="95009" y="359185"/>
                </a:cubicBezTo>
                <a:lnTo>
                  <a:pt x="95932" y="361027"/>
                </a:lnTo>
                <a:lnTo>
                  <a:pt x="96854" y="361947"/>
                </a:lnTo>
                <a:cubicBezTo>
                  <a:pt x="96854" y="361947"/>
                  <a:pt x="97777" y="361947"/>
                  <a:pt x="97777" y="361947"/>
                </a:cubicBezTo>
                <a:lnTo>
                  <a:pt x="104234" y="357343"/>
                </a:lnTo>
                <a:lnTo>
                  <a:pt x="101466" y="340765"/>
                </a:lnTo>
                <a:close/>
                <a:moveTo>
                  <a:pt x="22138" y="338923"/>
                </a:moveTo>
                <a:lnTo>
                  <a:pt x="23061" y="346291"/>
                </a:lnTo>
                <a:cubicBezTo>
                  <a:pt x="29518" y="381288"/>
                  <a:pt x="42431" y="414444"/>
                  <a:pt x="61802" y="444836"/>
                </a:cubicBezTo>
                <a:lnTo>
                  <a:pt x="62725" y="445757"/>
                </a:lnTo>
                <a:lnTo>
                  <a:pt x="63647" y="445757"/>
                </a:lnTo>
                <a:cubicBezTo>
                  <a:pt x="79328" y="454967"/>
                  <a:pt x="95932" y="462335"/>
                  <a:pt x="114380" y="468782"/>
                </a:cubicBezTo>
                <a:lnTo>
                  <a:pt x="122682" y="472466"/>
                </a:lnTo>
                <a:lnTo>
                  <a:pt x="118070" y="465098"/>
                </a:lnTo>
                <a:cubicBezTo>
                  <a:pt x="100544" y="434705"/>
                  <a:pt x="87630" y="404313"/>
                  <a:pt x="80251" y="374841"/>
                </a:cubicBezTo>
                <a:lnTo>
                  <a:pt x="79328" y="372999"/>
                </a:lnTo>
                <a:lnTo>
                  <a:pt x="78406" y="372999"/>
                </a:lnTo>
                <a:cubicBezTo>
                  <a:pt x="59957" y="363789"/>
                  <a:pt x="43354" y="353659"/>
                  <a:pt x="27673" y="342607"/>
                </a:cubicBezTo>
                <a:close/>
                <a:moveTo>
                  <a:pt x="298864" y="325108"/>
                </a:moveTo>
                <a:lnTo>
                  <a:pt x="298864" y="326950"/>
                </a:lnTo>
                <a:cubicBezTo>
                  <a:pt x="298864" y="350896"/>
                  <a:pt x="299786" y="374841"/>
                  <a:pt x="299786" y="400629"/>
                </a:cubicBezTo>
                <a:lnTo>
                  <a:pt x="299786" y="403392"/>
                </a:lnTo>
                <a:lnTo>
                  <a:pt x="303476" y="403392"/>
                </a:lnTo>
                <a:cubicBezTo>
                  <a:pt x="337605" y="402471"/>
                  <a:pt x="370812" y="399708"/>
                  <a:pt x="403097" y="392340"/>
                </a:cubicBezTo>
                <a:lnTo>
                  <a:pt x="404942" y="392340"/>
                </a:lnTo>
                <a:lnTo>
                  <a:pt x="395718" y="376683"/>
                </a:lnTo>
                <a:lnTo>
                  <a:pt x="397563" y="353659"/>
                </a:lnTo>
                <a:lnTo>
                  <a:pt x="380037" y="351817"/>
                </a:lnTo>
                <a:lnTo>
                  <a:pt x="373580" y="345370"/>
                </a:lnTo>
                <a:lnTo>
                  <a:pt x="362511" y="345370"/>
                </a:lnTo>
                <a:lnTo>
                  <a:pt x="356054" y="350896"/>
                </a:lnTo>
                <a:lnTo>
                  <a:pt x="334838" y="350896"/>
                </a:lnTo>
                <a:lnTo>
                  <a:pt x="334838" y="352738"/>
                </a:lnTo>
                <a:lnTo>
                  <a:pt x="322847" y="352738"/>
                </a:lnTo>
                <a:close/>
                <a:moveTo>
                  <a:pt x="185406" y="309451"/>
                </a:moveTo>
                <a:lnTo>
                  <a:pt x="185406" y="314056"/>
                </a:lnTo>
                <a:cubicBezTo>
                  <a:pt x="185406" y="324187"/>
                  <a:pt x="185406" y="335239"/>
                  <a:pt x="186329" y="345370"/>
                </a:cubicBezTo>
                <a:lnTo>
                  <a:pt x="198320" y="345370"/>
                </a:lnTo>
                <a:lnTo>
                  <a:pt x="204777" y="357343"/>
                </a:lnTo>
                <a:lnTo>
                  <a:pt x="205700" y="371157"/>
                </a:lnTo>
                <a:lnTo>
                  <a:pt x="225070" y="378525"/>
                </a:lnTo>
                <a:lnTo>
                  <a:pt x="249976" y="378525"/>
                </a:lnTo>
                <a:lnTo>
                  <a:pt x="256433" y="390498"/>
                </a:lnTo>
                <a:lnTo>
                  <a:pt x="267502" y="394182"/>
                </a:lnTo>
                <a:lnTo>
                  <a:pt x="265657" y="402471"/>
                </a:lnTo>
                <a:cubicBezTo>
                  <a:pt x="270269" y="402471"/>
                  <a:pt x="273958" y="402471"/>
                  <a:pt x="278571" y="402471"/>
                </a:cubicBezTo>
                <a:lnTo>
                  <a:pt x="281338" y="403392"/>
                </a:lnTo>
                <a:lnTo>
                  <a:pt x="281338" y="399708"/>
                </a:lnTo>
                <a:cubicBezTo>
                  <a:pt x="281338" y="374841"/>
                  <a:pt x="280415" y="349975"/>
                  <a:pt x="280415" y="326029"/>
                </a:cubicBezTo>
                <a:lnTo>
                  <a:pt x="280415" y="323266"/>
                </a:lnTo>
                <a:lnTo>
                  <a:pt x="277648" y="323266"/>
                </a:lnTo>
                <a:cubicBezTo>
                  <a:pt x="247208" y="322345"/>
                  <a:pt x="217691" y="317740"/>
                  <a:pt x="189096" y="310372"/>
                </a:cubicBezTo>
                <a:close/>
                <a:moveTo>
                  <a:pt x="19371" y="306688"/>
                </a:moveTo>
                <a:cubicBezTo>
                  <a:pt x="19371" y="308530"/>
                  <a:pt x="19371" y="310372"/>
                  <a:pt x="19371" y="312214"/>
                </a:cubicBezTo>
                <a:lnTo>
                  <a:pt x="19371" y="313135"/>
                </a:lnTo>
                <a:lnTo>
                  <a:pt x="20293" y="314056"/>
                </a:lnTo>
                <a:cubicBezTo>
                  <a:pt x="34130" y="326029"/>
                  <a:pt x="50733" y="337081"/>
                  <a:pt x="69182" y="347212"/>
                </a:cubicBezTo>
                <a:lnTo>
                  <a:pt x="74716" y="350896"/>
                </a:lnTo>
                <a:lnTo>
                  <a:pt x="73794" y="344449"/>
                </a:lnTo>
                <a:cubicBezTo>
                  <a:pt x="72871" y="338923"/>
                  <a:pt x="71949" y="333397"/>
                  <a:pt x="71949" y="328792"/>
                </a:cubicBezTo>
                <a:lnTo>
                  <a:pt x="63647" y="319582"/>
                </a:lnTo>
                <a:lnTo>
                  <a:pt x="51656" y="316819"/>
                </a:lnTo>
                <a:lnTo>
                  <a:pt x="44276" y="314977"/>
                </a:lnTo>
                <a:lnTo>
                  <a:pt x="45199" y="308530"/>
                </a:lnTo>
                <a:lnTo>
                  <a:pt x="35975" y="306688"/>
                </a:lnTo>
                <a:lnTo>
                  <a:pt x="35975" y="311293"/>
                </a:lnTo>
                <a:close/>
                <a:moveTo>
                  <a:pt x="70104" y="298399"/>
                </a:moveTo>
                <a:lnTo>
                  <a:pt x="67337" y="303925"/>
                </a:lnTo>
                <a:lnTo>
                  <a:pt x="70104" y="304846"/>
                </a:lnTo>
                <a:cubicBezTo>
                  <a:pt x="70104" y="302083"/>
                  <a:pt x="70104" y="300241"/>
                  <a:pt x="70104" y="298399"/>
                </a:cubicBezTo>
                <a:close/>
                <a:moveTo>
                  <a:pt x="574667" y="294716"/>
                </a:moveTo>
                <a:lnTo>
                  <a:pt x="573744" y="295637"/>
                </a:lnTo>
                <a:lnTo>
                  <a:pt x="543305" y="317740"/>
                </a:lnTo>
                <a:lnTo>
                  <a:pt x="529468" y="318661"/>
                </a:lnTo>
                <a:cubicBezTo>
                  <a:pt x="529468" y="321424"/>
                  <a:pt x="528546" y="324187"/>
                  <a:pt x="528546" y="326950"/>
                </a:cubicBezTo>
                <a:lnTo>
                  <a:pt x="556218" y="321424"/>
                </a:lnTo>
                <a:lnTo>
                  <a:pt x="561753" y="324187"/>
                </a:lnTo>
                <a:lnTo>
                  <a:pt x="559908" y="326950"/>
                </a:lnTo>
                <a:cubicBezTo>
                  <a:pt x="564520" y="323266"/>
                  <a:pt x="569132" y="320503"/>
                  <a:pt x="572822" y="316819"/>
                </a:cubicBezTo>
                <a:lnTo>
                  <a:pt x="574667" y="315898"/>
                </a:lnTo>
                <a:lnTo>
                  <a:pt x="574667" y="314977"/>
                </a:lnTo>
                <a:cubicBezTo>
                  <a:pt x="574667" y="307609"/>
                  <a:pt x="574667" y="302083"/>
                  <a:pt x="574667" y="296557"/>
                </a:cubicBezTo>
                <a:cubicBezTo>
                  <a:pt x="574667" y="295637"/>
                  <a:pt x="574667" y="295637"/>
                  <a:pt x="574667" y="294716"/>
                </a:cubicBezTo>
                <a:close/>
                <a:moveTo>
                  <a:pt x="299786" y="288269"/>
                </a:moveTo>
                <a:cubicBezTo>
                  <a:pt x="299786" y="291032"/>
                  <a:pt x="299786" y="294716"/>
                  <a:pt x="298864" y="297479"/>
                </a:cubicBezTo>
                <a:lnTo>
                  <a:pt x="300709" y="296557"/>
                </a:lnTo>
                <a:lnTo>
                  <a:pt x="302553" y="288269"/>
                </a:lnTo>
                <a:close/>
                <a:moveTo>
                  <a:pt x="500873" y="275375"/>
                </a:moveTo>
                <a:cubicBezTo>
                  <a:pt x="499029" y="276296"/>
                  <a:pt x="497184" y="277217"/>
                  <a:pt x="494416" y="278138"/>
                </a:cubicBezTo>
                <a:lnTo>
                  <a:pt x="511020" y="309451"/>
                </a:lnTo>
                <a:cubicBezTo>
                  <a:pt x="511020" y="304846"/>
                  <a:pt x="511942" y="300241"/>
                  <a:pt x="511020" y="296557"/>
                </a:cubicBezTo>
                <a:cubicBezTo>
                  <a:pt x="511020" y="293795"/>
                  <a:pt x="511020" y="291032"/>
                  <a:pt x="511020" y="288269"/>
                </a:cubicBezTo>
                <a:close/>
                <a:moveTo>
                  <a:pt x="89475" y="271691"/>
                </a:moveTo>
                <a:lnTo>
                  <a:pt x="89475" y="276296"/>
                </a:lnTo>
                <a:cubicBezTo>
                  <a:pt x="88552" y="283664"/>
                  <a:pt x="88552" y="290111"/>
                  <a:pt x="88552" y="296557"/>
                </a:cubicBezTo>
                <a:cubicBezTo>
                  <a:pt x="87630" y="307609"/>
                  <a:pt x="88552" y="320503"/>
                  <a:pt x="90397" y="332476"/>
                </a:cubicBezTo>
                <a:lnTo>
                  <a:pt x="107001" y="335239"/>
                </a:lnTo>
                <a:lnTo>
                  <a:pt x="120837" y="319582"/>
                </a:lnTo>
                <a:lnTo>
                  <a:pt x="138363" y="322345"/>
                </a:lnTo>
                <a:lnTo>
                  <a:pt x="144820" y="330634"/>
                </a:lnTo>
                <a:lnTo>
                  <a:pt x="160501" y="329713"/>
                </a:lnTo>
                <a:lnTo>
                  <a:pt x="161423" y="325108"/>
                </a:lnTo>
                <a:lnTo>
                  <a:pt x="166958" y="327871"/>
                </a:lnTo>
                <a:cubicBezTo>
                  <a:pt x="166958" y="321424"/>
                  <a:pt x="166958" y="314056"/>
                  <a:pt x="166958" y="306688"/>
                </a:cubicBezTo>
                <a:lnTo>
                  <a:pt x="166958" y="304846"/>
                </a:lnTo>
                <a:lnTo>
                  <a:pt x="164191" y="303925"/>
                </a:lnTo>
                <a:cubicBezTo>
                  <a:pt x="139285" y="296557"/>
                  <a:pt x="116225" y="286427"/>
                  <a:pt x="94087" y="274454"/>
                </a:cubicBezTo>
                <a:close/>
                <a:moveTo>
                  <a:pt x="59035" y="254192"/>
                </a:moveTo>
                <a:lnTo>
                  <a:pt x="42431" y="262481"/>
                </a:lnTo>
                <a:lnTo>
                  <a:pt x="35052" y="276296"/>
                </a:lnTo>
                <a:lnTo>
                  <a:pt x="32285" y="286427"/>
                </a:lnTo>
                <a:lnTo>
                  <a:pt x="36897" y="297479"/>
                </a:lnTo>
                <a:lnTo>
                  <a:pt x="50733" y="298399"/>
                </a:lnTo>
                <a:lnTo>
                  <a:pt x="70104" y="285506"/>
                </a:lnTo>
                <a:cubicBezTo>
                  <a:pt x="71026" y="278138"/>
                  <a:pt x="71026" y="270770"/>
                  <a:pt x="72871" y="263402"/>
                </a:cubicBezTo>
                <a:lnTo>
                  <a:pt x="72871" y="261560"/>
                </a:lnTo>
                <a:lnTo>
                  <a:pt x="71026" y="260639"/>
                </a:lnTo>
                <a:cubicBezTo>
                  <a:pt x="68259" y="257876"/>
                  <a:pt x="64570" y="256034"/>
                  <a:pt x="61802" y="254192"/>
                </a:cubicBezTo>
                <a:close/>
                <a:moveTo>
                  <a:pt x="541460" y="248666"/>
                </a:moveTo>
                <a:cubicBezTo>
                  <a:pt x="540537" y="249587"/>
                  <a:pt x="538693" y="250508"/>
                  <a:pt x="537770" y="251429"/>
                </a:cubicBezTo>
                <a:cubicBezTo>
                  <a:pt x="537770" y="256034"/>
                  <a:pt x="537770" y="262481"/>
                  <a:pt x="537770" y="263402"/>
                </a:cubicBezTo>
                <a:cubicBezTo>
                  <a:pt x="537770" y="263402"/>
                  <a:pt x="572822" y="280901"/>
                  <a:pt x="572822" y="280901"/>
                </a:cubicBezTo>
                <a:lnTo>
                  <a:pt x="574667" y="280901"/>
                </a:lnTo>
                <a:cubicBezTo>
                  <a:pt x="574667" y="276296"/>
                  <a:pt x="573744" y="272612"/>
                  <a:pt x="573744" y="268928"/>
                </a:cubicBezTo>
                <a:lnTo>
                  <a:pt x="563598" y="268007"/>
                </a:lnTo>
                <a:lnTo>
                  <a:pt x="546994" y="258797"/>
                </a:lnTo>
                <a:lnTo>
                  <a:pt x="545149" y="248666"/>
                </a:lnTo>
                <a:close/>
                <a:moveTo>
                  <a:pt x="337605" y="233930"/>
                </a:moveTo>
                <a:cubicBezTo>
                  <a:pt x="327459" y="233930"/>
                  <a:pt x="317312" y="234851"/>
                  <a:pt x="308088" y="234851"/>
                </a:cubicBezTo>
                <a:lnTo>
                  <a:pt x="300709" y="234851"/>
                </a:lnTo>
                <a:lnTo>
                  <a:pt x="300709" y="237614"/>
                </a:lnTo>
                <a:cubicBezTo>
                  <a:pt x="299786" y="249587"/>
                  <a:pt x="299786" y="261560"/>
                  <a:pt x="299786" y="274454"/>
                </a:cubicBezTo>
                <a:lnTo>
                  <a:pt x="324691" y="256034"/>
                </a:lnTo>
                <a:lnTo>
                  <a:pt x="324691" y="240377"/>
                </a:lnTo>
                <a:close/>
                <a:moveTo>
                  <a:pt x="362511" y="230247"/>
                </a:moveTo>
                <a:cubicBezTo>
                  <a:pt x="356054" y="231167"/>
                  <a:pt x="350519" y="232088"/>
                  <a:pt x="344985" y="233009"/>
                </a:cubicBezTo>
                <a:lnTo>
                  <a:pt x="345907" y="233009"/>
                </a:lnTo>
                <a:lnTo>
                  <a:pt x="357899" y="233009"/>
                </a:lnTo>
                <a:close/>
                <a:moveTo>
                  <a:pt x="404019" y="221958"/>
                </a:moveTo>
                <a:lnTo>
                  <a:pt x="401252" y="222879"/>
                </a:lnTo>
                <a:cubicBezTo>
                  <a:pt x="396640" y="223800"/>
                  <a:pt x="392028" y="224721"/>
                  <a:pt x="386494" y="226563"/>
                </a:cubicBezTo>
                <a:lnTo>
                  <a:pt x="399407" y="225642"/>
                </a:lnTo>
                <a:lnTo>
                  <a:pt x="399407" y="241298"/>
                </a:lnTo>
                <a:lnTo>
                  <a:pt x="407709" y="243140"/>
                </a:lnTo>
                <a:cubicBezTo>
                  <a:pt x="406787" y="237614"/>
                  <a:pt x="405864" y="231167"/>
                  <a:pt x="404942" y="225642"/>
                </a:cubicBezTo>
                <a:close/>
                <a:moveTo>
                  <a:pt x="194631" y="217353"/>
                </a:moveTo>
                <a:lnTo>
                  <a:pt x="194631" y="221037"/>
                </a:lnTo>
                <a:cubicBezTo>
                  <a:pt x="189096" y="244061"/>
                  <a:pt x="186329" y="267086"/>
                  <a:pt x="185406" y="288269"/>
                </a:cubicBezTo>
                <a:lnTo>
                  <a:pt x="185406" y="291032"/>
                </a:lnTo>
                <a:lnTo>
                  <a:pt x="188174" y="291953"/>
                </a:lnTo>
                <a:cubicBezTo>
                  <a:pt x="216769" y="299320"/>
                  <a:pt x="247208" y="303925"/>
                  <a:pt x="277648" y="304846"/>
                </a:cubicBezTo>
                <a:lnTo>
                  <a:pt x="280415" y="304846"/>
                </a:lnTo>
                <a:lnTo>
                  <a:pt x="280415" y="302083"/>
                </a:lnTo>
                <a:cubicBezTo>
                  <a:pt x="280415" y="296557"/>
                  <a:pt x="281338" y="291953"/>
                  <a:pt x="281338" y="286427"/>
                </a:cubicBezTo>
                <a:cubicBezTo>
                  <a:pt x="281338" y="269849"/>
                  <a:pt x="281338" y="253271"/>
                  <a:pt x="282260" y="236693"/>
                </a:cubicBezTo>
                <a:lnTo>
                  <a:pt x="282260" y="233930"/>
                </a:lnTo>
                <a:lnTo>
                  <a:pt x="279493" y="233930"/>
                </a:lnTo>
                <a:cubicBezTo>
                  <a:pt x="250898" y="231167"/>
                  <a:pt x="224148" y="226563"/>
                  <a:pt x="198320" y="218274"/>
                </a:cubicBezTo>
                <a:close/>
                <a:moveTo>
                  <a:pt x="453830" y="207222"/>
                </a:moveTo>
                <a:lnTo>
                  <a:pt x="446451" y="210906"/>
                </a:lnTo>
                <a:lnTo>
                  <a:pt x="442761" y="226563"/>
                </a:lnTo>
                <a:lnTo>
                  <a:pt x="431692" y="215511"/>
                </a:lnTo>
                <a:lnTo>
                  <a:pt x="431692" y="213669"/>
                </a:lnTo>
                <a:cubicBezTo>
                  <a:pt x="428925" y="213669"/>
                  <a:pt x="427080" y="214590"/>
                  <a:pt x="424313" y="215511"/>
                </a:cubicBezTo>
                <a:lnTo>
                  <a:pt x="422468" y="216432"/>
                </a:lnTo>
                <a:lnTo>
                  <a:pt x="422468" y="220116"/>
                </a:lnTo>
                <a:cubicBezTo>
                  <a:pt x="425235" y="230247"/>
                  <a:pt x="426158" y="240377"/>
                  <a:pt x="428002" y="250508"/>
                </a:cubicBezTo>
                <a:lnTo>
                  <a:pt x="428925" y="250508"/>
                </a:lnTo>
                <a:lnTo>
                  <a:pt x="433537" y="250508"/>
                </a:lnTo>
                <a:lnTo>
                  <a:pt x="433537" y="242219"/>
                </a:lnTo>
                <a:lnTo>
                  <a:pt x="447373" y="240377"/>
                </a:lnTo>
                <a:lnTo>
                  <a:pt x="461209" y="250508"/>
                </a:lnTo>
                <a:lnTo>
                  <a:pt x="483347" y="250508"/>
                </a:lnTo>
                <a:lnTo>
                  <a:pt x="490727" y="243140"/>
                </a:lnTo>
                <a:lnTo>
                  <a:pt x="490727" y="232088"/>
                </a:lnTo>
                <a:lnTo>
                  <a:pt x="484270" y="227484"/>
                </a:lnTo>
                <a:lnTo>
                  <a:pt x="463054" y="227484"/>
                </a:lnTo>
                <a:lnTo>
                  <a:pt x="455675" y="219195"/>
                </a:lnTo>
                <a:close/>
                <a:moveTo>
                  <a:pt x="123604" y="202617"/>
                </a:moveTo>
                <a:lnTo>
                  <a:pt x="117147" y="203538"/>
                </a:lnTo>
                <a:lnTo>
                  <a:pt x="116225" y="205380"/>
                </a:lnTo>
                <a:lnTo>
                  <a:pt x="112535" y="205380"/>
                </a:lnTo>
                <a:lnTo>
                  <a:pt x="110690" y="211827"/>
                </a:lnTo>
                <a:lnTo>
                  <a:pt x="119915" y="211827"/>
                </a:lnTo>
                <a:lnTo>
                  <a:pt x="123604" y="207222"/>
                </a:lnTo>
                <a:close/>
                <a:moveTo>
                  <a:pt x="155889" y="201696"/>
                </a:moveTo>
                <a:lnTo>
                  <a:pt x="147587" y="206301"/>
                </a:lnTo>
                <a:lnTo>
                  <a:pt x="130061" y="224721"/>
                </a:lnTo>
                <a:lnTo>
                  <a:pt x="129139" y="232088"/>
                </a:lnTo>
                <a:lnTo>
                  <a:pt x="111613" y="243140"/>
                </a:lnTo>
                <a:lnTo>
                  <a:pt x="103311" y="252350"/>
                </a:lnTo>
                <a:lnTo>
                  <a:pt x="103311" y="258797"/>
                </a:lnTo>
                <a:cubicBezTo>
                  <a:pt x="121759" y="268928"/>
                  <a:pt x="142053" y="278138"/>
                  <a:pt x="163268" y="284585"/>
                </a:cubicBezTo>
                <a:lnTo>
                  <a:pt x="166958" y="285506"/>
                </a:lnTo>
                <a:lnTo>
                  <a:pt x="166958" y="281822"/>
                </a:lnTo>
                <a:cubicBezTo>
                  <a:pt x="168803" y="259718"/>
                  <a:pt x="171570" y="236693"/>
                  <a:pt x="177105" y="213669"/>
                </a:cubicBezTo>
                <a:lnTo>
                  <a:pt x="177105" y="210906"/>
                </a:lnTo>
                <a:lnTo>
                  <a:pt x="175260" y="209985"/>
                </a:lnTo>
                <a:cubicBezTo>
                  <a:pt x="168803" y="207222"/>
                  <a:pt x="162346" y="204459"/>
                  <a:pt x="155889" y="201696"/>
                </a:cubicBezTo>
                <a:close/>
                <a:moveTo>
                  <a:pt x="128216" y="197091"/>
                </a:moveTo>
                <a:lnTo>
                  <a:pt x="128216" y="202617"/>
                </a:lnTo>
                <a:lnTo>
                  <a:pt x="130061" y="205380"/>
                </a:lnTo>
                <a:lnTo>
                  <a:pt x="139285" y="205380"/>
                </a:lnTo>
                <a:lnTo>
                  <a:pt x="139285" y="200775"/>
                </a:lnTo>
                <a:lnTo>
                  <a:pt x="129139" y="197091"/>
                </a:lnTo>
                <a:close/>
                <a:moveTo>
                  <a:pt x="394795" y="195249"/>
                </a:moveTo>
                <a:lnTo>
                  <a:pt x="386494" y="203538"/>
                </a:lnTo>
                <a:lnTo>
                  <a:pt x="377269" y="201696"/>
                </a:lnTo>
                <a:lnTo>
                  <a:pt x="369890" y="210906"/>
                </a:lnTo>
                <a:cubicBezTo>
                  <a:pt x="379114" y="209064"/>
                  <a:pt x="388338" y="207222"/>
                  <a:pt x="397563" y="205380"/>
                </a:cubicBezTo>
                <a:lnTo>
                  <a:pt x="400330" y="204459"/>
                </a:lnTo>
                <a:lnTo>
                  <a:pt x="396640" y="201696"/>
                </a:lnTo>
                <a:close/>
                <a:moveTo>
                  <a:pt x="484270" y="193407"/>
                </a:moveTo>
                <a:lnTo>
                  <a:pt x="481503" y="196170"/>
                </a:lnTo>
                <a:lnTo>
                  <a:pt x="472278" y="198012"/>
                </a:lnTo>
                <a:lnTo>
                  <a:pt x="467666" y="198933"/>
                </a:lnTo>
                <a:lnTo>
                  <a:pt x="463977" y="203538"/>
                </a:lnTo>
                <a:lnTo>
                  <a:pt x="463977" y="215511"/>
                </a:lnTo>
                <a:lnTo>
                  <a:pt x="469511" y="214590"/>
                </a:lnTo>
                <a:lnTo>
                  <a:pt x="487037" y="215511"/>
                </a:lnTo>
                <a:lnTo>
                  <a:pt x="496261" y="215511"/>
                </a:lnTo>
                <a:cubicBezTo>
                  <a:pt x="495339" y="213669"/>
                  <a:pt x="495339" y="210906"/>
                  <a:pt x="494416" y="209064"/>
                </a:cubicBezTo>
                <a:lnTo>
                  <a:pt x="487960" y="206301"/>
                </a:lnTo>
                <a:lnTo>
                  <a:pt x="487960" y="195249"/>
                </a:lnTo>
                <a:close/>
                <a:moveTo>
                  <a:pt x="416011" y="191565"/>
                </a:moveTo>
                <a:cubicBezTo>
                  <a:pt x="416933" y="192486"/>
                  <a:pt x="416933" y="194328"/>
                  <a:pt x="417856" y="195249"/>
                </a:cubicBezTo>
                <a:lnTo>
                  <a:pt x="417856" y="198933"/>
                </a:lnTo>
                <a:lnTo>
                  <a:pt x="421545" y="198012"/>
                </a:lnTo>
                <a:cubicBezTo>
                  <a:pt x="421545" y="197091"/>
                  <a:pt x="422468" y="197091"/>
                  <a:pt x="423390" y="197091"/>
                </a:cubicBezTo>
                <a:lnTo>
                  <a:pt x="420623" y="195249"/>
                </a:lnTo>
                <a:lnTo>
                  <a:pt x="416933" y="191565"/>
                </a:lnTo>
                <a:close/>
                <a:moveTo>
                  <a:pt x="116225" y="191565"/>
                </a:moveTo>
                <a:lnTo>
                  <a:pt x="116225" y="200775"/>
                </a:lnTo>
                <a:lnTo>
                  <a:pt x="121759" y="199854"/>
                </a:lnTo>
                <a:lnTo>
                  <a:pt x="125449" y="197091"/>
                </a:lnTo>
                <a:lnTo>
                  <a:pt x="125449" y="191565"/>
                </a:lnTo>
                <a:close/>
                <a:moveTo>
                  <a:pt x="133751" y="190644"/>
                </a:moveTo>
                <a:lnTo>
                  <a:pt x="130984" y="193407"/>
                </a:lnTo>
                <a:lnTo>
                  <a:pt x="134673" y="196170"/>
                </a:lnTo>
                <a:lnTo>
                  <a:pt x="137441" y="193407"/>
                </a:lnTo>
                <a:close/>
                <a:moveTo>
                  <a:pt x="539615" y="185118"/>
                </a:moveTo>
                <a:lnTo>
                  <a:pt x="530391" y="186039"/>
                </a:lnTo>
                <a:lnTo>
                  <a:pt x="527624" y="191565"/>
                </a:lnTo>
                <a:lnTo>
                  <a:pt x="528546" y="202617"/>
                </a:lnTo>
                <a:lnTo>
                  <a:pt x="540537" y="210906"/>
                </a:lnTo>
                <a:lnTo>
                  <a:pt x="540537" y="215511"/>
                </a:lnTo>
                <a:lnTo>
                  <a:pt x="534080" y="220116"/>
                </a:lnTo>
                <a:lnTo>
                  <a:pt x="533158" y="223800"/>
                </a:lnTo>
                <a:lnTo>
                  <a:pt x="542382" y="224721"/>
                </a:lnTo>
                <a:cubicBezTo>
                  <a:pt x="546072" y="221958"/>
                  <a:pt x="548839" y="219195"/>
                  <a:pt x="551606" y="216432"/>
                </a:cubicBezTo>
                <a:lnTo>
                  <a:pt x="550684" y="215511"/>
                </a:lnTo>
                <a:lnTo>
                  <a:pt x="550684" y="208143"/>
                </a:lnTo>
                <a:lnTo>
                  <a:pt x="535925" y="198933"/>
                </a:lnTo>
                <a:lnTo>
                  <a:pt x="536848" y="193407"/>
                </a:lnTo>
                <a:lnTo>
                  <a:pt x="547917" y="194328"/>
                </a:lnTo>
                <a:lnTo>
                  <a:pt x="547917" y="188802"/>
                </a:lnTo>
                <a:close/>
                <a:moveTo>
                  <a:pt x="176182" y="183276"/>
                </a:moveTo>
                <a:lnTo>
                  <a:pt x="170648" y="188802"/>
                </a:lnTo>
                <a:cubicBezTo>
                  <a:pt x="173415" y="189723"/>
                  <a:pt x="176182" y="190644"/>
                  <a:pt x="178027" y="191565"/>
                </a:cubicBezTo>
                <a:lnTo>
                  <a:pt x="181717" y="193407"/>
                </a:lnTo>
                <a:lnTo>
                  <a:pt x="182639" y="189723"/>
                </a:lnTo>
                <a:cubicBezTo>
                  <a:pt x="182639" y="188802"/>
                  <a:pt x="183561" y="187881"/>
                  <a:pt x="183561" y="186960"/>
                </a:cubicBezTo>
                <a:lnTo>
                  <a:pt x="182639" y="186960"/>
                </a:lnTo>
                <a:lnTo>
                  <a:pt x="180794" y="185118"/>
                </a:lnTo>
                <a:close/>
                <a:moveTo>
                  <a:pt x="116225" y="183276"/>
                </a:moveTo>
                <a:cubicBezTo>
                  <a:pt x="115303" y="185118"/>
                  <a:pt x="114380" y="186960"/>
                  <a:pt x="113458" y="188802"/>
                </a:cubicBezTo>
                <a:lnTo>
                  <a:pt x="118070" y="188802"/>
                </a:lnTo>
                <a:lnTo>
                  <a:pt x="118070" y="183276"/>
                </a:lnTo>
                <a:close/>
                <a:moveTo>
                  <a:pt x="120837" y="182355"/>
                </a:moveTo>
                <a:lnTo>
                  <a:pt x="120837" y="188802"/>
                </a:lnTo>
                <a:lnTo>
                  <a:pt x="126372" y="187881"/>
                </a:lnTo>
                <a:close/>
                <a:moveTo>
                  <a:pt x="180794" y="172224"/>
                </a:moveTo>
                <a:lnTo>
                  <a:pt x="178027" y="174066"/>
                </a:lnTo>
                <a:lnTo>
                  <a:pt x="178027" y="179592"/>
                </a:lnTo>
                <a:lnTo>
                  <a:pt x="183561" y="180513"/>
                </a:lnTo>
                <a:lnTo>
                  <a:pt x="185406" y="181434"/>
                </a:lnTo>
                <a:cubicBezTo>
                  <a:pt x="185406" y="177750"/>
                  <a:pt x="186329" y="174987"/>
                  <a:pt x="187251" y="172224"/>
                </a:cubicBezTo>
                <a:close/>
                <a:moveTo>
                  <a:pt x="86708" y="159331"/>
                </a:moveTo>
                <a:lnTo>
                  <a:pt x="79328" y="162094"/>
                </a:lnTo>
                <a:lnTo>
                  <a:pt x="83940" y="171303"/>
                </a:lnTo>
                <a:lnTo>
                  <a:pt x="91320" y="169461"/>
                </a:lnTo>
                <a:lnTo>
                  <a:pt x="93164" y="160252"/>
                </a:lnTo>
                <a:close/>
                <a:moveTo>
                  <a:pt x="344085" y="154751"/>
                </a:moveTo>
                <a:lnTo>
                  <a:pt x="348708" y="157513"/>
                </a:lnTo>
                <a:lnTo>
                  <a:pt x="348708" y="163036"/>
                </a:lnTo>
                <a:lnTo>
                  <a:pt x="336688" y="171321"/>
                </a:lnTo>
                <a:lnTo>
                  <a:pt x="330215" y="171321"/>
                </a:lnTo>
                <a:lnTo>
                  <a:pt x="330215" y="165798"/>
                </a:lnTo>
                <a:lnTo>
                  <a:pt x="335763" y="156592"/>
                </a:lnTo>
                <a:close/>
                <a:moveTo>
                  <a:pt x="356964" y="142768"/>
                </a:moveTo>
                <a:lnTo>
                  <a:pt x="359730" y="153826"/>
                </a:lnTo>
                <a:lnTo>
                  <a:pt x="364341" y="161198"/>
                </a:lnTo>
                <a:lnTo>
                  <a:pt x="368030" y="164884"/>
                </a:lnTo>
                <a:lnTo>
                  <a:pt x="373563" y="167648"/>
                </a:lnTo>
                <a:lnTo>
                  <a:pt x="368030" y="174099"/>
                </a:lnTo>
                <a:lnTo>
                  <a:pt x="356964" y="175020"/>
                </a:lnTo>
                <a:lnTo>
                  <a:pt x="349586" y="175020"/>
                </a:lnTo>
                <a:lnTo>
                  <a:pt x="350508" y="165805"/>
                </a:lnTo>
                <a:lnTo>
                  <a:pt x="356964" y="163962"/>
                </a:lnTo>
                <a:lnTo>
                  <a:pt x="356041" y="159355"/>
                </a:lnTo>
                <a:lnTo>
                  <a:pt x="349586" y="155669"/>
                </a:lnTo>
                <a:lnTo>
                  <a:pt x="345897" y="152904"/>
                </a:lnTo>
                <a:lnTo>
                  <a:pt x="345897" y="148297"/>
                </a:lnTo>
                <a:lnTo>
                  <a:pt x="347742" y="144611"/>
                </a:lnTo>
                <a:close/>
                <a:moveTo>
                  <a:pt x="119915" y="136306"/>
                </a:moveTo>
                <a:lnTo>
                  <a:pt x="115303" y="139069"/>
                </a:lnTo>
                <a:lnTo>
                  <a:pt x="116225" y="142753"/>
                </a:lnTo>
                <a:cubicBezTo>
                  <a:pt x="117147" y="140911"/>
                  <a:pt x="118992" y="139069"/>
                  <a:pt x="119915" y="136306"/>
                </a:cubicBezTo>
                <a:close/>
                <a:moveTo>
                  <a:pt x="377269" y="129859"/>
                </a:moveTo>
                <a:lnTo>
                  <a:pt x="374502" y="130780"/>
                </a:lnTo>
                <a:cubicBezTo>
                  <a:pt x="353286" y="136306"/>
                  <a:pt x="330226" y="139069"/>
                  <a:pt x="307166" y="139069"/>
                </a:cubicBezTo>
                <a:lnTo>
                  <a:pt x="303476" y="139069"/>
                </a:lnTo>
                <a:lnTo>
                  <a:pt x="303476" y="142753"/>
                </a:lnTo>
                <a:cubicBezTo>
                  <a:pt x="302553" y="163936"/>
                  <a:pt x="301631" y="187881"/>
                  <a:pt x="300709" y="212748"/>
                </a:cubicBezTo>
                <a:lnTo>
                  <a:pt x="300709" y="216432"/>
                </a:lnTo>
                <a:lnTo>
                  <a:pt x="308088" y="216432"/>
                </a:lnTo>
                <a:cubicBezTo>
                  <a:pt x="315467" y="216432"/>
                  <a:pt x="322847" y="216432"/>
                  <a:pt x="330226" y="215511"/>
                </a:cubicBezTo>
                <a:lnTo>
                  <a:pt x="329304" y="208143"/>
                </a:lnTo>
                <a:lnTo>
                  <a:pt x="332071" y="200775"/>
                </a:lnTo>
                <a:lnTo>
                  <a:pt x="344985" y="198012"/>
                </a:lnTo>
                <a:lnTo>
                  <a:pt x="359743" y="200775"/>
                </a:lnTo>
                <a:lnTo>
                  <a:pt x="361588" y="193407"/>
                </a:lnTo>
                <a:lnTo>
                  <a:pt x="355131" y="191565"/>
                </a:lnTo>
                <a:lnTo>
                  <a:pt x="356976" y="179592"/>
                </a:lnTo>
                <a:lnTo>
                  <a:pt x="371735" y="176829"/>
                </a:lnTo>
                <a:lnTo>
                  <a:pt x="381881" y="163015"/>
                </a:lnTo>
                <a:lnTo>
                  <a:pt x="388338" y="162094"/>
                </a:lnTo>
                <a:cubicBezTo>
                  <a:pt x="386494" y="155647"/>
                  <a:pt x="383726" y="149200"/>
                  <a:pt x="381881" y="142753"/>
                </a:cubicBezTo>
                <a:lnTo>
                  <a:pt x="380959" y="142753"/>
                </a:lnTo>
                <a:lnTo>
                  <a:pt x="380037" y="139069"/>
                </a:lnTo>
                <a:cubicBezTo>
                  <a:pt x="380037" y="136306"/>
                  <a:pt x="379114" y="134464"/>
                  <a:pt x="378192" y="132622"/>
                </a:cubicBezTo>
                <a:close/>
                <a:moveTo>
                  <a:pt x="223225" y="125254"/>
                </a:moveTo>
                <a:lnTo>
                  <a:pt x="222303" y="128017"/>
                </a:lnTo>
                <a:cubicBezTo>
                  <a:pt x="218613" y="136306"/>
                  <a:pt x="215846" y="144595"/>
                  <a:pt x="213079" y="152884"/>
                </a:cubicBezTo>
                <a:lnTo>
                  <a:pt x="213079" y="155647"/>
                </a:lnTo>
                <a:lnTo>
                  <a:pt x="224148" y="162094"/>
                </a:lnTo>
                <a:lnTo>
                  <a:pt x="223225" y="171303"/>
                </a:lnTo>
                <a:lnTo>
                  <a:pt x="213079" y="174987"/>
                </a:lnTo>
                <a:lnTo>
                  <a:pt x="214001" y="177750"/>
                </a:lnTo>
                <a:lnTo>
                  <a:pt x="225993" y="183276"/>
                </a:lnTo>
                <a:lnTo>
                  <a:pt x="225993" y="190644"/>
                </a:lnTo>
                <a:lnTo>
                  <a:pt x="222303" y="190644"/>
                </a:lnTo>
                <a:lnTo>
                  <a:pt x="206622" y="186039"/>
                </a:lnTo>
                <a:lnTo>
                  <a:pt x="205700" y="180513"/>
                </a:lnTo>
                <a:lnTo>
                  <a:pt x="210312" y="177750"/>
                </a:lnTo>
                <a:lnTo>
                  <a:pt x="210312" y="173145"/>
                </a:lnTo>
                <a:lnTo>
                  <a:pt x="206622" y="172224"/>
                </a:lnTo>
                <a:cubicBezTo>
                  <a:pt x="204777" y="180513"/>
                  <a:pt x="202010" y="188802"/>
                  <a:pt x="200165" y="197091"/>
                </a:cubicBezTo>
                <a:lnTo>
                  <a:pt x="199243" y="199854"/>
                </a:lnTo>
                <a:lnTo>
                  <a:pt x="202010" y="200775"/>
                </a:lnTo>
                <a:cubicBezTo>
                  <a:pt x="225993" y="208143"/>
                  <a:pt x="251820" y="212748"/>
                  <a:pt x="279493" y="215511"/>
                </a:cubicBezTo>
                <a:lnTo>
                  <a:pt x="282260" y="215511"/>
                </a:lnTo>
                <a:lnTo>
                  <a:pt x="282260" y="211827"/>
                </a:lnTo>
                <a:cubicBezTo>
                  <a:pt x="283183" y="186960"/>
                  <a:pt x="284105" y="163015"/>
                  <a:pt x="285028" y="140911"/>
                </a:cubicBezTo>
                <a:lnTo>
                  <a:pt x="285028" y="138148"/>
                </a:lnTo>
                <a:lnTo>
                  <a:pt x="282260" y="138148"/>
                </a:lnTo>
                <a:cubicBezTo>
                  <a:pt x="262889" y="136306"/>
                  <a:pt x="243519" y="132622"/>
                  <a:pt x="225993" y="126175"/>
                </a:cubicBezTo>
                <a:close/>
                <a:moveTo>
                  <a:pt x="399407" y="122491"/>
                </a:moveTo>
                <a:cubicBezTo>
                  <a:pt x="399407" y="122491"/>
                  <a:pt x="398485" y="122491"/>
                  <a:pt x="397563" y="123412"/>
                </a:cubicBezTo>
                <a:lnTo>
                  <a:pt x="394795" y="124333"/>
                </a:lnTo>
                <a:lnTo>
                  <a:pt x="395718" y="126175"/>
                </a:lnTo>
                <a:lnTo>
                  <a:pt x="398485" y="125254"/>
                </a:lnTo>
                <a:close/>
                <a:moveTo>
                  <a:pt x="439994" y="114202"/>
                </a:moveTo>
                <a:lnTo>
                  <a:pt x="419701" y="128017"/>
                </a:lnTo>
                <a:lnTo>
                  <a:pt x="419701" y="151042"/>
                </a:lnTo>
                <a:lnTo>
                  <a:pt x="407709" y="156568"/>
                </a:lnTo>
                <a:lnTo>
                  <a:pt x="409554" y="160252"/>
                </a:lnTo>
                <a:lnTo>
                  <a:pt x="428002" y="161173"/>
                </a:lnTo>
                <a:lnTo>
                  <a:pt x="439071" y="144595"/>
                </a:lnTo>
                <a:lnTo>
                  <a:pt x="439071" y="137227"/>
                </a:lnTo>
                <a:lnTo>
                  <a:pt x="430770" y="133543"/>
                </a:lnTo>
                <a:lnTo>
                  <a:pt x="430770" y="128017"/>
                </a:lnTo>
                <a:lnTo>
                  <a:pt x="444606" y="119728"/>
                </a:lnTo>
                <a:lnTo>
                  <a:pt x="444606" y="117886"/>
                </a:lnTo>
                <a:cubicBezTo>
                  <a:pt x="443683" y="116044"/>
                  <a:pt x="442761" y="115123"/>
                  <a:pt x="441839" y="114202"/>
                </a:cubicBezTo>
                <a:close/>
                <a:moveTo>
                  <a:pt x="186329" y="107755"/>
                </a:moveTo>
                <a:lnTo>
                  <a:pt x="179872" y="108676"/>
                </a:lnTo>
                <a:lnTo>
                  <a:pt x="178027" y="110518"/>
                </a:lnTo>
                <a:lnTo>
                  <a:pt x="172492" y="116044"/>
                </a:lnTo>
                <a:lnTo>
                  <a:pt x="164191" y="116965"/>
                </a:lnTo>
                <a:lnTo>
                  <a:pt x="165113" y="121570"/>
                </a:lnTo>
                <a:lnTo>
                  <a:pt x="167880" y="122491"/>
                </a:lnTo>
                <a:lnTo>
                  <a:pt x="167880" y="124333"/>
                </a:lnTo>
                <a:lnTo>
                  <a:pt x="160501" y="125254"/>
                </a:lnTo>
                <a:lnTo>
                  <a:pt x="160501" y="128938"/>
                </a:lnTo>
                <a:lnTo>
                  <a:pt x="153122" y="129859"/>
                </a:lnTo>
                <a:lnTo>
                  <a:pt x="152199" y="121570"/>
                </a:lnTo>
                <a:cubicBezTo>
                  <a:pt x="144820" y="132622"/>
                  <a:pt x="137441" y="143674"/>
                  <a:pt x="130984" y="154726"/>
                </a:cubicBezTo>
                <a:lnTo>
                  <a:pt x="138363" y="156568"/>
                </a:lnTo>
                <a:lnTo>
                  <a:pt x="138363" y="171303"/>
                </a:lnTo>
                <a:cubicBezTo>
                  <a:pt x="139285" y="171303"/>
                  <a:pt x="139285" y="171303"/>
                  <a:pt x="139285" y="172224"/>
                </a:cubicBezTo>
                <a:lnTo>
                  <a:pt x="144820" y="171303"/>
                </a:lnTo>
                <a:lnTo>
                  <a:pt x="151277" y="158410"/>
                </a:lnTo>
                <a:lnTo>
                  <a:pt x="166036" y="153805"/>
                </a:lnTo>
                <a:lnTo>
                  <a:pt x="166036" y="135385"/>
                </a:lnTo>
                <a:lnTo>
                  <a:pt x="174337" y="128938"/>
                </a:lnTo>
                <a:lnTo>
                  <a:pt x="193708" y="133543"/>
                </a:lnTo>
                <a:lnTo>
                  <a:pt x="192786" y="146437"/>
                </a:lnTo>
                <a:lnTo>
                  <a:pt x="195553" y="146437"/>
                </a:lnTo>
                <a:cubicBezTo>
                  <a:pt x="197398" y="139990"/>
                  <a:pt x="200165" y="134464"/>
                  <a:pt x="202010" y="128938"/>
                </a:cubicBezTo>
                <a:lnTo>
                  <a:pt x="185406" y="124333"/>
                </a:lnTo>
                <a:lnTo>
                  <a:pt x="201087" y="116044"/>
                </a:lnTo>
                <a:cubicBezTo>
                  <a:pt x="196475" y="113281"/>
                  <a:pt x="190941" y="110518"/>
                  <a:pt x="186329" y="107755"/>
                </a:cubicBezTo>
                <a:close/>
                <a:moveTo>
                  <a:pt x="93164" y="107755"/>
                </a:moveTo>
                <a:cubicBezTo>
                  <a:pt x="91320" y="109597"/>
                  <a:pt x="89475" y="111439"/>
                  <a:pt x="87630" y="113281"/>
                </a:cubicBezTo>
                <a:lnTo>
                  <a:pt x="105156" y="114202"/>
                </a:lnTo>
                <a:lnTo>
                  <a:pt x="103311" y="107755"/>
                </a:lnTo>
                <a:close/>
                <a:moveTo>
                  <a:pt x="168803" y="98546"/>
                </a:moveTo>
                <a:lnTo>
                  <a:pt x="167880" y="99466"/>
                </a:lnTo>
                <a:cubicBezTo>
                  <a:pt x="166036" y="103150"/>
                  <a:pt x="163268" y="105913"/>
                  <a:pt x="160501" y="109597"/>
                </a:cubicBezTo>
                <a:lnTo>
                  <a:pt x="169725" y="110518"/>
                </a:lnTo>
                <a:close/>
                <a:moveTo>
                  <a:pt x="467666" y="76442"/>
                </a:moveTo>
                <a:lnTo>
                  <a:pt x="464899" y="79205"/>
                </a:lnTo>
                <a:cubicBezTo>
                  <a:pt x="461209" y="82889"/>
                  <a:pt x="457520" y="87494"/>
                  <a:pt x="452908" y="91178"/>
                </a:cubicBezTo>
                <a:lnTo>
                  <a:pt x="450140" y="93020"/>
                </a:lnTo>
                <a:lnTo>
                  <a:pt x="451985" y="95783"/>
                </a:lnTo>
                <a:cubicBezTo>
                  <a:pt x="453830" y="97625"/>
                  <a:pt x="454752" y="99466"/>
                  <a:pt x="455675" y="101308"/>
                </a:cubicBezTo>
                <a:lnTo>
                  <a:pt x="459365" y="101308"/>
                </a:lnTo>
                <a:lnTo>
                  <a:pt x="487960" y="114202"/>
                </a:lnTo>
                <a:lnTo>
                  <a:pt x="483347" y="118807"/>
                </a:lnTo>
                <a:lnTo>
                  <a:pt x="468589" y="118807"/>
                </a:lnTo>
                <a:cubicBezTo>
                  <a:pt x="469511" y="120649"/>
                  <a:pt x="471356" y="122491"/>
                  <a:pt x="472278" y="124333"/>
                </a:cubicBezTo>
                <a:lnTo>
                  <a:pt x="483347" y="125254"/>
                </a:lnTo>
                <a:lnTo>
                  <a:pt x="492572" y="117886"/>
                </a:lnTo>
                <a:lnTo>
                  <a:pt x="495339" y="109597"/>
                </a:lnTo>
                <a:lnTo>
                  <a:pt x="499833" y="107802"/>
                </a:lnTo>
                <a:lnTo>
                  <a:pt x="500031" y="107995"/>
                </a:lnTo>
                <a:lnTo>
                  <a:pt x="502718" y="116044"/>
                </a:lnTo>
                <a:lnTo>
                  <a:pt x="506408" y="114202"/>
                </a:lnTo>
                <a:lnTo>
                  <a:pt x="500031" y="107995"/>
                </a:lnTo>
                <a:lnTo>
                  <a:pt x="499951" y="107755"/>
                </a:lnTo>
                <a:lnTo>
                  <a:pt x="499833" y="107802"/>
                </a:lnTo>
                <a:lnTo>
                  <a:pt x="469511" y="78284"/>
                </a:lnTo>
                <a:close/>
                <a:moveTo>
                  <a:pt x="140208" y="67232"/>
                </a:moveTo>
                <a:lnTo>
                  <a:pt x="137441" y="68153"/>
                </a:lnTo>
                <a:cubicBezTo>
                  <a:pt x="127294" y="75521"/>
                  <a:pt x="118070" y="82889"/>
                  <a:pt x="108846" y="91178"/>
                </a:cubicBezTo>
                <a:lnTo>
                  <a:pt x="113458" y="97625"/>
                </a:lnTo>
                <a:lnTo>
                  <a:pt x="125449" y="97625"/>
                </a:lnTo>
                <a:lnTo>
                  <a:pt x="132828" y="91178"/>
                </a:lnTo>
                <a:lnTo>
                  <a:pt x="138363" y="93941"/>
                </a:lnTo>
                <a:lnTo>
                  <a:pt x="128216" y="104071"/>
                </a:lnTo>
                <a:cubicBezTo>
                  <a:pt x="128216" y="104071"/>
                  <a:pt x="114380" y="104071"/>
                  <a:pt x="115303" y="104071"/>
                </a:cubicBezTo>
                <a:cubicBezTo>
                  <a:pt x="115303" y="104071"/>
                  <a:pt x="116225" y="113281"/>
                  <a:pt x="116225" y="113281"/>
                </a:cubicBezTo>
                <a:lnTo>
                  <a:pt x="132828" y="113281"/>
                </a:lnTo>
                <a:lnTo>
                  <a:pt x="134673" y="108676"/>
                </a:lnTo>
                <a:lnTo>
                  <a:pt x="138363" y="108676"/>
                </a:lnTo>
                <a:cubicBezTo>
                  <a:pt x="140208" y="105913"/>
                  <a:pt x="142053" y="103150"/>
                  <a:pt x="143898" y="100387"/>
                </a:cubicBezTo>
                <a:lnTo>
                  <a:pt x="141130" y="99466"/>
                </a:lnTo>
                <a:lnTo>
                  <a:pt x="143898" y="93020"/>
                </a:lnTo>
                <a:lnTo>
                  <a:pt x="149432" y="92099"/>
                </a:lnTo>
                <a:lnTo>
                  <a:pt x="150354" y="92099"/>
                </a:lnTo>
                <a:cubicBezTo>
                  <a:pt x="151277" y="90257"/>
                  <a:pt x="153122" y="88415"/>
                  <a:pt x="154044" y="86573"/>
                </a:cubicBezTo>
                <a:lnTo>
                  <a:pt x="155889" y="84731"/>
                </a:lnTo>
                <a:lnTo>
                  <a:pt x="154044" y="82889"/>
                </a:lnTo>
                <a:cubicBezTo>
                  <a:pt x="149432" y="78284"/>
                  <a:pt x="145742" y="73679"/>
                  <a:pt x="142053" y="69074"/>
                </a:cubicBezTo>
                <a:close/>
                <a:moveTo>
                  <a:pt x="404019" y="39602"/>
                </a:moveTo>
                <a:lnTo>
                  <a:pt x="416011" y="51575"/>
                </a:lnTo>
                <a:cubicBezTo>
                  <a:pt x="423390" y="59864"/>
                  <a:pt x="429847" y="68153"/>
                  <a:pt x="437227" y="76442"/>
                </a:cubicBezTo>
                <a:lnTo>
                  <a:pt x="439071" y="79205"/>
                </a:lnTo>
                <a:lnTo>
                  <a:pt x="442761" y="75521"/>
                </a:lnTo>
                <a:cubicBezTo>
                  <a:pt x="445528" y="73679"/>
                  <a:pt x="447373" y="70916"/>
                  <a:pt x="450140" y="69074"/>
                </a:cubicBezTo>
                <a:lnTo>
                  <a:pt x="452908" y="66311"/>
                </a:lnTo>
                <a:lnTo>
                  <a:pt x="449218" y="64469"/>
                </a:lnTo>
                <a:cubicBezTo>
                  <a:pt x="439994" y="58022"/>
                  <a:pt x="430770" y="52496"/>
                  <a:pt x="419701" y="46970"/>
                </a:cubicBezTo>
                <a:close/>
                <a:moveTo>
                  <a:pt x="199243" y="35918"/>
                </a:moveTo>
                <a:lnTo>
                  <a:pt x="185406" y="42365"/>
                </a:lnTo>
                <a:cubicBezTo>
                  <a:pt x="175260" y="46049"/>
                  <a:pt x="166958" y="50654"/>
                  <a:pt x="158656" y="55259"/>
                </a:cubicBezTo>
                <a:lnTo>
                  <a:pt x="155889" y="57101"/>
                </a:lnTo>
                <a:lnTo>
                  <a:pt x="157734" y="59864"/>
                </a:lnTo>
                <a:cubicBezTo>
                  <a:pt x="159579" y="62627"/>
                  <a:pt x="161423" y="64469"/>
                  <a:pt x="163268" y="66311"/>
                </a:cubicBezTo>
                <a:lnTo>
                  <a:pt x="166958" y="70916"/>
                </a:lnTo>
                <a:lnTo>
                  <a:pt x="169725" y="68153"/>
                </a:lnTo>
                <a:cubicBezTo>
                  <a:pt x="176182" y="60785"/>
                  <a:pt x="182639" y="53417"/>
                  <a:pt x="188174" y="46970"/>
                </a:cubicBezTo>
                <a:close/>
                <a:moveTo>
                  <a:pt x="346830" y="23025"/>
                </a:moveTo>
                <a:lnTo>
                  <a:pt x="350519" y="28551"/>
                </a:lnTo>
                <a:cubicBezTo>
                  <a:pt x="359743" y="45128"/>
                  <a:pt x="373580" y="71837"/>
                  <a:pt x="387416" y="104992"/>
                </a:cubicBezTo>
                <a:lnTo>
                  <a:pt x="388338" y="107755"/>
                </a:lnTo>
                <a:lnTo>
                  <a:pt x="391106" y="105913"/>
                </a:lnTo>
                <a:cubicBezTo>
                  <a:pt x="401252" y="102229"/>
                  <a:pt x="411399" y="97625"/>
                  <a:pt x="420623" y="92099"/>
                </a:cubicBezTo>
                <a:lnTo>
                  <a:pt x="424313" y="90257"/>
                </a:lnTo>
                <a:lnTo>
                  <a:pt x="421545" y="87494"/>
                </a:lnTo>
                <a:cubicBezTo>
                  <a:pt x="394795" y="54338"/>
                  <a:pt x="370812" y="33155"/>
                  <a:pt x="363433" y="26709"/>
                </a:cubicBezTo>
                <a:lnTo>
                  <a:pt x="362511" y="26709"/>
                </a:lnTo>
                <a:cubicBezTo>
                  <a:pt x="359743" y="25788"/>
                  <a:pt x="356976" y="24867"/>
                  <a:pt x="353286" y="23946"/>
                </a:cubicBezTo>
                <a:close/>
                <a:moveTo>
                  <a:pt x="251820" y="22104"/>
                </a:moveTo>
                <a:lnTo>
                  <a:pt x="245364" y="23025"/>
                </a:lnTo>
                <a:cubicBezTo>
                  <a:pt x="243519" y="23946"/>
                  <a:pt x="240751" y="23946"/>
                  <a:pt x="238907" y="24867"/>
                </a:cubicBezTo>
                <a:lnTo>
                  <a:pt x="234295" y="25788"/>
                </a:lnTo>
                <a:lnTo>
                  <a:pt x="235217" y="27630"/>
                </a:lnTo>
                <a:cubicBezTo>
                  <a:pt x="228760" y="33155"/>
                  <a:pt x="207544" y="52496"/>
                  <a:pt x="183561" y="81047"/>
                </a:cubicBezTo>
                <a:lnTo>
                  <a:pt x="181717" y="82889"/>
                </a:lnTo>
                <a:lnTo>
                  <a:pt x="184484" y="84731"/>
                </a:lnTo>
                <a:cubicBezTo>
                  <a:pt x="187251" y="87494"/>
                  <a:pt x="190018" y="89336"/>
                  <a:pt x="192786" y="91178"/>
                </a:cubicBezTo>
                <a:lnTo>
                  <a:pt x="197398" y="90257"/>
                </a:lnTo>
                <a:lnTo>
                  <a:pt x="214001" y="97625"/>
                </a:lnTo>
                <a:cubicBezTo>
                  <a:pt x="226915" y="67232"/>
                  <a:pt x="239829" y="43286"/>
                  <a:pt x="249053" y="27630"/>
                </a:cubicBezTo>
                <a:close/>
                <a:moveTo>
                  <a:pt x="309010" y="18420"/>
                </a:moveTo>
                <a:lnTo>
                  <a:pt x="309010" y="22104"/>
                </a:lnTo>
                <a:cubicBezTo>
                  <a:pt x="308088" y="42365"/>
                  <a:pt x="306243" y="75521"/>
                  <a:pt x="304398" y="117886"/>
                </a:cubicBezTo>
                <a:lnTo>
                  <a:pt x="304398" y="120649"/>
                </a:lnTo>
                <a:lnTo>
                  <a:pt x="308088" y="120649"/>
                </a:lnTo>
                <a:cubicBezTo>
                  <a:pt x="327459" y="120649"/>
                  <a:pt x="347752" y="118807"/>
                  <a:pt x="367123" y="113281"/>
                </a:cubicBezTo>
                <a:lnTo>
                  <a:pt x="370812" y="113281"/>
                </a:lnTo>
                <a:lnTo>
                  <a:pt x="368968" y="109597"/>
                </a:lnTo>
                <a:cubicBezTo>
                  <a:pt x="350519" y="65390"/>
                  <a:pt x="331148" y="33155"/>
                  <a:pt x="323769" y="21183"/>
                </a:cubicBezTo>
                <a:lnTo>
                  <a:pt x="323769" y="19341"/>
                </a:lnTo>
                <a:lnTo>
                  <a:pt x="321924" y="19341"/>
                </a:lnTo>
                <a:cubicBezTo>
                  <a:pt x="319157" y="19341"/>
                  <a:pt x="315467" y="19341"/>
                  <a:pt x="312700" y="19341"/>
                </a:cubicBezTo>
                <a:close/>
                <a:moveTo>
                  <a:pt x="285028" y="18420"/>
                </a:moveTo>
                <a:cubicBezTo>
                  <a:pt x="282260" y="19341"/>
                  <a:pt x="279493" y="19341"/>
                  <a:pt x="276726" y="19341"/>
                </a:cubicBezTo>
                <a:lnTo>
                  <a:pt x="275803" y="19341"/>
                </a:lnTo>
                <a:lnTo>
                  <a:pt x="274881" y="20262"/>
                </a:lnTo>
                <a:cubicBezTo>
                  <a:pt x="267502" y="32235"/>
                  <a:pt x="249053" y="63548"/>
                  <a:pt x="231527" y="104992"/>
                </a:cubicBezTo>
                <a:lnTo>
                  <a:pt x="229682" y="108676"/>
                </a:lnTo>
                <a:lnTo>
                  <a:pt x="233372" y="109597"/>
                </a:lnTo>
                <a:cubicBezTo>
                  <a:pt x="249053" y="114202"/>
                  <a:pt x="265657" y="117886"/>
                  <a:pt x="282260" y="119728"/>
                </a:cubicBezTo>
                <a:lnTo>
                  <a:pt x="285950" y="119728"/>
                </a:lnTo>
                <a:lnTo>
                  <a:pt x="285950" y="116965"/>
                </a:lnTo>
                <a:cubicBezTo>
                  <a:pt x="287795" y="74600"/>
                  <a:pt x="289640" y="42365"/>
                  <a:pt x="290562" y="22104"/>
                </a:cubicBezTo>
                <a:lnTo>
                  <a:pt x="290562" y="18420"/>
                </a:lnTo>
                <a:close/>
                <a:moveTo>
                  <a:pt x="297019" y="0"/>
                </a:moveTo>
                <a:cubicBezTo>
                  <a:pt x="355131" y="0"/>
                  <a:pt x="412321" y="17499"/>
                  <a:pt x="461209" y="49733"/>
                </a:cubicBezTo>
                <a:cubicBezTo>
                  <a:pt x="467666" y="53417"/>
                  <a:pt x="474123" y="58943"/>
                  <a:pt x="480580" y="63548"/>
                </a:cubicBezTo>
                <a:cubicBezTo>
                  <a:pt x="499029" y="78284"/>
                  <a:pt x="515632" y="95783"/>
                  <a:pt x="530391" y="114202"/>
                </a:cubicBezTo>
                <a:cubicBezTo>
                  <a:pt x="535925" y="120649"/>
                  <a:pt x="540537" y="128017"/>
                  <a:pt x="546072" y="135385"/>
                </a:cubicBezTo>
                <a:cubicBezTo>
                  <a:pt x="556218" y="151042"/>
                  <a:pt x="565443" y="168540"/>
                  <a:pt x="571900" y="186039"/>
                </a:cubicBezTo>
                <a:cubicBezTo>
                  <a:pt x="575589" y="195249"/>
                  <a:pt x="579279" y="204459"/>
                  <a:pt x="582046" y="212748"/>
                </a:cubicBezTo>
                <a:cubicBezTo>
                  <a:pt x="589426" y="238535"/>
                  <a:pt x="593115" y="265244"/>
                  <a:pt x="593115" y="291953"/>
                </a:cubicBezTo>
                <a:lnTo>
                  <a:pt x="593115" y="293795"/>
                </a:lnTo>
                <a:cubicBezTo>
                  <a:pt x="593115" y="294716"/>
                  <a:pt x="593115" y="295637"/>
                  <a:pt x="593115" y="296557"/>
                </a:cubicBezTo>
                <a:cubicBezTo>
                  <a:pt x="593115" y="305767"/>
                  <a:pt x="593115" y="315898"/>
                  <a:pt x="592193" y="326029"/>
                </a:cubicBezTo>
                <a:cubicBezTo>
                  <a:pt x="588503" y="361947"/>
                  <a:pt x="578357" y="397866"/>
                  <a:pt x="560831" y="431021"/>
                </a:cubicBezTo>
                <a:cubicBezTo>
                  <a:pt x="553451" y="444836"/>
                  <a:pt x="545149" y="458651"/>
                  <a:pt x="535925" y="471545"/>
                </a:cubicBezTo>
                <a:cubicBezTo>
                  <a:pt x="480580" y="547066"/>
                  <a:pt x="391106" y="592194"/>
                  <a:pt x="297019" y="592194"/>
                </a:cubicBezTo>
                <a:lnTo>
                  <a:pt x="296097" y="592194"/>
                </a:lnTo>
                <a:lnTo>
                  <a:pt x="291484" y="593115"/>
                </a:lnTo>
                <a:lnTo>
                  <a:pt x="291484" y="592194"/>
                </a:lnTo>
                <a:lnTo>
                  <a:pt x="288717" y="592194"/>
                </a:lnTo>
                <a:cubicBezTo>
                  <a:pt x="192786" y="589431"/>
                  <a:pt x="103311" y="539698"/>
                  <a:pt x="49811" y="459572"/>
                </a:cubicBezTo>
                <a:cubicBezTo>
                  <a:pt x="40587" y="445757"/>
                  <a:pt x="32285" y="431942"/>
                  <a:pt x="25828" y="416286"/>
                </a:cubicBezTo>
                <a:cubicBezTo>
                  <a:pt x="12914" y="386814"/>
                  <a:pt x="4612" y="355501"/>
                  <a:pt x="1845" y="323266"/>
                </a:cubicBezTo>
                <a:cubicBezTo>
                  <a:pt x="923" y="313135"/>
                  <a:pt x="0" y="304846"/>
                  <a:pt x="0" y="296557"/>
                </a:cubicBezTo>
                <a:cubicBezTo>
                  <a:pt x="0" y="294716"/>
                  <a:pt x="0" y="292874"/>
                  <a:pt x="0" y="291032"/>
                </a:cubicBezTo>
                <a:lnTo>
                  <a:pt x="0" y="289190"/>
                </a:lnTo>
                <a:cubicBezTo>
                  <a:pt x="923" y="262481"/>
                  <a:pt x="5535" y="235772"/>
                  <a:pt x="12914" y="210906"/>
                </a:cubicBezTo>
                <a:cubicBezTo>
                  <a:pt x="15681" y="201696"/>
                  <a:pt x="19371" y="192486"/>
                  <a:pt x="22138" y="183276"/>
                </a:cubicBezTo>
                <a:cubicBezTo>
                  <a:pt x="23061" y="182355"/>
                  <a:pt x="23983" y="181434"/>
                  <a:pt x="23983" y="180513"/>
                </a:cubicBezTo>
                <a:lnTo>
                  <a:pt x="23983" y="179592"/>
                </a:lnTo>
                <a:cubicBezTo>
                  <a:pt x="33207" y="158410"/>
                  <a:pt x="45199" y="137227"/>
                  <a:pt x="59035" y="118807"/>
                </a:cubicBezTo>
                <a:cubicBezTo>
                  <a:pt x="64570" y="111439"/>
                  <a:pt x="70104" y="104992"/>
                  <a:pt x="76561" y="98546"/>
                </a:cubicBezTo>
                <a:cubicBezTo>
                  <a:pt x="92242" y="81047"/>
                  <a:pt x="109768" y="65390"/>
                  <a:pt x="128216" y="52496"/>
                </a:cubicBezTo>
                <a:cubicBezTo>
                  <a:pt x="135596" y="47891"/>
                  <a:pt x="142053" y="43286"/>
                  <a:pt x="149432" y="39602"/>
                </a:cubicBezTo>
                <a:cubicBezTo>
                  <a:pt x="194631" y="13815"/>
                  <a:pt x="245364" y="0"/>
                  <a:pt x="297019" y="0"/>
                </a:cubicBezTo>
                <a:close/>
              </a:path>
            </a:pathLst>
          </a:custGeom>
          <a:solidFill>
            <a:schemeClr val="lt1"/>
          </a:solidFill>
          <a:ln>
            <a:noFill/>
          </a:ln>
        </p:spPr>
        <p:txBody>
          <a:bodyPr wrap="square" lIns="91440" tIns="45720" rIns="91440" bIns="45720">
            <a:normAutofit fontScale="97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7" name="îṣ1ïḍê"/>
          <p:cNvSpPr/>
          <p:nvPr>
            <p:custDataLst>
              <p:tags r:id="rId30"/>
            </p:custDataLst>
          </p:nvPr>
        </p:nvSpPr>
        <p:spPr bwMode="auto">
          <a:xfrm>
            <a:off x="6934919" y="5355332"/>
            <a:ext cx="334961" cy="325242"/>
          </a:xfrm>
          <a:custGeom>
            <a:avLst/>
            <a:gdLst>
              <a:gd name="connsiteX0" fmla="*/ 289626 w 578320"/>
              <a:gd name="connsiteY0" fmla="*/ 166756 h 553359"/>
              <a:gd name="connsiteX1" fmla="*/ 301620 w 578320"/>
              <a:gd name="connsiteY1" fmla="*/ 178720 h 553359"/>
              <a:gd name="connsiteX2" fmla="*/ 301620 w 578320"/>
              <a:gd name="connsiteY2" fmla="*/ 189765 h 553359"/>
              <a:gd name="connsiteX3" fmla="*/ 331144 w 578320"/>
              <a:gd name="connsiteY3" fmla="*/ 194366 h 553359"/>
              <a:gd name="connsiteX4" fmla="*/ 339447 w 578320"/>
              <a:gd name="connsiteY4" fmla="*/ 208172 h 553359"/>
              <a:gd name="connsiteX5" fmla="*/ 337602 w 578320"/>
              <a:gd name="connsiteY5" fmla="*/ 214614 h 553359"/>
              <a:gd name="connsiteX6" fmla="*/ 332066 w 578320"/>
              <a:gd name="connsiteY6" fmla="*/ 222897 h 553359"/>
              <a:gd name="connsiteX7" fmla="*/ 321917 w 578320"/>
              <a:gd name="connsiteY7" fmla="*/ 223817 h 553359"/>
              <a:gd name="connsiteX8" fmla="*/ 297007 w 578320"/>
              <a:gd name="connsiteY8" fmla="*/ 220136 h 553359"/>
              <a:gd name="connsiteX9" fmla="*/ 273941 w 578320"/>
              <a:gd name="connsiteY9" fmla="*/ 234862 h 553359"/>
              <a:gd name="connsiteX10" fmla="*/ 305310 w 578320"/>
              <a:gd name="connsiteY10" fmla="*/ 256950 h 553359"/>
              <a:gd name="connsiteX11" fmla="*/ 349596 w 578320"/>
              <a:gd name="connsiteY11" fmla="*/ 306649 h 553359"/>
              <a:gd name="connsiteX12" fmla="*/ 301620 w 578320"/>
              <a:gd name="connsiteY12" fmla="*/ 356347 h 553359"/>
              <a:gd name="connsiteX13" fmla="*/ 301620 w 578320"/>
              <a:gd name="connsiteY13" fmla="*/ 374754 h 553359"/>
              <a:gd name="connsiteX14" fmla="*/ 289626 w 578320"/>
              <a:gd name="connsiteY14" fmla="*/ 387639 h 553359"/>
              <a:gd name="connsiteX15" fmla="*/ 276709 w 578320"/>
              <a:gd name="connsiteY15" fmla="*/ 374754 h 553359"/>
              <a:gd name="connsiteX16" fmla="*/ 276709 w 578320"/>
              <a:gd name="connsiteY16" fmla="*/ 358188 h 553359"/>
              <a:gd name="connsiteX17" fmla="*/ 242572 w 578320"/>
              <a:gd name="connsiteY17" fmla="*/ 350825 h 553359"/>
              <a:gd name="connsiteX18" fmla="*/ 234268 w 578320"/>
              <a:gd name="connsiteY18" fmla="*/ 336100 h 553359"/>
              <a:gd name="connsiteX19" fmla="*/ 236113 w 578320"/>
              <a:gd name="connsiteY19" fmla="*/ 329657 h 553359"/>
              <a:gd name="connsiteX20" fmla="*/ 242572 w 578320"/>
              <a:gd name="connsiteY20" fmla="*/ 322294 h 553359"/>
              <a:gd name="connsiteX21" fmla="*/ 251798 w 578320"/>
              <a:gd name="connsiteY21" fmla="*/ 321374 h 553359"/>
              <a:gd name="connsiteX22" fmla="*/ 283167 w 578320"/>
              <a:gd name="connsiteY22" fmla="*/ 326896 h 553359"/>
              <a:gd name="connsiteX23" fmla="*/ 309001 w 578320"/>
              <a:gd name="connsiteY23" fmla="*/ 310330 h 553359"/>
              <a:gd name="connsiteX24" fmla="*/ 280399 w 578320"/>
              <a:gd name="connsiteY24" fmla="*/ 287321 h 553359"/>
              <a:gd name="connsiteX25" fmla="*/ 232423 w 578320"/>
              <a:gd name="connsiteY25" fmla="*/ 239463 h 553359"/>
              <a:gd name="connsiteX26" fmla="*/ 276709 w 578320"/>
              <a:gd name="connsiteY26" fmla="*/ 191605 h 553359"/>
              <a:gd name="connsiteX27" fmla="*/ 276709 w 578320"/>
              <a:gd name="connsiteY27" fmla="*/ 178720 h 553359"/>
              <a:gd name="connsiteX28" fmla="*/ 289626 w 578320"/>
              <a:gd name="connsiteY28" fmla="*/ 166756 h 553359"/>
              <a:gd name="connsiteX29" fmla="*/ 289604 w 578320"/>
              <a:gd name="connsiteY29" fmla="*/ 127992 h 553359"/>
              <a:gd name="connsiteX30" fmla="*/ 140150 w 578320"/>
              <a:gd name="connsiteY30" fmla="*/ 277197 h 553359"/>
              <a:gd name="connsiteX31" fmla="*/ 289604 w 578320"/>
              <a:gd name="connsiteY31" fmla="*/ 425481 h 553359"/>
              <a:gd name="connsiteX32" fmla="*/ 438134 w 578320"/>
              <a:gd name="connsiteY32" fmla="*/ 277197 h 553359"/>
              <a:gd name="connsiteX33" fmla="*/ 289604 w 578320"/>
              <a:gd name="connsiteY33" fmla="*/ 127992 h 553359"/>
              <a:gd name="connsiteX34" fmla="*/ 289604 w 578320"/>
              <a:gd name="connsiteY34" fmla="*/ 99440 h 553359"/>
              <a:gd name="connsiteX35" fmla="*/ 467656 w 578320"/>
              <a:gd name="connsiteY35" fmla="*/ 277197 h 553359"/>
              <a:gd name="connsiteX36" fmla="*/ 289604 w 578320"/>
              <a:gd name="connsiteY36" fmla="*/ 454954 h 553359"/>
              <a:gd name="connsiteX37" fmla="*/ 111551 w 578320"/>
              <a:gd name="connsiteY37" fmla="*/ 277197 h 553359"/>
              <a:gd name="connsiteX38" fmla="*/ 289604 w 578320"/>
              <a:gd name="connsiteY38" fmla="*/ 99440 h 553359"/>
              <a:gd name="connsiteX39" fmla="*/ 289621 w 578320"/>
              <a:gd name="connsiteY39" fmla="*/ 73627 h 553359"/>
              <a:gd name="connsiteX40" fmla="*/ 85780 w 578320"/>
              <a:gd name="connsiteY40" fmla="*/ 277140 h 553359"/>
              <a:gd name="connsiteX41" fmla="*/ 289621 w 578320"/>
              <a:gd name="connsiteY41" fmla="*/ 480653 h 553359"/>
              <a:gd name="connsiteX42" fmla="*/ 493463 w 578320"/>
              <a:gd name="connsiteY42" fmla="*/ 277140 h 553359"/>
              <a:gd name="connsiteX43" fmla="*/ 289621 w 578320"/>
              <a:gd name="connsiteY43" fmla="*/ 73627 h 553359"/>
              <a:gd name="connsiteX44" fmla="*/ 221266 w 578320"/>
              <a:gd name="connsiteY44" fmla="*/ 605 h 553359"/>
              <a:gd name="connsiteX45" fmla="*/ 289621 w 578320"/>
              <a:gd name="connsiteY45" fmla="*/ 16533 h 553359"/>
              <a:gd name="connsiteX46" fmla="*/ 379090 w 578320"/>
              <a:gd name="connsiteY46" fmla="*/ 1799 h 553359"/>
              <a:gd name="connsiteX47" fmla="*/ 442733 w 578320"/>
              <a:gd name="connsiteY47" fmla="*/ 66260 h 553359"/>
              <a:gd name="connsiteX48" fmla="*/ 522978 w 578320"/>
              <a:gd name="connsiteY48" fmla="*/ 106778 h 553359"/>
              <a:gd name="connsiteX49" fmla="*/ 536814 w 578320"/>
              <a:gd name="connsiteY49" fmla="*/ 196103 h 553359"/>
              <a:gd name="connsiteX50" fmla="*/ 578320 w 578320"/>
              <a:gd name="connsiteY50" fmla="*/ 277140 h 553359"/>
              <a:gd name="connsiteX51" fmla="*/ 536814 w 578320"/>
              <a:gd name="connsiteY51" fmla="*/ 357256 h 553359"/>
              <a:gd name="connsiteX52" fmla="*/ 522978 w 578320"/>
              <a:gd name="connsiteY52" fmla="*/ 446581 h 553359"/>
              <a:gd name="connsiteX53" fmla="*/ 442733 w 578320"/>
              <a:gd name="connsiteY53" fmla="*/ 487099 h 553359"/>
              <a:gd name="connsiteX54" fmla="*/ 379090 w 578320"/>
              <a:gd name="connsiteY54" fmla="*/ 551560 h 553359"/>
              <a:gd name="connsiteX55" fmla="*/ 289621 w 578320"/>
              <a:gd name="connsiteY55" fmla="*/ 536826 h 553359"/>
              <a:gd name="connsiteX56" fmla="*/ 200152 w 578320"/>
              <a:gd name="connsiteY56" fmla="*/ 551560 h 553359"/>
              <a:gd name="connsiteX57" fmla="*/ 136509 w 578320"/>
              <a:gd name="connsiteY57" fmla="*/ 487099 h 553359"/>
              <a:gd name="connsiteX58" fmla="*/ 55342 w 578320"/>
              <a:gd name="connsiteY58" fmla="*/ 446581 h 553359"/>
              <a:gd name="connsiteX59" fmla="*/ 41506 w 578320"/>
              <a:gd name="connsiteY59" fmla="*/ 357256 h 553359"/>
              <a:gd name="connsiteX60" fmla="*/ 0 w 578320"/>
              <a:gd name="connsiteY60" fmla="*/ 277140 h 553359"/>
              <a:gd name="connsiteX61" fmla="*/ 41506 w 578320"/>
              <a:gd name="connsiteY61" fmla="*/ 196103 h 553359"/>
              <a:gd name="connsiteX62" fmla="*/ 55342 w 578320"/>
              <a:gd name="connsiteY62" fmla="*/ 106778 h 553359"/>
              <a:gd name="connsiteX63" fmla="*/ 136509 w 578320"/>
              <a:gd name="connsiteY63" fmla="*/ 66260 h 553359"/>
              <a:gd name="connsiteX64" fmla="*/ 200152 w 578320"/>
              <a:gd name="connsiteY64" fmla="*/ 1799 h 553359"/>
              <a:gd name="connsiteX65" fmla="*/ 221266 w 578320"/>
              <a:gd name="connsiteY65" fmla="*/ 605 h 55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78320" h="553359">
                <a:moveTo>
                  <a:pt x="289626" y="166756"/>
                </a:moveTo>
                <a:cubicBezTo>
                  <a:pt x="296084" y="166756"/>
                  <a:pt x="301620" y="172278"/>
                  <a:pt x="301620" y="178720"/>
                </a:cubicBezTo>
                <a:lnTo>
                  <a:pt x="301620" y="189765"/>
                </a:lnTo>
                <a:cubicBezTo>
                  <a:pt x="317304" y="190685"/>
                  <a:pt x="325608" y="192526"/>
                  <a:pt x="331144" y="194366"/>
                </a:cubicBezTo>
                <a:cubicBezTo>
                  <a:pt x="337602" y="196207"/>
                  <a:pt x="340370" y="202649"/>
                  <a:pt x="339447" y="208172"/>
                </a:cubicBezTo>
                <a:lnTo>
                  <a:pt x="337602" y="214614"/>
                </a:lnTo>
                <a:cubicBezTo>
                  <a:pt x="337602" y="218295"/>
                  <a:pt x="334834" y="221056"/>
                  <a:pt x="332066" y="222897"/>
                </a:cubicBezTo>
                <a:cubicBezTo>
                  <a:pt x="329298" y="224738"/>
                  <a:pt x="325608" y="224738"/>
                  <a:pt x="321917" y="223817"/>
                </a:cubicBezTo>
                <a:cubicBezTo>
                  <a:pt x="315459" y="221056"/>
                  <a:pt x="307155" y="220136"/>
                  <a:pt x="297007" y="220136"/>
                </a:cubicBezTo>
                <a:cubicBezTo>
                  <a:pt x="279477" y="220136"/>
                  <a:pt x="273941" y="227499"/>
                  <a:pt x="273941" y="234862"/>
                </a:cubicBezTo>
                <a:cubicBezTo>
                  <a:pt x="273941" y="243145"/>
                  <a:pt x="283167" y="248667"/>
                  <a:pt x="305310" y="256950"/>
                </a:cubicBezTo>
                <a:cubicBezTo>
                  <a:pt x="337602" y="268914"/>
                  <a:pt x="349596" y="282720"/>
                  <a:pt x="349596" y="306649"/>
                </a:cubicBezTo>
                <a:cubicBezTo>
                  <a:pt x="349596" y="330578"/>
                  <a:pt x="338525" y="350825"/>
                  <a:pt x="301620" y="356347"/>
                </a:cubicBezTo>
                <a:lnTo>
                  <a:pt x="301620" y="374754"/>
                </a:lnTo>
                <a:cubicBezTo>
                  <a:pt x="301620" y="382117"/>
                  <a:pt x="296084" y="387639"/>
                  <a:pt x="289626" y="387639"/>
                </a:cubicBezTo>
                <a:cubicBezTo>
                  <a:pt x="282245" y="387639"/>
                  <a:pt x="276709" y="382117"/>
                  <a:pt x="276709" y="374754"/>
                </a:cubicBezTo>
                <a:lnTo>
                  <a:pt x="276709" y="358188"/>
                </a:lnTo>
                <a:cubicBezTo>
                  <a:pt x="268405" y="357268"/>
                  <a:pt x="253643" y="354507"/>
                  <a:pt x="242572" y="350825"/>
                </a:cubicBezTo>
                <a:cubicBezTo>
                  <a:pt x="236113" y="348984"/>
                  <a:pt x="232423" y="342542"/>
                  <a:pt x="234268" y="336100"/>
                </a:cubicBezTo>
                <a:lnTo>
                  <a:pt x="236113" y="329657"/>
                </a:lnTo>
                <a:cubicBezTo>
                  <a:pt x="237036" y="325976"/>
                  <a:pt x="238881" y="323215"/>
                  <a:pt x="242572" y="322294"/>
                </a:cubicBezTo>
                <a:cubicBezTo>
                  <a:pt x="245340" y="320454"/>
                  <a:pt x="249030" y="319533"/>
                  <a:pt x="251798" y="321374"/>
                </a:cubicBezTo>
                <a:cubicBezTo>
                  <a:pt x="261024" y="325055"/>
                  <a:pt x="272096" y="326896"/>
                  <a:pt x="283167" y="326896"/>
                </a:cubicBezTo>
                <a:cubicBezTo>
                  <a:pt x="298852" y="326896"/>
                  <a:pt x="309001" y="321374"/>
                  <a:pt x="309001" y="310330"/>
                </a:cubicBezTo>
                <a:cubicBezTo>
                  <a:pt x="309001" y="300206"/>
                  <a:pt x="300697" y="293764"/>
                  <a:pt x="280399" y="287321"/>
                </a:cubicBezTo>
                <a:cubicBezTo>
                  <a:pt x="252721" y="278118"/>
                  <a:pt x="232423" y="264313"/>
                  <a:pt x="232423" y="239463"/>
                </a:cubicBezTo>
                <a:cubicBezTo>
                  <a:pt x="232423" y="215534"/>
                  <a:pt x="252721" y="197127"/>
                  <a:pt x="276709" y="191605"/>
                </a:cubicBezTo>
                <a:lnTo>
                  <a:pt x="276709" y="178720"/>
                </a:lnTo>
                <a:cubicBezTo>
                  <a:pt x="276709" y="172278"/>
                  <a:pt x="282245" y="166756"/>
                  <a:pt x="289626" y="166756"/>
                </a:cubicBezTo>
                <a:close/>
                <a:moveTo>
                  <a:pt x="289604" y="127992"/>
                </a:moveTo>
                <a:cubicBezTo>
                  <a:pt x="207496" y="127992"/>
                  <a:pt x="140150" y="195226"/>
                  <a:pt x="140150" y="277197"/>
                </a:cubicBezTo>
                <a:cubicBezTo>
                  <a:pt x="140150" y="359168"/>
                  <a:pt x="207496" y="425481"/>
                  <a:pt x="289604" y="425481"/>
                </a:cubicBezTo>
                <a:cubicBezTo>
                  <a:pt x="371711" y="425481"/>
                  <a:pt x="438134" y="359168"/>
                  <a:pt x="438134" y="277197"/>
                </a:cubicBezTo>
                <a:cubicBezTo>
                  <a:pt x="438134" y="195226"/>
                  <a:pt x="371711" y="127992"/>
                  <a:pt x="289604" y="127992"/>
                </a:cubicBezTo>
                <a:close/>
                <a:moveTo>
                  <a:pt x="289604" y="99440"/>
                </a:moveTo>
                <a:cubicBezTo>
                  <a:pt x="387394" y="99440"/>
                  <a:pt x="467656" y="178648"/>
                  <a:pt x="467656" y="277197"/>
                </a:cubicBezTo>
                <a:cubicBezTo>
                  <a:pt x="467656" y="374825"/>
                  <a:pt x="387394" y="454954"/>
                  <a:pt x="289604" y="454954"/>
                </a:cubicBezTo>
                <a:cubicBezTo>
                  <a:pt x="190890" y="454954"/>
                  <a:pt x="111551" y="374825"/>
                  <a:pt x="111551" y="277197"/>
                </a:cubicBezTo>
                <a:cubicBezTo>
                  <a:pt x="111551" y="178648"/>
                  <a:pt x="190890" y="99440"/>
                  <a:pt x="289604" y="99440"/>
                </a:cubicBezTo>
                <a:close/>
                <a:moveTo>
                  <a:pt x="289621" y="73627"/>
                </a:moveTo>
                <a:cubicBezTo>
                  <a:pt x="177093" y="73627"/>
                  <a:pt x="85780" y="164793"/>
                  <a:pt x="85780" y="277140"/>
                </a:cubicBezTo>
                <a:cubicBezTo>
                  <a:pt x="85780" y="389486"/>
                  <a:pt x="177093" y="480653"/>
                  <a:pt x="289621" y="480653"/>
                </a:cubicBezTo>
                <a:cubicBezTo>
                  <a:pt x="402149" y="480653"/>
                  <a:pt x="493463" y="389486"/>
                  <a:pt x="493463" y="277140"/>
                </a:cubicBezTo>
                <a:cubicBezTo>
                  <a:pt x="493463" y="164793"/>
                  <a:pt x="402149" y="73627"/>
                  <a:pt x="289621" y="73627"/>
                </a:cubicBezTo>
                <a:close/>
                <a:moveTo>
                  <a:pt x="221266" y="605"/>
                </a:moveTo>
                <a:cubicBezTo>
                  <a:pt x="243273" y="3583"/>
                  <a:pt x="267485" y="16533"/>
                  <a:pt x="289621" y="16533"/>
                </a:cubicBezTo>
                <a:cubicBezTo>
                  <a:pt x="319137" y="16533"/>
                  <a:pt x="352342" y="-6489"/>
                  <a:pt x="379090" y="1799"/>
                </a:cubicBezTo>
                <a:cubicBezTo>
                  <a:pt x="406761" y="11008"/>
                  <a:pt x="419674" y="49684"/>
                  <a:pt x="442733" y="66260"/>
                </a:cubicBezTo>
                <a:cubicBezTo>
                  <a:pt x="465792" y="83757"/>
                  <a:pt x="506376" y="83757"/>
                  <a:pt x="522978" y="106778"/>
                </a:cubicBezTo>
                <a:cubicBezTo>
                  <a:pt x="540503" y="129800"/>
                  <a:pt x="527590" y="168477"/>
                  <a:pt x="536814" y="196103"/>
                </a:cubicBezTo>
                <a:cubicBezTo>
                  <a:pt x="546037" y="222808"/>
                  <a:pt x="578320" y="247672"/>
                  <a:pt x="578320" y="277140"/>
                </a:cubicBezTo>
                <a:cubicBezTo>
                  <a:pt x="578320" y="306608"/>
                  <a:pt x="546037" y="330551"/>
                  <a:pt x="536814" y="357256"/>
                </a:cubicBezTo>
                <a:cubicBezTo>
                  <a:pt x="527590" y="384882"/>
                  <a:pt x="540503" y="423559"/>
                  <a:pt x="522978" y="446581"/>
                </a:cubicBezTo>
                <a:cubicBezTo>
                  <a:pt x="506376" y="469602"/>
                  <a:pt x="465792" y="470523"/>
                  <a:pt x="442733" y="487099"/>
                </a:cubicBezTo>
                <a:cubicBezTo>
                  <a:pt x="419674" y="503675"/>
                  <a:pt x="406761" y="542351"/>
                  <a:pt x="379090" y="551560"/>
                </a:cubicBezTo>
                <a:cubicBezTo>
                  <a:pt x="352342" y="559848"/>
                  <a:pt x="319137" y="536826"/>
                  <a:pt x="289621" y="536826"/>
                </a:cubicBezTo>
                <a:cubicBezTo>
                  <a:pt x="260106" y="536826"/>
                  <a:pt x="226901" y="559848"/>
                  <a:pt x="200152" y="551560"/>
                </a:cubicBezTo>
                <a:cubicBezTo>
                  <a:pt x="172481" y="542351"/>
                  <a:pt x="159568" y="503675"/>
                  <a:pt x="136509" y="487099"/>
                </a:cubicBezTo>
                <a:cubicBezTo>
                  <a:pt x="113450" y="470523"/>
                  <a:pt x="71944" y="469602"/>
                  <a:pt x="55342" y="446581"/>
                </a:cubicBezTo>
                <a:cubicBezTo>
                  <a:pt x="38739" y="423559"/>
                  <a:pt x="50730" y="384882"/>
                  <a:pt x="41506" y="357256"/>
                </a:cubicBezTo>
                <a:cubicBezTo>
                  <a:pt x="33205" y="330551"/>
                  <a:pt x="0" y="306608"/>
                  <a:pt x="0" y="277140"/>
                </a:cubicBezTo>
                <a:cubicBezTo>
                  <a:pt x="0" y="247672"/>
                  <a:pt x="33205" y="222808"/>
                  <a:pt x="41506" y="196103"/>
                </a:cubicBezTo>
                <a:cubicBezTo>
                  <a:pt x="50730" y="168477"/>
                  <a:pt x="38739" y="129800"/>
                  <a:pt x="55342" y="106778"/>
                </a:cubicBezTo>
                <a:cubicBezTo>
                  <a:pt x="71944" y="83757"/>
                  <a:pt x="113450" y="83757"/>
                  <a:pt x="136509" y="66260"/>
                </a:cubicBezTo>
                <a:cubicBezTo>
                  <a:pt x="159568" y="49684"/>
                  <a:pt x="172481" y="11008"/>
                  <a:pt x="200152" y="1799"/>
                </a:cubicBezTo>
                <a:cubicBezTo>
                  <a:pt x="206839" y="-273"/>
                  <a:pt x="213930" y="-388"/>
                  <a:pt x="221266" y="605"/>
                </a:cubicBezTo>
                <a:close/>
              </a:path>
            </a:pathLst>
          </a:custGeom>
          <a:solidFill>
            <a:schemeClr val="lt1"/>
          </a:solidFill>
          <a:ln>
            <a:noFill/>
          </a:ln>
        </p:spPr>
        <p:txBody>
          <a:bodyPr wrap="square" lIns="91440" tIns="45720" rIns="91440" bIns="45720">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solidFill>
                <a:schemeClr val="dk1"/>
              </a:solidFill>
              <a:latin typeface="思源黑体 CN Normal" panose="020B0400000000000000" pitchFamily="34" charset="-122"/>
              <a:ea typeface="思源黑体 CN Medium" panose="020B0600000000000000" pitchFamily="34" charset="-122"/>
              <a:sym typeface="思源黑体 CN Normal" panose="020B0400000000000000" pitchFamily="34" charset="-122"/>
            </a:endParaRPr>
          </a:p>
        </p:txBody>
      </p:sp>
      <p:sp>
        <p:nvSpPr>
          <p:cNvPr id="58" name="îšḻïḋê"/>
          <p:cNvSpPr txBox="1"/>
          <p:nvPr>
            <p:custDataLst>
              <p:tags r:id="rId31"/>
            </p:custDataLst>
          </p:nvPr>
        </p:nvSpPr>
        <p:spPr>
          <a:xfrm>
            <a:off x="1006475" y="5208270"/>
            <a:ext cx="3015615" cy="607695"/>
          </a:xfrm>
          <a:prstGeom prst="rect">
            <a:avLst/>
          </a:prstGeom>
          <a:noFill/>
        </p:spPr>
        <p:txBody>
          <a:bodyPr wrap="square" lIns="0" tIns="0" rIns="0" bIns="0" rtlCol="0">
            <a:spAutoFit/>
          </a:bodyPr>
          <a:lstStyle>
            <a:defPPr>
              <a:defRPr lang="zh-CN"/>
            </a:defPPr>
            <a:lvl1pPr algn="just">
              <a:lnSpc>
                <a:spcPct val="150000"/>
              </a:lnSpc>
              <a:defRPr sz="1200">
                <a:solidFill>
                  <a:schemeClr val="bg2">
                    <a:lumMod val="25000"/>
                  </a:schemeClr>
                </a:solidFill>
                <a:latin typeface="思源黑体 CN Normal" panose="020B0400000000000000" pitchFamily="34" charset="-122"/>
                <a:ea typeface="思源黑体 CN Normal" panose="020B0400000000000000" pitchFamily="34" charset="-122"/>
              </a:defRPr>
            </a:lvl1pPr>
          </a:lstStyle>
          <a:p>
            <a:pPr indent="306070" algn="just" fontAlgn="auto">
              <a:lnSpc>
                <a:spcPct val="110000"/>
              </a:lnSpc>
              <a:spcBef>
                <a:spcPts val="0"/>
              </a:spcBef>
              <a:spcAft>
                <a:spcPts val="0"/>
              </a:spcAft>
              <a:buNone/>
            </a:pPr>
            <a:r>
              <a:rPr lang="zh-CN" altLang="en-US"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引入券商等专业机构提供持续性的金融服务，帮助企业转板升级到新三板、创业板、主板和境外证券市场。</a:t>
            </a:r>
            <a:endPar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9" name="îśļidè"/>
          <p:cNvSpPr/>
          <p:nvPr/>
        </p:nvSpPr>
        <p:spPr>
          <a:xfrm>
            <a:off x="1447800" y="4800480"/>
            <a:ext cx="2675890" cy="297180"/>
          </a:xfrm>
          <a:prstGeom prst="rect">
            <a:avLst/>
          </a:prstGeom>
        </p:spPr>
        <p:txBody>
          <a:bodyPr wrap="square" lIns="91440" tIns="45720" rIns="91440" bIns="45720" anchor="t" anchorCtr="0">
            <a:noAutofit/>
          </a:bodyPr>
          <a:lstStyle/>
          <a:p>
            <a:pPr algn="r"/>
            <a:r>
              <a:rPr lang="zh-CN" altLang="en-US" sz="2000" b="1">
                <a:solidFill>
                  <a:srgbClr val="C00000"/>
                </a:solidFill>
                <a:latin typeface="微软雅黑" panose="020B0503020204020204" pitchFamily="34" charset="-122"/>
                <a:ea typeface="微软雅黑" panose="020B0503020204020204" pitchFamily="34" charset="-122"/>
                <a:sym typeface="+mn-ea"/>
              </a:rPr>
              <a:t>企业转板服务</a:t>
            </a:r>
            <a:endParaRPr lang="zh-CN" altLang="en-US" sz="2000" b="1" dirty="0">
              <a:solidFill>
                <a:srgbClr val="C00000"/>
              </a:solidFill>
              <a:latin typeface="微软雅黑" panose="020B0503020204020204" pitchFamily="34" charset="-122"/>
              <a:ea typeface="微软雅黑" panose="020B0503020204020204" pitchFamily="34" charset="-122"/>
              <a:sym typeface="+mn-ea"/>
            </a:endParaRPr>
          </a:p>
        </p:txBody>
      </p:sp>
      <p:cxnSp>
        <p:nvCxnSpPr>
          <p:cNvPr id="25" name="直接连接符 24"/>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矩形 1"/>
          <p:cNvSpPr/>
          <p:nvPr/>
        </p:nvSpPr>
        <p:spPr>
          <a:xfrm>
            <a:off x="8693785" y="187325"/>
            <a:ext cx="3498215" cy="10274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292350" y="440240"/>
            <a:ext cx="6262927" cy="953135"/>
          </a:xfrm>
          <a:prstGeom prst="rect">
            <a:avLst/>
          </a:prstGeom>
        </p:spPr>
        <p:txBody>
          <a:bodyPr wrap="square">
            <a:spAutoFit/>
          </a:bodyPr>
          <a:lstStyle/>
          <a:p>
            <a:pPr algn="ctr"/>
            <a:r>
              <a:rPr lang="zh-CN" altLang="en-US" sz="2800" b="1" dirty="0">
                <a:solidFill>
                  <a:srgbClr val="1C56A6"/>
                </a:solidFill>
                <a:cs typeface="+mn-ea"/>
                <a:sym typeface="+mn-lt"/>
              </a:rPr>
              <a:t>核心业务</a:t>
            </a:r>
            <a:r>
              <a:rPr lang="en-US" altLang="zh-CN" sz="2800" b="1" dirty="0">
                <a:solidFill>
                  <a:srgbClr val="1C56A6"/>
                </a:solidFill>
                <a:cs typeface="+mn-ea"/>
                <a:sym typeface="+mn-lt"/>
              </a:rPr>
              <a:t>——</a:t>
            </a:r>
            <a:r>
              <a:rPr lang="en-US" altLang="zh-CN" sz="2800" b="1" dirty="0">
                <a:solidFill>
                  <a:srgbClr val="1C56A6"/>
                </a:solidFill>
                <a:cs typeface="+mn-ea"/>
                <a:sym typeface="+mn-ea"/>
              </a:rPr>
              <a:t>企业挂牌直接融资</a:t>
            </a:r>
            <a:endParaRPr lang="en-US" altLang="zh-CN" sz="2800" b="1" dirty="0">
              <a:solidFill>
                <a:srgbClr val="1C56A6"/>
              </a:solidFill>
              <a:cs typeface="+mn-ea"/>
            </a:endParaRPr>
          </a:p>
          <a:p>
            <a:pPr algn="ct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5" name="文本占位符 4"/>
          <p:cNvSpPr>
            <a:spLocks noGrp="1"/>
          </p:cNvSpPr>
          <p:nvPr>
            <p:custDataLst>
              <p:tags r:id="rId1"/>
            </p:custDataLst>
          </p:nvPr>
        </p:nvSpPr>
        <p:spPr>
          <a:xfrm>
            <a:off x="702310" y="1661795"/>
            <a:ext cx="6091555" cy="447040"/>
          </a:xfrm>
          <a:prstGeom prst="rect">
            <a:avLst/>
          </a:prstGeom>
        </p:spPr>
        <p:txBody>
          <a:bodyPr vert="horz" lIns="101600" tIns="38100" rIns="76200" bIns="38100" rtlCol="0" anchor="t" anchorCtr="0"/>
          <a:lstStyle>
            <a:lvl1pPr marL="0" indent="0" algn="l" defTabSz="914400" rtl="0" eaLnBrk="1" latinLnBrk="0" hangingPunct="1">
              <a:lnSpc>
                <a:spcPct val="100000"/>
              </a:lnSpc>
              <a:spcBef>
                <a:spcPts val="1000"/>
              </a:spcBef>
              <a:buFont typeface="Arial" panose="020B0604020202020204" pitchFamily="34" charset="0"/>
              <a:buNone/>
              <a:defRPr sz="2000" b="1" kern="1200" spc="200">
                <a:solidFill>
                  <a:schemeClr val="tx1">
                    <a:lumMod val="75000"/>
                    <a:lumOff val="2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zh-CN" altLang="en-US" sz="1600" spc="300" dirty="0">
                <a:solidFill>
                  <a:srgbClr val="333333"/>
                </a:solidFill>
                <a:latin typeface="微软雅黑" panose="020B0503020204020204" pitchFamily="34" charset="-122"/>
                <a:ea typeface="微软雅黑" panose="020B0503020204020204" pitchFamily="34" charset="-122"/>
                <a:sym typeface="+mn-ea"/>
              </a:rPr>
              <a:t>为托管、挂牌企业实现股权直接融资累计超</a:t>
            </a:r>
            <a:r>
              <a:rPr lang="zh-CN" altLang="en-US" spc="300" dirty="0">
                <a:solidFill>
                  <a:srgbClr val="C00000"/>
                </a:solidFill>
                <a:latin typeface="微软雅黑" panose="020B0503020204020204" pitchFamily="34" charset="-122"/>
                <a:ea typeface="微软雅黑" panose="020B0503020204020204" pitchFamily="34" charset="-122"/>
                <a:sym typeface="+mn-ea"/>
              </a:rPr>
              <a:t>6</a:t>
            </a:r>
            <a:r>
              <a:rPr lang="en-US" altLang="zh-CN" spc="300" dirty="0">
                <a:solidFill>
                  <a:srgbClr val="C00000"/>
                </a:solidFill>
                <a:latin typeface="微软雅黑" panose="020B0503020204020204" pitchFamily="34" charset="-122"/>
                <a:ea typeface="微软雅黑" panose="020B0503020204020204" pitchFamily="34" charset="-122"/>
                <a:sym typeface="+mn-ea"/>
              </a:rPr>
              <a:t>00</a:t>
            </a:r>
            <a:r>
              <a:rPr lang="zh-CN" altLang="en-US" sz="1600" spc="300" dirty="0">
                <a:solidFill>
                  <a:srgbClr val="333333"/>
                </a:solidFill>
                <a:latin typeface="微软雅黑" panose="020B0503020204020204" pitchFamily="34" charset="-122"/>
                <a:ea typeface="微软雅黑" panose="020B0503020204020204" pitchFamily="34" charset="-122"/>
                <a:sym typeface="+mn-ea"/>
              </a:rPr>
              <a:t>亿元</a:t>
            </a:r>
            <a:endParaRPr lang="zh-CN" altLang="en-US" sz="1600" spc="300" dirty="0">
              <a:solidFill>
                <a:srgbClr val="333333"/>
              </a:solidFill>
              <a:latin typeface="微软雅黑" panose="020B0503020204020204" pitchFamily="34" charset="-122"/>
              <a:ea typeface="微软雅黑" panose="020B0503020204020204" pitchFamily="34" charset="-122"/>
              <a:sym typeface="+mn-ea"/>
            </a:endParaRPr>
          </a:p>
        </p:txBody>
      </p:sp>
      <p:pic>
        <p:nvPicPr>
          <p:cNvPr id="6" name="图片对象" descr="E:/3、企业服务部工作/PPT/素材/DSC_1422.JPGDSC_1422"/>
          <p:cNvPicPr>
            <a:picLocks noChangeAspect="1"/>
          </p:cNvPicPr>
          <p:nvPr>
            <p:custDataLst>
              <p:tags r:id="rId2"/>
            </p:custDataLst>
          </p:nvPr>
        </p:nvPicPr>
        <p:blipFill>
          <a:blip r:embed="rId3"/>
          <a:srcRect l="21144" r="21144"/>
          <a:stretch>
            <a:fillRect/>
          </a:stretch>
        </p:blipFill>
        <p:spPr>
          <a:xfrm>
            <a:off x="7123430" y="1987550"/>
            <a:ext cx="3759200" cy="4347210"/>
          </a:xfrm>
          <a:prstGeom prst="roundRect">
            <a:avLst>
              <a:gd name="adj" fmla="val 5251"/>
            </a:avLst>
          </a:prstGeom>
        </p:spPr>
      </p:pic>
      <p:sp>
        <p:nvSpPr>
          <p:cNvPr id="8" name="文本框 7"/>
          <p:cNvSpPr txBox="1"/>
          <p:nvPr/>
        </p:nvSpPr>
        <p:spPr>
          <a:xfrm>
            <a:off x="1027430" y="2378710"/>
            <a:ext cx="5571490" cy="929640"/>
          </a:xfrm>
          <a:prstGeom prst="rect">
            <a:avLst/>
          </a:prstGeom>
          <a:noFill/>
        </p:spPr>
        <p:txBody>
          <a:bodyPr wrap="square" rtlCol="0" anchor="t">
            <a:spAutoFit/>
          </a:bodyPr>
          <a:lstStyle/>
          <a:p>
            <a:pPr marL="0" indent="0" algn="l" fontAlgn="auto">
              <a:lnSpc>
                <a:spcPct val="130000"/>
              </a:lnSpc>
              <a:buFont typeface="Wingdings" panose="05000000000000000000" charset="0"/>
              <a:buNone/>
            </a:pPr>
            <a:r>
              <a:rPr lang="zh-CN" altLang="en-US" sz="1400" dirty="0">
                <a:solidFill>
                  <a:srgbClr val="333333"/>
                </a:solidFill>
                <a:latin typeface="微软雅黑" panose="020B0503020204020204" pitchFamily="34" charset="-122"/>
                <a:ea typeface="微软雅黑" panose="020B0503020204020204" pitchFamily="34" charset="-122"/>
                <a:sym typeface="+mn-ea"/>
              </a:rPr>
              <a:t>在区域性股权市场</a:t>
            </a:r>
            <a:r>
              <a:rPr lang="zh-CN" altLang="en-US" sz="1400" dirty="0">
                <a:solidFill>
                  <a:srgbClr val="C00000"/>
                </a:solidFill>
                <a:latin typeface="微软雅黑" panose="020B0503020204020204" pitchFamily="34" charset="-122"/>
                <a:ea typeface="微软雅黑" panose="020B0503020204020204" pitchFamily="34" charset="-122"/>
                <a:sym typeface="+mn-ea"/>
              </a:rPr>
              <a:t>托管、挂牌</a:t>
            </a:r>
            <a:r>
              <a:rPr lang="zh-CN" altLang="en-US" sz="1400" dirty="0">
                <a:solidFill>
                  <a:srgbClr val="333333"/>
                </a:solidFill>
                <a:latin typeface="微软雅黑" panose="020B0503020204020204" pitchFamily="34" charset="-122"/>
                <a:ea typeface="微软雅黑" panose="020B0503020204020204" pitchFamily="34" charset="-122"/>
                <a:sym typeface="+mn-ea"/>
              </a:rPr>
              <a:t>，企业能匹配、吸引更多合格投资者，撬动股权融资价值，通过</a:t>
            </a:r>
            <a:r>
              <a:rPr lang="zh-CN" altLang="en-US" sz="1400" dirty="0">
                <a:solidFill>
                  <a:srgbClr val="C00000"/>
                </a:solidFill>
                <a:latin typeface="微软雅黑" panose="020B0503020204020204" pitchFamily="34" charset="-122"/>
                <a:ea typeface="微软雅黑" panose="020B0503020204020204" pitchFamily="34" charset="-122"/>
                <a:sym typeface="+mn-ea"/>
              </a:rPr>
              <a:t>股票发行、股权激励、投贷联动</a:t>
            </a:r>
            <a:r>
              <a:rPr lang="zh-CN" altLang="en-US" sz="1400" dirty="0">
                <a:solidFill>
                  <a:schemeClr val="tx1"/>
                </a:solidFill>
                <a:latin typeface="微软雅黑" panose="020B0503020204020204" pitchFamily="34" charset="-122"/>
                <a:ea typeface="微软雅黑" panose="020B0503020204020204" pitchFamily="34" charset="-122"/>
                <a:sym typeface="+mn-ea"/>
              </a:rPr>
              <a:t>实现股权直接融资</a:t>
            </a:r>
            <a:r>
              <a:rPr lang="zh-CN" altLang="en-US" sz="1400" dirty="0">
                <a:solidFill>
                  <a:srgbClr val="333333"/>
                </a:solidFill>
                <a:latin typeface="微软雅黑" panose="020B0503020204020204" pitchFamily="34" charset="-122"/>
                <a:ea typeface="微软雅黑" panose="020B0503020204020204" pitchFamily="34" charset="-122"/>
                <a:sym typeface="+mn-ea"/>
              </a:rPr>
              <a:t>，或通过</a:t>
            </a:r>
            <a:r>
              <a:rPr lang="zh-CN" altLang="en-US" sz="1400" dirty="0">
                <a:solidFill>
                  <a:srgbClr val="C00000"/>
                </a:solidFill>
                <a:latin typeface="微软雅黑" panose="020B0503020204020204" pitchFamily="34" charset="-122"/>
                <a:ea typeface="微软雅黑" panose="020B0503020204020204" pitchFamily="34" charset="-122"/>
                <a:sym typeface="+mn-ea"/>
              </a:rPr>
              <a:t>认股权、可转债</a:t>
            </a:r>
            <a:r>
              <a:rPr lang="zh-CN" altLang="en-US" sz="1400" dirty="0">
                <a:solidFill>
                  <a:srgbClr val="333333"/>
                </a:solidFill>
                <a:latin typeface="微软雅黑" panose="020B0503020204020204" pitchFamily="34" charset="-122"/>
                <a:ea typeface="微软雅黑" panose="020B0503020204020204" pitchFamily="34" charset="-122"/>
                <a:sym typeface="+mn-ea"/>
              </a:rPr>
              <a:t>等方式转化为股权直接融资。</a:t>
            </a:r>
            <a:endParaRPr lang="zh-CN" altLang="en-US" sz="1400" dirty="0">
              <a:solidFill>
                <a:srgbClr val="333333"/>
              </a:solidFill>
              <a:latin typeface="微软雅黑" panose="020B0503020204020204" pitchFamily="34" charset="-122"/>
              <a:ea typeface="微软雅黑" panose="020B0503020204020204" pitchFamily="34" charset="-122"/>
              <a:sym typeface="+mn-ea"/>
            </a:endParaRPr>
          </a:p>
        </p:txBody>
      </p:sp>
      <p:grpSp>
        <p:nvGrpSpPr>
          <p:cNvPr id="88" name="组合 17"/>
          <p:cNvGrpSpPr/>
          <p:nvPr/>
        </p:nvGrpSpPr>
        <p:grpSpPr bwMode="auto">
          <a:xfrm>
            <a:off x="2655570" y="3742690"/>
            <a:ext cx="2294255" cy="2372360"/>
            <a:chOff x="3367318" y="2448214"/>
            <a:chExt cx="3227782" cy="3290476"/>
          </a:xfrm>
        </p:grpSpPr>
        <p:sp>
          <p:nvSpPr>
            <p:cNvPr id="90" name="饼形 7"/>
            <p:cNvSpPr/>
            <p:nvPr/>
          </p:nvSpPr>
          <p:spPr>
            <a:xfrm>
              <a:off x="3367318" y="2451521"/>
              <a:ext cx="3183472" cy="3184419"/>
            </a:xfrm>
            <a:prstGeom prst="pie">
              <a:avLst>
                <a:gd name="adj1" fmla="val 9125686"/>
                <a:gd name="adj2" fmla="val 1620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tx1"/>
                </a:solidFill>
              </a:endParaRPr>
            </a:p>
          </p:txBody>
        </p:sp>
        <p:sp>
          <p:nvSpPr>
            <p:cNvPr id="93" name="饼形 92"/>
            <p:cNvSpPr/>
            <p:nvPr/>
          </p:nvSpPr>
          <p:spPr>
            <a:xfrm rot="7192527">
              <a:off x="3410821" y="2494308"/>
              <a:ext cx="3230373" cy="3138185"/>
            </a:xfrm>
            <a:prstGeom prst="pie">
              <a:avLst>
                <a:gd name="adj1" fmla="val 9125686"/>
                <a:gd name="adj2" fmla="val 16200000"/>
              </a:avLst>
            </a:prstGeom>
          </p:spPr>
          <p:style>
            <a:lnRef idx="0">
              <a:srgbClr val="FFFFFF"/>
            </a:lnRef>
            <a:fillRef idx="1">
              <a:schemeClr val="accent4"/>
            </a:fillRef>
            <a:effectRef idx="2">
              <a:schemeClr val="accent4"/>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sp>
          <p:nvSpPr>
            <p:cNvPr id="96" name="饼形 95"/>
            <p:cNvSpPr/>
            <p:nvPr/>
          </p:nvSpPr>
          <p:spPr>
            <a:xfrm rot="14392412">
              <a:off x="3343741" y="2553606"/>
              <a:ext cx="3231983" cy="3138185"/>
            </a:xfrm>
            <a:prstGeom prst="pie">
              <a:avLst>
                <a:gd name="adj1" fmla="val 9125686"/>
                <a:gd name="adj2" fmla="val 1620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tx1"/>
                </a:solidFill>
              </a:endParaRPr>
            </a:p>
          </p:txBody>
        </p:sp>
      </p:grpSp>
      <p:sp>
        <p:nvSpPr>
          <p:cNvPr id="108" name="文本框 107"/>
          <p:cNvSpPr txBox="1"/>
          <p:nvPr/>
        </p:nvSpPr>
        <p:spPr>
          <a:xfrm>
            <a:off x="1314450" y="3639185"/>
            <a:ext cx="1667510" cy="398780"/>
          </a:xfrm>
          <a:prstGeom prst="rect">
            <a:avLst/>
          </a:prstGeom>
          <a:noFill/>
        </p:spPr>
        <p:txBody>
          <a:bodyPr wrap="square" rtlCol="0" anchor="t">
            <a:noAutofit/>
          </a:bodyPr>
          <a:lstStyle/>
          <a:p>
            <a:pPr marL="342900" lvl="0" indent="-342900" algn="l">
              <a:buClrTx/>
              <a:buSzTx/>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sym typeface="+mn-ea"/>
              </a:rPr>
              <a:t>股票发行</a:t>
            </a:r>
            <a:endParaRPr lang="zh-CN" altLang="en-US" sz="2000" dirty="0">
              <a:latin typeface="微软雅黑" panose="020B0503020204020204" pitchFamily="34" charset="-122"/>
              <a:ea typeface="微软雅黑" panose="020B0503020204020204" pitchFamily="34" charset="-122"/>
              <a:sym typeface="+mn-ea"/>
            </a:endParaRPr>
          </a:p>
        </p:txBody>
      </p:sp>
      <p:sp>
        <p:nvSpPr>
          <p:cNvPr id="109" name="文本框 108"/>
          <p:cNvSpPr txBox="1"/>
          <p:nvPr/>
        </p:nvSpPr>
        <p:spPr>
          <a:xfrm>
            <a:off x="4858385" y="4076700"/>
            <a:ext cx="1617980" cy="398780"/>
          </a:xfrm>
          <a:prstGeom prst="rect">
            <a:avLst/>
          </a:prstGeom>
          <a:noFill/>
        </p:spPr>
        <p:txBody>
          <a:bodyPr wrap="square" rtlCol="0" anchor="t">
            <a:noAutofit/>
          </a:bodyPr>
          <a:lstStyle/>
          <a:p>
            <a:pPr marL="342900" lvl="0" indent="-342900" algn="l">
              <a:buClrTx/>
              <a:buSzTx/>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sym typeface="+mn-ea"/>
              </a:rPr>
              <a:t>认股权</a:t>
            </a:r>
            <a:endParaRPr lang="zh-CN" altLang="en-US" sz="2000" dirty="0">
              <a:latin typeface="微软雅黑" panose="020B0503020204020204" pitchFamily="34" charset="-122"/>
              <a:ea typeface="微软雅黑" panose="020B0503020204020204" pitchFamily="34" charset="-122"/>
              <a:sym typeface="+mn-ea"/>
            </a:endParaRPr>
          </a:p>
        </p:txBody>
      </p:sp>
      <p:sp>
        <p:nvSpPr>
          <p:cNvPr id="110" name="文本框 109"/>
          <p:cNvSpPr txBox="1"/>
          <p:nvPr/>
        </p:nvSpPr>
        <p:spPr>
          <a:xfrm>
            <a:off x="1366520" y="5568315"/>
            <a:ext cx="1675130" cy="398780"/>
          </a:xfrm>
          <a:prstGeom prst="rect">
            <a:avLst/>
          </a:prstGeom>
          <a:noFill/>
        </p:spPr>
        <p:txBody>
          <a:bodyPr wrap="square" rtlCol="0" anchor="t">
            <a:noAutofit/>
          </a:bodyPr>
          <a:lstStyle/>
          <a:p>
            <a:pPr marL="342900" lvl="0" indent="-342900" algn="l">
              <a:buClrTx/>
              <a:buSzTx/>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sym typeface="+mn-ea"/>
              </a:rPr>
              <a:t>投贷联动</a:t>
            </a:r>
            <a:endParaRPr lang="zh-CN" altLang="en-US" sz="2000" dirty="0">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4871720" y="5243830"/>
            <a:ext cx="1830705" cy="372110"/>
          </a:xfrm>
          <a:prstGeom prst="rect">
            <a:avLst/>
          </a:prstGeom>
          <a:noFill/>
        </p:spPr>
        <p:txBody>
          <a:bodyPr wrap="square" rtlCol="0" anchor="t">
            <a:noAutofit/>
          </a:bodyPr>
          <a:lstStyle/>
          <a:p>
            <a:pPr marL="342900" indent="-342900">
              <a:buFont typeface="Wingdings" panose="05000000000000000000" charset="0"/>
              <a:buChar char="l"/>
            </a:pPr>
            <a:r>
              <a:rPr lang="zh-CN" altLang="en-US" sz="2000" dirty="0">
                <a:solidFill>
                  <a:schemeClr val="tx1"/>
                </a:solidFill>
                <a:latin typeface="微软雅黑" panose="020B0503020204020204" pitchFamily="34" charset="-122"/>
                <a:ea typeface="微软雅黑" panose="020B0503020204020204" pitchFamily="34" charset="-122"/>
                <a:sym typeface="+mn-ea"/>
              </a:rPr>
              <a:t>可转债</a:t>
            </a:r>
            <a:endParaRPr lang="zh-CN" altLang="en-US" sz="2000" b="1"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9" name="椭圆 28"/>
          <p:cNvSpPr/>
          <p:nvPr/>
        </p:nvSpPr>
        <p:spPr>
          <a:xfrm>
            <a:off x="3110865" y="4206875"/>
            <a:ext cx="1441450" cy="1432560"/>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0" name="文本框 29"/>
          <p:cNvSpPr txBox="1"/>
          <p:nvPr/>
        </p:nvSpPr>
        <p:spPr>
          <a:xfrm>
            <a:off x="3077845" y="4690110"/>
            <a:ext cx="1516380" cy="398780"/>
          </a:xfrm>
          <a:prstGeom prst="rect">
            <a:avLst/>
          </a:prstGeom>
          <a:noFill/>
        </p:spPr>
        <p:txBody>
          <a:bodyPr wrap="square" rtlCol="0" anchor="t">
            <a:spAutoFit/>
          </a:bodyPr>
          <a:lstStyle/>
          <a:p>
            <a:pPr algn="ctr"/>
            <a:r>
              <a:rPr lang="zh-CN"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直接融资</a:t>
            </a:r>
            <a:endParaRPr lang="zh-CN" sz="2000" b="1">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1" name="直接连接符 30"/>
          <p:cNvCxnSpPr/>
          <p:nvPr/>
        </p:nvCxnSpPr>
        <p:spPr>
          <a:xfrm flipV="1">
            <a:off x="4930775" y="4472305"/>
            <a:ext cx="1167130" cy="10160"/>
          </a:xfrm>
          <a:prstGeom prst="line">
            <a:avLst/>
          </a:prstGeom>
          <a:ln w="31750" cap="rnd">
            <a:solidFill>
              <a:schemeClr val="accent1"/>
            </a:solidFill>
            <a:prstDash val="sysDot"/>
            <a:round/>
          </a:ln>
        </p:spPr>
        <p:style>
          <a:lnRef idx="0">
            <a:srgbClr val="FFFFFF"/>
          </a:lnRef>
          <a:fillRef idx="0">
            <a:srgbClr val="FFFFFF"/>
          </a:fillRef>
          <a:effectRef idx="0">
            <a:srgbClr val="FFFFFF"/>
          </a:effectRef>
          <a:fontRef idx="minor">
            <a:schemeClr val="tx1"/>
          </a:fontRef>
        </p:style>
      </p:cxnSp>
      <p:cxnSp>
        <p:nvCxnSpPr>
          <p:cNvPr id="32" name="直接连接符 31"/>
          <p:cNvCxnSpPr/>
          <p:nvPr/>
        </p:nvCxnSpPr>
        <p:spPr>
          <a:xfrm flipV="1">
            <a:off x="1254760" y="4084955"/>
            <a:ext cx="1632585" cy="1905"/>
          </a:xfrm>
          <a:prstGeom prst="line">
            <a:avLst/>
          </a:prstGeom>
          <a:ln w="31750" cap="rnd">
            <a:solidFill>
              <a:schemeClr val="accent1"/>
            </a:solidFill>
            <a:prstDash val="sysDot"/>
            <a:round/>
          </a:ln>
        </p:spPr>
        <p:style>
          <a:lnRef idx="0">
            <a:srgbClr val="FFFFFF"/>
          </a:lnRef>
          <a:fillRef idx="0">
            <a:srgbClr val="FFFFFF"/>
          </a:fillRef>
          <a:effectRef idx="0">
            <a:srgbClr val="FFFFFF"/>
          </a:effectRef>
          <a:fontRef idx="minor">
            <a:schemeClr val="tx1"/>
          </a:fontRef>
        </p:style>
      </p:cxnSp>
      <p:cxnSp>
        <p:nvCxnSpPr>
          <p:cNvPr id="33" name="直接连接符 32"/>
          <p:cNvCxnSpPr/>
          <p:nvPr/>
        </p:nvCxnSpPr>
        <p:spPr>
          <a:xfrm>
            <a:off x="4612005" y="5668645"/>
            <a:ext cx="1532890" cy="1905"/>
          </a:xfrm>
          <a:prstGeom prst="line">
            <a:avLst/>
          </a:prstGeom>
          <a:ln w="31750" cap="rnd">
            <a:solidFill>
              <a:schemeClr val="accent1"/>
            </a:solidFill>
            <a:prstDash val="sysDot"/>
            <a:round/>
          </a:ln>
        </p:spPr>
        <p:style>
          <a:lnRef idx="0">
            <a:srgbClr val="FFFFFF"/>
          </a:lnRef>
          <a:fillRef idx="0">
            <a:srgbClr val="FFFFFF"/>
          </a:fillRef>
          <a:effectRef idx="0">
            <a:srgbClr val="FFFFFF"/>
          </a:effectRef>
          <a:fontRef idx="minor">
            <a:schemeClr val="tx1"/>
          </a:fontRef>
        </p:style>
      </p:cxnSp>
      <p:cxnSp>
        <p:nvCxnSpPr>
          <p:cNvPr id="34" name="直接连接符 33"/>
          <p:cNvCxnSpPr/>
          <p:nvPr/>
        </p:nvCxnSpPr>
        <p:spPr>
          <a:xfrm flipV="1">
            <a:off x="1346200" y="5955665"/>
            <a:ext cx="1929130" cy="16510"/>
          </a:xfrm>
          <a:prstGeom prst="line">
            <a:avLst/>
          </a:prstGeom>
          <a:ln w="31750" cap="rnd">
            <a:solidFill>
              <a:schemeClr val="accent1"/>
            </a:solidFill>
            <a:prstDash val="sysDot"/>
            <a:round/>
          </a:ln>
        </p:spPr>
        <p:style>
          <a:lnRef idx="0">
            <a:srgbClr val="FFFFFF"/>
          </a:lnRef>
          <a:fillRef idx="0">
            <a:srgbClr val="FFFFFF"/>
          </a:fillRef>
          <a:effectRef idx="0">
            <a:srgbClr val="FFFFFF"/>
          </a:effectRef>
          <a:fontRef idx="minor">
            <a:schemeClr val="tx1"/>
          </a:fontRef>
        </p:style>
      </p:cxnSp>
      <p:sp>
        <p:nvSpPr>
          <p:cNvPr id="35" name="文本框 34"/>
          <p:cNvSpPr txBox="1"/>
          <p:nvPr/>
        </p:nvSpPr>
        <p:spPr>
          <a:xfrm>
            <a:off x="1149985" y="4555490"/>
            <a:ext cx="1620520" cy="398780"/>
          </a:xfrm>
          <a:prstGeom prst="rect">
            <a:avLst/>
          </a:prstGeom>
          <a:noFill/>
        </p:spPr>
        <p:txBody>
          <a:bodyPr wrap="square" rtlCol="0" anchor="t">
            <a:noAutofit/>
          </a:bodyPr>
          <a:lstStyle/>
          <a:p>
            <a:pPr marL="342900" lvl="0" indent="-342900" algn="l">
              <a:buClrTx/>
              <a:buSzTx/>
              <a:buFont typeface="Wingdings" panose="05000000000000000000" charset="0"/>
              <a:buChar char="l"/>
            </a:pPr>
            <a:r>
              <a:rPr lang="zh-CN" altLang="en-US" sz="2000" dirty="0">
                <a:latin typeface="微软雅黑" panose="020B0503020204020204" pitchFamily="34" charset="-122"/>
                <a:ea typeface="微软雅黑" panose="020B0503020204020204" pitchFamily="34" charset="-122"/>
                <a:sym typeface="+mn-ea"/>
              </a:rPr>
              <a:t>股权激励</a:t>
            </a:r>
            <a:endParaRPr lang="zh-CN" altLang="en-US" sz="2000" dirty="0">
              <a:latin typeface="微软雅黑" panose="020B0503020204020204" pitchFamily="34" charset="-122"/>
              <a:ea typeface="微软雅黑" panose="020B0503020204020204" pitchFamily="34" charset="-122"/>
              <a:sym typeface="+mn-ea"/>
            </a:endParaRPr>
          </a:p>
        </p:txBody>
      </p:sp>
      <p:cxnSp>
        <p:nvCxnSpPr>
          <p:cNvPr id="36" name="直接连接符 35"/>
          <p:cNvCxnSpPr/>
          <p:nvPr/>
        </p:nvCxnSpPr>
        <p:spPr>
          <a:xfrm flipV="1">
            <a:off x="1181100" y="5029835"/>
            <a:ext cx="1532255" cy="15240"/>
          </a:xfrm>
          <a:prstGeom prst="line">
            <a:avLst/>
          </a:prstGeom>
          <a:ln w="31750" cap="rnd">
            <a:solidFill>
              <a:schemeClr val="accent1"/>
            </a:solidFill>
            <a:prstDash val="sysDot"/>
            <a:round/>
          </a:ln>
        </p:spPr>
        <p:style>
          <a:lnRef idx="0">
            <a:srgbClr val="FFFFFF"/>
          </a:lnRef>
          <a:fillRef idx="0">
            <a:srgbClr val="FFFFFF"/>
          </a:fillRef>
          <a:effectRef idx="0">
            <a:srgbClr val="FFFFFF"/>
          </a:effectRef>
          <a:fontRef idx="minor">
            <a:schemeClr val="tx1"/>
          </a:fontRef>
        </p:style>
      </p:cxnSp>
      <p:grpSp>
        <p:nvGrpSpPr>
          <p:cNvPr id="21" name="组合 20"/>
          <p:cNvGrpSpPr/>
          <p:nvPr/>
        </p:nvGrpSpPr>
        <p:grpSpPr>
          <a:xfrm>
            <a:off x="7012305" y="1536065"/>
            <a:ext cx="3940810" cy="629920"/>
            <a:chOff x="11043" y="2051"/>
            <a:chExt cx="6206" cy="992"/>
          </a:xfrm>
        </p:grpSpPr>
        <p:sp>
          <p:nvSpPr>
            <p:cNvPr id="22" name="流程图: 资料带 21"/>
            <p:cNvSpPr/>
            <p:nvPr/>
          </p:nvSpPr>
          <p:spPr>
            <a:xfrm>
              <a:off x="11043" y="2051"/>
              <a:ext cx="6207" cy="993"/>
            </a:xfrm>
            <a:prstGeom prst="flowChartPunchedTap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文本框 22"/>
            <p:cNvSpPr txBox="1"/>
            <p:nvPr/>
          </p:nvSpPr>
          <p:spPr>
            <a:xfrm>
              <a:off x="11603" y="2323"/>
              <a:ext cx="2190" cy="580"/>
            </a:xfrm>
            <a:prstGeom prst="rect">
              <a:avLst/>
            </a:prstGeom>
            <a:noFill/>
          </p:spPr>
          <p:txBody>
            <a:bodyPr wrap="square" rtlCol="0">
              <a:spAutoFit/>
            </a:bodyPr>
            <a:lstStyle/>
            <a:p>
              <a:pPr algn="ctr"/>
              <a:r>
                <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挂牌企业</a:t>
              </a:r>
              <a:endParaRPr lang="zh-CN" altLang="en-US"/>
            </a:p>
          </p:txBody>
        </p:sp>
        <p:sp>
          <p:nvSpPr>
            <p:cNvPr id="25" name="文本框 24"/>
            <p:cNvSpPr txBox="1"/>
            <p:nvPr/>
          </p:nvSpPr>
          <p:spPr>
            <a:xfrm>
              <a:off x="14369" y="2137"/>
              <a:ext cx="2361" cy="677"/>
            </a:xfrm>
            <a:prstGeom prst="rect">
              <a:avLst/>
            </a:prstGeom>
            <a:noFill/>
          </p:spPr>
          <p:txBody>
            <a:bodyPr wrap="square" rtlCol="0">
              <a:spAutoFit/>
            </a:bodyPr>
            <a:lstStyle/>
            <a:p>
              <a:pPr algn="ctr"/>
              <a:r>
                <a:rPr lang="zh-CN" altLang="en-US" sz="2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近</a:t>
              </a:r>
              <a:r>
                <a:rPr lang="en-US" altLang="zh-CN" sz="2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7000</a:t>
              </a:r>
              <a:r>
                <a:rPr lang="zh-CN" altLang="en-US" sz="22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家</a:t>
              </a:r>
              <a:endParaRPr lang="zh-CN" altLang="en-US" sz="22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7" name="矩形 6"/>
          <p:cNvSpPr/>
          <p:nvPr/>
        </p:nvSpPr>
        <p:spPr>
          <a:xfrm>
            <a:off x="8693785" y="136525"/>
            <a:ext cx="3498215" cy="10274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368550" y="445955"/>
            <a:ext cx="6262927" cy="521970"/>
          </a:xfrm>
          <a:prstGeom prst="rect">
            <a:avLst/>
          </a:prstGeom>
        </p:spPr>
        <p:txBody>
          <a:bodyPr wrap="square">
            <a:spAutoFit/>
          </a:bodyPr>
          <a:lstStyle/>
          <a:p>
            <a:pPr algn="ctr"/>
            <a:r>
              <a:rPr lang="zh-CN" altLang="en-US" sz="2800" b="1" dirty="0">
                <a:solidFill>
                  <a:srgbClr val="1C56A6"/>
                </a:solidFill>
                <a:cs typeface="+mn-ea"/>
                <a:sym typeface="+mn-lt"/>
              </a:rPr>
              <a:t>创新业务</a:t>
            </a:r>
            <a:r>
              <a:rPr lang="en-US" altLang="zh-CN" sz="2800" b="1" dirty="0">
                <a:solidFill>
                  <a:srgbClr val="1C56A6"/>
                </a:solidFill>
                <a:cs typeface="+mn-ea"/>
                <a:sym typeface="+mn-lt"/>
              </a:rPr>
              <a:t>——</a:t>
            </a:r>
            <a:r>
              <a:rPr lang="zh-CN" altLang="en-US" sz="2800" b="1" dirty="0">
                <a:solidFill>
                  <a:srgbClr val="1C56A6"/>
                </a:solidFill>
                <a:cs typeface="+mn-ea"/>
                <a:sym typeface="+mn-lt"/>
              </a:rPr>
              <a:t>专精特新基金</a:t>
            </a:r>
            <a:endParaRPr lang="zh-CN" altLang="en-US" sz="2800" b="1" dirty="0">
              <a:solidFill>
                <a:srgbClr val="1C56A6"/>
              </a:solidFill>
              <a:cs typeface="+mn-ea"/>
              <a:sym typeface="+mn-lt"/>
            </a:endParaRPr>
          </a:p>
        </p:txBody>
      </p:sp>
      <p:cxnSp>
        <p:nvCxnSpPr>
          <p:cNvPr id="28" name="直接连接符 27"/>
          <p:cNvCxnSpPr/>
          <p:nvPr/>
        </p:nvCxnSpPr>
        <p:spPr>
          <a:xfrm>
            <a:off x="3062177" y="963480"/>
            <a:ext cx="5405418"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nvGrpSpPr>
          <p:cNvPr id="53" name="组合 52"/>
          <p:cNvGrpSpPr/>
          <p:nvPr>
            <p:custDataLst>
              <p:tags r:id="rId1"/>
            </p:custDataLst>
          </p:nvPr>
        </p:nvGrpSpPr>
        <p:grpSpPr>
          <a:xfrm>
            <a:off x="7026275" y="2795905"/>
            <a:ext cx="1642110" cy="186690"/>
            <a:chOff x="11793" y="3409"/>
            <a:chExt cx="1500" cy="294"/>
          </a:xfrm>
          <a:solidFill>
            <a:schemeClr val="accent1"/>
          </a:solidFill>
        </p:grpSpPr>
        <p:cxnSp>
          <p:nvCxnSpPr>
            <p:cNvPr id="54" name="直接连接符 53"/>
            <p:cNvCxnSpPr/>
            <p:nvPr>
              <p:custDataLst>
                <p:tags r:id="rId2"/>
              </p:custDataLst>
            </p:nvPr>
          </p:nvCxnSpPr>
          <p:spPr>
            <a:xfrm flipV="1">
              <a:off x="11793" y="3413"/>
              <a:ext cx="216" cy="290"/>
            </a:xfrm>
            <a:prstGeom prst="line">
              <a:avLst/>
            </a:prstGeom>
            <a:grpFill/>
            <a:ln>
              <a:solidFill>
                <a:schemeClr val="accent2"/>
              </a:solidFill>
            </a:ln>
          </p:spPr>
          <p:style>
            <a:lnRef idx="1">
              <a:srgbClr val="00B0F0"/>
            </a:lnRef>
            <a:fillRef idx="0">
              <a:srgbClr val="00B0F0"/>
            </a:fillRef>
            <a:effectRef idx="0">
              <a:srgbClr val="00B0F0"/>
            </a:effectRef>
            <a:fontRef idx="minor">
              <a:srgbClr val="5C5C5C"/>
            </a:fontRef>
          </p:style>
        </p:cxnSp>
        <p:cxnSp>
          <p:nvCxnSpPr>
            <p:cNvPr id="57" name="直接连接符 56"/>
            <p:cNvCxnSpPr/>
            <p:nvPr>
              <p:custDataLst>
                <p:tags r:id="rId3"/>
              </p:custDataLst>
            </p:nvPr>
          </p:nvCxnSpPr>
          <p:spPr>
            <a:xfrm flipV="1">
              <a:off x="12009" y="3409"/>
              <a:ext cx="1284" cy="1"/>
            </a:xfrm>
            <a:prstGeom prst="line">
              <a:avLst/>
            </a:prstGeom>
            <a:grpFill/>
            <a:ln>
              <a:solidFill>
                <a:schemeClr val="accent2"/>
              </a:solidFill>
            </a:ln>
          </p:spPr>
          <p:style>
            <a:lnRef idx="1">
              <a:srgbClr val="00B0F0"/>
            </a:lnRef>
            <a:fillRef idx="0">
              <a:srgbClr val="00B0F0"/>
            </a:fillRef>
            <a:effectRef idx="0">
              <a:srgbClr val="00B0F0"/>
            </a:effectRef>
            <a:fontRef idx="minor">
              <a:srgbClr val="5C5C5C"/>
            </a:fontRef>
          </p:style>
        </p:cxnSp>
      </p:grpSp>
      <p:sp>
        <p:nvSpPr>
          <p:cNvPr id="39" name="饼形 38"/>
          <p:cNvSpPr/>
          <p:nvPr>
            <p:custDataLst>
              <p:tags r:id="rId4"/>
            </p:custDataLst>
          </p:nvPr>
        </p:nvSpPr>
        <p:spPr>
          <a:xfrm>
            <a:off x="5098415" y="2709545"/>
            <a:ext cx="3298825" cy="3142615"/>
          </a:xfrm>
          <a:prstGeom prst="pie">
            <a:avLst>
              <a:gd name="adj1" fmla="val 3443924"/>
              <a:gd name="adj2" fmla="val 15858087"/>
            </a:avLst>
          </a:prstGeom>
          <a:solidFill>
            <a:srgbClr val="F7DDD4"/>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5C5C5C"/>
              </a:solidFill>
              <a:latin typeface="Arial" panose="020B0604020202020204" pitchFamily="34" charset="0"/>
              <a:ea typeface="黑体" panose="02010609060101010101" charset="-122"/>
            </a:endParaRPr>
          </a:p>
        </p:txBody>
      </p:sp>
      <p:sp>
        <p:nvSpPr>
          <p:cNvPr id="90" name="矩形 89"/>
          <p:cNvSpPr/>
          <p:nvPr/>
        </p:nvSpPr>
        <p:spPr>
          <a:xfrm>
            <a:off x="4728845" y="1863725"/>
            <a:ext cx="1390650" cy="459803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cxnSp>
        <p:nvCxnSpPr>
          <p:cNvPr id="80" name="直接连接符 79"/>
          <p:cNvCxnSpPr/>
          <p:nvPr/>
        </p:nvCxnSpPr>
        <p:spPr>
          <a:xfrm>
            <a:off x="7237730" y="5678805"/>
            <a:ext cx="1407795" cy="0"/>
          </a:xfrm>
          <a:prstGeom prst="line">
            <a:avLst/>
          </a:prstGeom>
          <a:ln>
            <a:solidFill>
              <a:srgbClr val="F7DDD4"/>
            </a:solidFill>
          </a:ln>
        </p:spPr>
        <p:style>
          <a:lnRef idx="2">
            <a:schemeClr val="accent1"/>
          </a:lnRef>
          <a:fillRef idx="0">
            <a:srgbClr val="FFFFFF"/>
          </a:fillRef>
          <a:effectRef idx="0">
            <a:srgbClr val="FFFFFF"/>
          </a:effectRef>
          <a:fontRef idx="minor">
            <a:schemeClr val="tx1"/>
          </a:fontRef>
        </p:style>
      </p:cxnSp>
      <p:grpSp>
        <p:nvGrpSpPr>
          <p:cNvPr id="70" name="组合 69"/>
          <p:cNvGrpSpPr/>
          <p:nvPr>
            <p:custDataLst>
              <p:tags r:id="rId5"/>
            </p:custDataLst>
          </p:nvPr>
        </p:nvGrpSpPr>
        <p:grpSpPr>
          <a:xfrm>
            <a:off x="7646670" y="3780155"/>
            <a:ext cx="952500" cy="186690"/>
            <a:chOff x="11793" y="3409"/>
            <a:chExt cx="1500" cy="294"/>
          </a:xfrm>
          <a:solidFill>
            <a:srgbClr val="A4411E"/>
          </a:solidFill>
        </p:grpSpPr>
        <p:cxnSp>
          <p:nvCxnSpPr>
            <p:cNvPr id="71" name="直接连接符 70"/>
            <p:cNvCxnSpPr/>
            <p:nvPr>
              <p:custDataLst>
                <p:tags r:id="rId6"/>
              </p:custDataLst>
            </p:nvPr>
          </p:nvCxnSpPr>
          <p:spPr>
            <a:xfrm flipV="1">
              <a:off x="11793" y="3413"/>
              <a:ext cx="216" cy="290"/>
            </a:xfrm>
            <a:prstGeom prst="line">
              <a:avLst/>
            </a:prstGeom>
            <a:grpFill/>
            <a:ln>
              <a:solidFill>
                <a:schemeClr val="accent2"/>
              </a:solidFill>
            </a:ln>
          </p:spPr>
          <p:style>
            <a:lnRef idx="1">
              <a:srgbClr val="00B0F0"/>
            </a:lnRef>
            <a:fillRef idx="0">
              <a:srgbClr val="00B0F0"/>
            </a:fillRef>
            <a:effectRef idx="0">
              <a:srgbClr val="00B0F0"/>
            </a:effectRef>
            <a:fontRef idx="minor">
              <a:srgbClr val="5C5C5C"/>
            </a:fontRef>
          </p:style>
        </p:cxnSp>
        <p:cxnSp>
          <p:nvCxnSpPr>
            <p:cNvPr id="72" name="直接连接符 71"/>
            <p:cNvCxnSpPr/>
            <p:nvPr>
              <p:custDataLst>
                <p:tags r:id="rId7"/>
              </p:custDataLst>
            </p:nvPr>
          </p:nvCxnSpPr>
          <p:spPr>
            <a:xfrm flipV="1">
              <a:off x="12009" y="3409"/>
              <a:ext cx="1284" cy="1"/>
            </a:xfrm>
            <a:prstGeom prst="line">
              <a:avLst/>
            </a:prstGeom>
            <a:grpFill/>
            <a:ln>
              <a:solidFill>
                <a:schemeClr val="accent2"/>
              </a:solidFill>
            </a:ln>
          </p:spPr>
          <p:style>
            <a:lnRef idx="1">
              <a:srgbClr val="00B0F0"/>
            </a:lnRef>
            <a:fillRef idx="0">
              <a:srgbClr val="00B0F0"/>
            </a:fillRef>
            <a:effectRef idx="0">
              <a:srgbClr val="00B0F0"/>
            </a:effectRef>
            <a:fontRef idx="minor">
              <a:srgbClr val="5C5C5C"/>
            </a:fontRef>
          </p:style>
        </p:cxnSp>
      </p:grpSp>
      <p:sp>
        <p:nvSpPr>
          <p:cNvPr id="42" name="饼形 41"/>
          <p:cNvSpPr/>
          <p:nvPr>
            <p:custDataLst>
              <p:tags r:id="rId8"/>
            </p:custDataLst>
          </p:nvPr>
        </p:nvSpPr>
        <p:spPr>
          <a:xfrm>
            <a:off x="5108575" y="2709545"/>
            <a:ext cx="3298825" cy="3142615"/>
          </a:xfrm>
          <a:prstGeom prst="pie">
            <a:avLst>
              <a:gd name="adj1" fmla="val 693012"/>
              <a:gd name="adj2" fmla="val 3481767"/>
            </a:avLst>
          </a:prstGeom>
          <a:solidFill>
            <a:srgbClr val="E57972"/>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5C5C5C"/>
              </a:solidFill>
              <a:latin typeface="Arial" panose="020B0604020202020204" pitchFamily="34" charset="0"/>
              <a:ea typeface="黑体" panose="02010609060101010101" charset="-122"/>
            </a:endParaRPr>
          </a:p>
        </p:txBody>
      </p:sp>
      <p:sp>
        <p:nvSpPr>
          <p:cNvPr id="44" name="饼形 43"/>
          <p:cNvSpPr/>
          <p:nvPr>
            <p:custDataLst>
              <p:tags r:id="rId9"/>
            </p:custDataLst>
          </p:nvPr>
        </p:nvSpPr>
        <p:spPr>
          <a:xfrm>
            <a:off x="5098415" y="2709545"/>
            <a:ext cx="3309620" cy="3142615"/>
          </a:xfrm>
          <a:prstGeom prst="pie">
            <a:avLst>
              <a:gd name="adj1" fmla="val 17439609"/>
              <a:gd name="adj2" fmla="val 706990"/>
            </a:avLst>
          </a:prstGeom>
          <a:solidFill>
            <a:srgbClr val="A4411E"/>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5C5C5C"/>
              </a:solidFill>
              <a:latin typeface="Arial" panose="020B0604020202020204" pitchFamily="34" charset="0"/>
              <a:ea typeface="黑体" panose="02010609060101010101" charset="-122"/>
            </a:endParaRPr>
          </a:p>
        </p:txBody>
      </p:sp>
      <p:sp>
        <p:nvSpPr>
          <p:cNvPr id="45" name="饼形 44"/>
          <p:cNvSpPr/>
          <p:nvPr>
            <p:custDataLst>
              <p:tags r:id="rId10"/>
            </p:custDataLst>
          </p:nvPr>
        </p:nvSpPr>
        <p:spPr>
          <a:xfrm>
            <a:off x="5098415" y="2709545"/>
            <a:ext cx="3309620" cy="3142615"/>
          </a:xfrm>
          <a:prstGeom prst="pie">
            <a:avLst>
              <a:gd name="adj1" fmla="val 15838806"/>
              <a:gd name="adj2" fmla="val 17459714"/>
            </a:avLst>
          </a:prstGeom>
          <a:solidFill>
            <a:srgbClr val="D8572A"/>
          </a:solidFill>
          <a:ln>
            <a:noFill/>
          </a:ln>
        </p:spPr>
        <p:style>
          <a:lnRef idx="2">
            <a:srgbClr val="00B0F0">
              <a:shade val="50000"/>
            </a:srgbClr>
          </a:lnRef>
          <a:fillRef idx="1">
            <a:srgbClr val="00B0F0"/>
          </a:fillRef>
          <a:effectRef idx="0">
            <a:srgbClr val="00B0F0"/>
          </a:effectRef>
          <a:fontRef idx="minor">
            <a:srgbClr val="FFFFFF"/>
          </a:fontRef>
        </p:style>
        <p:txBody>
          <a:bodyPr rtlCol="0" anchor="ctr"/>
          <a:lstStyle/>
          <a:p>
            <a:pPr algn="ctr"/>
            <a:endParaRPr lang="zh-CN" altLang="en-US">
              <a:solidFill>
                <a:srgbClr val="5C5C5C"/>
              </a:solidFill>
              <a:latin typeface="Arial" panose="020B0604020202020204" pitchFamily="34" charset="0"/>
              <a:ea typeface="黑体" panose="02010609060101010101" charset="-122"/>
            </a:endParaRPr>
          </a:p>
        </p:txBody>
      </p:sp>
      <p:sp>
        <p:nvSpPr>
          <p:cNvPr id="56" name="文本框 55"/>
          <p:cNvSpPr txBox="1"/>
          <p:nvPr>
            <p:custDataLst>
              <p:tags r:id="rId11"/>
            </p:custDataLst>
          </p:nvPr>
        </p:nvSpPr>
        <p:spPr>
          <a:xfrm>
            <a:off x="7082790" y="3585845"/>
            <a:ext cx="1264285" cy="372745"/>
          </a:xfrm>
          <a:prstGeom prst="rect">
            <a:avLst/>
          </a:prstGeom>
          <a:noFill/>
        </p:spPr>
        <p:txBody>
          <a:bodyPr wrap="square" rtlCol="0" anchor="ctr" anchorCtr="0">
            <a:noAutofit/>
          </a:bodyPr>
          <a:lstStyle/>
          <a:p>
            <a:pPr algn="ctr"/>
            <a:r>
              <a:rPr lang="zh-CN" altLang="en-US" sz="1600" b="1">
                <a:solidFill>
                  <a:schemeClr val="accent4">
                    <a:lumMod val="20000"/>
                    <a:lumOff val="80000"/>
                  </a:schemeClr>
                </a:solidFill>
                <a:latin typeface="微软雅黑" panose="020B0503020204020204" pitchFamily="34" charset="-122"/>
                <a:ea typeface="微软雅黑" panose="020B0503020204020204" pitchFamily="34" charset="-122"/>
              </a:rPr>
              <a:t>第二支</a:t>
            </a:r>
            <a:endParaRPr lang="zh-CN" altLang="en-US" sz="1600" b="1">
              <a:solidFill>
                <a:schemeClr val="accent4">
                  <a:lumMod val="20000"/>
                  <a:lumOff val="80000"/>
                </a:schemeClr>
              </a:solidFill>
              <a:latin typeface="微软雅黑" panose="020B0503020204020204" pitchFamily="34" charset="-122"/>
              <a:ea typeface="微软雅黑" panose="020B0503020204020204" pitchFamily="34" charset="-122"/>
            </a:endParaRPr>
          </a:p>
        </p:txBody>
      </p:sp>
      <p:sp>
        <p:nvSpPr>
          <p:cNvPr id="21" name="矩形 20"/>
          <p:cNvSpPr/>
          <p:nvPr>
            <p:custDataLst>
              <p:tags r:id="rId12"/>
            </p:custDataLst>
          </p:nvPr>
        </p:nvSpPr>
        <p:spPr>
          <a:xfrm>
            <a:off x="1067760" y="2233064"/>
            <a:ext cx="4451984" cy="868507"/>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落实《</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十四五</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促进中小企业发展规划》，将金融资源用于服务实体经济，优化科创企业融资难题。设立</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专精特新</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基金是落实省委省政府高质量建设湖北</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专精特新</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专板工作要求的有力保障。</a:t>
            </a:r>
            <a:endPar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矩形 21"/>
          <p:cNvSpPr/>
          <p:nvPr>
            <p:custDataLst>
              <p:tags r:id="rId13"/>
            </p:custDataLst>
          </p:nvPr>
        </p:nvSpPr>
        <p:spPr>
          <a:xfrm>
            <a:off x="1068070" y="1806806"/>
            <a:ext cx="4451985" cy="379730"/>
          </a:xfrm>
          <a:prstGeom prst="rect">
            <a:avLst/>
          </a:prstGeom>
          <a:noFill/>
        </p:spPr>
        <p:txBody>
          <a:bodyPr wrap="square" lIns="0" tIns="0" rIns="0" bIns="0" rtlCol="0" anchor="b">
            <a:noAutofit/>
          </a:bodyPr>
          <a:lstStyle/>
          <a:p>
            <a:pPr>
              <a:spcBef>
                <a:spcPct val="0"/>
              </a:spcBef>
              <a:spcAft>
                <a:spcPct val="0"/>
              </a:spcAft>
            </a:pPr>
            <a:r>
              <a:rPr lang="zh-CN" altLang="en-US" sz="1600" b="1">
                <a:solidFill>
                  <a:schemeClr val="accent1"/>
                </a:solidFill>
                <a:latin typeface="微软雅黑" panose="020B0503020204020204" pitchFamily="34" charset="-122"/>
                <a:ea typeface="微软雅黑" panose="020B0503020204020204" pitchFamily="34" charset="-122"/>
                <a:cs typeface="+mn-ea"/>
                <a:sym typeface="+mn-ea"/>
              </a:rPr>
              <a:t>为</a:t>
            </a:r>
            <a:r>
              <a:rPr lang="en-US" altLang="zh-CN" sz="1600" b="1">
                <a:solidFill>
                  <a:schemeClr val="accent1"/>
                </a:solidFill>
                <a:latin typeface="微软雅黑" panose="020B0503020204020204" pitchFamily="34" charset="-122"/>
                <a:ea typeface="微软雅黑" panose="020B0503020204020204" pitchFamily="34" charset="-122"/>
                <a:cs typeface="+mn-ea"/>
                <a:sym typeface="+mn-ea"/>
              </a:rPr>
              <a:t>“</a:t>
            </a:r>
            <a:r>
              <a:rPr lang="zh-CN" altLang="en-US" sz="1600" b="1">
                <a:solidFill>
                  <a:schemeClr val="accent1"/>
                </a:solidFill>
                <a:latin typeface="微软雅黑" panose="020B0503020204020204" pitchFamily="34" charset="-122"/>
                <a:ea typeface="微软雅黑" panose="020B0503020204020204" pitchFamily="34" charset="-122"/>
                <a:cs typeface="+mn-ea"/>
                <a:sym typeface="+mn-ea"/>
              </a:rPr>
              <a:t>专精特新</a:t>
            </a:r>
            <a:r>
              <a:rPr lang="en-US" altLang="zh-CN" sz="1600" b="1">
                <a:solidFill>
                  <a:schemeClr val="accent1"/>
                </a:solidFill>
                <a:latin typeface="微软雅黑" panose="020B0503020204020204" pitchFamily="34" charset="-122"/>
                <a:ea typeface="微软雅黑" panose="020B0503020204020204" pitchFamily="34" charset="-122"/>
                <a:cs typeface="+mn-ea"/>
                <a:sym typeface="+mn-ea"/>
              </a:rPr>
              <a:t>”</a:t>
            </a:r>
            <a:r>
              <a:rPr lang="zh-CN" altLang="en-US" sz="1600" b="1">
                <a:solidFill>
                  <a:schemeClr val="accent1"/>
                </a:solidFill>
                <a:latin typeface="微软雅黑" panose="020B0503020204020204" pitchFamily="34" charset="-122"/>
                <a:ea typeface="微软雅黑" panose="020B0503020204020204" pitchFamily="34" charset="-122"/>
                <a:cs typeface="+mn-ea"/>
                <a:sym typeface="+mn-ea"/>
              </a:rPr>
              <a:t>企业量身定制</a:t>
            </a:r>
            <a:endParaRPr lang="zh-CN" altLang="en-US" sz="1600" b="1">
              <a:solidFill>
                <a:schemeClr val="accent1"/>
              </a:solidFill>
              <a:latin typeface="微软雅黑" panose="020B0503020204020204" pitchFamily="34" charset="-122"/>
              <a:ea typeface="微软雅黑" panose="020B0503020204020204" pitchFamily="34" charset="-122"/>
              <a:cs typeface="+mn-ea"/>
              <a:sym typeface="+mn-ea"/>
            </a:endParaRPr>
          </a:p>
        </p:txBody>
      </p:sp>
      <p:sp>
        <p:nvSpPr>
          <p:cNvPr id="23" name="椭圆 22"/>
          <p:cNvSpPr/>
          <p:nvPr>
            <p:custDataLst>
              <p:tags r:id="rId14"/>
            </p:custDataLst>
          </p:nvPr>
        </p:nvSpPr>
        <p:spPr>
          <a:xfrm>
            <a:off x="672904" y="1906688"/>
            <a:ext cx="321310" cy="321310"/>
          </a:xfrm>
          <a:prstGeom prst="ellipse">
            <a:avLst/>
          </a:prstGeom>
          <a:solidFill>
            <a:schemeClr val="accent1"/>
          </a:solidFill>
          <a:effectLst/>
        </p:spPr>
        <p:txBody>
          <a:bodyPr wrap="none" lIns="0" tIns="0" rIns="0" bIns="0" rtlCol="0" anchor="ctr" anchorCtr="0">
            <a:noAutofit/>
          </a:bodyPr>
          <a:lstStyle/>
          <a:p>
            <a:pPr algn="ctr">
              <a:spcBef>
                <a:spcPct val="0"/>
              </a:spcBef>
              <a:spcAft>
                <a:spcPct val="0"/>
              </a:spcAft>
            </a:pPr>
            <a:r>
              <a:rPr lang="en-US" altLang="zh-CN" sz="1400" b="1" dirty="0">
                <a:solidFill>
                  <a:srgbClr val="FFFFFF"/>
                </a:solidFill>
                <a:latin typeface="+mn-ea"/>
                <a:cs typeface="+mn-ea"/>
              </a:rPr>
              <a:t>01</a:t>
            </a:r>
            <a:endParaRPr lang="zh-CN" altLang="en-US" sz="1400" b="1" dirty="0">
              <a:solidFill>
                <a:srgbClr val="FFFFFF"/>
              </a:solidFill>
              <a:latin typeface="+mn-ea"/>
              <a:cs typeface="+mn-ea"/>
            </a:endParaRPr>
          </a:p>
        </p:txBody>
      </p:sp>
      <p:sp>
        <p:nvSpPr>
          <p:cNvPr id="2" name="矩形 1"/>
          <p:cNvSpPr/>
          <p:nvPr>
            <p:custDataLst>
              <p:tags r:id="rId15"/>
            </p:custDataLst>
          </p:nvPr>
        </p:nvSpPr>
        <p:spPr>
          <a:xfrm>
            <a:off x="1067760" y="3755579"/>
            <a:ext cx="4451984" cy="868507"/>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有助于发挥资本杠杆效应，为企业提供投融资服务。本基金引导开展科创金融、普惠金融，有效缓解四板挂牌企业，特别是</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专精特新</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企业融资难问题，增强</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专精特新</a:t>
            </a:r>
            <a:r>
              <a:rPr lang="en-US" altLang="zh-CN"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a:t>
            </a:r>
            <a:r>
              <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企业和地方政府的获得感。</a:t>
            </a:r>
            <a:endParaRPr lang="zh-CN" altLang="en-US" sz="1200" kern="0" dirty="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endParaRPr>
          </a:p>
        </p:txBody>
      </p:sp>
      <p:sp>
        <p:nvSpPr>
          <p:cNvPr id="25" name="矩形 24"/>
          <p:cNvSpPr/>
          <p:nvPr>
            <p:custDataLst>
              <p:tags r:id="rId16"/>
            </p:custDataLst>
          </p:nvPr>
        </p:nvSpPr>
        <p:spPr>
          <a:xfrm>
            <a:off x="1068070" y="3329321"/>
            <a:ext cx="4451985" cy="379730"/>
          </a:xfrm>
          <a:prstGeom prst="rect">
            <a:avLst/>
          </a:prstGeom>
          <a:noFill/>
        </p:spPr>
        <p:txBody>
          <a:bodyPr wrap="square" lIns="0" tIns="0" rIns="0" bIns="0" rtlCol="0" anchor="b">
            <a:noAutofit/>
          </a:bodyPr>
          <a:lstStyle/>
          <a:p>
            <a:pPr>
              <a:spcBef>
                <a:spcPct val="0"/>
              </a:spcBef>
              <a:spcAft>
                <a:spcPct val="0"/>
              </a:spcAft>
            </a:pPr>
            <a:r>
              <a:rPr lang="zh-CN" altLang="en-US" sz="1600" b="1">
                <a:solidFill>
                  <a:schemeClr val="accent1"/>
                </a:solidFill>
                <a:latin typeface="微软雅黑" panose="020B0503020204020204" pitchFamily="34" charset="-122"/>
                <a:ea typeface="微软雅黑" panose="020B0503020204020204" pitchFamily="34" charset="-122"/>
                <a:cs typeface="+mn-ea"/>
              </a:rPr>
              <a:t>深化投融资服务功能</a:t>
            </a:r>
            <a:endParaRPr lang="zh-CN" altLang="en-US" sz="1600" b="1">
              <a:solidFill>
                <a:schemeClr val="accent1"/>
              </a:solidFill>
              <a:latin typeface="+mn-ea"/>
              <a:cs typeface="+mn-ea"/>
            </a:endParaRPr>
          </a:p>
        </p:txBody>
      </p:sp>
      <p:sp>
        <p:nvSpPr>
          <p:cNvPr id="3" name="椭圆 2"/>
          <p:cNvSpPr/>
          <p:nvPr>
            <p:custDataLst>
              <p:tags r:id="rId17"/>
            </p:custDataLst>
          </p:nvPr>
        </p:nvSpPr>
        <p:spPr>
          <a:xfrm>
            <a:off x="672904" y="3429203"/>
            <a:ext cx="321310" cy="321310"/>
          </a:xfrm>
          <a:prstGeom prst="ellipse">
            <a:avLst/>
          </a:prstGeom>
          <a:solidFill>
            <a:schemeClr val="accent1"/>
          </a:solidFill>
          <a:effectLst/>
        </p:spPr>
        <p:txBody>
          <a:bodyPr wrap="none" lIns="0" tIns="0" rIns="0" bIns="0" rtlCol="0" anchor="ctr" anchorCtr="0">
            <a:noAutofit/>
          </a:bodyPr>
          <a:lstStyle/>
          <a:p>
            <a:pPr algn="ctr">
              <a:spcBef>
                <a:spcPct val="0"/>
              </a:spcBef>
              <a:spcAft>
                <a:spcPct val="0"/>
              </a:spcAft>
            </a:pPr>
            <a:r>
              <a:rPr lang="en-US" altLang="zh-CN" sz="1400" b="1">
                <a:solidFill>
                  <a:srgbClr val="FFFFFF"/>
                </a:solidFill>
                <a:latin typeface="+mn-ea"/>
                <a:cs typeface="+mn-ea"/>
              </a:rPr>
              <a:t>02</a:t>
            </a:r>
            <a:endParaRPr lang="zh-CN" altLang="en-US" sz="1400" b="1">
              <a:solidFill>
                <a:srgbClr val="FFFFFF"/>
              </a:solidFill>
              <a:latin typeface="+mn-ea"/>
              <a:cs typeface="+mn-ea"/>
            </a:endParaRPr>
          </a:p>
        </p:txBody>
      </p:sp>
      <p:sp>
        <p:nvSpPr>
          <p:cNvPr id="32" name="矩形 31"/>
          <p:cNvSpPr/>
          <p:nvPr>
            <p:custDataLst>
              <p:tags r:id="rId18"/>
            </p:custDataLst>
          </p:nvPr>
        </p:nvSpPr>
        <p:spPr>
          <a:xfrm>
            <a:off x="1067760" y="5288254"/>
            <a:ext cx="4451984" cy="868507"/>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200" kern="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rPr>
              <a:t>将充分结合存量股权转让、私募定增、股权质押融资、私募可转债等区域性股权市场自身金融服务手段，并与各类金融机构建立广泛合作，为优质企业上市成长提供金融助力，为全国性证券交易所培育和输送上市企业资源。</a:t>
            </a:r>
            <a:endParaRPr lang="zh-CN" altLang="en-US" sz="1200" kern="0">
              <a:ln>
                <a:noFill/>
                <a:prstDash val="sysDot"/>
              </a:ln>
              <a:solidFill>
                <a:schemeClr val="tx1">
                  <a:lumMod val="85000"/>
                  <a:lumOff val="15000"/>
                </a:schemeClr>
              </a:solidFill>
              <a:latin typeface="微软雅黑" panose="020B0503020204020204" pitchFamily="34" charset="-122"/>
              <a:ea typeface="微软雅黑" panose="020B0503020204020204" pitchFamily="34" charset="-122"/>
              <a:cs typeface="+mn-ea"/>
            </a:endParaRPr>
          </a:p>
        </p:txBody>
      </p:sp>
      <p:sp>
        <p:nvSpPr>
          <p:cNvPr id="33" name="矩形 32"/>
          <p:cNvSpPr/>
          <p:nvPr>
            <p:custDataLst>
              <p:tags r:id="rId19"/>
            </p:custDataLst>
          </p:nvPr>
        </p:nvSpPr>
        <p:spPr>
          <a:xfrm>
            <a:off x="1068070" y="4861996"/>
            <a:ext cx="4451985" cy="379730"/>
          </a:xfrm>
          <a:prstGeom prst="rect">
            <a:avLst/>
          </a:prstGeom>
          <a:noFill/>
        </p:spPr>
        <p:txBody>
          <a:bodyPr wrap="square" lIns="0" tIns="0" rIns="0" bIns="0" rtlCol="0" anchor="b">
            <a:noAutofit/>
          </a:bodyPr>
          <a:lstStyle/>
          <a:p>
            <a:pPr>
              <a:spcBef>
                <a:spcPct val="0"/>
              </a:spcBef>
              <a:spcAft>
                <a:spcPct val="0"/>
              </a:spcAft>
            </a:pPr>
            <a:r>
              <a:rPr lang="zh-CN" altLang="en-US" sz="1600" b="1">
                <a:solidFill>
                  <a:schemeClr val="accent1"/>
                </a:solidFill>
                <a:latin typeface="微软雅黑" panose="020B0503020204020204" pitchFamily="34" charset="-122"/>
                <a:ea typeface="微软雅黑" panose="020B0503020204020204" pitchFamily="34" charset="-122"/>
                <a:cs typeface="+mn-ea"/>
              </a:rPr>
              <a:t>提升企业上市培育能力</a:t>
            </a:r>
            <a:endParaRPr lang="zh-CN" altLang="en-US" sz="1600" b="1">
              <a:solidFill>
                <a:schemeClr val="accent1"/>
              </a:solidFill>
              <a:latin typeface="微软雅黑" panose="020B0503020204020204" pitchFamily="34" charset="-122"/>
              <a:ea typeface="微软雅黑" panose="020B0503020204020204" pitchFamily="34" charset="-122"/>
              <a:cs typeface="+mn-ea"/>
            </a:endParaRPr>
          </a:p>
        </p:txBody>
      </p:sp>
      <p:sp>
        <p:nvSpPr>
          <p:cNvPr id="35" name="椭圆 34"/>
          <p:cNvSpPr/>
          <p:nvPr>
            <p:custDataLst>
              <p:tags r:id="rId20"/>
            </p:custDataLst>
          </p:nvPr>
        </p:nvSpPr>
        <p:spPr>
          <a:xfrm>
            <a:off x="672904" y="4961878"/>
            <a:ext cx="321310" cy="321310"/>
          </a:xfrm>
          <a:prstGeom prst="ellipse">
            <a:avLst/>
          </a:prstGeom>
          <a:solidFill>
            <a:schemeClr val="accent1"/>
          </a:solidFill>
          <a:effectLst/>
        </p:spPr>
        <p:txBody>
          <a:bodyPr wrap="none" lIns="0" tIns="0" rIns="0" bIns="0" rtlCol="0" anchor="ctr" anchorCtr="0">
            <a:noAutofit/>
          </a:bodyPr>
          <a:lstStyle/>
          <a:p>
            <a:pPr algn="ctr">
              <a:spcBef>
                <a:spcPct val="0"/>
              </a:spcBef>
              <a:spcAft>
                <a:spcPct val="0"/>
              </a:spcAft>
            </a:pPr>
            <a:r>
              <a:rPr lang="en-US" altLang="zh-CN" sz="1400" b="1">
                <a:solidFill>
                  <a:srgbClr val="FFFFFF"/>
                </a:solidFill>
                <a:latin typeface="+mn-ea"/>
                <a:cs typeface="+mn-ea"/>
              </a:rPr>
              <a:t>03</a:t>
            </a:r>
            <a:endParaRPr lang="zh-CN" altLang="en-US" sz="1400" b="1">
              <a:solidFill>
                <a:srgbClr val="FFFFFF"/>
              </a:solidFill>
              <a:latin typeface="+mn-ea"/>
              <a:cs typeface="+mn-ea"/>
            </a:endParaRPr>
          </a:p>
        </p:txBody>
      </p:sp>
      <p:sp>
        <p:nvSpPr>
          <p:cNvPr id="52" name="文本框 51"/>
          <p:cNvSpPr txBox="1"/>
          <p:nvPr/>
        </p:nvSpPr>
        <p:spPr>
          <a:xfrm>
            <a:off x="6633210" y="2019300"/>
            <a:ext cx="4262120" cy="368300"/>
          </a:xfrm>
          <a:prstGeom prst="rect">
            <a:avLst/>
          </a:prstGeom>
          <a:noFill/>
        </p:spPr>
        <p:txBody>
          <a:bodyPr wrap="square" rtlCol="0" anchor="t">
            <a:spAutoFit/>
          </a:bodyPr>
          <a:lstStyle/>
          <a:p>
            <a:pPr algn="ctr"/>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专精特新</a:t>
            </a:r>
            <a:r>
              <a:rPr lang="en-US" altLang="zh-CN"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基金（总规模</a:t>
            </a:r>
            <a:r>
              <a:rPr lang="en-US" altLang="zh-CN"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50</a:t>
            </a:r>
            <a:r>
              <a:rPr lang="zh-CN" altLang="en-US" b="1">
                <a:latin typeface="微软雅黑" panose="020B0503020204020204" pitchFamily="34" charset="-122"/>
                <a:ea typeface="微软雅黑" panose="020B0503020204020204" pitchFamily="34" charset="-122"/>
                <a:cs typeface="微软雅黑" panose="020B0503020204020204" pitchFamily="34" charset="-122"/>
              </a:rPr>
              <a:t>亿元）</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1" name="文本框 60"/>
          <p:cNvSpPr txBox="1"/>
          <p:nvPr/>
        </p:nvSpPr>
        <p:spPr>
          <a:xfrm>
            <a:off x="8837930" y="2646045"/>
            <a:ext cx="2921000" cy="521970"/>
          </a:xfrm>
          <a:prstGeom prst="rect">
            <a:avLst/>
          </a:prstGeom>
          <a:noFill/>
        </p:spPr>
        <p:txBody>
          <a:bodyPr wrap="square" rtlCol="0">
            <a:spAutoFit/>
          </a:bodyPr>
          <a:lstStyle/>
          <a:p>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湖北专精特新创新投资基金</a:t>
            </a:r>
            <a:endParaRPr lang="zh-CN" altLang="en-US" sz="1400" b="1">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规模：</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亿元，已落地</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3" name="文本框 62"/>
          <p:cNvSpPr txBox="1"/>
          <p:nvPr/>
        </p:nvSpPr>
        <p:spPr>
          <a:xfrm>
            <a:off x="8837930" y="3580765"/>
            <a:ext cx="2921000" cy="521970"/>
          </a:xfrm>
          <a:prstGeom prst="rect">
            <a:avLst/>
          </a:prstGeom>
          <a:noFill/>
        </p:spPr>
        <p:txBody>
          <a:bodyPr wrap="square" rtlCol="0">
            <a:spAutoFit/>
          </a:bodyPr>
          <a:lstStyle/>
          <a:p>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宏泰银河专精特新产业基金</a:t>
            </a:r>
            <a:endParaRPr lang="zh-CN" altLang="en-US" sz="140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规模：</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亿元，正在募集中</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4" name="文本框 63"/>
          <p:cNvSpPr txBox="1"/>
          <p:nvPr/>
        </p:nvSpPr>
        <p:spPr>
          <a:xfrm>
            <a:off x="8837930" y="4598670"/>
            <a:ext cx="2921000" cy="521970"/>
          </a:xfrm>
          <a:prstGeom prst="rect">
            <a:avLst/>
          </a:prstGeom>
          <a:noFill/>
        </p:spPr>
        <p:txBody>
          <a:bodyPr wrap="square" rtlCol="0">
            <a:spAutoFit/>
          </a:bodyPr>
          <a:lstStyle/>
          <a:p>
            <a:r>
              <a:rPr lang="zh-CN" altLang="en-US" sz="1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与长江产投、洪山资本共建</a:t>
            </a:r>
            <a:endParaRPr lang="zh-CN" altLang="en-US" sz="1400" b="1">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400">
                <a:latin typeface="微软雅黑" panose="020B0503020204020204" pitchFamily="34" charset="-122"/>
                <a:ea typeface="微软雅黑" panose="020B0503020204020204" pitchFamily="34" charset="-122"/>
                <a:cs typeface="微软雅黑" panose="020B0503020204020204" pitchFamily="34" charset="-122"/>
              </a:rPr>
              <a:t>规模：</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亿元，已启动设立工作</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5" name="文本框 64"/>
          <p:cNvSpPr txBox="1"/>
          <p:nvPr/>
        </p:nvSpPr>
        <p:spPr>
          <a:xfrm>
            <a:off x="8858250" y="5511800"/>
            <a:ext cx="2921000" cy="306705"/>
          </a:xfrm>
          <a:prstGeom prst="rect">
            <a:avLst/>
          </a:prstGeom>
          <a:noFill/>
        </p:spPr>
        <p:txBody>
          <a:bodyPr wrap="square" rtlCol="0">
            <a:spAutoFit/>
          </a:bodyPr>
          <a:lstStyle/>
          <a:p>
            <a:r>
              <a:rPr lang="zh-CN" sz="14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筹建中</a:t>
            </a:r>
            <a:r>
              <a:rPr lang="en-US" altLang="zh-CN" sz="14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a:solidFill>
                <a:schemeClr val="bg2">
                  <a:lumMod val="5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4" name="组合 73"/>
          <p:cNvGrpSpPr/>
          <p:nvPr>
            <p:custDataLst>
              <p:tags r:id="rId21"/>
            </p:custDataLst>
          </p:nvPr>
        </p:nvGrpSpPr>
        <p:grpSpPr>
          <a:xfrm>
            <a:off x="7646670" y="4820285"/>
            <a:ext cx="952500" cy="186690"/>
            <a:chOff x="11793" y="3409"/>
            <a:chExt cx="1500" cy="294"/>
          </a:xfrm>
          <a:solidFill>
            <a:srgbClr val="E57972"/>
          </a:solidFill>
        </p:grpSpPr>
        <p:cxnSp>
          <p:nvCxnSpPr>
            <p:cNvPr id="75" name="直接连接符 74"/>
            <p:cNvCxnSpPr/>
            <p:nvPr>
              <p:custDataLst>
                <p:tags r:id="rId22"/>
              </p:custDataLst>
            </p:nvPr>
          </p:nvCxnSpPr>
          <p:spPr>
            <a:xfrm flipV="1">
              <a:off x="11793" y="3413"/>
              <a:ext cx="216" cy="290"/>
            </a:xfrm>
            <a:prstGeom prst="line">
              <a:avLst/>
            </a:prstGeom>
            <a:grpFill/>
            <a:ln>
              <a:solidFill>
                <a:srgbClr val="E57972"/>
              </a:solidFill>
            </a:ln>
          </p:spPr>
          <p:style>
            <a:lnRef idx="1">
              <a:srgbClr val="00B0F0"/>
            </a:lnRef>
            <a:fillRef idx="0">
              <a:srgbClr val="00B0F0"/>
            </a:fillRef>
            <a:effectRef idx="0">
              <a:srgbClr val="00B0F0"/>
            </a:effectRef>
            <a:fontRef idx="minor">
              <a:srgbClr val="5C5C5C"/>
            </a:fontRef>
          </p:style>
        </p:cxnSp>
        <p:cxnSp>
          <p:nvCxnSpPr>
            <p:cNvPr id="76" name="直接连接符 75"/>
            <p:cNvCxnSpPr/>
            <p:nvPr>
              <p:custDataLst>
                <p:tags r:id="rId23"/>
              </p:custDataLst>
            </p:nvPr>
          </p:nvCxnSpPr>
          <p:spPr>
            <a:xfrm flipV="1">
              <a:off x="12009" y="3409"/>
              <a:ext cx="1284" cy="1"/>
            </a:xfrm>
            <a:prstGeom prst="line">
              <a:avLst/>
            </a:prstGeom>
            <a:grpFill/>
            <a:ln>
              <a:solidFill>
                <a:srgbClr val="E57972"/>
              </a:solidFill>
            </a:ln>
          </p:spPr>
          <p:style>
            <a:lnRef idx="1">
              <a:srgbClr val="00B0F0"/>
            </a:lnRef>
            <a:fillRef idx="0">
              <a:srgbClr val="00B0F0"/>
            </a:fillRef>
            <a:effectRef idx="0">
              <a:srgbClr val="00B0F0"/>
            </a:effectRef>
            <a:fontRef idx="minor">
              <a:srgbClr val="5C5C5C"/>
            </a:fontRef>
          </p:style>
        </p:cxnSp>
      </p:grpSp>
      <p:sp>
        <p:nvSpPr>
          <p:cNvPr id="81" name="椭圆 80"/>
          <p:cNvSpPr/>
          <p:nvPr/>
        </p:nvSpPr>
        <p:spPr>
          <a:xfrm>
            <a:off x="8599170" y="2745105"/>
            <a:ext cx="76200" cy="85090"/>
          </a:xfrm>
          <a:prstGeom prst="ellipse">
            <a:avLst/>
          </a:prstGeom>
          <a:solidFill>
            <a:srgbClr val="D8572A"/>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2" name="椭圆 81"/>
          <p:cNvSpPr/>
          <p:nvPr/>
        </p:nvSpPr>
        <p:spPr>
          <a:xfrm>
            <a:off x="8598535" y="3734435"/>
            <a:ext cx="76200" cy="85090"/>
          </a:xfrm>
          <a:prstGeom prst="ellipse">
            <a:avLst/>
          </a:prstGeom>
          <a:solidFill>
            <a:srgbClr val="A4411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5" name="文本框 84"/>
          <p:cNvSpPr txBox="1"/>
          <p:nvPr>
            <p:custDataLst>
              <p:tags r:id="rId24"/>
            </p:custDataLst>
          </p:nvPr>
        </p:nvSpPr>
        <p:spPr>
          <a:xfrm>
            <a:off x="7026910" y="4624705"/>
            <a:ext cx="1264285" cy="372745"/>
          </a:xfrm>
          <a:prstGeom prst="rect">
            <a:avLst/>
          </a:prstGeom>
          <a:noFill/>
        </p:spPr>
        <p:txBody>
          <a:bodyPr wrap="square" rtlCol="0" anchor="ctr" anchorCtr="0">
            <a:noAutofit/>
          </a:bodyPr>
          <a:lstStyle/>
          <a:p>
            <a:pPr algn="ctr"/>
            <a:r>
              <a:rPr lang="zh-CN" altLang="en-US" sz="1600" b="1">
                <a:solidFill>
                  <a:srgbClr val="8A0017"/>
                </a:solidFill>
                <a:latin typeface="微软雅黑" panose="020B0503020204020204" pitchFamily="34" charset="-122"/>
                <a:ea typeface="微软雅黑" panose="020B0503020204020204" pitchFamily="34" charset="-122"/>
              </a:rPr>
              <a:t>第三支</a:t>
            </a:r>
            <a:endParaRPr lang="zh-CN" altLang="en-US" sz="1600" b="1">
              <a:solidFill>
                <a:srgbClr val="8A0017"/>
              </a:solidFill>
              <a:latin typeface="微软雅黑" panose="020B0503020204020204" pitchFamily="34" charset="-122"/>
              <a:ea typeface="微软雅黑" panose="020B0503020204020204" pitchFamily="34" charset="-122"/>
            </a:endParaRPr>
          </a:p>
        </p:txBody>
      </p:sp>
      <p:sp>
        <p:nvSpPr>
          <p:cNvPr id="88" name="椭圆 87"/>
          <p:cNvSpPr/>
          <p:nvPr/>
        </p:nvSpPr>
        <p:spPr>
          <a:xfrm>
            <a:off x="8598535" y="4778375"/>
            <a:ext cx="76200" cy="85090"/>
          </a:xfrm>
          <a:prstGeom prst="ellipse">
            <a:avLst/>
          </a:prstGeom>
          <a:solidFill>
            <a:srgbClr val="E57972"/>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9" name="椭圆 88"/>
          <p:cNvSpPr/>
          <p:nvPr/>
        </p:nvSpPr>
        <p:spPr>
          <a:xfrm>
            <a:off x="8631555" y="5631180"/>
            <a:ext cx="76200" cy="85090"/>
          </a:xfrm>
          <a:prstGeom prst="ellipse">
            <a:avLst/>
          </a:prstGeom>
          <a:solidFill>
            <a:schemeClr val="tx2">
              <a:lumMod val="9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1" name="圆角矩形 50"/>
          <p:cNvSpPr/>
          <p:nvPr/>
        </p:nvSpPr>
        <p:spPr>
          <a:xfrm>
            <a:off x="5913755" y="1865630"/>
            <a:ext cx="5657215" cy="4565650"/>
          </a:xfrm>
          <a:prstGeom prst="roundRect">
            <a:avLst/>
          </a:prstGeom>
          <a:noFill/>
          <a:ln w="28575" cmpd="sng">
            <a:solidFill>
              <a:srgbClr val="C00000"/>
            </a:solidFill>
            <a:prstDash val="sys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1" name="椭圆 90"/>
          <p:cNvSpPr/>
          <p:nvPr/>
        </p:nvSpPr>
        <p:spPr>
          <a:xfrm>
            <a:off x="6219825" y="3802380"/>
            <a:ext cx="1047750" cy="1009015"/>
          </a:xfrm>
          <a:prstGeom prst="ellipse">
            <a:avLst/>
          </a:prstGeom>
          <a:solidFill>
            <a:schemeClr val="bg1"/>
          </a:solidFill>
          <a:ln w="69850" cmpd="sng">
            <a:solidFill>
              <a:schemeClr val="accent2">
                <a:lumMod val="60000"/>
                <a:lumOff val="40000"/>
              </a:schemeClr>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2" name="文本框 91"/>
          <p:cNvSpPr txBox="1"/>
          <p:nvPr/>
        </p:nvSpPr>
        <p:spPr>
          <a:xfrm>
            <a:off x="6286500" y="4088765"/>
            <a:ext cx="968375" cy="368300"/>
          </a:xfrm>
          <a:prstGeom prst="rect">
            <a:avLst/>
          </a:prstGeom>
          <a:noFill/>
        </p:spPr>
        <p:txBody>
          <a:bodyPr wrap="square" rtlCol="0">
            <a:spAutoFit/>
            <a:scene3d>
              <a:camera prst="orthographicFront"/>
              <a:lightRig rig="threePt" dir="t"/>
            </a:scene3d>
          </a:bodyPr>
          <a:lstStyle/>
          <a:p>
            <a:r>
              <a:rPr lang="en-US" altLang="zh-CN" b="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50</a:t>
            </a:r>
            <a:r>
              <a:rPr lang="zh-CN" altLang="en-US" b="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rPr>
              <a:t>亿元</a:t>
            </a:r>
            <a:endParaRPr lang="zh-CN" altLang="en-US" b="1">
              <a:solidFill>
                <a:srgbClr val="C0000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3" name="文本框 92"/>
          <p:cNvSpPr txBox="1"/>
          <p:nvPr>
            <p:custDataLst>
              <p:tags r:id="rId25"/>
            </p:custDataLst>
          </p:nvPr>
        </p:nvSpPr>
        <p:spPr>
          <a:xfrm>
            <a:off x="6591300" y="2830195"/>
            <a:ext cx="676275" cy="372745"/>
          </a:xfrm>
          <a:prstGeom prst="rect">
            <a:avLst/>
          </a:prstGeom>
          <a:noFill/>
        </p:spPr>
        <p:txBody>
          <a:bodyPr wrap="square" rtlCol="0" anchor="ctr" anchorCtr="0">
            <a:noAutofit/>
          </a:bodyPr>
          <a:lstStyle/>
          <a:p>
            <a:pPr algn="ctr"/>
            <a:r>
              <a:rPr lang="zh-CN" altLang="en-US" sz="1600" b="1">
                <a:solidFill>
                  <a:schemeClr val="bg2"/>
                </a:solidFill>
                <a:latin typeface="微软雅黑" panose="020B0503020204020204" pitchFamily="34" charset="-122"/>
                <a:ea typeface="微软雅黑" panose="020B0503020204020204" pitchFamily="34" charset="-122"/>
              </a:rPr>
              <a:t>首支</a:t>
            </a:r>
            <a:endParaRPr lang="zh-CN" altLang="en-US" sz="1600" b="1">
              <a:solidFill>
                <a:schemeClr val="bg2"/>
              </a:solidFill>
              <a:latin typeface="微软雅黑" panose="020B0503020204020204" pitchFamily="34" charset="-122"/>
              <a:ea typeface="微软雅黑" panose="020B0503020204020204" pitchFamily="34" charset="-122"/>
            </a:endParaRPr>
          </a:p>
        </p:txBody>
      </p:sp>
      <p:sp>
        <p:nvSpPr>
          <p:cNvPr id="18" name="矩形 17"/>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8693785" y="136525"/>
            <a:ext cx="3498215" cy="10274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4819015" y="993775"/>
            <a:ext cx="184785" cy="338455"/>
          </a:xfrm>
          <a:prstGeom prst="rect">
            <a:avLst/>
          </a:prstGeom>
        </p:spPr>
        <p:txBody>
          <a:bodyPr wrap="none">
            <a:spAutoFit/>
          </a:bodyPr>
          <a:lstStyle/>
          <a:p>
            <a:pPr algn="l"/>
            <a:endParaRPr lang="zh-CN" altLang="en-US" sz="1600" dirty="0">
              <a:solidFill>
                <a:srgbClr val="1C56A6"/>
              </a:solidFill>
              <a:effectLst/>
              <a:latin typeface="微软雅黑" panose="020B0503020204020204" pitchFamily="34" charset="-122"/>
              <a:ea typeface="微软雅黑" panose="020B0503020204020204" pitchFamily="34" charset="-122"/>
              <a:cs typeface="+mn-ea"/>
              <a:sym typeface="+mn-ea"/>
            </a:endParaRPr>
          </a:p>
        </p:txBody>
      </p:sp>
      <p:sp>
        <p:nvSpPr>
          <p:cNvPr id="9" name="矩形 8"/>
          <p:cNvSpPr/>
          <p:nvPr/>
        </p:nvSpPr>
        <p:spPr>
          <a:xfrm>
            <a:off x="2170430" y="486410"/>
            <a:ext cx="6772275" cy="521970"/>
          </a:xfrm>
          <a:prstGeom prst="rect">
            <a:avLst/>
          </a:prstGeom>
        </p:spPr>
        <p:txBody>
          <a:bodyPr wrap="square">
            <a:spAutoFit/>
          </a:bodyPr>
          <a:lstStyle/>
          <a:p>
            <a:pPr algn="ctr"/>
            <a:r>
              <a:rPr lang="zh-CN" altLang="en-US" sz="2800" b="1" dirty="0">
                <a:solidFill>
                  <a:srgbClr val="1C56A6"/>
                </a:solidFill>
                <a:cs typeface="+mn-ea"/>
                <a:sym typeface="+mn-lt"/>
              </a:rPr>
              <a:t>创新业务</a:t>
            </a:r>
            <a:r>
              <a:rPr lang="en-US" altLang="zh-CN" sz="2800" b="1" dirty="0">
                <a:solidFill>
                  <a:srgbClr val="1C56A6"/>
                </a:solidFill>
                <a:cs typeface="+mn-ea"/>
                <a:sym typeface="+mn-lt"/>
              </a:rPr>
              <a:t>——</a:t>
            </a:r>
            <a:r>
              <a:rPr lang="zh-CN" altLang="en-US" sz="2800" b="1" dirty="0">
                <a:solidFill>
                  <a:srgbClr val="1C56A6"/>
                </a:solidFill>
                <a:cs typeface="+mn-ea"/>
                <a:sym typeface="+mn-lt"/>
              </a:rPr>
              <a:t>股权投资线上综合服务平台</a:t>
            </a:r>
            <a:endParaRPr lang="zh-CN" altLang="en-US" sz="2800" b="1" dirty="0">
              <a:solidFill>
                <a:srgbClr val="1C56A6"/>
              </a:solidFill>
              <a:cs typeface="+mn-ea"/>
              <a:sym typeface="+mn-lt"/>
            </a:endParaRPr>
          </a:p>
        </p:txBody>
      </p:sp>
      <p:cxnSp>
        <p:nvCxnSpPr>
          <p:cNvPr id="28" name="直接连接符 27"/>
          <p:cNvCxnSpPr/>
          <p:nvPr/>
        </p:nvCxnSpPr>
        <p:spPr>
          <a:xfrm>
            <a:off x="2157937" y="962845"/>
            <a:ext cx="6612255" cy="9525"/>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789295" y="1750060"/>
            <a:ext cx="5793740" cy="2148205"/>
          </a:xfrm>
          <a:prstGeom prst="rect">
            <a:avLst/>
          </a:prstGeom>
          <a:ln>
            <a:noFill/>
          </a:ln>
        </p:spPr>
        <p:txBody>
          <a:bodyPr wrap="square">
            <a:noAutofit/>
          </a:bodyPr>
          <a:lstStyle/>
          <a:p>
            <a:pPr marL="285750" lvl="0" indent="-285750" algn="just">
              <a:lnSpc>
                <a:spcPct val="150000"/>
              </a:lnSpc>
              <a:buFont typeface="Wingdings" panose="05000000000000000000" charset="0"/>
              <a:buChar char=""/>
            </a:pPr>
            <a:endParaRPr sz="2000" dirty="0">
              <a:solidFill>
                <a:srgbClr val="000000"/>
              </a:solidFill>
              <a:latin typeface="微软雅黑" panose="020B0503020204020204" pitchFamily="34" charset="-122"/>
              <a:ea typeface="微软雅黑" panose="020B0503020204020204" pitchFamily="34" charset="-122"/>
            </a:endParaRPr>
          </a:p>
        </p:txBody>
      </p:sp>
      <p:sp>
        <p:nvSpPr>
          <p:cNvPr id="15" name="圆角矩形 14"/>
          <p:cNvSpPr/>
          <p:nvPr>
            <p:custDataLst>
              <p:tags r:id="rId1"/>
            </p:custDataLst>
          </p:nvPr>
        </p:nvSpPr>
        <p:spPr>
          <a:xfrm>
            <a:off x="280035" y="1420495"/>
            <a:ext cx="6156960" cy="497903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
        <p:nvSpPr>
          <p:cNvPr id="17" name="Rectangle 8"/>
          <p:cNvSpPr/>
          <p:nvPr>
            <p:custDataLst>
              <p:tags r:id="rId2"/>
            </p:custDataLst>
          </p:nvPr>
        </p:nvSpPr>
        <p:spPr>
          <a:xfrm>
            <a:off x="574040" y="1332230"/>
            <a:ext cx="4087495" cy="417830"/>
          </a:xfrm>
          <a:prstGeom prst="rect">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latin typeface="微软雅黑" panose="020B0503020204020204" pitchFamily="34" charset="-122"/>
              <a:ea typeface="微软雅黑" panose="020B0503020204020204" pitchFamily="34" charset="-122"/>
            </a:endParaRPr>
          </a:p>
        </p:txBody>
      </p:sp>
      <p:sp>
        <p:nvSpPr>
          <p:cNvPr id="18" name="矩形 17"/>
          <p:cNvSpPr/>
          <p:nvPr/>
        </p:nvSpPr>
        <p:spPr>
          <a:xfrm>
            <a:off x="363855" y="1934845"/>
            <a:ext cx="5793740" cy="3953510"/>
          </a:xfrm>
          <a:prstGeom prst="rect">
            <a:avLst/>
          </a:prstGeom>
          <a:ln>
            <a:noFill/>
          </a:ln>
        </p:spPr>
        <p:txBody>
          <a:bodyPr wrap="square">
            <a:noAutofit/>
          </a:bodyPr>
          <a:lstStyle/>
          <a:p>
            <a:pPr marL="285750" lvl="0" indent="-285750" algn="just">
              <a:lnSpc>
                <a:spcPct val="150000"/>
              </a:lnSpc>
              <a:buFont typeface="Wingdings" panose="05000000000000000000" charset="0"/>
              <a:buChar char=""/>
            </a:pPr>
            <a:r>
              <a:rPr lang="en-US" altLang="zh-CN" sz="2000" dirty="0">
                <a:solidFill>
                  <a:srgbClr val="000000"/>
                </a:solidFill>
                <a:latin typeface="微软雅黑" panose="020B0503020204020204" pitchFamily="34" charset="-122"/>
                <a:ea typeface="微软雅黑" panose="020B0503020204020204" pitchFamily="34" charset="-122"/>
              </a:rPr>
              <a:t>2024</a:t>
            </a:r>
            <a:r>
              <a:rPr lang="zh-CN" altLang="en-US" sz="2000" dirty="0">
                <a:solidFill>
                  <a:srgbClr val="000000"/>
                </a:solidFill>
                <a:latin typeface="微软雅黑" panose="020B0503020204020204" pitchFamily="34" charset="-122"/>
                <a:ea typeface="微软雅黑" panose="020B0503020204020204" pitchFamily="34" charset="-122"/>
              </a:rPr>
              <a:t>年</a:t>
            </a:r>
            <a:r>
              <a:rPr lang="en-US" altLang="zh-CN" sz="2000" dirty="0">
                <a:solidFill>
                  <a:srgbClr val="000000"/>
                </a:solidFill>
                <a:latin typeface="微软雅黑" panose="020B0503020204020204" pitchFamily="34" charset="-122"/>
                <a:ea typeface="微软雅黑" panose="020B0503020204020204" pitchFamily="34" charset="-122"/>
              </a:rPr>
              <a:t>5</a:t>
            </a:r>
            <a:r>
              <a:rPr lang="zh-CN" altLang="en-US" sz="2000" dirty="0">
                <a:solidFill>
                  <a:srgbClr val="000000"/>
                </a:solidFill>
                <a:latin typeface="微软雅黑" panose="020B0503020204020204" pitchFamily="34" charset="-122"/>
                <a:ea typeface="微软雅黑" panose="020B0503020204020204" pitchFamily="34" charset="-122"/>
              </a:rPr>
              <a:t>月</a:t>
            </a:r>
            <a:r>
              <a:rPr lang="en-US" altLang="zh-CN" sz="2000" dirty="0">
                <a:solidFill>
                  <a:srgbClr val="000000"/>
                </a:solidFill>
                <a:latin typeface="微软雅黑" panose="020B0503020204020204" pitchFamily="34" charset="-122"/>
                <a:ea typeface="微软雅黑" panose="020B0503020204020204" pitchFamily="34" charset="-122"/>
              </a:rPr>
              <a:t>11</a:t>
            </a:r>
            <a:r>
              <a:rPr lang="zh-CN" altLang="en-US" sz="2000" dirty="0">
                <a:solidFill>
                  <a:srgbClr val="000000"/>
                </a:solidFill>
                <a:latin typeface="微软雅黑" panose="020B0503020204020204" pitchFamily="34" charset="-122"/>
                <a:ea typeface="微软雅黑" panose="020B0503020204020204" pitchFamily="34" charset="-122"/>
              </a:rPr>
              <a:t>日，省人民政府印发《关于推动私募股权投资行业高质量发展的若干措施》的通知，旨在打造湖北股权投资</a:t>
            </a:r>
            <a:r>
              <a:rPr lang="en-US" altLang="zh-CN" sz="2000" dirty="0">
                <a:solidFill>
                  <a:srgbClr val="000000"/>
                </a:solidFill>
                <a:latin typeface="微软雅黑" panose="020B0503020204020204" pitchFamily="34" charset="-122"/>
                <a:ea typeface="微软雅黑" panose="020B0503020204020204" pitchFamily="34" charset="-122"/>
              </a:rPr>
              <a:t>“</a:t>
            </a:r>
            <a:r>
              <a:rPr lang="zh-CN" altLang="en-US" sz="2000" dirty="0">
                <a:solidFill>
                  <a:srgbClr val="000000"/>
                </a:solidFill>
                <a:latin typeface="微软雅黑" panose="020B0503020204020204" pitchFamily="34" charset="-122"/>
                <a:ea typeface="微软雅黑" panose="020B0503020204020204" pitchFamily="34" charset="-122"/>
              </a:rPr>
              <a:t>最优环境</a:t>
            </a:r>
            <a:r>
              <a:rPr lang="en-US" altLang="zh-CN" sz="2000" dirty="0">
                <a:solidFill>
                  <a:srgbClr val="000000"/>
                </a:solidFill>
                <a:latin typeface="微软雅黑" panose="020B0503020204020204" pitchFamily="34" charset="-122"/>
                <a:ea typeface="微软雅黑" panose="020B0503020204020204" pitchFamily="34" charset="-122"/>
              </a:rPr>
              <a:t>”</a:t>
            </a:r>
            <a:r>
              <a:rPr lang="zh-CN" altLang="en-US" sz="2000" dirty="0">
                <a:solidFill>
                  <a:srgbClr val="000000"/>
                </a:solidFill>
                <a:latin typeface="微软雅黑" panose="020B0503020204020204" pitchFamily="34" charset="-122"/>
                <a:ea typeface="微软雅黑" panose="020B0503020204020204" pitchFamily="34" charset="-122"/>
              </a:rPr>
              <a:t>。</a:t>
            </a:r>
            <a:endParaRPr lang="zh-CN" altLang="en-US" sz="2000" dirty="0">
              <a:solidFill>
                <a:srgbClr val="000000"/>
              </a:solidFill>
              <a:latin typeface="微软雅黑" panose="020B0503020204020204" pitchFamily="34" charset="-122"/>
              <a:ea typeface="微软雅黑" panose="020B0503020204020204" pitchFamily="34" charset="-122"/>
            </a:endParaRPr>
          </a:p>
          <a:p>
            <a:pPr marL="285750" lvl="0" indent="-285750" algn="just">
              <a:lnSpc>
                <a:spcPct val="150000"/>
              </a:lnSpc>
              <a:buFont typeface="Wingdings" panose="05000000000000000000" charset="0"/>
              <a:buChar char=""/>
            </a:pPr>
            <a:endParaRPr lang="zh-CN" altLang="en-US" sz="2000" dirty="0">
              <a:solidFill>
                <a:srgbClr val="000000"/>
              </a:solidFill>
              <a:latin typeface="微软雅黑" panose="020B0503020204020204" pitchFamily="34" charset="-122"/>
              <a:ea typeface="微软雅黑" panose="020B0503020204020204" pitchFamily="34" charset="-122"/>
            </a:endParaRPr>
          </a:p>
          <a:p>
            <a:pPr marL="285750" lvl="0" indent="-285750" algn="just">
              <a:lnSpc>
                <a:spcPct val="150000"/>
              </a:lnSpc>
              <a:buFont typeface="Wingdings" panose="05000000000000000000" charset="0"/>
              <a:buChar char=""/>
            </a:pPr>
            <a:r>
              <a:rPr lang="zh-CN" altLang="en-US" sz="2000" dirty="0">
                <a:solidFill>
                  <a:srgbClr val="000000"/>
                </a:solidFill>
                <a:latin typeface="微软雅黑" panose="020B0503020204020204" pitchFamily="34" charset="-122"/>
                <a:ea typeface="微软雅黑" panose="020B0503020204020204" pitchFamily="34" charset="-122"/>
              </a:rPr>
              <a:t>提出：</a:t>
            </a:r>
            <a:r>
              <a:rPr lang="en-US" altLang="zh-CN" sz="2000" b="1" dirty="0">
                <a:solidFill>
                  <a:srgbClr val="000000"/>
                </a:solidFill>
                <a:latin typeface="微软雅黑" panose="020B0503020204020204" pitchFamily="34" charset="-122"/>
                <a:ea typeface="微软雅黑" panose="020B0503020204020204" pitchFamily="34" charset="-122"/>
              </a:rPr>
              <a:t>“</a:t>
            </a:r>
            <a:r>
              <a:rPr lang="zh-CN" altLang="en-US" sz="2000" b="1" dirty="0">
                <a:solidFill>
                  <a:srgbClr val="000000"/>
                </a:solidFill>
                <a:latin typeface="微软雅黑" panose="020B0503020204020204" pitchFamily="34" charset="-122"/>
                <a:ea typeface="微软雅黑" panose="020B0503020204020204" pitchFamily="34" charset="-122"/>
              </a:rPr>
              <a:t>依托武汉股权托管交易中心建设股权投资线上综合服务平台，联通行业主管部门、股权投资机构与企业、项目的信息对接。</a:t>
            </a:r>
            <a:r>
              <a:rPr lang="en-US" altLang="zh-CN" sz="2000" b="1" dirty="0">
                <a:solidFill>
                  <a:srgbClr val="000000"/>
                </a:solidFill>
                <a:latin typeface="微软雅黑" panose="020B0503020204020204" pitchFamily="34" charset="-122"/>
                <a:ea typeface="微软雅黑" panose="020B0503020204020204" pitchFamily="34" charset="-122"/>
              </a:rPr>
              <a:t>”</a:t>
            </a:r>
            <a:endParaRPr lang="en-US" altLang="zh-CN" sz="2000" b="1" dirty="0">
              <a:solidFill>
                <a:srgbClr val="000000"/>
              </a:solidFill>
              <a:latin typeface="微软雅黑" panose="020B0503020204020204" pitchFamily="34" charset="-122"/>
              <a:ea typeface="微软雅黑" panose="020B0503020204020204" pitchFamily="34" charset="-122"/>
            </a:endParaRPr>
          </a:p>
        </p:txBody>
      </p:sp>
      <p:sp>
        <p:nvSpPr>
          <p:cNvPr id="19" name="文本框 18"/>
          <p:cNvSpPr txBox="1"/>
          <p:nvPr>
            <p:custDataLst>
              <p:tags r:id="rId3"/>
            </p:custDataLst>
          </p:nvPr>
        </p:nvSpPr>
        <p:spPr>
          <a:xfrm>
            <a:off x="574040" y="1332230"/>
            <a:ext cx="4087495" cy="417830"/>
          </a:xfrm>
          <a:prstGeom prst="rect">
            <a:avLst/>
          </a:prstGeom>
          <a:noFill/>
          <a:ln>
            <a:noFill/>
          </a:ln>
        </p:spPr>
        <p:txBody>
          <a:bodyPr wrap="square" rtlCol="0">
            <a:noAutofit/>
          </a:bodyPr>
          <a:lstStyle/>
          <a:p>
            <a:pPr lvl="0"/>
            <a:r>
              <a:rPr lang="zh-CN" altLang="en-US" sz="2400" b="1" spc="300" dirty="0">
                <a:solidFill>
                  <a:schemeClr val="dk1"/>
                </a:solidFill>
                <a:latin typeface="微软雅黑" panose="020B0503020204020204" pitchFamily="34" charset="-122"/>
                <a:ea typeface="微软雅黑" panose="020B0503020204020204" pitchFamily="34" charset="-122"/>
              </a:rPr>
              <a:t>打造股权投资</a:t>
            </a:r>
            <a:r>
              <a:rPr lang="en-US" altLang="zh-CN" sz="2400" b="1" spc="300" dirty="0">
                <a:solidFill>
                  <a:schemeClr val="dk1"/>
                </a:solidFill>
                <a:latin typeface="微软雅黑" panose="020B0503020204020204" pitchFamily="34" charset="-122"/>
                <a:ea typeface="微软雅黑" panose="020B0503020204020204" pitchFamily="34" charset="-122"/>
              </a:rPr>
              <a:t>“</a:t>
            </a:r>
            <a:r>
              <a:rPr lang="zh-CN" altLang="en-US" sz="2400" b="1" spc="300" dirty="0">
                <a:solidFill>
                  <a:schemeClr val="dk1"/>
                </a:solidFill>
                <a:latin typeface="微软雅黑" panose="020B0503020204020204" pitchFamily="34" charset="-122"/>
                <a:ea typeface="微软雅黑" panose="020B0503020204020204" pitchFamily="34" charset="-122"/>
              </a:rPr>
              <a:t>最优环境</a:t>
            </a:r>
            <a:r>
              <a:rPr lang="en-US" altLang="zh-CN" sz="2400" b="1" spc="300" dirty="0">
                <a:solidFill>
                  <a:schemeClr val="dk1"/>
                </a:solidFill>
                <a:latin typeface="微软雅黑" panose="020B0503020204020204" pitchFamily="34" charset="-122"/>
                <a:ea typeface="微软雅黑" panose="020B0503020204020204" pitchFamily="34" charset="-122"/>
              </a:rPr>
              <a:t>”</a:t>
            </a:r>
            <a:endParaRPr lang="en-US" altLang="zh-CN" sz="2400" b="1" spc="300" dirty="0">
              <a:solidFill>
                <a:schemeClr val="dk1"/>
              </a:solidFill>
              <a:latin typeface="微软雅黑" panose="020B0503020204020204" pitchFamily="34" charset="-122"/>
              <a:ea typeface="微软雅黑" panose="020B0503020204020204" pitchFamily="34" charset="-122"/>
            </a:endParaRPr>
          </a:p>
        </p:txBody>
      </p:sp>
      <p:sp>
        <p:nvSpPr>
          <p:cNvPr id="20" name="矩形 19"/>
          <p:cNvSpPr/>
          <p:nvPr/>
        </p:nvSpPr>
        <p:spPr>
          <a:xfrm>
            <a:off x="485775" y="4685030"/>
            <a:ext cx="5802630" cy="1322070"/>
          </a:xfrm>
          <a:prstGeom prst="rect">
            <a:avLst/>
          </a:prstGeom>
          <a:ln>
            <a:noFill/>
          </a:ln>
        </p:spPr>
        <p:txBody>
          <a:bodyPr wrap="square">
            <a:noAutofit/>
          </a:bodyPr>
          <a:lstStyle/>
          <a:p>
            <a:pPr marL="285750" lvl="0" indent="-285750">
              <a:lnSpc>
                <a:spcPct val="150000"/>
              </a:lnSpc>
              <a:buFont typeface="Wingdings" panose="05000000000000000000" charset="0"/>
              <a:buChar char=""/>
            </a:pPr>
            <a:endParaRPr sz="2000" dirty="0">
              <a:solidFill>
                <a:srgbClr val="00000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6727825" y="1075055"/>
            <a:ext cx="5072380" cy="5013325"/>
          </a:xfrm>
          <a:prstGeom prst="rect">
            <a:avLst/>
          </a:prstGeom>
        </p:spPr>
      </p:pic>
      <p:sp>
        <p:nvSpPr>
          <p:cNvPr id="7" name="矩形 6"/>
          <p:cNvSpPr/>
          <p:nvPr/>
        </p:nvSpPr>
        <p:spPr>
          <a:xfrm>
            <a:off x="8886825" y="135890"/>
            <a:ext cx="3305175" cy="93916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 name="矩形 2"/>
          <p:cNvSpPr/>
          <p:nvPr/>
        </p:nvSpPr>
        <p:spPr>
          <a:xfrm>
            <a:off x="67945" y="6576695"/>
            <a:ext cx="4516120" cy="28130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10.xml><?xml version="1.0" encoding="utf-8"?>
<p:tagLst xmlns:p="http://schemas.openxmlformats.org/presentationml/2006/main">
  <p:tag name="KSO_WM_UNIT_PLACING_PICTURE_USER_VIEWPORT" val="{&quot;height&quot;:877,&quot;width&quot;:4977}"/>
</p:tagLst>
</file>

<file path=ppt/tags/tag10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LINE_FORE_SCHEMECOLOR_INDEX_BRIGHTNESS" val="0"/>
  <p:tag name="KSO_WM_UNIT_LINE_FORE_SCHEMECOLOR_INDEX" val="5"/>
  <p:tag name="KSO_WM_UNIT_LINE_FILL_TYPE" val="2"/>
</p:tagLst>
</file>

<file path=ppt/tags/tag101.xml><?xml version="1.0" encoding="utf-8"?>
<p:tagLst xmlns:p="http://schemas.openxmlformats.org/presentationml/2006/main">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0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1"/>
  <p:tag name="KSO_WM_TEMPLATE_CATEGORY" val="diagram"/>
  <p:tag name="KSO_WM_TEMPLATE_INDEX" val="20231731"/>
  <p:tag name="KSO_WM_UNIT_LAYERLEVEL" val="1_1"/>
  <p:tag name="KSO_WM_TAG_VERSION" val="3.0"/>
  <p:tag name="KSO_WM_DIAGRAM_GROUP_CODE" val="l1-1"/>
  <p:tag name="KSO_WM_UNIT_TYPE" val="l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LINE_FORE_SCHEMECOLOR_INDEX" val="5"/>
  <p:tag name="KSO_WM_UNIT_TEXT_FILL_FORE_SCHEMECOLOR_INDEX" val="2"/>
  <p:tag name="KSO_WM_UNIT_TEXT_FILL_TYPE" val="1"/>
  <p:tag name="KSO_WM_UNIT_USESOURCEFORMAT_APPLY" val="0"/>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2"/>
  <p:tag name="KSO_WM_TEMPLATE_CATEGORY" val="diagram"/>
  <p:tag name="KSO_WM_TEMPLATE_INDEX" val="20231731"/>
  <p:tag name="KSO_WM_UNIT_LAYERLEVEL" val="1_1"/>
  <p:tag name="KSO_WM_TAG_VERSION" val="3.0"/>
  <p:tag name="KSO_WM_DIAGRAM_GROUP_CODE" val="l1-1"/>
  <p:tag name="KSO_WM_UNIT_TYPE" val="l_i"/>
  <p:tag name="KSO_WM_UNIT_INDEX" val="1_2"/>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3"/>
  <p:tag name="KSO_WM_TEMPLATE_CATEGORY" val="diagram"/>
  <p:tag name="KSO_WM_TEMPLATE_INDEX" val="20231731"/>
  <p:tag name="KSO_WM_UNIT_LAYERLEVEL" val="1_1"/>
  <p:tag name="KSO_WM_TAG_VERSION" val="3.0"/>
  <p:tag name="KSO_WM_DIAGRAM_GROUP_CODE" val="l1-1"/>
  <p:tag name="KSO_WM_UNIT_TYPE" val="l_i"/>
  <p:tag name="KSO_WM_UNIT_INDEX" val="1_3"/>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0"/>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4"/>
  <p:tag name="KSO_WM_TEMPLATE_CATEGORY" val="diagram"/>
  <p:tag name="KSO_WM_TEMPLATE_INDEX" val="20231731"/>
  <p:tag name="KSO_WM_UNIT_LAYERLEVEL" val="1_1"/>
  <p:tag name="KSO_WM_TAG_VERSION" val="3.0"/>
  <p:tag name="KSO_WM_DIAGRAM_GROUP_CODE" val="l1-1"/>
  <p:tag name="KSO_WM_UNIT_TYPE" val="l_i"/>
  <p:tag name="KSO_WM_UNIT_INDEX" val="1_4"/>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5"/>
  <p:tag name="KSO_WM_TEMPLATE_CATEGORY" val="diagram"/>
  <p:tag name="KSO_WM_TEMPLATE_INDEX" val="20231731"/>
  <p:tag name="KSO_WM_UNIT_LAYERLEVEL" val="1_1"/>
  <p:tag name="KSO_WM_TAG_VERSION" val="3.0"/>
  <p:tag name="KSO_WM_DIAGRAM_GROUP_CODE" val="l1-1"/>
  <p:tag name="KSO_WM_UNIT_TYPE" val="l_i"/>
  <p:tag name="KSO_WM_UNIT_INDEX" val="1_5"/>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0"/>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6"/>
  <p:tag name="KSO_WM_TEMPLATE_CATEGORY" val="diagram"/>
  <p:tag name="KSO_WM_TEMPLATE_INDEX" val="20231731"/>
  <p:tag name="KSO_WM_UNIT_LAYERLEVEL" val="1_1"/>
  <p:tag name="KSO_WM_TAG_VERSION" val="3.0"/>
  <p:tag name="KSO_WM_DIAGRAM_GROUP_CODE" val="l1-1"/>
  <p:tag name="KSO_WM_UNIT_TYPE" val="l_i"/>
  <p:tag name="KSO_WM_UNIT_INDEX" val="1_6"/>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0"/>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7"/>
  <p:tag name="KSO_WM_TEMPLATE_CATEGORY" val="diagram"/>
  <p:tag name="KSO_WM_TEMPLATE_INDEX" val="20231731"/>
  <p:tag name="KSO_WM_UNIT_LAYERLEVEL" val="1_1"/>
  <p:tag name="KSO_WM_TAG_VERSION" val="3.0"/>
  <p:tag name="KSO_WM_DIAGRAM_GROUP_CODE" val="l1-1"/>
  <p:tag name="KSO_WM_UNIT_TYPE" val="l_i"/>
  <p:tag name="KSO_WM_UNIT_INDEX" val="1_7"/>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0"/>
</p:tagLst>
</file>

<file path=ppt/tags/tag11.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LINE_FORE_SCHEMECOLOR_INDEX_BRIGHTNESS" val="0"/>
  <p:tag name="KSO_WM_UNIT_LINE_FORE_SCHEMECOLOR_INDEX" val="5"/>
  <p:tag name="KSO_WM_UNIT_LINE_FILL_TYPE" val="2"/>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8"/>
  <p:tag name="KSO_WM_TEMPLATE_CATEGORY" val="diagram"/>
  <p:tag name="KSO_WM_TEMPLATE_INDEX" val="20231731"/>
  <p:tag name="KSO_WM_UNIT_LAYERLEVEL" val="1_1"/>
  <p:tag name="KSO_WM_TAG_VERSION" val="3.0"/>
  <p:tag name="KSO_WM_DIAGRAM_GROUP_CODE" val="l1-1"/>
  <p:tag name="KSO_WM_UNIT_TYPE" val="l_i"/>
  <p:tag name="KSO_WM_UNIT_INDEX" val="1_8"/>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0"/>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9"/>
  <p:tag name="KSO_WM_TEMPLATE_CATEGORY" val="diagram"/>
  <p:tag name="KSO_WM_TEMPLATE_INDEX" val="20231731"/>
  <p:tag name="KSO_WM_UNIT_LAYERLEVEL" val="1_1"/>
  <p:tag name="KSO_WM_TAG_VERSION" val="3.0"/>
  <p:tag name="KSO_WM_DIAGRAM_GROUP_CODE" val="l1-1"/>
  <p:tag name="KSO_WM_UNIT_TYPE" val="l_i"/>
  <p:tag name="KSO_WM_UNIT_INDEX" val="1_9"/>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13"/>
  <p:tag name="KSO_WM_UNIT_TEXT_FILL_TYPE" val="1"/>
  <p:tag name="KSO_WM_UNIT_USESOURCEFORMAT_APPLY" val="0"/>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10"/>
  <p:tag name="KSO_WM_TEMPLATE_CATEGORY" val="diagram"/>
  <p:tag name="KSO_WM_TEMPLATE_INDEX" val="20231731"/>
  <p:tag name="KSO_WM_UNIT_LAYERLEVEL" val="1_1"/>
  <p:tag name="KSO_WM_TAG_VERSION" val="3.0"/>
  <p:tag name="KSO_WM_DIAGRAM_GROUP_CODE" val="l1-1"/>
  <p:tag name="KSO_WM_UNIT_TYPE" val="l_i"/>
  <p:tag name="KSO_WM_UNIT_INDEX" val="1_10"/>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2"/>
  <p:tag name="KSO_WM_UNIT_TEXT_FILL_TYPE" val="1"/>
  <p:tag name="KSO_WM_UNIT_USESOURCEFORMAT_APPLY" val="0"/>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11"/>
  <p:tag name="KSO_WM_TEMPLATE_CATEGORY" val="diagram"/>
  <p:tag name="KSO_WM_TEMPLATE_INDEX" val="20231731"/>
  <p:tag name="KSO_WM_UNIT_LAYERLEVEL" val="1_1"/>
  <p:tag name="KSO_WM_TAG_VERSION" val="3.0"/>
  <p:tag name="KSO_WM_DIAGRAM_GROUP_CODE" val="l1-1"/>
  <p:tag name="KSO_WM_UNIT_TYPE" val="l_i"/>
  <p:tag name="KSO_WM_UNIT_INDEX" val="1_1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2"/>
  <p:tag name="KSO_WM_UNIT_TEXT_FILL_TYPE" val="1"/>
  <p:tag name="KSO_WM_UNIT_USESOURCEFORMAT_APPLY" val="0"/>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12"/>
  <p:tag name="KSO_WM_TEMPLATE_CATEGORY" val="diagram"/>
  <p:tag name="KSO_WM_TEMPLATE_INDEX" val="20231731"/>
  <p:tag name="KSO_WM_UNIT_LAYERLEVEL" val="1_1"/>
  <p:tag name="KSO_WM_TAG_VERSION" val="3.0"/>
  <p:tag name="KSO_WM_DIAGRAM_GROUP_CODE" val="l1-1"/>
  <p:tag name="KSO_WM_UNIT_TYPE" val="l_i"/>
  <p:tag name="KSO_WM_UNIT_INDEX" val="1_12"/>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2"/>
  <p:tag name="KSO_WM_UNIT_TEXT_FILL_TYPE" val="1"/>
  <p:tag name="KSO_WM_UNIT_USESOURCEFORMAT_APPLY" val="0"/>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13"/>
  <p:tag name="KSO_WM_TEMPLATE_CATEGORY" val="diagram"/>
  <p:tag name="KSO_WM_TEMPLATE_INDEX" val="20231731"/>
  <p:tag name="KSO_WM_UNIT_LAYERLEVEL" val="1_1"/>
  <p:tag name="KSO_WM_TAG_VERSION" val="3.0"/>
  <p:tag name="KSO_WM_DIAGRAM_GROUP_CODE" val="l1-1"/>
  <p:tag name="KSO_WM_UNIT_TYPE" val="l_i"/>
  <p:tag name="KSO_WM_UNIT_INDEX" val="1_13"/>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0"/>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14"/>
  <p:tag name="KSO_WM_TEMPLATE_CATEGORY" val="diagram"/>
  <p:tag name="KSO_WM_TEMPLATE_INDEX" val="20231731"/>
  <p:tag name="KSO_WM_UNIT_LAYERLEVEL" val="1_1"/>
  <p:tag name="KSO_WM_TAG_VERSION" val="3.0"/>
  <p:tag name="KSO_WM_DIAGRAM_GROUP_CODE" val="l1-1"/>
  <p:tag name="KSO_WM_UNIT_TYPE" val="l_i"/>
  <p:tag name="KSO_WM_UNIT_INDEX" val="1_14"/>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0"/>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i*1_15"/>
  <p:tag name="KSO_WM_TEMPLATE_CATEGORY" val="diagram"/>
  <p:tag name="KSO_WM_TEMPLATE_INDEX" val="20231731"/>
  <p:tag name="KSO_WM_UNIT_LAYERLEVEL" val="1_1"/>
  <p:tag name="KSO_WM_TAG_VERSION" val="3.0"/>
  <p:tag name="KSO_WM_DIAGRAM_GROUP_CODE" val="l1-1"/>
  <p:tag name="KSO_WM_UNIT_TYPE" val="l_i"/>
  <p:tag name="KSO_WM_UNIT_INDEX" val="1_15"/>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TEXT_FILL_FORE_SCHEMECOLOR_INDEX" val="2"/>
  <p:tag name="KSO_WM_UNIT_TEXT_FILL_TYPE" val="1"/>
  <p:tag name="KSO_WM_UNIT_USESOURCEFORMAT_APPLY" val="0"/>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1_3"/>
  <p:tag name="KSO_WM_TEMPLATE_CATEGORY" val="diagram"/>
  <p:tag name="KSO_WM_TEMPLATE_INDEX" val="20231731"/>
  <p:tag name="KSO_WM_UNIT_LAYERLEVEL" val="1_1_1"/>
  <p:tag name="KSO_WM_TAG_VERSION" val="3.0"/>
  <p:tag name="KSO_WM_DIAGRAM_GROUP_CODE" val="l1-1"/>
  <p:tag name="KSO_WM_UNIT_TYPE" val="l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0"/>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1_2"/>
  <p:tag name="KSO_WM_TEMPLATE_CATEGORY" val="diagram"/>
  <p:tag name="KSO_WM_TEMPLATE_INDEX" val="20231731"/>
  <p:tag name="KSO_WM_UNIT_LAYERLEVEL" val="1_1_1"/>
  <p:tag name="KSO_WM_TAG_VERSION" val="3.0"/>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0"/>
</p:tagLst>
</file>

<file path=ppt/tags/tag12.xml><?xml version="1.0" encoding="utf-8"?>
<p:tagLst xmlns:p="http://schemas.openxmlformats.org/presentationml/2006/main">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12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4*l_h_a*1_1_1"/>
  <p:tag name="KSO_WM_TEMPLATE_CATEGORY" val="diagram"/>
  <p:tag name="KSO_WM_TEMPLATE_INDEX" val="20231731"/>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项标题"/>
  <p:tag name="KSO_WM_UNIT_TEXT_FILL_FORE_SCHEMECOLOR_INDEX" val="1"/>
  <p:tag name="KSO_WM_UNIT_TEXT_FILL_TYPE" val="1"/>
  <p:tag name="KSO_WM_UNIT_USESOURCEFORMAT_APPLY" val="0"/>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1_1"/>
  <p:tag name="KSO_WM_TEMPLATE_CATEGORY" val="diagram"/>
  <p:tag name="KSO_WM_TEMPLATE_INDEX" val="20231731"/>
  <p:tag name="KSO_WM_UNIT_LAYERLEVEL" val="1_1_1"/>
  <p:tag name="KSO_WM_TAG_VERSION" val="3.0"/>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0"/>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5_3"/>
  <p:tag name="KSO_WM_TEMPLATE_CATEGORY" val="diagram"/>
  <p:tag name="KSO_WM_TEMPLATE_INDEX" val="20231731"/>
  <p:tag name="KSO_WM_UNIT_LAYERLEVEL" val="1_1_1"/>
  <p:tag name="KSO_WM_TAG_VERSION" val="3.0"/>
  <p:tag name="KSO_WM_DIAGRAM_GROUP_CODE" val="l1-1"/>
  <p:tag name="KSO_WM_UNIT_TYPE" val="l_h_i"/>
  <p:tag name="KSO_WM_UNIT_INDEX" val="1_5_3"/>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0"/>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5_2"/>
  <p:tag name="KSO_WM_TEMPLATE_CATEGORY" val="diagram"/>
  <p:tag name="KSO_WM_TEMPLATE_INDEX" val="20231731"/>
  <p:tag name="KSO_WM_UNIT_LAYERLEVEL" val="1_1_1"/>
  <p:tag name="KSO_WM_TAG_VERSION" val="3.0"/>
  <p:tag name="KSO_WM_DIAGRAM_GROUP_CODE" val="l1-1"/>
  <p:tag name="KSO_WM_UNIT_TYPE" val="l_h_i"/>
  <p:tag name="KSO_WM_UNIT_INDEX" val="1_5_2"/>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0"/>
</p:tagLst>
</file>

<file path=ppt/tags/tag12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5_1"/>
  <p:tag name="KSO_WM_UNIT_ID" val="diagram20231731_4*l_h_a*1_5_1"/>
  <p:tag name="KSO_WM_TEMPLATE_CATEGORY" val="diagram"/>
  <p:tag name="KSO_WM_TEMPLATE_INDEX" val="20231731"/>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项标题"/>
  <p:tag name="KSO_WM_UNIT_TEXT_FILL_FORE_SCHEMECOLOR_INDEX" val="1"/>
  <p:tag name="KSO_WM_UNIT_TEXT_FILL_TYPE" val="1"/>
  <p:tag name="KSO_WM_UNIT_USESOURCEFORMAT_APPLY" val="0"/>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5_1"/>
  <p:tag name="KSO_WM_TEMPLATE_CATEGORY" val="diagram"/>
  <p:tag name="KSO_WM_TEMPLATE_INDEX" val="20231731"/>
  <p:tag name="KSO_WM_UNIT_LAYERLEVEL" val="1_1_1"/>
  <p:tag name="KSO_WM_TAG_VERSION" val="3.0"/>
  <p:tag name="KSO_WM_DIAGRAM_GROUP_CODE" val="l1-1"/>
  <p:tag name="KSO_WM_UNIT_TYPE" val="l_h_i"/>
  <p:tag name="KSO_WM_UNIT_INDEX" val="1_5_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0"/>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2_3"/>
  <p:tag name="KSO_WM_TEMPLATE_CATEGORY" val="diagram"/>
  <p:tag name="KSO_WM_TEMPLATE_INDEX" val="20231731"/>
  <p:tag name="KSO_WM_UNIT_LAYERLEVEL" val="1_1_1"/>
  <p:tag name="KSO_WM_TAG_VERSION" val="3.0"/>
  <p:tag name="KSO_WM_DIAGRAM_GROUP_CODE" val="l1-1"/>
  <p:tag name="KSO_WM_UNIT_TYPE" val="l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0"/>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2_2"/>
  <p:tag name="KSO_WM_TEMPLATE_CATEGORY" val="diagram"/>
  <p:tag name="KSO_WM_TEMPLATE_INDEX" val="20231731"/>
  <p:tag name="KSO_WM_UNIT_LAYERLEVEL" val="1_1_1"/>
  <p:tag name="KSO_WM_TAG_VERSION" val="3.0"/>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0"/>
</p:tagLst>
</file>

<file path=ppt/tags/tag12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4*l_h_a*1_2_1"/>
  <p:tag name="KSO_WM_TEMPLATE_CATEGORY" val="diagram"/>
  <p:tag name="KSO_WM_TEMPLATE_INDEX" val="20231731"/>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项标题"/>
  <p:tag name="KSO_WM_UNIT_TEXT_FILL_FORE_SCHEMECOLOR_INDEX" val="1"/>
  <p:tag name="KSO_WM_UNIT_TEXT_FILL_TYPE" val="1"/>
  <p:tag name="KSO_WM_UNIT_USESOURCEFORMAT_APPLY" val="0"/>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2_1"/>
  <p:tag name="KSO_WM_TEMPLATE_CATEGORY" val="diagram"/>
  <p:tag name="KSO_WM_TEMPLATE_INDEX" val="20231731"/>
  <p:tag name="KSO_WM_UNIT_LAYERLEVEL" val="1_1_1"/>
  <p:tag name="KSO_WM_TAG_VERSION" val="3.0"/>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0"/>
</p:tagLst>
</file>

<file path=ppt/tags/tag1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4_3"/>
  <p:tag name="KSO_WM_TEMPLATE_CATEGORY" val="diagram"/>
  <p:tag name="KSO_WM_TEMPLATE_INDEX" val="20231731"/>
  <p:tag name="KSO_WM_UNIT_LAYERLEVEL" val="1_1_1"/>
  <p:tag name="KSO_WM_TAG_VERSION" val="3.0"/>
  <p:tag name="KSO_WM_DIAGRAM_GROUP_CODE" val="l1-1"/>
  <p:tag name="KSO_WM_UNIT_TYPE" val="l_h_i"/>
  <p:tag name="KSO_WM_UNIT_INDEX" val="1_4_3"/>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0"/>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4_2"/>
  <p:tag name="KSO_WM_TEMPLATE_CATEGORY" val="diagram"/>
  <p:tag name="KSO_WM_TEMPLATE_INDEX" val="20231731"/>
  <p:tag name="KSO_WM_UNIT_LAYERLEVEL" val="1_1_1"/>
  <p:tag name="KSO_WM_TAG_VERSION" val="3.0"/>
  <p:tag name="KSO_WM_DIAGRAM_GROUP_CODE" val="l1-1"/>
  <p:tag name="KSO_WM_UNIT_TYPE" val="l_h_i"/>
  <p:tag name="KSO_WM_UNIT_INDEX" val="1_4_2"/>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UNIT_TEXT_FILL_FORE_SCHEMECOLOR_INDEX" val="2"/>
  <p:tag name="KSO_WM_UNIT_TEXT_FILL_TYPE" val="1"/>
  <p:tag name="KSO_WM_UNIT_USESOURCEFORMAT_APPLY" val="0"/>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4_1"/>
  <p:tag name="KSO_WM_TEMPLATE_CATEGORY" val="diagram"/>
  <p:tag name="KSO_WM_TEMPLATE_INDEX" val="20231731"/>
  <p:tag name="KSO_WM_UNIT_LAYERLEVEL" val="1_1_1"/>
  <p:tag name="KSO_WM_TAG_VERSION" val="3.0"/>
  <p:tag name="KSO_WM_DIAGRAM_GROUP_CODE" val="l1-1"/>
  <p:tag name="KSO_WM_UNIT_TYPE" val="l_h_i"/>
  <p:tag name="KSO_WM_UNIT_INDEX" val="1_4_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LINE_FORE_SCHEMECOLOR_INDEX" val="5"/>
  <p:tag name="KSO_WM_UNIT_USESOURCEFORMAT_APPLY" val="0"/>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4*l_h_i*1_3_3"/>
  <p:tag name="KSO_WM_TEMPLATE_CATEGORY" val="diagram"/>
  <p:tag name="KSO_WM_TEMPLATE_INDEX" val="20231731"/>
  <p:tag name="KSO_WM_UNIT_LAYERLEVEL" val="1_1_1"/>
  <p:tag name="KSO_WM_TAG_VERSION" val="3.0"/>
  <p:tag name="KSO_WM_DIAGRAM_GROUP_CODE" val="l1-1"/>
  <p:tag name="KSO_WM_UNIT_TYPE" val="l_h_i"/>
  <p:tag name="KSO_WM_UNIT_INDEX" val="1_3_3"/>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SHADOW_SCHEMECOLOR_INDEX" val="5"/>
  <p:tag name="KSO_WM_UNIT_TEXT_FILL_FORE_SCHEMECOLOR_INDEX" val="2"/>
  <p:tag name="KSO_WM_UNIT_TEXT_FILL_TYPE" val="1"/>
  <p:tag name="KSO_WM_UNIT_USESOURCEFORMAT_APPLY" val="0"/>
</p:tagLst>
</file>

<file path=ppt/tags/tag1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4*l_h_a*1_3_1"/>
  <p:tag name="KSO_WM_TEMPLATE_CATEGORY" val="diagram"/>
  <p:tag name="KSO_WM_TEMPLATE_INDEX" val="20231731"/>
  <p:tag name="KSO_WM_UNIT_LAYERLEVEL" val="1_1_1"/>
  <p:tag name="KSO_WM_TAG_VERSION" val="3.0"/>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216.71905511811028,&quot;left&quot;:210.45,&quot;top&quot;:289.35,&quot;width&quot;:625.28448818897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项标题"/>
  <p:tag name="KSO_WM_UNIT_TEXT_FILL_FORE_SCHEMECOLOR_INDEX" val="1"/>
  <p:tag name="KSO_WM_UNIT_TEXT_FILL_TYPE" val="1"/>
  <p:tag name="KSO_WM_UNIT_USESOURCEFORMAT_APPLY" val="0"/>
</p:tagLst>
</file>

<file path=ppt/tags/tag13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658_3*l_h_f*1_1_1"/>
  <p:tag name="KSO_WM_TEMPLATE_CATEGORY" val="diagram"/>
  <p:tag name="KSO_WM_TEMPLATE_INDEX" val="20233658"/>
  <p:tag name="KSO_WM_UNIT_LAYERLEVEL" val="1_1_1"/>
  <p:tag name="KSO_WM_TAG_VERSION" val="3.0"/>
  <p:tag name="KSO_WM_UNIT_VALUE" val="87"/>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Lst>
</file>

<file path=ppt/tags/tag13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658_3*l_h_a*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1"/>
  <p:tag name="KSO_WM_UNIT_TEXT_FILL_FORE_SCHEMECOLOR_INDEX" val="1"/>
  <p:tag name="KSO_WM_UNIT_TEXT_FILL_TYPE" val="1"/>
  <p:tag name="KSO_WM_UNIT_PRESET_TEXT" val="此处添加项标题"/>
  <p:tag name="KSO_WM_UNIT_TEXT_TYPE" val="1"/>
</p:tagLst>
</file>

<file path=ppt/tags/tag13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658_3*l_h_i*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Lst>
</file>

<file path=ppt/tags/tag13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658_3*l_h_f*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Lst>
</file>

<file path=ppt/tags/tag13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658_3*l_h_a*1_2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此处添加项标题"/>
  <p:tag name="KSO_WM_UNIT_TEXT_TYPE" val="1"/>
</p:tagLst>
</file>

<file path=ppt/tags/tag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4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658_3*l_h_i*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UNIT_FILL_FORE_SCHEMECOLOR_INDEX_BRIGHTNESS" val="0"/>
  <p:tag name="KSO_WM_UNIT_FILL_FORE_SCHEMECOLOR_INDEX" val="14"/>
  <p:tag name="KSO_WM_UNIT_FILL_TYPE" val="1"/>
  <p:tag name="KSO_WM_UNIT_SHADOW_SCHEMECOLOR_INDEX_BRIGHTNESS" val="0.5"/>
  <p:tag name="KSO_WM_UNIT_SHADOW_SCHEMECOLOR_INDEX" val="13"/>
  <p:tag name="KSO_WM_UNIT_TEXT_FILL_FORE_SCHEMECOLOR_INDEX_BRIGHTNESS" val="0"/>
  <p:tag name="KSO_WM_UNIT_TEXT_FILL_FORE_SCHEMECOLOR_INDEX" val="2"/>
  <p:tag name="KSO_WM_UNIT_TEXT_FILL_TYPE" val="1"/>
</p:tagLst>
</file>

<file path=ppt/tags/tag15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99_2*l_h_a*1_1_1"/>
  <p:tag name="KSO_WM_TEMPLATE_CATEGORY" val="diagram"/>
  <p:tag name="KSO_WM_TEMPLATE_INDEX" val="20231799"/>
  <p:tag name="KSO_WM_UNIT_LAYERLEVEL" val="1_1_1"/>
  <p:tag name="KSO_WM_TAG_VERSION" val="3.0"/>
  <p:tag name="KSO_WM_UNIT_TEXT_FILL_FORE_SCHEMECOLOR_INDEX_BRIGHTNESS" val="0.15"/>
  <p:tag name="KSO_WM_DIAGRAM_VERSION" val="3"/>
  <p:tag name="KSO_WM_DIAGRAM_COLOR_TRICK" val="3"/>
  <p:tag name="KSO_WM_DIAGRAM_COLOR_TEXT_CAN_REMOVE" val="n"/>
  <p:tag name="KSO_WM_DIAGRAM_GROUP_CODE" val="l1-1"/>
  <p:tag name="KSO_WM_DIAGRAM_MAX_ITEMCNT" val="3"/>
  <p:tag name="KSO_WM_DIAGRAM_MIN_ITEMCNT" val="2"/>
  <p:tag name="KSO_WM_DIAGRAM_VIRTUALLY_FRAME" val="{&quot;height&quot;:375.5104675292969,&quot;left&quot;:54.84559604915103,&quot;top&quot;:82.27555363692636,&quot;width&quot;:850.4001464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PRESET_TEXT" val="单击此处添加项标题"/>
  <p:tag name="KSO_WM_UNIT_TEXT_FILL_FORE_SCHEMECOLOR_INDEX" val="1"/>
  <p:tag name="KSO_WM_UNIT_TEXT_FILL_TYPE" val="1"/>
  <p:tag name="KSO_WM_DIAGRAM_USE_COLOR_VALUE" val="{&quot;color_scheme&quot;:1,&quot;color_type&quot;:1,&quot;theme_color_indexes&quot;:[5,6,5,6,5,6]}"/>
</p:tagLst>
</file>

<file path=ppt/tags/tag157.xml><?xml version="1.0" encoding="utf-8"?>
<p:tagLst xmlns:p="http://schemas.openxmlformats.org/presentationml/2006/main">
  <p:tag name="KSO_WM_DIAGRAM_VIRTUALLY_FRAME" val="{&quot;height&quot;:434.8423244199581,&quot;left&quot;:57.309606299212554,&quot;top&quot;:32.94291338582684,&quot;width&quot;:848.4403937007876}"/>
</p:tagLst>
</file>

<file path=ppt/tags/tag158.xml><?xml version="1.0" encoding="utf-8"?>
<p:tagLst xmlns:p="http://schemas.openxmlformats.org/presentationml/2006/main">
  <p:tag name="KSO_WM_BEAUTIFY_FLAG" val=""/>
  <p:tag name="KSO_WM_DIAGRAM_VIRTUALLY_FRAME" val="{&quot;height&quot;:434.8423244199581,&quot;left&quot;:57.309606299212554,&quot;top&quot;:32.94291338582684,&quot;width&quot;:848.4403937007876}"/>
</p:tagLst>
</file>

<file path=ppt/tags/tag159.xml><?xml version="1.0" encoding="utf-8"?>
<p:tagLst xmlns:p="http://schemas.openxmlformats.org/presentationml/2006/main">
  <p:tag name="KSO_WM_BEAUTIFY_FLAG" val=""/>
  <p:tag name="KSO_WM_DIAGRAM_VIRTUALLY_FRAME" val="{&quot;height&quot;:434.8423244199581,&quot;left&quot;:57.309606299212554,&quot;top&quot;:32.94291338582684,&quot;width&quot;:848.4403937007876}"/>
</p:tagLst>
</file>

<file path=ppt/tags/tag1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0.xml><?xml version="1.0" encoding="utf-8"?>
<p:tagLst xmlns:p="http://schemas.openxmlformats.org/presentationml/2006/main">
  <p:tag name="KSO_WM_BEAUTIFY_FLAG" val=""/>
  <p:tag name="KSO_WM_DIAGRAM_VIRTUALLY_FRAME" val="{&quot;height&quot;:434.8423244199581,&quot;left&quot;:57.309606299212554,&quot;top&quot;:32.94291338582684,&quot;width&quot;:848.4403937007876}"/>
</p:tagLst>
</file>

<file path=ppt/tags/tag161.xml><?xml version="1.0" encoding="utf-8"?>
<p:tagLst xmlns:p="http://schemas.openxmlformats.org/presentationml/2006/main">
  <p:tag name="KSO_WM_BEAUTIFY_FLAG" val=""/>
  <p:tag name="KSO_WM_DIAGRAM_VIRTUALLY_FRAME" val="{&quot;height&quot;:434.8423244199581,&quot;left&quot;:57.309606299212554,&quot;top&quot;:32.94291338582684,&quot;width&quot;:848.4403937007876}"/>
</p:tagLst>
</file>

<file path=ppt/tags/tag162.xml><?xml version="1.0" encoding="utf-8"?>
<p:tagLst xmlns:p="http://schemas.openxmlformats.org/presentationml/2006/main">
  <p:tag name="KSO_WM_BEAUTIFY_FLAG" val=""/>
  <p:tag name="KSO_WM_DIAGRAM_VIRTUALLY_FRAME" val="{&quot;height&quot;:434.8423244199581,&quot;left&quot;:57.309606299212554,&quot;top&quot;:32.94291338582684,&quot;width&quot;:848.4403937007876}"/>
</p:tagLst>
</file>

<file path=ppt/tags/tag163.xml><?xml version="1.0" encoding="utf-8"?>
<p:tagLst xmlns:p="http://schemas.openxmlformats.org/presentationml/2006/main">
  <p:tag name="KSO_WM_BEAUTIFY_FLAG" val=""/>
  <p:tag name="KSO_WM_DIAGRAM_VIRTUALLY_FRAME" val="{&quot;height&quot;:327.2,&quot;left&quot;:68.42503937007874,&quot;top&quot;:136.5,&quot;width&quot;:823.15}"/>
</p:tagLst>
</file>

<file path=ppt/tags/tag164.xml><?xml version="1.0" encoding="utf-8"?>
<p:tagLst xmlns:p="http://schemas.openxmlformats.org/presentationml/2006/main">
  <p:tag name="KSO_WM_BEAUTIFY_FLAG" val=""/>
  <p:tag name="KSO_WM_DIAGRAM_VIRTUALLY_FRAME" val="{&quot;height&quot;:327.2,&quot;left&quot;:68.42503937007874,&quot;top&quot;:136.5,&quot;width&quot;:823.15}"/>
</p:tagLst>
</file>

<file path=ppt/tags/tag165.xml><?xml version="1.0" encoding="utf-8"?>
<p:tagLst xmlns:p="http://schemas.openxmlformats.org/presentationml/2006/main">
  <p:tag name="KSO_WM_BEAUTIFY_FLAG" val=""/>
  <p:tag name="KSO_WM_DIAGRAM_VIRTUALLY_FRAME" val="{&quot;height&quot;:327.2,&quot;left&quot;:68.42503937007874,&quot;top&quot;:136.5,&quot;width&quot;:823.15}"/>
</p:tagLst>
</file>

<file path=ppt/tags/tag166.xml><?xml version="1.0" encoding="utf-8"?>
<p:tagLst xmlns:p="http://schemas.openxmlformats.org/presentationml/2006/main">
  <p:tag name="KSO_WM_UNIT_FILL_FORE_SCHEMECOLOR_INDEX_BRIGHTNESS" val="0"/>
  <p:tag name="KSO_WM_UNIT_FILL_FORE_SCHEMECOLOR_INDEX" val="8"/>
  <p:tag name="KSO_WM_UNIT_FILL_TYPE" val="1"/>
</p:tagLst>
</file>

<file path=ppt/tags/tag167.xml><?xml version="1.0" encoding="utf-8"?>
<p:tagLst xmlns:p="http://schemas.openxmlformats.org/presentationml/2006/main">
  <p:tag name="KSO_WM_UNIT_FILL_FORE_SCHEMECOLOR_INDEX_BRIGHTNESS" val="0"/>
  <p:tag name="KSO_WM_UNIT_FILL_FORE_SCHEMECOLOR_INDEX" val="8"/>
  <p:tag name="KSO_WM_UNIT_FILL_TYPE" val="1"/>
</p:tagLst>
</file>

<file path=ppt/tags/tag168.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169.xml><?xml version="1.0" encoding="utf-8"?>
<p:tagLst xmlns:p="http://schemas.openxmlformats.org/presentationml/2006/main">
  <p:tag name="KSO_WM_UNIT_FILL_FORE_SCHEMECOLOR_INDEX_BRIGHTNESS" val="0"/>
  <p:tag name="KSO_WM_UNIT_FILL_FORE_SCHEMECOLOR_INDEX" val="5"/>
  <p:tag name="KSO_WM_UNIT_FILL_TYPE" val="1"/>
</p:tagLst>
</file>

<file path=ppt/tags/tag17.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170.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171.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172.xml><?xml version="1.0" encoding="utf-8"?>
<p:tagLst xmlns:p="http://schemas.openxmlformats.org/presentationml/2006/main">
  <p:tag name="KSO_WM_UNIT_FILL_FORE_SCHEMECOLOR_INDEX_BRIGHTNESS" val="-0.15"/>
  <p:tag name="KSO_WM_UNIT_FILL_FORE_SCHEMECOLOR_INDEX" val="14"/>
  <p:tag name="KSO_WM_UNIT_FILL_TYPE" val="1"/>
</p:tagLst>
</file>

<file path=ppt/tags/tag173.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74.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75.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76.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77.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78.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79.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8.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180.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81.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82.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183.xml><?xml version="1.0" encoding="utf-8"?>
<p:tagLst xmlns:p="http://schemas.openxmlformats.org/presentationml/2006/main">
  <p:tag name="KSO_WM_UNIT_TEXT_FILL_FORE_SCHEMECOLOR_INDEX_BRIGHTNESS" val="0"/>
  <p:tag name="KSO_WM_UNIT_TEXT_FILL_FORE_SCHEMECOLOR_INDEX" val="6"/>
  <p:tag name="KSO_WM_UNIT_TEXT_FILL_TYPE" val="1"/>
</p:tagLst>
</file>

<file path=ppt/tags/tag18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i*1_1_1"/>
  <p:tag name="KSO_WM_TEMPLATE_CATEGORY" val="diagram"/>
  <p:tag name="KSO_WM_TEMPLATE_INDEX" val="20230321"/>
  <p:tag name="KSO_WM_UNIT_LAYERLEVEL" val="1_1_1"/>
  <p:tag name="KSO_WM_TAG_VERSION" val="3.0"/>
  <p:tag name="KSO_WM_UNIT_ISCONTENTSTITLE" val="0"/>
  <p:tag name="KSO_WM_UNIT_ISNUMDGMTITLE" val="0"/>
  <p:tag name="KSO_WM_UNIT_NOCLEAR" val="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4000000059604645,&quot;colorType&quot;:1,&quot;foreColorIndex&quot;:5,&quot;pos&quot;:0,&quot;transparency&quot;:0.75},{&quot;brightness&quot;:0.20000000298023224,&quot;colorType&quot;:1,&quot;foreColorIndex&quot;:16,&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8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i*1_1_2"/>
  <p:tag name="KSO_WM_TEMPLATE_CATEGORY" val="diagram"/>
  <p:tag name="KSO_WM_TEMPLATE_INDEX" val="20230321"/>
  <p:tag name="KSO_WM_UNIT_LAYERLEVEL" val="1_1_1"/>
  <p:tag name="KSO_WM_TAG_VERSION" val="3.0"/>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solid&quot;:{&quot;brightness&quot;:0,&quot;colorType&quot;:1,&quot;foreColorIndex&quot;:16,&quot;transparency&quot;:0},&quot;type&quot;:1},&quot;glow&quot;:{&quot;colorType&quot;:0},&quot;line&quot;:{&quot;gradient&quot;:[{&quot;brightness&quot;:0.949999988079071,&quot;colorType&quot;:1,&quot;foreColorIndex&quot;:5,&quot;pos&quot;:0.3499999940395355,&quot;transparency&quot;:1},{&quot;brightness&quot;:0.4000000059604645,&quot;colorType&quot;:1,&quot;foreColorIndex&quot;:5,&quot;pos&quot;:1,&quot;transparency&quot;:0},{&quot;brightness&quot;:0.699999988079071,&quot;colorType&quot;:1,&quot;foreColorIndex&quot;:5,&quot;pos&quot;:0.8899999856948853,&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6"/>
  <p:tag name="KSO_WM_UNIT_FILL_FORE_SCHEMECOLOR_INDEX_BRIGHTNESS" val="0"/>
  <p:tag name="KSO_WM_DIAGRAM_USE_COLOR_VALUE" val="{&quot;color_scheme&quot;:1,&quot;color_type&quot;:1,&quot;theme_color_indexes&quot;:[5,6,5,6,5,6]}"/>
</p:tagLst>
</file>

<file path=ppt/tags/tag18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2_3"/>
  <p:tag name="KSO_WM_TEMPLATE_CATEGORY" val="diagram"/>
  <p:tag name="KSO_WM_TEMPLATE_INDEX" val="20230321"/>
  <p:tag name="KSO_WM_UNIT_LAYERLEVEL" val="1_1_1_1"/>
  <p:tag name="KSO_WM_TAG_VERSION" val="3.0"/>
  <p:tag name="KSO_WM_DIAGRAM_GROUP_CODE" val="n1-1"/>
  <p:tag name="KSO_WM_UNIT_TYPE" val="n_h_h_i"/>
  <p:tag name="KSO_WM_UNIT_INDEX" val="1_2_2_3"/>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3_3"/>
  <p:tag name="KSO_WM_TEMPLATE_CATEGORY" val="diagram"/>
  <p:tag name="KSO_WM_TEMPLATE_INDEX" val="20230321"/>
  <p:tag name="KSO_WM_UNIT_LAYERLEVEL" val="1_1_1_1"/>
  <p:tag name="KSO_WM_TAG_VERSION" val="3.0"/>
  <p:tag name="KSO_WM_DIAGRAM_GROUP_CODE" val="n1-1"/>
  <p:tag name="KSO_WM_UNIT_TYPE" val="n_h_h_i"/>
  <p:tag name="KSO_WM_UNIT_INDEX" val="1_2_3_3"/>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4_3"/>
  <p:tag name="KSO_WM_TEMPLATE_CATEGORY" val="diagram"/>
  <p:tag name="KSO_WM_TEMPLATE_INDEX" val="20230321"/>
  <p:tag name="KSO_WM_UNIT_LAYERLEVEL" val="1_1_1_1"/>
  <p:tag name="KSO_WM_TAG_VERSION" val="3.0"/>
  <p:tag name="KSO_WM_DIAGRAM_GROUP_CODE" val="n1-1"/>
  <p:tag name="KSO_WM_UNIT_TYPE" val="n_h_h_i"/>
  <p:tag name="KSO_WM_UNIT_INDEX" val="1_2_4_3"/>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8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1_3"/>
  <p:tag name="KSO_WM_TEMPLATE_CATEGORY" val="diagram"/>
  <p:tag name="KSO_WM_TEMPLATE_INDEX" val="20230321"/>
  <p:tag name="KSO_WM_UNIT_LAYERLEVEL" val="1_1_1_1"/>
  <p:tag name="KSO_WM_TAG_VERSION" val="3.0"/>
  <p:tag name="KSO_WM_DIAGRAM_GROUP_CODE" val="n1-1"/>
  <p:tag name="KSO_WM_UNIT_TYPE" val="n_h_h_i"/>
  <p:tag name="KSO_WM_UNIT_INDEX" val="1_2_1_3"/>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quot;colorType&quot;:1,&quot;foreColorIndex&quot;:5,&quot;pos&quot;:0.5400000214576721,&quot;transparency&quot;:0},{&quot;brightness&quot;:0.4000000059604645,&quot;colorType&quot;:1,&quot;foreColorIndex&quot;:5,&quot;pos&quot;:0,&quot;transparency&quot;:0},{&quot;brightness&quot;:0,&quot;colorType&quot;:1,&quot;foreColorIndex&quot;:5,&quot;pos&quot;:0.8100000023841858,&quot;transparency&quot;:0},{&quot;brightness&quot;:0,&quot;colorType&quot;:1,&quot;foreColorIndex&quot;:5,&quot;pos&quot;:1,&quot;transparency&quot;:0}],&quot;type&quot;:3},&quot;glow&quot;:{&quot;colorType&quot;:0},&quot;line&quot;:{&quot;gradient&quot;:[{&quot;brightness&quot;:0,&quot;colorType&quot;:2,&quot;pos&quot;:0.3700000047683716,&quot;rgb&quot;:&quot;#ffffff&quot;,&quot;transparency&quot;:0},{&quot;brightness&quot;:0.550000011920929,&quot;colorType&quot;:1,&quot;foreColorIndex&quot;:5,&quot;pos&quot;:0,&quot;transparency&quot;:0},{&quot;brightness&quot;:0,&quot;colorType&quot;:2,&quot;pos&quot;:1,&quot;rgb&quot;:&quot;#ffffff&quot;,&quot;transparency&quot;:0},{&quot;brightness&quot;:0.699999988079071,&quot;colorType&quot;:1,&quot;foreColorIndex&quot;:5,&quot;pos&quot;:0.7099999785423279,&quot;transparency&quot;:0}],&quot;type&quot;:2},&quot;shadow&quot;:{&quot;brightness&quot;:0,&quot;colorType&quot;:1,&quot;foreColorIndex&quot;:5,&quot;transparency&quot;:0.69999998807907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19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i*1_1_3"/>
  <p:tag name="KSO_WM_TEMPLATE_CATEGORY" val="diagram"/>
  <p:tag name="KSO_WM_TEMPLATE_INDEX" val="20230321"/>
  <p:tag name="KSO_WM_UNIT_LAYERLEVEL" val="1_1_1"/>
  <p:tag name="KSO_WM_TAG_VERSION" val="3.0"/>
  <p:tag name="KSO_WM_DIAGRAM_GROUP_CODE" val="n1-1"/>
  <p:tag name="KSO_WM_UNIT_TYPE" val="n_h_i"/>
  <p:tag name="KSO_WM_UNIT_INDEX" val="1_1_3"/>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5,6,5,6,5,6]}"/>
</p:tagLst>
</file>

<file path=ppt/tags/tag19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4_1"/>
  <p:tag name="KSO_WM_TEMPLATE_CATEGORY" val="diagram"/>
  <p:tag name="KSO_WM_TEMPLATE_INDEX" val="20230321"/>
  <p:tag name="KSO_WM_UNIT_LAYERLEVEL" val="1_1_1_1"/>
  <p:tag name="KSO_WM_TAG_VERSION" val="3.0"/>
  <p:tag name="KSO_WM_DIAGRAM_GROUP_CODE" val="n1-1"/>
  <p:tag name="KSO_WM_UNIT_TYPE" val="n_h_h_i"/>
  <p:tag name="KSO_WM_UNIT_INDEX" val="1_2_4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quot;colorType&quot;:1,&quot;foreColorIndex&quot;:5,&quot;pos&quot;:0.5400000214576721,&quot;transparency&quot;:0.30000001192092896},{&quot;brightness&quot;:0,&quot;colorType&quot;:1,&quot;foreColorIndex&quot;:5,&quot;pos&quot;:0,&quot;transparency&quot;:0.699999988079071},{&quot;brightness&quot;:0,&quot;colorType&quot;:1,&quot;foreColorIndex&quot;:5,&quot;pos&quot;:0.8100000023841858,&quot;transparency&quot;:0.20000000298023224},{&quot;brightness&quot;:0,&quot;colorType&quot;:1,&quot;foreColorIndex&quot;:5,&quot;pos&quot;:1,&quot;transparency&quot;:0.6000000238418579}],&quot;type&quot;:3},&quot;glow&quot;:{&quot;colorType&quot;:0},&quot;line&quot;:{&quot;gradient&quot;:[{&quot;brightness&quot;:0.949999988079071,&quot;colorType&quot;:1,&quot;foreColorIndex&quot;:5,&quot;pos&quot;:0,&quot;transparency&quot;:1},{&quot;brightness&quot;:0,&quot;colorType&quot;:1,&quot;foreColorIndex&quot;:5,&quot;pos&quot;:0.7799999713897705,&quot;transparency&quot;:0},{&quot;brightness&quot;:0,&quot;colorType&quot;:1,&quot;foreColorIndex&quot;:5,&quot;pos&quot;:1,&quot;transparency&quot;:0},{&quot;brightness&quot;:0,&quot;colorType&quot;:1,&quot;foreColorIndex&quot;:5,&quot;pos&quot;:0.7200000286102295,&quot;transparency&quot;:0},{&quot;brightness&quot;:0.699999988079071,&quot;colorType&quot;:1,&quot;foreColorIndex&quot;:5,&quot;pos&quot;:0.4699999988079071,&quot;transparency&quot;:0.9399999976158142}],&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3_1"/>
  <p:tag name="KSO_WM_TEMPLATE_CATEGORY" val="diagram"/>
  <p:tag name="KSO_WM_TEMPLATE_INDEX" val="20230321"/>
  <p:tag name="KSO_WM_UNIT_LAYERLEVEL" val="1_1_1_1"/>
  <p:tag name="KSO_WM_TAG_VERSION" val="3.0"/>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quot;colorType&quot;:1,&quot;foreColorIndex&quot;:5,&quot;pos&quot;:0.5400000214576721,&quot;transparency&quot;:0.5},{&quot;brightness&quot;:0,&quot;colorType&quot;:1,&quot;foreColorIndex&quot;:5,&quot;pos&quot;:0.1899999976158142,&quot;transparency&quot;:0.5},{&quot;brightness&quot;:0,&quot;colorType&quot;:1,&quot;foreColorIndex&quot;:5,&quot;pos&quot;:0.8100000023841858,&quot;transparency&quot;:0.5},{&quot;brightness&quot;:0,&quot;colorType&quot;:1,&quot;foreColorIndex&quot;:5,&quot;pos&quot;:1,&quot;transparency&quot;:0.5}],&quot;type&quot;:3},&quot;glow&quot;:{&quot;colorType&quot;:0},&quot;line&quot;:{&quot;gradient&quot;:[{&quot;brightness&quot;:0,&quot;colorType&quot;:1,&quot;foreColorIndex&quot;:5,&quot;pos&quot;:0,&quot;transparency&quot;:0.8999999761581421},{&quot;brightness&quot;:0,&quot;colorType&quot;:1,&quot;foreColorIndex&quot;:5,&quot;pos&quot;:0.7799999713897705,&quot;transparency&quot;:0.5},{&quot;brightness&quot;:0.4000000059604645,&quot;colorType&quot;:1,&quot;foreColorIndex&quot;:5,&quot;pos&quot;:1,&quot;transparency&quot;:0},{&quot;brightness&quot;:0,&quot;colorType&quot;:1,&quot;foreColorIndex&quot;:5,&quot;pos&quot;:0.6299999952316284,&quot;transparency&quot;:0.6000000238418579},{&quot;brightness&quot;:0,&quot;colorType&quot;:1,&quot;foreColorIndex&quot;:5,&quot;pos&quot;:0.4699999988079071,&quot;transparency&quot;:1}],&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2_1"/>
  <p:tag name="KSO_WM_TEMPLATE_CATEGORY" val="diagram"/>
  <p:tag name="KSO_WM_TEMPLATE_INDEX" val="20230321"/>
  <p:tag name="KSO_WM_UNIT_LAYERLEVEL" val="1_1_1_1"/>
  <p:tag name="KSO_WM_TAG_VERSION" val="3.0"/>
  <p:tag name="KSO_WM_DIAGRAM_GROUP_CODE" val="n1-1"/>
  <p:tag name="KSO_WM_UNIT_TYPE" val="n_h_h_i"/>
  <p:tag name="KSO_WM_UNIT_INDEX" val="1_2_2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quot;colorType&quot;:1,&quot;foreColorIndex&quot;:5,&quot;pos&quot;:0.5400000214576721,&quot;transparency&quot;:0.800000011920929},{&quot;brightness&quot;:0,&quot;colorType&quot;:1,&quot;foreColorIndex&quot;:5,&quot;pos&quot;:0.1899999976158142,&quot;transparency&quot;:0.800000011920929},{&quot;brightness&quot;:0,&quot;colorType&quot;:1,&quot;foreColorIndex&quot;:5,&quot;pos&quot;:0.8100000023841858,&quot;transparency&quot;:0.800000011920929},{&quot;brightness&quot;:0,&quot;colorType&quot;:1,&quot;foreColorIndex&quot;:5,&quot;pos&quot;:1,&quot;transparency&quot;:0.800000011920929}],&quot;type&quot;:3},&quot;glow&quot;:{&quot;colorType&quot;:0},&quot;line&quot;:{&quot;gradient&quot;:[{&quot;brightness&quot;:0,&quot;colorType&quot;:1,&quot;foreColorIndex&quot;:5,&quot;pos&quot;:0,&quot;transparency&quot;:0.8999999761581421},{&quot;brightness&quot;:0,&quot;colorType&quot;:1,&quot;foreColorIndex&quot;:5,&quot;pos&quot;:0.7799999713897705,&quot;transparency&quot;:0.5},{&quot;brightness&quot;:0.4000000059604645,&quot;colorType&quot;:1,&quot;foreColorIndex&quot;:5,&quot;pos&quot;:1,&quot;transparency&quot;:0},{&quot;brightness&quot;:0,&quot;colorType&quot;:1,&quot;foreColorIndex&quot;:5,&quot;pos&quot;:0.6299999952316284,&quot;transparency&quot;:0.6000000238418579},{&quot;brightness&quot;:0,&quot;colorType&quot;:1,&quot;foreColorIndex&quot;:5,&quot;pos&quot;:0.4699999988079071,&quot;transparency&quot;:1}],&quot;type&quot;:2},&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1_1"/>
  <p:tag name="KSO_WM_TEMPLATE_CATEGORY" val="diagram"/>
  <p:tag name="KSO_WM_TEMPLATE_INDEX" val="20230321"/>
  <p:tag name="KSO_WM_UNIT_LAYERLEVEL" val="1_1_1_1"/>
  <p:tag name="KSO_WM_TAG_VERSION" val="3.0"/>
  <p:tag name="KSO_WM_DIAGRAM_GROUP_CODE" val="n1-1"/>
  <p:tag name="KSO_WM_UNIT_TYPE" val="n_h_h_i"/>
  <p:tag name="KSO_WM_UNIT_INDEX" val="1_2_1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gradient&quot;:[{&quot;brightness&quot;:0.4000000059604645,&quot;colorType&quot;:1,&quot;foreColorIndex&quot;:5,&quot;pos&quot;:0,&quot;transparency&quot;:0},{&quot;brightness&quot;:0,&quot;colorType&quot;:2,&quot;pos&quot;:0.8100000023841858,&quot;rgb&quot;:&quot;#ffffff&quot;,&quot;transparency&quot;:0.20000000298023224},{&quot;brightness&quot;:0.4000000059604645,&quot;colorType&quot;:1,&quot;foreColorIndex&quot;:5,&quot;pos&quot;:1,&quot;transparency&quot;:0}],&quot;type&quot;:3},&quot;glow&quot;:{&quot;colorType&quot;:0},&quot;line&quot;:{&quot;gradient&quot;:[{&quot;brightness&quot;:0,&quot;colorType&quot;:1,&quot;foreColorIndex&quot;:5,&quot;pos&quot;:0,&quot;transparency&quot;:0.94999998807907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1_2"/>
  <p:tag name="KSO_WM_TEMPLATE_CATEGORY" val="diagram"/>
  <p:tag name="KSO_WM_TEMPLATE_INDEX" val="20230321"/>
  <p:tag name="KSO_WM_UNIT_LAYERLEVEL" val="1_1_1_1"/>
  <p:tag name="KSO_WM_TAG_VERSION" val="3.0"/>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gradient&quot;:[{&quot;brightness&quot;:0.800000011920929,&quot;colorType&quot;:1,&quot;foreColorIndex&quot;:5,&quot;pos&quot;:0,&quot;transparency&quot;:1},{&quot;brightness&quot;:0,&quot;colorType&quot;:1,&quot;foreColorIndex&quot;:5,&quot;pos&quot;:0.94999998807907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a*1_2_1_1"/>
  <p:tag name="KSO_WM_TEMPLATE_CATEGORY" val="diagram"/>
  <p:tag name="KSO_WM_TEMPLATE_INDEX" val="20230321"/>
  <p:tag name="KSO_WM_UNIT_LAYERLEVEL" val="1_1_1_1"/>
  <p:tag name="KSO_WM_TAG_VERSION" val="3.0"/>
  <p:tag name="KSO_WM_UNIT_ISCONTENTSTITLE" val="0"/>
  <p:tag name="KSO_WM_UNIT_ISNUMDGMTITLE" val="0"/>
  <p:tag name="KSO_WM_UNIT_NOCLEAR" val="0"/>
  <p:tag name="KSO_WM_UNIT_VALUE" val="24"/>
  <p:tag name="KSO_WM_DIAGRAM_GROUP_CODE" val="n1-1"/>
  <p:tag name="KSO_WM_UNIT_TYPE" val="n_h_h_a"/>
  <p:tag name="KSO_WM_UNIT_INDEX" val="1_2_1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4_2"/>
  <p:tag name="KSO_WM_TEMPLATE_CATEGORY" val="diagram"/>
  <p:tag name="KSO_WM_TEMPLATE_INDEX" val="20230321"/>
  <p:tag name="KSO_WM_UNIT_LAYERLEVEL" val="1_1_1_1"/>
  <p:tag name="KSO_WM_TAG_VERSION" val="3.0"/>
  <p:tag name="KSO_WM_DIAGRAM_GROUP_CODE" val="n1-1"/>
  <p:tag name="KSO_WM_UNIT_TYPE" val="n_h_h_i"/>
  <p:tag name="KSO_WM_UNIT_INDEX" val="1_2_4_2"/>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gradient&quot;:[{&quot;brightness&quot;:0.800000011920929,&quot;colorType&quot;:1,&quot;foreColorIndex&quot;:5,&quot;pos&quot;:0,&quot;transparency&quot;:1},{&quot;brightness&quot;:0,&quot;colorType&quot;:1,&quot;foreColorIndex&quot;:5,&quot;pos&quot;:0.94999998807907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9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a*1_2_4_1"/>
  <p:tag name="KSO_WM_TEMPLATE_CATEGORY" val="diagram"/>
  <p:tag name="KSO_WM_TEMPLATE_INDEX" val="20230321"/>
  <p:tag name="KSO_WM_UNIT_LAYERLEVEL" val="1_1_1_1"/>
  <p:tag name="KSO_WM_TAG_VERSION" val="3.0"/>
  <p:tag name="KSO_WM_UNIT_ISCONTENTSTITLE" val="0"/>
  <p:tag name="KSO_WM_UNIT_ISNUMDGMTITLE" val="0"/>
  <p:tag name="KSO_WM_UNIT_NOCLEAR" val="0"/>
  <p:tag name="KSO_WM_UNIT_VALUE" val="24"/>
  <p:tag name="KSO_WM_DIAGRAM_GROUP_CODE" val="n1-1"/>
  <p:tag name="KSO_WM_UNIT_TYPE" val="n_h_h_a"/>
  <p:tag name="KSO_WM_UNIT_INDEX" val="1_2_4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2_2"/>
  <p:tag name="KSO_WM_TEMPLATE_CATEGORY" val="diagram"/>
  <p:tag name="KSO_WM_TEMPLATE_INDEX" val="20230321"/>
  <p:tag name="KSO_WM_UNIT_LAYERLEVEL" val="1_1_1_1"/>
  <p:tag name="KSO_WM_TAG_VERSION" val="3.0"/>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gradient&quot;:[{&quot;brightness&quot;:0,&quot;colorType&quot;:2,&quot;pos&quot;:0,&quot;rgb&quot;:&quot;#afc6ff&quot;,&quot;transparency&quot;:1},{&quot;brightness&quot;:0,&quot;colorType&quot;:1,&quot;foreColorIndex&quot;:5,&quot;pos&quot;:0.94999998807907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20.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0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a*1_2_2_1"/>
  <p:tag name="KSO_WM_TEMPLATE_CATEGORY" val="diagram"/>
  <p:tag name="KSO_WM_TEMPLATE_INDEX" val="20230321"/>
  <p:tag name="KSO_WM_UNIT_LAYERLEVEL" val="1_1_1_1"/>
  <p:tag name="KSO_WM_TAG_VERSION" val="3.0"/>
  <p:tag name="KSO_WM_UNIT_ISCONTENTSTITLE" val="0"/>
  <p:tag name="KSO_WM_UNIT_ISNUMDGMTITLE" val="0"/>
  <p:tag name="KSO_WM_UNIT_NOCLEAR" val="0"/>
  <p:tag name="KSO_WM_UNIT_VALUE" val="24"/>
  <p:tag name="KSO_WM_DIAGRAM_GROUP_CODE" val="n1-1"/>
  <p:tag name="KSO_WM_UNIT_TYPE" val="n_h_h_a"/>
  <p:tag name="KSO_WM_UNIT_INDEX" val="1_2_2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0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i*1_2_3_2"/>
  <p:tag name="KSO_WM_TEMPLATE_CATEGORY" val="diagram"/>
  <p:tag name="KSO_WM_TEMPLATE_INDEX" val="20230321"/>
  <p:tag name="KSO_WM_UNIT_LAYERLEVEL" val="1_1_1_1"/>
  <p:tag name="KSO_WM_TAG_VERSION" val="3.0"/>
  <p:tag name="KSO_WM_DIAGRAM_GROUP_CODE" val="n1-1"/>
  <p:tag name="KSO_WM_UNIT_TYPE" val="n_h_h_i"/>
  <p:tag name="KSO_WM_UNIT_INDEX" val="1_2_3_2"/>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gradient&quot;:[{&quot;brightness&quot;:0,&quot;colorType&quot;:2,&quot;pos&quot;:0,&quot;rgb&quot;:&quot;#afc6ff&quot;,&quot;transparency&quot;:1},{&quot;brightness&quot;:0,&quot;colorType&quot;:1,&quot;foreColorIndex&quot;:5,&quot;pos&quot;:0.94999998807907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321_3*n_h_h_x*1_2_1_1"/>
  <p:tag name="KSO_WM_TEMPLATE_CATEGORY" val="diagram"/>
  <p:tag name="KSO_WM_TEMPLATE_INDEX" val="20230321"/>
  <p:tag name="KSO_WM_UNIT_LAYERLEVEL" val="1_1_1_1"/>
  <p:tag name="KSO_WM_TAG_VERSION" val="3.0"/>
  <p:tag name="KSO_WM_BEAUTIFY_FLAG" val="#wm#"/>
  <p:tag name="KSO_WM_DIAGRAM_VERSION" val="3"/>
  <p:tag name="KSO_WM_DIAGRAM_COLOR_TRICK" val="1"/>
  <p:tag name="KSO_WM_DIAGRAM_COLOR_TEXT_CAN_REMOVE" val="n"/>
  <p:tag name="KSO_WM_UNIT_VALUE" val="62*72"/>
  <p:tag name="KSO_WM_UNIT_TYPE" val="n_h_h_x"/>
  <p:tag name="KSO_WM_UNIT_INDEX" val="1_2_1_1"/>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321_3*n_h_h_x*1_2_2_1"/>
  <p:tag name="KSO_WM_TEMPLATE_CATEGORY" val="diagram"/>
  <p:tag name="KSO_WM_TEMPLATE_INDEX" val="20230321"/>
  <p:tag name="KSO_WM_UNIT_LAYERLEVEL" val="1_1_1_1"/>
  <p:tag name="KSO_WM_TAG_VERSION" val="3.0"/>
  <p:tag name="KSO_WM_BEAUTIFY_FLAG" val="#wm#"/>
  <p:tag name="KSO_WM_DIAGRAM_VERSION" val="3"/>
  <p:tag name="KSO_WM_DIAGRAM_COLOR_TRICK" val="1"/>
  <p:tag name="KSO_WM_DIAGRAM_COLOR_TEXT_CAN_REMOVE" val="n"/>
  <p:tag name="KSO_WM_UNIT_VALUE" val="58*65"/>
  <p:tag name="KSO_WM_UNIT_TYPE" val="n_h_h_x"/>
  <p:tag name="KSO_WM_UNIT_INDEX" val="1_2_2_1"/>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0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321_3*n_h_h_a*1_2_3_1"/>
  <p:tag name="KSO_WM_TEMPLATE_CATEGORY" val="diagram"/>
  <p:tag name="KSO_WM_TEMPLATE_INDEX" val="20230321"/>
  <p:tag name="KSO_WM_UNIT_LAYERLEVEL" val="1_1_1_1"/>
  <p:tag name="KSO_WM_TAG_VERSION" val="3.0"/>
  <p:tag name="KSO_WM_UNIT_ISCONTENTSTITLE" val="0"/>
  <p:tag name="KSO_WM_UNIT_ISNUMDGMTITLE" val="0"/>
  <p:tag name="KSO_WM_UNIT_NOCLEAR" val="0"/>
  <p:tag name="KSO_WM_UNIT_VALUE" val="24"/>
  <p:tag name="KSO_WM_DIAGRAM_GROUP_CODE" val="n1-1"/>
  <p:tag name="KSO_WM_UNIT_TYPE" val="n_h_h_a"/>
  <p:tag name="KSO_WM_UNIT_INDEX" val="1_2_3_1"/>
  <p:tag name="KSO_WM_DIAGRAM_VERSION" val="3"/>
  <p:tag name="KSO_WM_DIAGRAM_COLOR_TRICK" val="1"/>
  <p:tag name="KSO_WM_DIAGRAM_COLOR_TEXT_CAN_REMOVE" val="n"/>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05.xml><?xml version="1.0" encoding="utf-8"?>
<p:tagLst xmlns:p="http://schemas.openxmlformats.org/presentationml/2006/main">
  <p:tag name="KSO_WM_BEAUTIFY_FLAG" val="#wm#"/>
  <p:tag name="KSO_WM_DIAGRAM_VERSION" val="3"/>
  <p:tag name="KSO_WM_DIAGRAM_COLOR_TRICK" val="1"/>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0321_3*n_h_a*1_1_1"/>
  <p:tag name="KSO_WM_TEMPLATE_CATEGORY" val="diagram"/>
  <p:tag name="KSO_WM_TEMPLATE_INDEX" val="20230321"/>
  <p:tag name="KSO_WM_UNIT_LAYERLEVEL" val="1_1_1"/>
  <p:tag name="KSO_WM_TAG_VERSION" val="3.0"/>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321_3*n_h_h_x*1_2_3_1"/>
  <p:tag name="KSO_WM_TEMPLATE_CATEGORY" val="diagram"/>
  <p:tag name="KSO_WM_TEMPLATE_INDEX" val="20230321"/>
  <p:tag name="KSO_WM_UNIT_LAYERLEVEL" val="1_1_1_1"/>
  <p:tag name="KSO_WM_TAG_VERSION" val="3.0"/>
  <p:tag name="KSO_WM_BEAUTIFY_FLAG" val="#wm#"/>
  <p:tag name="KSO_WM_DIAGRAM_VERSION" val="3"/>
  <p:tag name="KSO_WM_DIAGRAM_COLOR_TRICK" val="1"/>
  <p:tag name="KSO_WM_DIAGRAM_COLOR_TEXT_CAN_REMOVE" val="n"/>
  <p:tag name="KSO_WM_UNIT_VALUE" val="71*61"/>
  <p:tag name="KSO_WM_UNIT_TYPE" val="n_h_h_x"/>
  <p:tag name="KSO_WM_UNIT_INDEX" val="1_2_3_1"/>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0321_3*n_h_h_x*1_2_4_1"/>
  <p:tag name="KSO_WM_TEMPLATE_CATEGORY" val="diagram"/>
  <p:tag name="KSO_WM_TEMPLATE_INDEX" val="20230321"/>
  <p:tag name="KSO_WM_UNIT_LAYERLEVEL" val="1_1_1_1"/>
  <p:tag name="KSO_WM_TAG_VERSION" val="3.0"/>
  <p:tag name="KSO_WM_BEAUTIFY_FLAG" val="#wm#"/>
  <p:tag name="KSO_WM_DIAGRAM_VERSION" val="3"/>
  <p:tag name="KSO_WM_DIAGRAM_COLOR_TRICK" val="1"/>
  <p:tag name="KSO_WM_DIAGRAM_COLOR_TEXT_CAN_REMOVE" val="n"/>
  <p:tag name="KSO_WM_UNIT_VALUE" val="71*71"/>
  <p:tag name="KSO_WM_UNIT_TYPE" val="n_h_h_x"/>
  <p:tag name="KSO_WM_UNIT_INDEX" val="1_2_4_1"/>
  <p:tag name="KSO_WM_DIAGRAM_MAX_ITEMCNT" val="6"/>
  <p:tag name="KSO_WM_DIAGRAM_MIN_ITEMCNT" val="2"/>
  <p:tag name="KSO_WM_DIAGRAM_VIRTUALLY_FRAME" val="{&quot;height&quot;:355.0325927734375,&quot;left&quot;:61.58160400390625,&quot;top&quot;:151.13370361328126,&quot;width&quot;:836.83679199218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0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1087_4*n_h_h_f*1_2_4_1"/>
  <p:tag name="KSO_WM_TEMPLATE_CATEGORY" val="diagram"/>
  <p:tag name="KSO_WM_TEMPLATE_INDEX" val="20231087"/>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UNIT_TEXT_TYPE" val="1"/>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5,6,5,6,5,6]}"/>
</p:tagLst>
</file>

<file path=ppt/tags/tag20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087_4*n_h_h_f*1_2_3_1"/>
  <p:tag name="KSO_WM_TEMPLATE_CATEGORY" val="diagram"/>
  <p:tag name="KSO_WM_TEMPLATE_INDEX" val="20231087"/>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UNIT_TEXT_TYPE" val="1"/>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5,6,5,6,5,6]}"/>
</p:tagLst>
</file>

<file path=ppt/tags/tag21.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1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087_4*n_h_h_f*1_2_2_1"/>
  <p:tag name="KSO_WM_TEMPLATE_CATEGORY" val="diagram"/>
  <p:tag name="KSO_WM_TEMPLATE_INDEX" val="20231087"/>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UNIT_TEXT_TYPE" val="1"/>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5,6,5,6,5,6]}"/>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2_1"/>
  <p:tag name="KSO_WM_TEMPLATE_CATEGORY" val="diagram"/>
  <p:tag name="KSO_WM_TEMPLATE_INDEX" val="20231087"/>
  <p:tag name="KSO_WM_UNIT_LAYERLEVEL" val="1_1_1"/>
  <p:tag name="KSO_WM_TAG_VERSION" val="3.0"/>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21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087_4*n_h_h_f*1_2_1_1"/>
  <p:tag name="KSO_WM_TEMPLATE_CATEGORY" val="diagram"/>
  <p:tag name="KSO_WM_TEMPLATE_INDEX" val="20231087"/>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 name="KSO_WM_BEAUTIFY_FLAG" val="#wm#"/>
  <p:tag name="KSO_WM_UNIT_TEXT_TYPE" val="1"/>
  <p:tag name="KSO_WM_UNIT_PRESET_TEXT" val="单击此处输入你的项正文，文字是您思想提炼"/>
  <p:tag name="KSO_WM_UNIT_TEXT_FILL_FORE_SCHEMECOLOR_INDEX" val="1"/>
  <p:tag name="KSO_WM_UNIT_TEXT_FILL_TYPE" val="1"/>
  <p:tag name="KSO_WM_DIAGRAM_USE_COLOR_VALUE" val="{&quot;color_scheme&quot;:1,&quot;color_type&quot;:1,&quot;theme_color_indexes&quot;:[5,6,5,6,5,6]}"/>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087_4*n_h_h_i*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087_4*n_h_h_i*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087_4*n_h_h_i*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31087_4*n_h_h_i*1_2_4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10000000149011612,&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1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74*63"/>
  <p:tag name="KSO_WM_UNIT_TYPE" val="n_h_h_x"/>
  <p:tag name="KSO_WM_UNIT_INDEX" val="1_2_1_1"/>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 name="KSO_WM_DIAGRAM_USE_COLOR_VALUE" val="{&quot;color_scheme&quot;:1,&quot;color_type&quot;:1,&quot;theme_color_indexes&quot;:[5,6,5,6,5,6]}"/>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3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4*64"/>
  <p:tag name="KSO_WM_UNIT_TYPE" val="n_h_h_x"/>
  <p:tag name="KSO_WM_UNIT_INDEX" val="1_2_3_1"/>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 name="KSO_WM_DIAGRAM_USE_COLOR_VALUE" val="{&quot;color_scheme&quot;:1,&quot;color_type&quot;:1,&quot;theme_color_indexes&quot;:[5,6,5,6,5,6]}"/>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2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5*58"/>
  <p:tag name="KSO_WM_UNIT_TYPE" val="n_h_h_x"/>
  <p:tag name="KSO_WM_UNIT_INDEX" val="1_2_2_1"/>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 name="KSO_WM_DIAGRAM_USE_COLOR_VALUE" val="{&quot;color_scheme&quot;:1,&quot;color_type&quot;:1,&quot;theme_color_indexes&quot;:[5,6,5,6,5,6]}"/>
</p:tagLst>
</file>

<file path=ppt/tags/tag22.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231087_4*n_h_h_x*1_2_4_1"/>
  <p:tag name="KSO_WM_TEMPLATE_CATEGORY" val="diagram"/>
  <p:tag name="KSO_WM_TEMPLATE_INDEX" val="20231087"/>
  <p:tag name="KSO_WM_UNIT_LAYERLEVEL" val="1_1_1_1"/>
  <p:tag name="KSO_WM_TAG_VERSION" val="3.0"/>
  <p:tag name="KSO_WM_DIAGRAM_VERSION" val="3"/>
  <p:tag name="KSO_WM_DIAGRAM_COLOR_TRICK" val="1"/>
  <p:tag name="KSO_WM_DIAGRAM_COLOR_TEXT_CAN_REMOVE" val="n"/>
  <p:tag name="KSO_WM_UNIT_VALUE" val="60*51"/>
  <p:tag name="KSO_WM_UNIT_TYPE" val="n_h_h_x"/>
  <p:tag name="KSO_WM_UNIT_INDEX" val="1_2_4_1"/>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UNIT_FILL_TYPE" val="1"/>
  <p:tag name="KSO_WM_UNIT_FILL_FORE_SCHEMECOLOR_INDEX" val="2"/>
  <p:tag name="KSO_WM_UNIT_FILL_FORE_SCHEMECOLOR_INDEX_BRIGHTNESS" val="0"/>
  <p:tag name="KSO_WM_DIAGRAM_USE_COLOR_VALUE" val="{&quot;color_scheme&quot;:1,&quot;color_type&quot;:1,&quot;theme_color_indexes&quot;:[5,6,5,6,5,6]}"/>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10"/>
  <p:tag name="KSO_WM_TEMPLATE_CATEGORY" val="diagram"/>
  <p:tag name="KSO_WM_TEMPLATE_INDEX" val="20231087"/>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4000000059604645,&quot;colorType&quot;:1,&quot;foreColorIndex&quot;:5,&quot;pos&quot;:0.03999999910593033,&quot;transparency&quot;:0},{&quot;brightness&quot;:-0.019999999552965164,&quot;colorType&quot;:1,&quot;foreColorIndex&quot;:14,&quot;pos&quot;:0.44999998807907104,&quot;transparency&quot;:0.75},{&quot;brightness&quot;:0.4000000059604645,&quot;colorType&quot;:1,&quot;foreColorIndex&quot;:5,&quot;pos&quot;:1,&quot;transparency&quot;:0}],&quot;type&quot;:3},&quot;glow&quot;:{&quot;colorType&quot;:0},&quot;line&quot;:{&quot;gradient&quot;:[{&quot;brightness&quot;:0,&quot;colorType&quot;:1,&quot;foreColorIndex&quot;:5,&quot;pos&quot;:0,&quot;transparency&quot;:1},{&quot;brightness&quot;:0,&quot;colorType&quot;:1,&quot;foreColorIndex&quot;:5,&quot;pos&quot;:0.7300000190734863,&quot;transparency&quot;:0.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11"/>
  <p:tag name="KSO_WM_TEMPLATE_CATEGORY" val="diagram"/>
  <p:tag name="KSO_WM_TEMPLATE_INDEX" val="20231087"/>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20000000298023224,&quot;transparency&quot;:0.5899999737739563},{&quot;brightness&quot;:0,&quot;colorType&quot;:1,&quot;foreColorIndex&quot;:5,&quot;pos&quot;:0,&quot;transparency&quot;:0.349999994039535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6"/>
  <p:tag name="KSO_WM_TEMPLATE_CATEGORY" val="diagram"/>
  <p:tag name="KSO_WM_TEMPLATE_INDEX" val="20231087"/>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solid&quot;:{&quot;brightness&quot;:0.800000011920929,&quot;colorType&quot;:1,&quot;foreColorIndex&quot;:5,&quot;transparency&quot;:0.5600000023841858},&quot;type&quot;:1},&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9"/>
  <p:tag name="KSO_WM_TEMPLATE_CATEGORY" val="diagram"/>
  <p:tag name="KSO_WM_TEMPLATE_INDEX" val="20231087"/>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20000000298023224,&quot;colorType&quot;:1,&quot;foreColorIndex&quot;:5,&quot;pos&quot;:0,&quot;transparency&quot;:0.4000000059604645},{&quot;brightness&quot;:0.699999988079071,&quot;colorType&quot;:1,&quot;foreColorIndex&quot;:5,&quot;pos&quot;:0.7699999809265137,&quot;transparency&quot;:0.5},{&quot;brightness&quot;:0.3799999952316284,&quot;colorType&quot;:1,&quot;foreColorIndex&quot;:5,&quot;pos&quot;:1,&quot;transparency&quot;:0.5}],&quot;type&quot;:3},&quot;glow&quot;:{&quot;colorType&quot;:0},&quot;line&quot;:{&quot;gradient&quot;:[{&quot;brightness&quot;:0,&quot;colorType&quot;:1,&quot;foreColorIndex&quot;:5,&quot;pos&quot;:0,&quot;transparency&quot;:1},{&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8"/>
  <p:tag name="KSO_WM_TEMPLATE_CATEGORY" val="diagram"/>
  <p:tag name="KSO_WM_TEMPLATE_INDEX" val="20231087"/>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gradient&quot;:[{&quot;brightness&quot;:0,&quot;colorType&quot;:1,&quot;foreColorIndex&quot;:5,&quot;pos&quot;:0,&quot;transparency&quot;:0.949999988079071},{&quot;brightness&quot;:0,&quot;colorType&quot;:1,&quot;foreColorIndex&quot;:5,&quot;pos&quot;:0.6399999856948853,&quot;transparency&quot;:0.75},{&quot;brightness&quot;:0,&quot;colorType&quot;:1,&quot;foreColorIndex&quot;:5,&quot;pos&quot;:1,&quot;transparency&quot;:1},{&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7"/>
  <p:tag name="KSO_WM_TEMPLATE_CATEGORY" val="diagram"/>
  <p:tag name="KSO_WM_TEMPLATE_INDEX" val="20231087"/>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quot;colorType&quot;:1,&quot;foreColorIndex&quot;:5,&quot;pos&quot;:0,&quot;transparency&quot;:1},{&quot;brightness&quot;:0,&quot;colorType&quot;:1,&quot;foreColorIndex&quot;:16,&quot;pos&quot;:0.3700000047683716,&quot;transparency&quot;:0},{&quot;brightness&quot;:0,&quot;colorType&quot;:1,&quot;foreColorIndex&quot;:16,&quot;pos&quot;:0.8100000023841858,&quot;transparency&quot;:0},{&quot;brightness&quot;:0.4000000059604645,&quot;colorType&quot;:1,&quot;foreColorIndex&quot;:5,&quot;pos&quot;:1,&quot;transparency&quot;:0}],&quot;type&quot;:3},&quot;glow&quot;:{&quot;colorType&quot;:0},&quot;line&quot;:{&quot;gradient&quot;:[{&quot;brightness&quot;:0,&quot;colorType&quot;:1,&quot;foreColorIndex&quot;:5,&quot;pos&quot;:0,&quot;transparency&quot;:0.800000011920929},{&quot;brightness&quot;:0,&quot;colorType&quot;:1,&quot;foreColorIndex&quot;:5,&quot;pos&quot;:0.7300000190734863,&quot;transparency&quot;:0.75},{&quot;brightness&quot;:0,&quot;colorType&quot;:1,&quot;foreColorIndex&quot;:5,&quot;pos&quot;:1,&quot;transparency&quot;:0.6000000238418579},{&quot;brightness&quot;:0,&quot;colorType&quot;:1,&quot;foreColorIndex&quot;:5,&quot;pos&quot;:0.5699999928474426,&quot;transparency&quot;:0.800000011920929},{&quot;brightness&quot;:0,&quot;colorType&quot;:1,&quot;foreColorIndex&quot;:5,&quot;pos&quot;:0.4399999976158142,&quot;transparency&quot;:0.949999988079071}],&quot;type&quot;:2},&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5"/>
  <p:tag name="KSO_WM_TEMPLATE_CATEGORY" val="diagram"/>
  <p:tag name="KSO_WM_TEMPLATE_INDEX" val="20231087"/>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quot;colorType&quot;:1,&quot;foreColorIndex&quot;:5,&quot;pos&quot;:0,&quot;transparency&quot;:0.4699999988079071},{&quot;brightness&quot;:0,&quot;colorType&quot;:1,&quot;foreColorIndex&quot;:14,&quot;pos&quot;:0.6600000262260437,&quot;transparency&quot;:0.8100000023841858},{&quot;brightness&quot;:0,&quot;colorType&quot;:1,&quot;foreColorIndex&quot;:5,&quot;pos&quot;:0.25,&quot;transparency&quot;:0.6899999976158142}],&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12"/>
  <p:tag name="KSO_WM_TEMPLATE_CATEGORY" val="diagram"/>
  <p:tag name="KSO_WM_TEMPLATE_INDEX" val="20231087"/>
  <p:tag name="KSO_WM_UNIT_LAYERLEVEL" val="1_1_1"/>
  <p:tag name="KSO_WM_TAG_VERSION" val="3.0"/>
  <p:tag name="KSO_WM_DIAGRAM_GROUP_CODE" val="n1-1"/>
  <p:tag name="KSO_WM_UNIT_TYPE" val="n_h_i"/>
  <p:tag name="KSO_WM_UNIT_INDEX" val="1_1_12"/>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gradient&quot;:[{&quot;brightness&quot;:0,&quot;colorType&quot;:1,&quot;foreColorIndex&quot;:16,&quot;pos&quot;:1,&quot;transparency&quot;:0},{&quot;brightness&quot;:0,&quot;colorType&quot;:1,&quot;foreColorIndex&quot;:5,&quot;pos&quot;:0.38999998569488525,&quot;transparency&quot;:0.3799999952316284},{&quot;brightness&quot;:0,&quot;colorType&quot;:1,&quot;foreColorIndex&quot;:5,&quot;pos&quot;:0.20000000298023224,&quot;transparency&quot;:0.46000000834465027},{&quot;brightness&quot;:0.5,&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2"/>
  <p:tag name="KSO_WM_TEMPLATE_CATEGORY" val="diagram"/>
  <p:tag name="KSO_WM_TEMPLATE_INDEX" val="20231087"/>
  <p:tag name="KSO_WM_UNIT_LAYERLEVEL" val="1_1_1"/>
  <p:tag name="KSO_WM_TAG_VERSION" val="3.0"/>
  <p:tag name="KSO_WM_DIAGRAM_GROUP_CODE" val="n1-1"/>
  <p:tag name="KSO_WM_UNIT_TYPE" val="n_h_i"/>
  <p:tag name="KSO_WM_UNIT_INDEX" val="1_1_2"/>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6000000238418579,&quot;colorType&quot;:1,&quot;foreColorIndex&quot;:5,&quot;pos&quot;:0.009999999776482582,&quot;transparency&quot;:0},{&quot;brightness&quot;:0.8999999761581421,&quot;colorType&quot;:1,&quot;foreColorIndex&quot;:5,&quot;pos&quot;:0.8600000143051147,&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3.xml><?xml version="1.0" encoding="utf-8"?>
<p:tagLst xmlns:p="http://schemas.openxmlformats.org/presentationml/2006/main">
  <p:tag name="KSO_WM_UNIT_FILL_FORE_SCHEMECOLOR_INDEX_BRIGHTNESS" val="0"/>
  <p:tag name="KSO_WM_UNIT_FILL_FORE_SCHEMECOLOR_INDEX" val="16"/>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1"/>
  <p:tag name="KSO_WM_TEMPLATE_CATEGORY" val="diagram"/>
  <p:tag name="KSO_WM_TEMPLATE_INDEX" val="20231087"/>
  <p:tag name="KSO_WM_UNIT_LAYERLEVEL" val="1_1_1"/>
  <p:tag name="KSO_WM_TAG_VERSION" val="3.0"/>
  <p:tag name="KSO_WM_DIAGRAM_GROUP_CODE" val="n1-1"/>
  <p:tag name="KSO_WM_UNIT_TYPE" val="n_h_i"/>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4"/>
  <p:tag name="KSO_WM_TEMPLATE_CATEGORY" val="diagram"/>
  <p:tag name="KSO_WM_TEMPLATE_INDEX" val="20231087"/>
  <p:tag name="KSO_WM_UNIT_LAYERLEVEL" val="1_1_1"/>
  <p:tag name="KSO_WM_TAG_VERSION" val="3.0"/>
  <p:tag name="KSO_WM_DIAGRAM_GROUP_CODE" val="n1-1"/>
  <p:tag name="KSO_WM_UNIT_TYPE" val="n_h_i"/>
  <p:tag name="KSO_WM_UNIT_INDEX" val="1_1_4"/>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4000000059604645,&quot;colorType&quot;:1,&quot;foreColorIndex&quot;:5,&quot;pos&quot;:0.009999999776482582,&quot;transparency&quot;:0},{&quot;brightness&quot;:0.699999988079071,&quot;colorType&quot;:1,&quot;foreColorIndex&quot;:5,&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i*1_1_3"/>
  <p:tag name="KSO_WM_TEMPLATE_CATEGORY" val="diagram"/>
  <p:tag name="KSO_WM_TEMPLATE_INDEX" val="20231087"/>
  <p:tag name="KSO_WM_UNIT_LAYERLEVEL" val="1_1_1"/>
  <p:tag name="KSO_WM_TAG_VERSION" val="3.0"/>
  <p:tag name="KSO_WM_DIAGRAM_GROUP_CODE" val="n1-1"/>
  <p:tag name="KSO_WM_UNIT_TYPE" val="n_h_i"/>
  <p:tag name="KSO_WM_UNIT_INDEX" val="1_1_3"/>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gradient&quot;:[{&quot;brightness&quot;:0.6000000238418579,&quot;colorType&quot;:1,&quot;foreColorIndex&quot;:5,&quot;pos&quot;:0.009999999776482582,&quot;transparency&quot;:0},{&quot;brightness&quot;:0.8999999761581421,&quot;colorType&quot;:1,&quot;foreColorIndex&quot;:5,&quot;pos&quot;:0.8600000143051147,&quot;transparency&quot;:0.27000001072883606}],&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7_4*n_h_a*1_1_1"/>
  <p:tag name="KSO_WM_TEMPLATE_CATEGORY" val="diagram"/>
  <p:tag name="KSO_WM_TEMPLATE_INDEX" val="20231087"/>
  <p:tag name="KSO_WM_UNIT_LAYERLEVEL" val="1_1_1"/>
  <p:tag name="KSO_WM_TAG_VERSION" val="3.0"/>
  <p:tag name="KSO_WM_UNIT_ISCONTENTSTITLE" val="0"/>
  <p:tag name="KSO_WM_UNIT_ISNUMDGMTITLE" val="0"/>
  <p:tag name="KSO_WM_UNIT_NOCLEAR" val="0"/>
  <p:tag name="KSO_WM_UNIT_VALUE" val="24"/>
  <p:tag name="KSO_WM_DIAGRAM_GROUP_CODE" val="n1-1"/>
  <p:tag name="KSO_WM_UNIT_TYPE" val="n_h_a"/>
  <p:tag name="KSO_WM_UNIT_INDEX" val="1_1_1"/>
  <p:tag name="KSO_WM_DIAGRAM_VERSION" val="3"/>
  <p:tag name="KSO_WM_DIAGRAM_COLOR_TRICK" val="1"/>
  <p:tag name="KSO_WM_DIAGRAM_COLOR_TEXT_CAN_REMOVE" val="n"/>
  <p:tag name="KSO_WM_DIAGRAM_MAX_ITEMCNT" val="5"/>
  <p:tag name="KSO_WM_DIAGRAM_MIN_ITEMCNT" val="2"/>
  <p:tag name="KSO_WM_DIAGRAM_VIRTUALLY_FRAME" val="{&quot;height&quot;:443.0393700787402,&quot;left&quot;:49.629180908203125,&quot;top&quot;:106.4,&quot;width&quot;:860.741638183593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TEXT_TYPE" val="1"/>
  <p:tag name="KSO_WM_UNIT_PRESET_TEXT" val="单击此处添&#10;加项标题"/>
  <p:tag name="KSO_WM_UNIT_TEXT_FILL_FORE_SCHEMECOLOR_INDEX" val="1"/>
  <p:tag name="KSO_WM_UNIT_TEXT_FILL_TYPE" val="1"/>
  <p:tag name="KSO_WM_DIAGRAM_USE_COLOR_VALUE" val="{&quot;color_scheme&quot;:1,&quot;color_type&quot;:1,&quot;theme_color_indexes&quot;:[5,6,5,6,5,6]}"/>
</p:tagLst>
</file>

<file path=ppt/tags/tag2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12"/>
  <p:tag name="KSO_WM_TEMPLATE_CATEGORY" val="diagram"/>
  <p:tag name="KSO_WM_TEMPLATE_INDEX" val="20231082"/>
  <p:tag name="KSO_WM_UNIT_LAYERLEVEL" val="1_1_1"/>
  <p:tag name="KSO_WM_TAG_VERSION" val="3.0"/>
  <p:tag name="KSO_WM_DIAGRAM_GROUP_CODE" val="n1-1"/>
  <p:tag name="KSO_WM_UNIT_TYPE" val="n_h_i"/>
  <p:tag name="KSO_WM_UNIT_INDEX" val="1_1_12"/>
  <p:tag name="KSO_WM_DIAGRAM_VERSION" val="3"/>
  <p:tag name="KSO_WM_DIAGRAM_COLOR_TRICK" val="1"/>
  <p:tag name="KSO_WM_DIAGRAM_COLOR_TEXT_CAN_REMOVE" val="n"/>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2_2"/>
  <p:tag name="KSO_WM_TEMPLATE_CATEGORY" val="diagram"/>
  <p:tag name="KSO_WM_TEMPLATE_INDEX" val="20231082"/>
  <p:tag name="KSO_WM_UNIT_LAYERLEVEL" val="1_1_1"/>
  <p:tag name="KSO_WM_TAG_VERSION" val="3.0"/>
  <p:tag name="KSO_WM_DIAGRAM_GROUP_CODE" val="n1-1"/>
  <p:tag name="KSO_WM_UNIT_TYPE" val="n_h_i"/>
  <p:tag name="KSO_WM_UNIT_INDEX" val="1_2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9"/>
  <p:tag name="KSO_WM_TEMPLATE_CATEGORY" val="diagram"/>
  <p:tag name="KSO_WM_TEMPLATE_INDEX" val="20231082"/>
  <p:tag name="KSO_WM_UNIT_LAYERLEVEL" val="1_1_1"/>
  <p:tag name="KSO_WM_TAG_VERSION" val="3.0"/>
  <p:tag name="KSO_WM_DIAGRAM_GROUP_CODE" val="n1-1"/>
  <p:tag name="KSO_WM_UNIT_TYPE" val="n_h_i"/>
  <p:tag name="KSO_WM_UNIT_INDEX" val="1_1_9"/>
  <p:tag name="KSO_WM_DIAGRAM_VERSION" val="3"/>
  <p:tag name="KSO_WM_DIAGRAM_COLOR_TRICK" val="1"/>
  <p:tag name="KSO_WM_DIAGRAM_COLOR_TEXT_CAN_REMOVE" val="n"/>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gradient&quot;:[{&quot;brightness&quot;:0,&quot;colorType&quot;:1,&quot;foreColorIndex&quot;:5,&quot;pos&quot;:1,&quot;transparency&quot;:1},{&quot;brightness&quot;:0,&quot;colorType&quot;:1,&quot;foreColorIndex&quot;:5,&quot;pos&quot;:0,&quot;transparency&quot;:0.3799999952316284}],&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7"/>
  <p:tag name="KSO_WM_TEMPLATE_CATEGORY" val="diagram"/>
  <p:tag name="KSO_WM_TEMPLATE_INDEX" val="20231082"/>
  <p:tag name="KSO_WM_UNIT_LAYERLEVEL" val="1_1_1"/>
  <p:tag name="KSO_WM_TAG_VERSION" val="3.0"/>
  <p:tag name="KSO_WM_DIAGRAM_GROUP_CODE" val="n1-1"/>
  <p:tag name="KSO_WM_UNIT_TYPE" val="n_h_i"/>
  <p:tag name="KSO_WM_UNIT_INDEX" val="1_1_7"/>
  <p:tag name="KSO_WM_DIAGRAM_VERSION" val="3"/>
  <p:tag name="KSO_WM_DIAGRAM_COLOR_TRICK" val="1"/>
  <p:tag name="KSO_WM_DIAGRAM_COLOR_TEXT_CAN_REMOVE" val="n"/>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gradient&quot;:[{&quot;brightness&quot;:0,&quot;colorType&quot;:1,&quot;foreColorIndex&quot;:5,&quot;pos&quot;:1,&quot;transparency&quot;:0.6700000166893005},{&quot;brightness&quot;:0,&quot;colorType&quot;:1,&quot;foreColorIndex&quot;:5,&quot;pos&quot;:0,&quot;transparency&quot;:0.4000000059604645}],&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11"/>
  <p:tag name="KSO_WM_TEMPLATE_CATEGORY" val="diagram"/>
  <p:tag name="KSO_WM_TEMPLATE_INDEX" val="20231082"/>
  <p:tag name="KSO_WM_UNIT_LAYERLEVEL" val="1_1_1"/>
  <p:tag name="KSO_WM_TAG_VERSION" val="3.0"/>
  <p:tag name="KSO_WM_DIAGRAM_GROUP_CODE" val="n1-1"/>
  <p:tag name="KSO_WM_UNIT_TYPE" val="n_h_i"/>
  <p:tag name="KSO_WM_UNIT_INDEX" val="1_1_11"/>
  <p:tag name="KSO_WM_DIAGRAM_VERSION" val="3"/>
  <p:tag name="KSO_WM_DIAGRAM_COLOR_TRICK" val="1"/>
  <p:tag name="KSO_WM_DIAGRAM_COLOR_TEXT_CAN_REMOVE" val="n"/>
  <p:tag name="KSO_WM_UNIT_FILL_TYPE" val="3"/>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4000000059604645,&quot;colorType&quot;:1,&quot;foreColorIndex&quot;:5,&quot;pos&quot;:0,&quot;transparency&quot;:0},{&quot;brightness&quot;:0.4000000059604645,&quot;colorType&quot;:1,&quot;foreColorIndex&quot;:5,&quot;pos&quot;:1,&quot;transparency&quot;:0},{&quot;brightness&quot;:0,&quot;colorType&quot;:1,&quot;foreColorIndex&quot;:5,&quot;pos&quot;:0.4600000083446502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10"/>
  <p:tag name="KSO_WM_TEMPLATE_CATEGORY" val="diagram"/>
  <p:tag name="KSO_WM_TEMPLATE_INDEX" val="20231082"/>
  <p:tag name="KSO_WM_UNIT_LAYERLEVEL" val="1_1_1"/>
  <p:tag name="KSO_WM_TAG_VERSION" val="3.0"/>
  <p:tag name="KSO_WM_DIAGRAM_GROUP_CODE" val="n1-1"/>
  <p:tag name="KSO_WM_UNIT_TYPE" val="n_h_i"/>
  <p:tag name="KSO_WM_UNIT_INDEX" val="1_1_10"/>
  <p:tag name="KSO_WM_DIAGRAM_VERSION" val="3"/>
  <p:tag name="KSO_WM_DIAGRAM_COLOR_TRICK" val="1"/>
  <p:tag name="KSO_WM_DIAGRAM_COLOR_TEXT_CAN_REMOVE" val="n"/>
  <p:tag name="KSO_WM_UNIT_FILL_TYPE" val="3"/>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quot;colorType&quot;:1,&quot;foreColorIndex&quot;:5,&quot;pos&quot;:0,&quot;transparency&quot;:0},{&quot;brightness&quot;:0.800000011920929,&quot;colorType&quot;:1,&quot;foreColorIndex&quot;:5,&quot;pos&quot;:0.3799999952316284,&quot;transparency&quot;:0}],&quot;type&quot;:3},&quot;glow&quot;:{&quot;colorType&quot;:0},&quot;line&quot;:{&quot;gradient&quot;:[{&quot;brightness&quot;:0,&quot;colorType&quot;:1,&quot;foreColorIndex&quot;:14,&quot;pos&quot;:0.5400000214576721,&quot;transparency&quot;:0},{&quot;brightness&quot;:-0.25,&quot;colorType&quot;:1,&quot;foreColorIndex&quot;:5,&quot;pos&quot;:1,&quot;transparency&quot;:0}],&quot;type&quot;:2},&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xml><?xml version="1.0" encoding="utf-8"?>
<p:tagLst xmlns:p="http://schemas.openxmlformats.org/presentationml/2006/main">
  <p:tag name="KSO_WM_UNIT_FILL_FORE_SCHEMECOLOR_INDEX_BRIGHTNESS" val="0.6"/>
  <p:tag name="KSO_WM_UNIT_FILL_FORE_SCHEMECOLOR_INDEX" val="8"/>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4"/>
  <p:tag name="KSO_WM_TEMPLATE_CATEGORY" val="diagram"/>
  <p:tag name="KSO_WM_TEMPLATE_INDEX" val="20231082"/>
  <p:tag name="KSO_WM_UNIT_LAYERLEVEL" val="1_1_1"/>
  <p:tag name="KSO_WM_TAG_VERSION" val="3.0"/>
  <p:tag name="KSO_WM_DIAGRAM_GROUP_CODE" val="n1-1"/>
  <p:tag name="KSO_WM_UNIT_TYPE" val="n_h_i"/>
  <p:tag name="KSO_WM_UNIT_INDEX" val="1_1_4"/>
  <p:tag name="KSO_WM_DIAGRAM_VERSION" val="3"/>
  <p:tag name="KSO_WM_DIAGRAM_COLOR_TRICK" val="1"/>
  <p:tag name="KSO_WM_DIAGRAM_COLOR_TEXT_CAN_REMOVE" val="n"/>
  <p:tag name="KSO_WM_UNIT_FILL_TYPE" val="3"/>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quot;colorType&quot;:1,&quot;foreColorIndex&quot;:5,&quot;pos&quot;:0,&quot;transparency&quot;:0.5699999928474426},{&quot;brightness&quot;:0,&quot;colorType&quot;:2,&quot;pos&quot;:0.9599999785423279,&quot;rgb&quot;:&quot;#f2f2f2&quot;,&quot;transparency&quot;:1},{&quot;brightness&quot;:0,&quot;colorType&quot;:1,&quot;foreColorIndex&quot;:5,&quot;pos&quot;:0.47999998927116394,&quot;transparency&quot;:0.70999997854232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8"/>
  <p:tag name="KSO_WM_TEMPLATE_CATEGORY" val="diagram"/>
  <p:tag name="KSO_WM_TEMPLATE_INDEX" val="20231082"/>
  <p:tag name="KSO_WM_UNIT_LAYERLEVEL" val="1_1_1"/>
  <p:tag name="KSO_WM_TAG_VERSION" val="3.0"/>
  <p:tag name="KSO_WM_DIAGRAM_GROUP_CODE" val="n1-1"/>
  <p:tag name="KSO_WM_UNIT_TYPE" val="n_h_i"/>
  <p:tag name="KSO_WM_UNIT_INDEX" val="1_1_8"/>
  <p:tag name="KSO_WM_DIAGRAM_VERSION" val="3"/>
  <p:tag name="KSO_WM_DIAGRAM_COLOR_TRICK" val="1"/>
  <p:tag name="KSO_WM_DIAGRAM_COLOR_TEXT_CAN_REMOVE" val="n"/>
  <p:tag name="KSO_WM_UNIT_FILL_TYPE" val="3"/>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quot;colorType&quot;:1,&quot;foreColorIndex&quot;:5,&quot;pos&quot;:0,&quot;transparency&quot;:0.8799999952316284},{&quot;brightness&quot;:0,&quot;colorType&quot;:1,&quot;foreColorIndex&quot;:5,&quot;pos&quot;:1,&quot;transparency&quot;:0.879999995231628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6"/>
  <p:tag name="KSO_WM_TEMPLATE_CATEGORY" val="diagram"/>
  <p:tag name="KSO_WM_TEMPLATE_INDEX" val="20231082"/>
  <p:tag name="KSO_WM_UNIT_LAYERLEVEL" val="1_1_1"/>
  <p:tag name="KSO_WM_TAG_VERSION" val="3.0"/>
  <p:tag name="KSO_WM_DIAGRAM_GROUP_CODE" val="n1-1"/>
  <p:tag name="KSO_WM_UNIT_TYPE" val="n_h_i"/>
  <p:tag name="KSO_WM_UNIT_INDEX" val="1_1_6"/>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solid&quot;:{&quot;brightness&quot;:0,&quot;colorType&quot;:1,&quot;foreColorIndex&quot;:5,&quot;transparency&quot;:0.82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5"/>
  <p:tag name="KSO_WM_TEMPLATE_CATEGORY" val="diagram"/>
  <p:tag name="KSO_WM_TEMPLATE_INDEX" val="20231082"/>
  <p:tag name="KSO_WM_UNIT_LAYERLEVEL" val="1_1_1"/>
  <p:tag name="KSO_WM_TAG_VERSION" val="3.0"/>
  <p:tag name="KSO_WM_DIAGRAM_GROUP_CODE" val="n1-1"/>
  <p:tag name="KSO_WM_UNIT_TYPE" val="n_h_i"/>
  <p:tag name="KSO_WM_UNIT_INDEX" val="1_1_5"/>
  <p:tag name="KSO_WM_DIAGRAM_VERSION" val="3"/>
  <p:tag name="KSO_WM_DIAGRAM_COLOR_TRICK" val="1"/>
  <p:tag name="KSO_WM_DIAGRAM_COLOR_TEXT_CAN_REMOVE" val="n"/>
  <p:tag name="KSO_WM_UNIT_FILL_TYPE" val="3"/>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10000000149011612,&quot;colorType&quot;:1,&quot;foreColorIndex&quot;:5,&quot;pos&quot;:0.3799999952316284,&quot;transparency&quot;:0},{&quot;brightness&quot;:0,&quot;colorType&quot;:1,&quot;foreColorIndex&quot;:5,&quot;pos&quot;:0.69999998807907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2"/>
  <p:tag name="KSO_WM_TEMPLATE_CATEGORY" val="diagram"/>
  <p:tag name="KSO_WM_TEMPLATE_INDEX" val="20231082"/>
  <p:tag name="KSO_WM_UNIT_LAYERLEVEL" val="1_1_1"/>
  <p:tag name="KSO_WM_TAG_VERSION" val="3.0"/>
  <p:tag name="KSO_WM_DIAGRAM_GROUP_CODE" val="n1-1"/>
  <p:tag name="KSO_WM_UNIT_TYPE" val="n_h_i"/>
  <p:tag name="KSO_WM_UNIT_INDEX" val="1_1_2"/>
  <p:tag name="KSO_WM_DIAGRAM_VERSION" val="3"/>
  <p:tag name="KSO_WM_DIAGRAM_COLOR_TRICK" val="1"/>
  <p:tag name="KSO_WM_DIAGRAM_COLOR_TEXT_CAN_REMOVE" val="n"/>
  <p:tag name="KSO_WM_UNIT_FILL_TYPE" val="3"/>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10000000149011612,&quot;colorType&quot;:1,&quot;foreColorIndex&quot;:5,&quot;pos&quot;:0.20000000298023224,&quot;transparency&quot;:0},{&quot;brightness&quot;:0,&quot;colorType&quot;:1,&quot;foreColorIndex&quot;:5,&quot;pos&quot;:0.699999988079071,&quot;transparency&quot;:0}],&quot;type&quot;:3},&quot;glow&quot;:{&quot;colorType&quot;:0},&quot;line&quot;:{&quot;gradient&quot;:[{&quot;brightness&quot;:0,&quot;colorType&quot;:2,&quot;pos&quot;:0.5400000214576721,&quot;rgb&quot;:&quot;#ffffff&quot;,&quot;transparency&quot;:1},{&quot;brightness&quot;:0,&quot;colorType&quot;:2,&quot;pos&quot;:0,&quot;rgb&quot;:&quot;#ffffff&quot;,&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i*1_1_3"/>
  <p:tag name="KSO_WM_TEMPLATE_CATEGORY" val="diagram"/>
  <p:tag name="KSO_WM_TEMPLATE_INDEX" val="20231082"/>
  <p:tag name="KSO_WM_UNIT_LAYERLEVEL" val="1_1_1"/>
  <p:tag name="KSO_WM_TAG_VERSION" val="3.0"/>
  <p:tag name="KSO_WM_DIAGRAM_GROUP_CODE" val="n1-1"/>
  <p:tag name="KSO_WM_UNIT_TYPE" val="n_h_i"/>
  <p:tag name="KSO_WM_UNIT_INDEX" val="1_1_3"/>
  <p:tag name="KSO_WM_DIAGRAM_VERSION" val="3"/>
  <p:tag name="KSO_WM_DIAGRAM_COLOR_TRICK" val="1"/>
  <p:tag name="KSO_WM_DIAGRAM_COLOR_TEXT_CAN_REMOVE" val="n"/>
  <p:tag name="KSO_WM_UNIT_FILL_TYPE" val="3"/>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10000000149011612,&quot;colorType&quot;:1,&quot;foreColorIndex&quot;:5,&quot;pos&quot;:0,&quot;transparency&quot;:0},{&quot;brightness&quot;:0,&quot;colorType&quot;:1,&quot;foreColorIndex&quot;:5,&quot;pos&quot;:0.699999988079071,&quot;transparency&quot;:0}],&quot;type&quot;:3},&quot;glow&quot;:{&quot;colorType&quot;:0},&quot;line&quot;:{&quot;gradient&quot;:[{&quot;brightness&quot;:0,&quot;colorType&quot;:2,&quot;pos&quot;:0.5400000214576721,&quot;rgb&quot;:&quot;#ffffff&quot;,&quot;transparency&quot;:1},{&quot;brightness&quot;:0,&quot;colorType&quot;:2,&quot;pos&quot;:0,&quot;rgb&quot;:&quot;#ffffff&quot;,&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2_3*n_h_a*1_1_1"/>
  <p:tag name="KSO_WM_TEMPLATE_CATEGORY" val="diagram"/>
  <p:tag name="KSO_WM_TEMPLATE_INDEX" val="20231082"/>
  <p:tag name="KSO_WM_UNIT_LAYERLEVEL" val="1_1_1"/>
  <p:tag name="KSO_WM_TAG_VERSION" val="3.0"/>
  <p:tag name="KSO_WM_UNIT_ISCONTENTSTITLE" val="0"/>
  <p:tag name="KSO_WM_UNIT_ISNUMDGMTITLE" val="0"/>
  <p:tag name="KSO_WM_UNIT_NOCLEAR" val="0"/>
  <p:tag name="KSO_WM_DIAGRAM_GROUP_CODE" val="n1-1"/>
  <p:tag name="KSO_WM_UNIT_TYPE" val="n_h_a"/>
  <p:tag name="KSO_WM_UNIT_INDEX" val="1_1_1"/>
  <p:tag name="KSO_WM_UNIT_VALUE" val="15"/>
  <p:tag name="KSO_WM_DIAGRAM_VERSION" val="3"/>
  <p:tag name="KSO_WM_DIAGRAM_COLOR_TRICK" val="1"/>
  <p:tag name="KSO_WM_DIAGRAM_COLOR_TEXT_CAN_REMOVE" val="n"/>
  <p:tag name="KSO_WM_UNIT_PRESET_TEXT" val="单击此处添加项标题"/>
  <p:tag name="KSO_WM_UNIT_TEXT_FILL_FORE_SCHEMECOLOR_INDEX" val="1"/>
  <p:tag name="KSO_WM_UNIT_TEXT_FILL_TYPE" val="1"/>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5,&quot;transparency&quot;:0},&quot;type&quot;:1},&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i*1_2_1_1"/>
  <p:tag name="KSO_WM_TEMPLATE_CATEGORY" val="diagram"/>
  <p:tag name="KSO_WM_TEMPLATE_INDEX" val="20231082"/>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1"/>
  <p:tag name="KSO_WM_DIAGRAM_COLOR_TEXT_CAN_REMOVE" val="n"/>
  <p:tag name="KSO_WM_UNIT_FILL_TYPE" val="3"/>
  <p:tag name="KSO_WM_UNIT_LINE_FORE_SCHEMECOLOR_INDEX" val="14"/>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solidLine&quot;:{&quot;brightness&quot;:0,&quot;colorType&quot;:1,&quot;foreColorIndex&quot;:14,&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i*1_2_2_1"/>
  <p:tag name="KSO_WM_TEMPLATE_CATEGORY" val="diagram"/>
  <p:tag name="KSO_WM_TEMPLATE_INDEX" val="20231082"/>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1"/>
  <p:tag name="KSO_WM_DIAGRAM_COLOR_TEXT_CAN_REMOVE" val="n"/>
  <p:tag name="KSO_WM_UNIT_FILL_TYPE" val="3"/>
  <p:tag name="KSO_WM_UNIT_LINE_FORE_SCHEMECOLOR_INDEX" val="14"/>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solidLine&quot;:{&quot;brightness&quot;:0,&quot;colorType&quot;:1,&quot;foreColorIndex&quot;:14,&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i*1_2_4_1"/>
  <p:tag name="KSO_WM_TEMPLATE_CATEGORY" val="diagram"/>
  <p:tag name="KSO_WM_TEMPLATE_INDEX" val="20231082"/>
  <p:tag name="KSO_WM_UNIT_LAYERLEVEL" val="1_1_1_1"/>
  <p:tag name="KSO_WM_TAG_VERSION" val="3.0"/>
  <p:tag name="KSO_WM_BEAUTIFY_FLAG" val="#wm#"/>
  <p:tag name="KSO_WM_DIAGRAM_GROUP_CODE" val="n1-1"/>
  <p:tag name="KSO_WM_UNIT_TYPE" val="n_h_h_i"/>
  <p:tag name="KSO_WM_UNIT_INDEX" val="1_2_4_1"/>
  <p:tag name="KSO_WM_DIAGRAM_VERSION" val="3"/>
  <p:tag name="KSO_WM_DIAGRAM_COLOR_TRICK" val="1"/>
  <p:tag name="KSO_WM_DIAGRAM_COLOR_TEXT_CAN_REMOVE" val="n"/>
  <p:tag name="KSO_WM_UNIT_FILL_TYPE" val="3"/>
  <p:tag name="KSO_WM_UNIT_LINE_FORE_SCHEMECOLOR_INDEX" val="14"/>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solidLine&quot;:{&quot;brightness&quot;:0,&quot;colorType&quot;:1,&quot;foreColorIndex&quot;:14,&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5.xml><?xml version="1.0" encoding="utf-8"?>
<p:tagLst xmlns:p="http://schemas.openxmlformats.org/presentationml/2006/main">
  <p:tag name="KSO_WM_UNIT_LINE_FORE_SCHEMECOLOR_INDEX_BRIGHTNESS" val="0"/>
  <p:tag name="KSO_WM_UNIT_LINE_FORE_SCHEMECOLOR_INDEX" val="6"/>
  <p:tag name="KSO_WM_UNIT_LINE_FILL_TYPE" val="2"/>
  <p:tag name="KSO_WM_UNIT_TEXT_FILL_FORE_SCHEMECOLOR_INDEX_BRIGHTNESS" val="0"/>
  <p:tag name="KSO_WM_UNIT_TEXT_FILL_FORE_SCHEMECOLOR_INDEX" val="2"/>
  <p:tag name="KSO_WM_UNIT_TEXT_FILL_TYPE" val="1"/>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i*1_2_3_1"/>
  <p:tag name="KSO_WM_TEMPLATE_CATEGORY" val="diagram"/>
  <p:tag name="KSO_WM_TEMPLATE_INDEX" val="20231082"/>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1"/>
  <p:tag name="KSO_WM_DIAGRAM_COLOR_TEXT_CAN_REMOVE" val="n"/>
  <p:tag name="KSO_WM_UNIT_FILL_TYPE" val="3"/>
  <p:tag name="KSO_WM_UNIT_LINE_FORE_SCHEMECOLOR_INDEX" val="14"/>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solidLine&quot;:{&quot;brightness&quot;:0,&quot;colorType&quot;:1,&quot;foreColorIndex&quot;:14,&quot;transparency&quot;:0},&quot;type&quot;:1},&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a*1_2_4_1"/>
  <p:tag name="KSO_WM_TEMPLATE_CATEGORY" val="diagram"/>
  <p:tag name="KSO_WM_TEMPLATE_INDEX" val="20231082"/>
  <p:tag name="KSO_WM_UNIT_LAYERLEVEL" val="1_1_1_1"/>
  <p:tag name="KSO_WM_TAG_VERSION" val="3.0"/>
  <p:tag name="KSO_WM_BEAUTIFY_FLAG" val="#wm#"/>
  <p:tag name="KSO_WM_UNIT_ISCONTENTSTITLE" val="0"/>
  <p:tag name="KSO_WM_UNIT_ISNUMDGMTITLE" val="0"/>
  <p:tag name="KSO_WM_UNIT_NOCLEAR" val="0"/>
  <p:tag name="KSO_WM_DIAGRAM_GROUP_CODE" val="n1-1"/>
  <p:tag name="KSO_WM_UNIT_TYPE" val="n_h_h_a"/>
  <p:tag name="KSO_WM_UNIT_INDEX" val="1_2_4_1"/>
  <p:tag name="KSO_WM_UNIT_VALUE" val="18"/>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a*1_2_3_1"/>
  <p:tag name="KSO_WM_TEMPLATE_CATEGORY" val="diagram"/>
  <p:tag name="KSO_WM_TEMPLATE_INDEX" val="20231082"/>
  <p:tag name="KSO_WM_UNIT_LAYERLEVEL" val="1_1_1_1"/>
  <p:tag name="KSO_WM_TAG_VERSION" val="3.0"/>
  <p:tag name="KSO_WM_BEAUTIFY_FLAG" val="#wm#"/>
  <p:tag name="KSO_WM_UNIT_ISCONTENTSTITLE" val="0"/>
  <p:tag name="KSO_WM_UNIT_ISNUMDGMTITLE" val="0"/>
  <p:tag name="KSO_WM_UNIT_NOCLEAR" val="0"/>
  <p:tag name="KSO_WM_DIAGRAM_GROUP_CODE" val="n1-1"/>
  <p:tag name="KSO_WM_UNIT_TYPE" val="n_h_h_a"/>
  <p:tag name="KSO_WM_UNIT_INDEX" val="1_2_3_1"/>
  <p:tag name="KSO_WM_UNIT_VALUE" val="18"/>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a*1_2_1_1"/>
  <p:tag name="KSO_WM_TEMPLATE_CATEGORY" val="diagram"/>
  <p:tag name="KSO_WM_TEMPLATE_INDEX" val="20231082"/>
  <p:tag name="KSO_WM_UNIT_LAYERLEVEL" val="1_1_1_1"/>
  <p:tag name="KSO_WM_TAG_VERSION" val="3.0"/>
  <p:tag name="KSO_WM_BEAUTIFY_FLAG" val="#wm#"/>
  <p:tag name="KSO_WM_UNIT_ISCONTENTSTITLE" val="0"/>
  <p:tag name="KSO_WM_UNIT_ISNUMDGMTITLE" val="0"/>
  <p:tag name="KSO_WM_UNIT_NOCLEAR" val="0"/>
  <p:tag name="KSO_WM_DIAGRAM_GROUP_CODE" val="n1-1"/>
  <p:tag name="KSO_WM_UNIT_TYPE" val="n_h_h_a"/>
  <p:tag name="KSO_WM_UNIT_INDEX" val="1_2_1_1"/>
  <p:tag name="KSO_WM_UNIT_VALUE" val="18"/>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a*1_2_2_1"/>
  <p:tag name="KSO_WM_TEMPLATE_CATEGORY" val="diagram"/>
  <p:tag name="KSO_WM_TEMPLATE_INDEX" val="20231082"/>
  <p:tag name="KSO_WM_UNIT_LAYERLEVEL" val="1_1_1_1"/>
  <p:tag name="KSO_WM_TAG_VERSION" val="3.0"/>
  <p:tag name="KSO_WM_BEAUTIFY_FLAG" val="#wm#"/>
  <p:tag name="KSO_WM_UNIT_ISCONTENTSTITLE" val="0"/>
  <p:tag name="KSO_WM_UNIT_ISNUMDGMTITLE" val="0"/>
  <p:tag name="KSO_WM_UNIT_NOCLEAR" val="0"/>
  <p:tag name="KSO_WM_DIAGRAM_GROUP_CODE" val="n1-1"/>
  <p:tag name="KSO_WM_UNIT_TYPE" val="n_h_h_a"/>
  <p:tag name="KSO_WM_UNIT_INDEX" val="1_2_2_1"/>
  <p:tag name="KSO_WM_UNIT_VALUE" val="18"/>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x*1_2_1_1"/>
  <p:tag name="KSO_WM_TEMPLATE_CATEGORY" val="diagram"/>
  <p:tag name="KSO_WM_TEMPLATE_INDEX" val="20231082"/>
  <p:tag name="KSO_WM_UNIT_LAYERLEVEL" val="1_1_1_1"/>
  <p:tag name="KSO_WM_TAG_VERSION" val="3.0"/>
  <p:tag name="KSO_WM_BEAUTIFY_FLAG" val="#wm#"/>
  <p:tag name="KSO_WM_UNIT_VALUE" val="66*66"/>
  <p:tag name="KSO_WM_DIAGRAM_GROUP_CODE" val="n1-1"/>
  <p:tag name="KSO_WM_UNIT_TYPE" val="n_h_h_x"/>
  <p:tag name="KSO_WM_UNIT_INDEX" val="1_2_1_1"/>
  <p:tag name="KSO_WM_DIAGRAM_VERSION" val="3"/>
  <p:tag name="KSO_WM_DIAGRAM_COLOR_TRICK" val="1"/>
  <p:tag name="KSO_WM_DIAGRAM_COLOR_TEXT_CAN_REMOVE" val="n"/>
  <p:tag name="KSO_WM_UNIT_FILL_TYPE" val="1"/>
  <p:tag name="KSO_WM_UNIT_FILL_FORE_SCHEMECOLOR_INDEX" val="14"/>
  <p:tag name="KSO_WM_UNIT_FILL_FORE_SCHEMECOLOR_INDEX_BRIGHTNESS" val="0"/>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x*1_2_2_1"/>
  <p:tag name="KSO_WM_TEMPLATE_CATEGORY" val="diagram"/>
  <p:tag name="KSO_WM_TEMPLATE_INDEX" val="20231082"/>
  <p:tag name="KSO_WM_UNIT_LAYERLEVEL" val="1_1_1_1"/>
  <p:tag name="KSO_WM_TAG_VERSION" val="3.0"/>
  <p:tag name="KSO_WM_BEAUTIFY_FLAG" val="#wm#"/>
  <p:tag name="KSO_WM_UNIT_VALUE" val="58*58"/>
  <p:tag name="KSO_WM_DIAGRAM_GROUP_CODE" val="n1-1"/>
  <p:tag name="KSO_WM_UNIT_TYPE" val="n_h_h_x"/>
  <p:tag name="KSO_WM_UNIT_INDEX" val="1_2_2_1"/>
  <p:tag name="KSO_WM_DIAGRAM_VERSION" val="3"/>
  <p:tag name="KSO_WM_DIAGRAM_COLOR_TRICK" val="1"/>
  <p:tag name="KSO_WM_DIAGRAM_COLOR_TEXT_CAN_REMOVE" val="n"/>
  <p:tag name="KSO_WM_UNIT_FILL_TYPE" val="1"/>
  <p:tag name="KSO_WM_UNIT_FILL_FORE_SCHEMECOLOR_INDEX" val="14"/>
  <p:tag name="KSO_WM_UNIT_FILL_FORE_SCHEMECOLOR_INDEX_BRIGHTNESS" val="0"/>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x*1_2_3_1"/>
  <p:tag name="KSO_WM_TEMPLATE_CATEGORY" val="diagram"/>
  <p:tag name="KSO_WM_TEMPLATE_INDEX" val="20231082"/>
  <p:tag name="KSO_WM_UNIT_LAYERLEVEL" val="1_1_1_1"/>
  <p:tag name="KSO_WM_TAG_VERSION" val="3.0"/>
  <p:tag name="KSO_WM_BEAUTIFY_FLAG" val="#wm#"/>
  <p:tag name="KSO_WM_UNIT_VALUE" val="63*63"/>
  <p:tag name="KSO_WM_DIAGRAM_GROUP_CODE" val="n1-1"/>
  <p:tag name="KSO_WM_UNIT_TYPE" val="n_h_h_x"/>
  <p:tag name="KSO_WM_UNIT_INDEX" val="1_2_3_1"/>
  <p:tag name="KSO_WM_DIAGRAM_VERSION" val="3"/>
  <p:tag name="KSO_WM_DIAGRAM_COLOR_TRICK" val="1"/>
  <p:tag name="KSO_WM_DIAGRAM_COLOR_TEXT_CAN_REMOVE" val="n"/>
  <p:tag name="KSO_WM_UNIT_FILL_TYPE" val="1"/>
  <p:tag name="KSO_WM_UNIT_FILL_FORE_SCHEMECOLOR_INDEX" val="14"/>
  <p:tag name="KSO_WM_UNIT_FILL_FORE_SCHEMECOLOR_INDEX_BRIGHTNESS" val="0"/>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2_3*n_h_h_x*1_2_4_1"/>
  <p:tag name="KSO_WM_TEMPLATE_CATEGORY" val="diagram"/>
  <p:tag name="KSO_WM_TEMPLATE_INDEX" val="20231082"/>
  <p:tag name="KSO_WM_UNIT_LAYERLEVEL" val="1_1_1_1"/>
  <p:tag name="KSO_WM_TAG_VERSION" val="3.0"/>
  <p:tag name="KSO_WM_BEAUTIFY_FLAG" val="#wm#"/>
  <p:tag name="KSO_WM_UNIT_VALUE" val="60*60"/>
  <p:tag name="KSO_WM_DIAGRAM_GROUP_CODE" val="n1-1"/>
  <p:tag name="KSO_WM_UNIT_TYPE" val="n_h_h_x"/>
  <p:tag name="KSO_WM_UNIT_INDEX" val="1_2_4_1"/>
  <p:tag name="KSO_WM_DIAGRAM_VERSION" val="3"/>
  <p:tag name="KSO_WM_DIAGRAM_COLOR_TRICK" val="1"/>
  <p:tag name="KSO_WM_DIAGRAM_COLOR_TEXT_CAN_REMOVE" val="n"/>
  <p:tag name="KSO_WM_UNIT_FILL_TYPE" val="1"/>
  <p:tag name="KSO_WM_UNIT_FILL_FORE_SCHEMECOLOR_INDEX" val="14"/>
  <p:tag name="KSO_WM_UNIT_FILL_FORE_SCHEMECOLOR_INDEX_BRIGHTNESS" val="0"/>
  <p:tag name="KSO_WM_DIAGRAM_MAX_ITEMCNT" val="6"/>
  <p:tag name="KSO_WM_DIAGRAM_MIN_ITEMCNT" val="2"/>
  <p:tag name="KSO_WM_DIAGRAM_VIRTUALLY_FRAME" val="{&quot;height&quot;:380.8999938964844,&quot;left&quot;:67.97500610351562,&quot;top&quot;:138.20000305175782,&quot;width&quot;:835.500112006720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5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
  <p:tag name="KSO_WM_TEMPLATE_CATEGORY" val="diagram"/>
  <p:tag name="KSO_WM_TEMPLATE_INDEX" val="20231731"/>
  <p:tag name="KSO_WM_UNIT_LAYERLEVEL" val="1_1"/>
  <p:tag name="KSO_WM_TAG_VERSION" val="3.0"/>
  <p:tag name="KSO_WM_BEAUTIFY_FLAG" val="#wm#"/>
  <p:tag name="KSO_WM_UNIT_TYPE" val="l_i"/>
  <p:tag name="KSO_WM_UNIT_INDEX" val="1_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quot;colorType&quot;:1,&quot;foreColorIndex&quot;:5,&quot;pos&quot;:0,&quot;transparency&quot;:0.8500000238418579},{&quot;brightness&quot;:0,&quot;colorType&quot;:1,&quot;foreColorIndex&quot;:5,&quot;pos&quot;:1,&quot;transparency&quot;:1}],&quot;type&quot;:3},&quot;glow&quot;:{&quot;colorType&quot;:0},&quot;line&quot;:{&quot;gradient&quot;:[{&quot;brightness&quot;:0,&quot;colorType&quot;:1,&quot;foreColorIndex&quot;:5,&quot;pos&quot;:0,&quot;transparency&quot;:0},{&quot;brightness&quot;:0,&quot;colorType&quot;:1,&quot;foreColorIndex&quot;:5,&quot;pos&quot;:0.8700000047683716,&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2"/>
  <p:tag name="KSO_WM_TEMPLATE_CATEGORY" val="diagram"/>
  <p:tag name="KSO_WM_TEMPLATE_INDEX" val="20231731"/>
  <p:tag name="KSO_WM_UNIT_LAYERLEVEL" val="1_1"/>
  <p:tag name="KSO_WM_TAG_VERSION" val="3.0"/>
  <p:tag name="KSO_WM_BEAUTIFY_FLAG" val="#wm#"/>
  <p:tag name="KSO_WM_UNIT_TYPE" val="l_i"/>
  <p:tag name="KSO_WM_UNIT_INDEX" val="1_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2199999988079071,&quot;colorType&quot;:1,&quot;foreColorIndex&quot;:5,&quot;pos&quot;:0.009999999776482582,&quot;transparency&quot;:0},{&quot;brightness&quot;:-0.09000000357627869,&quot;colorType&quot;:1,&quot;foreColorIndex&quot;:5,&quot;pos&quot;:0.77999997138977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3"/>
  <p:tag name="KSO_WM_TEMPLATE_CATEGORY" val="diagram"/>
  <p:tag name="KSO_WM_TEMPLATE_INDEX" val="20231731"/>
  <p:tag name="KSO_WM_UNIT_LAYERLEVEL" val="1_1"/>
  <p:tag name="KSO_WM_TAG_VERSION" val="3.0"/>
  <p:tag name="KSO_WM_BEAUTIFY_FLAG" val="#wm#"/>
  <p:tag name="KSO_WM_UNIT_TYPE" val="l_i"/>
  <p:tag name="KSO_WM_UNIT_INDEX" val="1_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4000000059604645,&quot;colorType&quot;:1,&quot;foreColorIndex&quot;:5,&quot;pos&quot;:0.189999997615814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4"/>
  <p:tag name="KSO_WM_TEMPLATE_CATEGORY" val="diagram"/>
  <p:tag name="KSO_WM_TEMPLATE_INDEX" val="20231731"/>
  <p:tag name="KSO_WM_UNIT_LAYERLEVEL" val="1_1"/>
  <p:tag name="KSO_WM_TAG_VERSION" val="3.0"/>
  <p:tag name="KSO_WM_BEAUTIFY_FLAG" val="#wm#"/>
  <p:tag name="KSO_WM_UNIT_TYPE" val="l_i"/>
  <p:tag name="KSO_WM_UNIT_INDEX" val="1_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5,&quot;colorType&quot;:1,&quot;foreColorIndex&quot;:5,&quot;pos&quot;:0,&quot;transparency&quot;:0},{&quot;brightness&quot;:0.14000000059604645,&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5"/>
  <p:tag name="KSO_WM_TEMPLATE_CATEGORY" val="diagram"/>
  <p:tag name="KSO_WM_TEMPLATE_INDEX" val="20231731"/>
  <p:tag name="KSO_WM_UNIT_LAYERLEVEL" val="1_1"/>
  <p:tag name="KSO_WM_TAG_VERSION" val="3.0"/>
  <p:tag name="KSO_WM_BEAUTIFY_FLAG" val="#wm#"/>
  <p:tag name="KSO_WM_UNIT_TYPE" val="l_i"/>
  <p:tag name="KSO_WM_UNIT_INDEX" val="1_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25,&quot;colorType&quot;:1,&quot;foreColorIndex&quot;:5,&quot;pos&quot;:0.36000001430511475,&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6"/>
  <p:tag name="KSO_WM_TEMPLATE_CATEGORY" val="diagram"/>
  <p:tag name="KSO_WM_TEMPLATE_INDEX" val="20231731"/>
  <p:tag name="KSO_WM_UNIT_LAYERLEVEL" val="1_1"/>
  <p:tag name="KSO_WM_TAG_VERSION" val="3.0"/>
  <p:tag name="KSO_WM_BEAUTIFY_FLAG" val="#wm#"/>
  <p:tag name="KSO_WM_UNIT_TYPE" val="l_i"/>
  <p:tag name="KSO_WM_UNIT_INDEX" val="1_6"/>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4000000059604645,&quot;colorType&quot;:1,&quot;foreColorIndex&quot;:5,&quot;pos&quot;:0.009999999776482582,&quot;transparency&quot;:0},{&quot;brightness&quot;:0,&quot;colorType&quot;:1,&quot;foreColorIndex&quot;:5,&quot;pos&quot;:0.92000001668930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7"/>
  <p:tag name="KSO_WM_TEMPLATE_CATEGORY" val="diagram"/>
  <p:tag name="KSO_WM_TEMPLATE_INDEX" val="20231731"/>
  <p:tag name="KSO_WM_UNIT_LAYERLEVEL" val="1_1"/>
  <p:tag name="KSO_WM_TAG_VERSION" val="3.0"/>
  <p:tag name="KSO_WM_BEAUTIFY_FLAG" val="#wm#"/>
  <p:tag name="KSO_WM_UNIT_TYPE" val="l_i"/>
  <p:tag name="KSO_WM_UNIT_INDEX" val="1_7"/>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25,&quot;colorType&quot;:1,&quot;foreColorIndex&quot;:5,&quot;pos&quot;:0.2800000011920929,&quot;transparency&quot;:0},{&quot;brightness&quot;:0.30000001192092896,&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8"/>
  <p:tag name="KSO_WM_TEMPLATE_CATEGORY" val="diagram"/>
  <p:tag name="KSO_WM_TEMPLATE_INDEX" val="20231731"/>
  <p:tag name="KSO_WM_UNIT_LAYERLEVEL" val="1_1"/>
  <p:tag name="KSO_WM_TAG_VERSION" val="3.0"/>
  <p:tag name="KSO_WM_BEAUTIFY_FLAG" val="#wm#"/>
  <p:tag name="KSO_WM_UNIT_TYPE" val="l_i"/>
  <p:tag name="KSO_WM_UNIT_INDEX" val="1_8"/>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44999998807907104,&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9"/>
  <p:tag name="KSO_WM_TEMPLATE_CATEGORY" val="diagram"/>
  <p:tag name="KSO_WM_TEMPLATE_INDEX" val="20231731"/>
  <p:tag name="KSO_WM_UNIT_LAYERLEVEL" val="1_1"/>
  <p:tag name="KSO_WM_TAG_VERSION" val="3.0"/>
  <p:tag name="KSO_WM_BEAUTIFY_FLAG" val="#wm#"/>
  <p:tag name="KSO_WM_UNIT_TYPE" val="l_i"/>
  <p:tag name="KSO_WM_UNIT_INDEX" val="1_9"/>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6399999856948853,&quot;colorType&quot;:1,&quot;foreColorIndex&quot;:5,&quot;pos&quot;:0,&quot;transparency&quot;:0},{&quot;brightness&quot;:0.23000000417232513,&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0"/>
  <p:tag name="KSO_WM_TEMPLATE_CATEGORY" val="diagram"/>
  <p:tag name="KSO_WM_TEMPLATE_INDEX" val="20231731"/>
  <p:tag name="KSO_WM_UNIT_LAYERLEVEL" val="1_1"/>
  <p:tag name="KSO_WM_TAG_VERSION" val="3.0"/>
  <p:tag name="KSO_WM_BEAUTIFY_FLAG" val="#wm#"/>
  <p:tag name="KSO_WM_UNIT_TYPE" val="l_i"/>
  <p:tag name="KSO_WM_UNIT_INDEX" val="1_10"/>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1"/>
  <p:tag name="KSO_WM_TEMPLATE_CATEGORY" val="diagram"/>
  <p:tag name="KSO_WM_TEMPLATE_INDEX" val="20231731"/>
  <p:tag name="KSO_WM_UNIT_LAYERLEVEL" val="1_1"/>
  <p:tag name="KSO_WM_TAG_VERSION" val="3.0"/>
  <p:tag name="KSO_WM_BEAUTIFY_FLAG" val="#wm#"/>
  <p:tag name="KSO_WM_UNIT_TYPE" val="l_i"/>
  <p:tag name="KSO_WM_UNIT_INDEX" val="1_11"/>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2"/>
  <p:tag name="KSO_WM_TEMPLATE_CATEGORY" val="diagram"/>
  <p:tag name="KSO_WM_TEMPLATE_INDEX" val="20231731"/>
  <p:tag name="KSO_WM_UNIT_LAYERLEVEL" val="1_1"/>
  <p:tag name="KSO_WM_TAG_VERSION" val="3.0"/>
  <p:tag name="KSO_WM_BEAUTIFY_FLAG" val="#wm#"/>
  <p:tag name="KSO_WM_UNIT_TYPE" val="l_i"/>
  <p:tag name="KSO_WM_UNIT_INDEX" val="1_12"/>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gradient&quot;:[{&quot;brightness&quot;:0.4000000059604645,&quot;colorType&quot;:1,&quot;foreColorIndex&quot;:5,&quot;pos&quot;:0.009999999776482582,&quot;transparency&quot;:0},{&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3"/>
  <p:tag name="KSO_WM_TEMPLATE_CATEGORY" val="diagram"/>
  <p:tag name="KSO_WM_TEMPLATE_INDEX" val="20231731"/>
  <p:tag name="KSO_WM_UNIT_LAYERLEVEL" val="1_1"/>
  <p:tag name="KSO_WM_TAG_VERSION" val="3.0"/>
  <p:tag name="KSO_WM_BEAUTIFY_FLAG" val="#wm#"/>
  <p:tag name="KSO_WM_UNIT_TYPE" val="l_i"/>
  <p:tag name="KSO_WM_UNIT_INDEX" val="1_13"/>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4"/>
  <p:tag name="KSO_WM_TEMPLATE_CATEGORY" val="diagram"/>
  <p:tag name="KSO_WM_TEMPLATE_INDEX" val="20231731"/>
  <p:tag name="KSO_WM_UNIT_LAYERLEVEL" val="1_1"/>
  <p:tag name="KSO_WM_TAG_VERSION" val="3.0"/>
  <p:tag name="KSO_WM_BEAUTIFY_FLAG" val="#wm#"/>
  <p:tag name="KSO_WM_UNIT_TYPE" val="l_i"/>
  <p:tag name="KSO_WM_UNIT_INDEX" val="1_14"/>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800000011920929,&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i*1_15"/>
  <p:tag name="KSO_WM_TEMPLATE_CATEGORY" val="diagram"/>
  <p:tag name="KSO_WM_TEMPLATE_INDEX" val="20231731"/>
  <p:tag name="KSO_WM_UNIT_LAYERLEVEL" val="1_1"/>
  <p:tag name="KSO_WM_TAG_VERSION" val="3.0"/>
  <p:tag name="KSO_WM_BEAUTIFY_FLAG" val="#wm#"/>
  <p:tag name="KSO_WM_UNIT_TYPE" val="l_i"/>
  <p:tag name="KSO_WM_UNIT_INDEX" val="1_15"/>
  <p:tag name="KSO_WM_DIAGRAM_GROUP_CODE" val="l1-1"/>
  <p:tag name="KSO_WM_DIAGRAM_VERSION" val="3"/>
  <p:tag name="KSO_WM_DIAGRAM_COLOR_TRICK" val="1"/>
  <p:tag name="KSO_WM_DIAGRAM_COLOR_TEXT_CAN_REMOVE" val="n"/>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92000001668930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3"/>
  <p:tag name="KSO_WM_TEMPLATE_CATEGORY" val="diagram"/>
  <p:tag name="KSO_WM_TEMPLATE_INDEX" val="20231731"/>
  <p:tag name="KSO_WM_UNIT_LAYERLEVEL" val="1_1_1"/>
  <p:tag name="KSO_WM_TAG_VERSION" val="3.0"/>
  <p:tag name="KSO_WM_BEAUTIFY_FLAG" val="#wm#"/>
  <p:tag name="KSO_WM_UNIT_TYPE" val="l_h_i"/>
  <p:tag name="KSO_WM_UNIT_INDEX" val="1_1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5,6,5,6,5,6]}"/>
</p:tagLst>
</file>

<file path=ppt/tags/tag2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2"/>
  <p:tag name="KSO_WM_TEMPLATE_CATEGORY" val="diagram"/>
  <p:tag name="KSO_WM_TEMPLATE_INDEX" val="20231731"/>
  <p:tag name="KSO_WM_UNIT_LAYERLEVEL" val="1_1_1"/>
  <p:tag name="KSO_WM_TAG_VERSION" val="3.0"/>
  <p:tag name="KSO_WM_BEAUTIFY_FLAG" val="#wm#"/>
  <p:tag name="KSO_WM_UNIT_TYPE" val="l_h_i"/>
  <p:tag name="KSO_WM_UNIT_INDEX" val="1_1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31_3*l_h_f*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7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31_3*l_h_a*1_1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1_1"/>
  <p:tag name="KSO_WM_TEMPLATE_CATEGORY" val="diagram"/>
  <p:tag name="KSO_WM_TEMPLATE_INDEX" val="20231731"/>
  <p:tag name="KSO_WM_UNIT_LAYERLEVEL" val="1_1_1"/>
  <p:tag name="KSO_WM_TAG_VERSION" val="3.0"/>
  <p:tag name="KSO_WM_BEAUTIFY_FLAG" val="#wm#"/>
  <p:tag name="KSO_WM_UNIT_TYPE" val="l_h_i"/>
  <p:tag name="KSO_WM_UNIT_INDEX" val="1_1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8.xml><?xml version="1.0" encoding="utf-8"?>
<p:tagLst xmlns:p="http://schemas.openxmlformats.org/presentationml/2006/main">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2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3"/>
  <p:tag name="KSO_WM_TEMPLATE_CATEGORY" val="diagram"/>
  <p:tag name="KSO_WM_TEMPLATE_INDEX" val="20231731"/>
  <p:tag name="KSO_WM_UNIT_LAYERLEVEL" val="1_1_1"/>
  <p:tag name="KSO_WM_TAG_VERSION" val="3.0"/>
  <p:tag name="KSO_WM_BEAUTIFY_FLAG" val="#wm#"/>
  <p:tag name="KSO_WM_UNIT_TYPE" val="l_h_i"/>
  <p:tag name="KSO_WM_UNIT_INDEX" val="1_4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5,6,5,6,5,6]}"/>
</p:tagLst>
</file>

<file path=ppt/tags/tag2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2"/>
  <p:tag name="KSO_WM_TEMPLATE_CATEGORY" val="diagram"/>
  <p:tag name="KSO_WM_TEMPLATE_INDEX" val="20231731"/>
  <p:tag name="KSO_WM_UNIT_LAYERLEVEL" val="1_1_1"/>
  <p:tag name="KSO_WM_TAG_VERSION" val="3.0"/>
  <p:tag name="KSO_WM_BEAUTIFY_FLAG" val="#wm#"/>
  <p:tag name="KSO_WM_UNIT_TYPE" val="l_h_i"/>
  <p:tag name="KSO_WM_UNIT_INDEX" val="1_4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1731_3*l_h_f*1_4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1731_3*l_h_a*1_4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4_1"/>
  <p:tag name="KSO_WM_TEMPLATE_CATEGORY" val="diagram"/>
  <p:tag name="KSO_WM_TEMPLATE_INDEX" val="20231731"/>
  <p:tag name="KSO_WM_UNIT_LAYERLEVEL" val="1_1_1"/>
  <p:tag name="KSO_WM_TAG_VERSION" val="3.0"/>
  <p:tag name="KSO_WM_BEAUTIFY_FLAG" val="#wm#"/>
  <p:tag name="KSO_WM_UNIT_TYPE" val="l_h_i"/>
  <p:tag name="KSO_WM_UNIT_INDEX" val="1_4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2_3"/>
  <p:tag name="KSO_WM_TEMPLATE_CATEGORY" val="diagram"/>
  <p:tag name="KSO_WM_TEMPLATE_INDEX" val="20231731"/>
  <p:tag name="KSO_WM_UNIT_LAYERLEVEL" val="1_1_1"/>
  <p:tag name="KSO_WM_TAG_VERSION" val="3.0"/>
  <p:tag name="KSO_WM_BEAUTIFY_FLAG" val="#wm#"/>
  <p:tag name="KSO_WM_UNIT_TYPE" val="l_h_i"/>
  <p:tag name="KSO_WM_UNIT_INDEX" val="1_2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5,6,5,6,5,6]}"/>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2_2"/>
  <p:tag name="KSO_WM_TEMPLATE_CATEGORY" val="diagram"/>
  <p:tag name="KSO_WM_TEMPLATE_INDEX" val="20231731"/>
  <p:tag name="KSO_WM_UNIT_LAYERLEVEL" val="1_1_1"/>
  <p:tag name="KSO_WM_TAG_VERSION" val="3.0"/>
  <p:tag name="KSO_WM_BEAUTIFY_FLAG" val="#wm#"/>
  <p:tag name="KSO_WM_UNIT_TYPE" val="l_h_i"/>
  <p:tag name="KSO_WM_UNIT_INDEX" val="1_2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8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31_3*l_h_f*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31_3*l_h_a*1_2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2_1"/>
  <p:tag name="KSO_WM_TEMPLATE_CATEGORY" val="diagram"/>
  <p:tag name="KSO_WM_TEMPLATE_INDEX" val="20231731"/>
  <p:tag name="KSO_WM_UNIT_LAYERLEVEL" val="1_1_1"/>
  <p:tag name="KSO_WM_TAG_VERSION" val="3.0"/>
  <p:tag name="KSO_WM_BEAUTIFY_FLAG" val="#wm#"/>
  <p:tag name="KSO_WM_UNIT_TYPE" val="l_h_i"/>
  <p:tag name="KSO_WM_UNIT_INDEX" val="1_2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9.xml><?xml version="1.0" encoding="utf-8"?>
<p:tagLst xmlns:p="http://schemas.openxmlformats.org/presentationml/2006/main">
  <p:tag name="KSO_WM_UNIT_TEXT_FILL_FORE_SCHEMECOLOR_INDEX_BRIGHTNESS" val="-0.9"/>
  <p:tag name="KSO_WM_UNIT_TEXT_FILL_FORE_SCHEMECOLOR_INDEX" val="16"/>
  <p:tag name="KSO_WM_UNIT_TEXT_FILL_TYPE" val="1"/>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3"/>
  <p:tag name="KSO_WM_TEMPLATE_CATEGORY" val="diagram"/>
  <p:tag name="KSO_WM_TEMPLATE_INDEX" val="20231731"/>
  <p:tag name="KSO_WM_UNIT_LAYERLEVEL" val="1_1_1"/>
  <p:tag name="KSO_WM_TAG_VERSION" val="3.0"/>
  <p:tag name="KSO_WM_BEAUTIFY_FLAG" val="#wm#"/>
  <p:tag name="KSO_WM_UNIT_TYPE" val="l_h_i"/>
  <p:tag name="KSO_WM_UNIT_INDEX" val="1_3_3"/>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quot;type&quot;:1},&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5,6,5,6,5,6]}"/>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2"/>
  <p:tag name="KSO_WM_TEMPLATE_CATEGORY" val="diagram"/>
  <p:tag name="KSO_WM_TEMPLATE_INDEX" val="20231731"/>
  <p:tag name="KSO_WM_UNIT_LAYERLEVEL" val="1_1_1"/>
  <p:tag name="KSO_WM_TAG_VERSION" val="3.0"/>
  <p:tag name="KSO_WM_BEAUTIFY_FLAG" val="#wm#"/>
  <p:tag name="KSO_WM_UNIT_TYPE" val="l_h_i"/>
  <p:tag name="KSO_WM_UNIT_INDEX" val="1_3_2"/>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gradient&quot;:[{&quot;brightness&quot;:-0.25,&quot;colorType&quot;:1,&quot;foreColorIndex&quot;:5,&quot;pos&quot;:0.009999999776482582,&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9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731_3*l_h_f*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9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731_3*l_h_a*1_3_1"/>
  <p:tag name="KSO_WM_TEMPLATE_CATEGORY" val="diagram"/>
  <p:tag name="KSO_WM_TEMPLATE_INDEX" val="20231731"/>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31_3*l_h_i*1_3_1"/>
  <p:tag name="KSO_WM_TEMPLATE_CATEGORY" val="diagram"/>
  <p:tag name="KSO_WM_TEMPLATE_INDEX" val="20231731"/>
  <p:tag name="KSO_WM_UNIT_LAYERLEVEL" val="1_1_1"/>
  <p:tag name="KSO_WM_TAG_VERSION" val="3.0"/>
  <p:tag name="KSO_WM_BEAUTIFY_FLAG" val="#wm#"/>
  <p:tag name="KSO_WM_UNIT_TYPE" val="l_h_i"/>
  <p:tag name="KSO_WM_UNIT_INDEX" val="1_3_1"/>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4.1925534610297,&quot;left&quot;:9.7,&quot;top&quot;:95.4,&quot;width&quot;:938.15}"/>
  <p:tag name="KSO_WM_DIAGRAM_COLOR_MATCH_VALUE" val="{&quot;shape&quot;:{&quot;fill&quot;:{&quot;type&quot;:0},&quot;glow&quot;:{&quot;colorType&quot;:0},&quot;line&quot;:{&quot;gradient&quot;:[{&quot;brightness&quot;:0,&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9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296.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189_1*i*1"/>
  <p:tag name="KSO_WM_TEMPLATE_CATEGORY" val="custom"/>
  <p:tag name="KSO_WM_TEMPLATE_INDEX" val="20231189"/>
  <p:tag name="KSO_WM_UNIT_LAYERLEVEL" val="1"/>
  <p:tag name="KSO_WM_TAG_VERSION" val="3.0"/>
  <p:tag name="KSO_WM_BEAUTIFY_FLAG" val="#wm#"/>
</p:tagLst>
</file>

<file path=ppt/tags/tag29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b"/>
  <p:tag name="KSO_WM_UNIT_INDEX" val="1"/>
  <p:tag name="KSO_WM_UNIT_ID" val="custom20231189_1*b*1"/>
  <p:tag name="KSO_WM_TEMPLATE_CATEGORY" val="custom"/>
  <p:tag name="KSO_WM_TEMPLATE_INDEX" val="20231189"/>
  <p:tag name="KSO_WM_UNIT_LAYERLEVEL" val="1"/>
  <p:tag name="KSO_WM_TAG_VERSION" val="3.0"/>
  <p:tag name="KSO_WM_BEAUTIFY_FLAG" val="#wm#"/>
  <p:tag name="KSO_WM_UNIT_VALUE" val="28"/>
  <p:tag name="KSO_WM_UNIT_PRESET_TEXT" val="单击此处添加副标题"/>
  <p:tag name="KSO_WM_UNIT_TEXT_TYPE" val="1"/>
</p:tagLst>
</file>

<file path=ppt/tags/tag29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99.xml><?xml version="1.0" encoding="utf-8"?>
<p:tagLst xmlns:p="http://schemas.openxmlformats.org/presentationml/2006/main">
  <p:tag name="KSO_WM_UNIT_PLACING_PICTURE_USER_VIEWPORT" val="{&quot;height&quot;:7611,&quot;width&quot;:6503}"/>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30.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UNIT_LINE_FORE_SCHEMECOLOR_INDEX_BRIGHTNESS" val="0"/>
  <p:tag name="KSO_WM_UNIT_LINE_FORE_SCHEMECOLOR_INDEX" val="5"/>
  <p:tag name="KSO_WM_UNIT_LINE_FILL_TYPE" val="2"/>
</p:tagLst>
</file>

<file path=ppt/tags/tag300.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301.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0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03.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04.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05.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06.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07.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08.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09.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xml><?xml version="1.0" encoding="utf-8"?>
<p:tagLst xmlns:p="http://schemas.openxmlformats.org/presentationml/2006/main">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10.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1.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2.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3.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4.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5.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6.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7.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8.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19.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20.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21.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22.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23.xml><?xml version="1.0" encoding="utf-8"?>
<p:tagLst xmlns:p="http://schemas.openxmlformats.org/presentationml/2006/main">
  <p:tag name="KSO_WM_DIAGRAM_VIRTUALLY_FRAME" val="{&quot;height&quot;:380.1137795275591,&quot;left&quot;:50.137952755905516,&quot;top&quot;:110.49070866141733,&quot;width&quot;:859.3680314960632}"/>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2*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 name="KSO_WM_DIAGRAM_VIRTUALLY_FRAME" val="{&quot;height&quot;:401.9,&quot;left&quot;:69.5,&quot;top&quot;:87.4,&quot;width&quot;:821.05}"/>
  <p:tag name="KSO_WM_DIAGRAM_USE_COLOR_VALUE" val="{&quot;color_scheme&quot;:1,&quot;theme_color_indexes&quot;:[6,7,6,7,6,7]}"/>
</p:tagLst>
</file>

<file path=ppt/tags/tag3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2"/>
  <p:tag name="KSO_WM_UNIT_ID" val="diagram20171182_2*n_i*1_2"/>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 name="KSO_WM_DIAGRAM_VIRTUALLY_FRAME" val="{&quot;height&quot;:401.9,&quot;left&quot;:69.5,&quot;top&quot;:87.4,&quot;width&quot;:821.05}"/>
  <p:tag name="KSO_WM_DIAGRAM_USE_COLOR_VALUE" val="{&quot;color_scheme&quot;:1,&quot;theme_color_indexes&quot;:[6,7,6,7,6,7]}"/>
</p:tagLst>
</file>

<file path=ppt/tags/tag326.xml><?xml version="1.0" encoding="utf-8"?>
<p:tagLst xmlns:p="http://schemas.openxmlformats.org/presentationml/2006/main">
  <p:tag name="KSO_WM_UNIT_SUBTYPE" val="a"/>
  <p:tag name="KSO_WM_UNIT_NOCLEAR" val="0"/>
  <p:tag name="KSO_WM_UNIT_VALUE" val="8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71182_2*n_h_h_f*1_2_1_1"/>
  <p:tag name="KSO_WM_TEMPLATE_CATEGORY" val="diagram"/>
  <p:tag name="KSO_WM_TEMPLATE_INDEX" val="20171182"/>
  <p:tag name="KSO_WM_UNIT_LAYERLEVEL" val="1_1_1_1"/>
  <p:tag name="KSO_WM_TAG_VERSION" val="1.0"/>
  <p:tag name="KSO_WM_BEAUTIFY_FLAG" val="#wm#"/>
  <p:tag name="KSO_WM_UNIT_PRESET_TEXT" val="点击此处添加正文，文字是您思想的提炼，为了演示发布的良好效果，请您尽可能提炼思想的精髓，然后简单的阐述您的观点"/>
  <p:tag name="KSO_WM_UNIT_TEXT_FILL_FORE_SCHEMECOLOR_INDEX" val="13"/>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71182_2*n_h_h_i*1_2_1_1"/>
  <p:tag name="KSO_WM_TEMPLATE_CATEGORY" val="diagram"/>
  <p:tag name="KSO_WM_TEMPLATE_INDEX" val="20171182"/>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1_2"/>
  <p:tag name="KSO_WM_UNIT_ID" val="diagram20171182_2*n_h_h_i*1_2_1_2"/>
  <p:tag name="KSO_WM_TEMPLATE_CATEGORY" val="diagram"/>
  <p:tag name="KSO_WM_TEMPLATE_INDEX" val="20171182"/>
  <p:tag name="KSO_WM_UNIT_LAYERLEVEL" val="1_1_1_1"/>
  <p:tag name="KSO_WM_TAG_VERSION" val="1.0"/>
  <p:tag name="KSO_WM_BEAUTIFY_FLAG" val="#wm#"/>
  <p:tag name="KSO_WM_UNIT_TEXT_FILL_FORE_SCHEMECOLOR_INDEX" val="14"/>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71182_2*n_h_h_i*1_2_3_1"/>
  <p:tag name="KSO_WM_TEMPLATE_CATEGORY" val="diagram"/>
  <p:tag name="KSO_WM_TEMPLATE_INDEX" val="20171182"/>
  <p:tag name="KSO_WM_UNIT_LAYERLEVEL" val="1_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3_2"/>
  <p:tag name="KSO_WM_UNIT_ID" val="diagram20171182_2*n_h_h_i*1_2_3_2"/>
  <p:tag name="KSO_WM_TEMPLATE_CATEGORY" val="diagram"/>
  <p:tag name="KSO_WM_TEMPLATE_INDEX" val="20171182"/>
  <p:tag name="KSO_WM_UNIT_LAYERLEVEL" val="1_1_1_1"/>
  <p:tag name="KSO_WM_TAG_VERSION" val="1.0"/>
  <p:tag name="KSO_WM_BEAUTIFY_FLAG" val="#wm#"/>
  <p:tag name="KSO_WM_UNIT_TEXT_FILL_FORE_SCHEMECOLOR_INDEX" val="14"/>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71182_2*n_h_h_i*1_2_2_1"/>
  <p:tag name="KSO_WM_TEMPLATE_CATEGORY" val="diagram"/>
  <p:tag name="KSO_WM_TEMPLATE_INDEX" val="20171182"/>
  <p:tag name="KSO_WM_UNIT_LAYERLEVEL" val="1_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2_2"/>
  <p:tag name="KSO_WM_UNIT_ID" val="diagram20171182_2*n_h_h_i*1_2_2_2"/>
  <p:tag name="KSO_WM_TEMPLATE_CATEGORY" val="diagram"/>
  <p:tag name="KSO_WM_TEMPLATE_INDEX" val="20171182"/>
  <p:tag name="KSO_WM_UNIT_LAYERLEVEL" val="1_1_1_1"/>
  <p:tag name="KSO_WM_TAG_VERSION" val="1.0"/>
  <p:tag name="KSO_WM_BEAUTIFY_FLAG" val="#wm#"/>
  <p:tag name="KSO_WM_UNIT_TEXT_FILL_FORE_SCHEMECOLOR_INDEX" val="14"/>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33.xml><?xml version="1.0" encoding="utf-8"?>
<p:tagLst xmlns:p="http://schemas.openxmlformats.org/presentationml/2006/main">
  <p:tag name="KSO_WM_UNIT_SUBTYPE" val="a"/>
  <p:tag name="KSO_WM_UNIT_NOCLEAR" val="0"/>
  <p:tag name="KSO_WM_UNIT_VALUE" val="8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71182_2*n_h_h_f*1_2_2_1"/>
  <p:tag name="KSO_WM_TEMPLATE_CATEGORY" val="diagram"/>
  <p:tag name="KSO_WM_TEMPLATE_INDEX" val="20171182"/>
  <p:tag name="KSO_WM_UNIT_LAYERLEVEL" val="1_1_1_1"/>
  <p:tag name="KSO_WM_TAG_VERSION" val="1.0"/>
  <p:tag name="KSO_WM_BEAUTIFY_FLAG" val="#wm#"/>
  <p:tag name="KSO_WM_UNIT_PRESET_TEXT" val="点击此处添加正文，文字是您思想的提炼，为了演示发布的良好效果，请您尽可能提炼思想的精髓，然后简单的阐述您的观点"/>
  <p:tag name="KSO_WM_UNIT_TEXT_FILL_FORE_SCHEMECOLOR_INDEX" val="13"/>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34.xml><?xml version="1.0" encoding="utf-8"?>
<p:tagLst xmlns:p="http://schemas.openxmlformats.org/presentationml/2006/main">
  <p:tag name="KSO_WM_UNIT_SUBTYPE" val="a"/>
  <p:tag name="KSO_WM_UNIT_NOCLEAR" val="0"/>
  <p:tag name="KSO_WM_UNIT_VALUE" val="8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71182_2*n_h_h_f*1_2_3_1"/>
  <p:tag name="KSO_WM_TEMPLATE_CATEGORY" val="diagram"/>
  <p:tag name="KSO_WM_TEMPLATE_INDEX" val="20171182"/>
  <p:tag name="KSO_WM_UNIT_LAYERLEVEL" val="1_1_1_1"/>
  <p:tag name="KSO_WM_TAG_VERSION" val="1.0"/>
  <p:tag name="KSO_WM_BEAUTIFY_FLAG" val="#wm#"/>
  <p:tag name="KSO_WM_UNIT_PRESET_TEXT" val="点击此处添加正文，文字是您思想的提炼，为了演示发布的良好效果，请您尽可能提炼思想的精髓，然后简单的阐述您的观点"/>
  <p:tag name="KSO_WM_UNIT_TEXT_FILL_FORE_SCHEMECOLOR_INDEX" val="13"/>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71182_2*n_h_i*1_1_1"/>
  <p:tag name="KSO_WM_TEMPLATE_CATEGORY" val="diagram"/>
  <p:tag name="KSO_WM_TEMPLATE_INDEX" val="20171182"/>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36.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71182_2*n_h_a*1_1_1"/>
  <p:tag name="KSO_WM_TEMPLATE_CATEGORY" val="diagram"/>
  <p:tag name="KSO_WM_TEMPLATE_INDEX" val="20171182"/>
  <p:tag name="KSO_WM_UNIT_LAYERLEVEL" val="1_1_1"/>
  <p:tag name="KSO_WM_TAG_VERSION" val="1.0"/>
  <p:tag name="KSO_WM_BEAUTIFY_FLAG" val="#wm#"/>
  <p:tag name="KSO_WM_UNIT_PRESET_TEXT" val="点击输&#10;入标题"/>
  <p:tag name="KSO_WM_UNIT_TEXT_FILL_FORE_SCHEMECOLOR_INDEX" val="14"/>
  <p:tag name="KSO_WM_UNIT_TEXT_FILL_TYPE" val="1"/>
  <p:tag name="KSO_WM_DIAGRAM_VIRTUALLY_FRAME" val="{&quot;height&quot;:401.9,&quot;left&quot;:69.5,&quot;top&quot;:87.4,&quot;width&quot;:821.05}"/>
  <p:tag name="KSO_WM_DIAGRAM_USE_COLOR_VALUE" val="{&quot;color_scheme&quot;:1,&quot;theme_color_indexes&quot;:[6,7,6,7,6,7]}"/>
</p:tagLst>
</file>

<file path=ppt/tags/tag33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338.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236_1*i*1"/>
  <p:tag name="KSO_WM_TEMPLATE_CATEGORY" val="custom"/>
  <p:tag name="KSO_WM_TEMPLATE_INDEX" val="20231236"/>
  <p:tag name="KSO_WM_UNIT_LAYERLEVEL" val="1"/>
  <p:tag name="KSO_WM_TAG_VERSION" val="3.0"/>
  <p:tag name="KSO_WM_BEAUTIFY_FLAG" val="#wm#"/>
</p:tagLst>
</file>

<file path=ppt/tags/tag34.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40.xml><?xml version="1.0" encoding="utf-8"?>
<p:tagLst xmlns:p="http://schemas.openxmlformats.org/presentationml/2006/main">
  <p:tag name="KSO_WM_BEAUTIFY_FLAG" val="#wm#"/>
  <p:tag name="KSO_WM_UNIT_VALUE" val="1160*1756"/>
  <p:tag name="KSO_WM_UNIT_HIGHLIGHT" val="0"/>
  <p:tag name="KSO_WM_UNIT_COMPATIBLE" val="0"/>
  <p:tag name="KSO_WM_UNIT_DIAGRAM_ISNUMVISUAL" val="0"/>
  <p:tag name="KSO_WM_UNIT_DIAGRAM_ISREFERUNIT" val="0"/>
  <p:tag name="KSO_WM_UNIT_TYPE" val="d"/>
  <p:tag name="KSO_WM_UNIT_INDEX" val="1"/>
  <p:tag name="KSO_WM_UNIT_ID" val="custom20231236_1*d*1"/>
  <p:tag name="KSO_WM_TEMPLATE_CATEGORY" val="custom"/>
  <p:tag name="KSO_WM_TEMPLATE_INDEX" val="20231236"/>
  <p:tag name="KSO_WM_UNIT_LAYERLEVEL" val="1"/>
  <p:tag name="KSO_WM_TAG_VERSION" val="3.0"/>
</p:tagLst>
</file>

<file path=ppt/tags/tag341.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236_1*a*1"/>
  <p:tag name="KSO_WM_TEMPLATE_CATEGORY" val="custom"/>
  <p:tag name="KSO_WM_TEMPLATE_INDEX" val="20231236"/>
  <p:tag name="KSO_WM_UNIT_LAYERLEVEL" val="1"/>
  <p:tag name="KSO_WM_TAG_VERSION" val="3.0"/>
  <p:tag name="KSO_WM_BEAUTIFY_FLAG" val="#wm#"/>
  <p:tag name="KSO_WM_UNIT_PRESET_TEXT" val="单击此处添&#10;加标题内容"/>
  <p:tag name="KSO_WM_UNIT_TEXT_TYPE" val="1"/>
</p:tagLst>
</file>

<file path=ppt/tags/tag34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1109_5*m_h_f*1_2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4_1"/>
  <p:tag name="KSO_WM_UNIT_ID" val="diagram20231109_5*m_h_f*1_4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6_1"/>
  <p:tag name="KSO_WM_UNIT_ID" val="diagram20231109_5*m_h_f*1_6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09_5*m_h_f*1_1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1109_5*m_h_f*1_3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5_1"/>
  <p:tag name="KSO_WM_UNIT_ID" val="diagram20231109_5*m_h_f*1_5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109_5*m_h_a*1_2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1109_5*m_h_a*1_4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6_1"/>
  <p:tag name="KSO_WM_UNIT_ID" val="diagram20231109_5*m_h_a*1_6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109_5*m_h_a*1_1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109_5*m_h_a*1_3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5_1"/>
  <p:tag name="KSO_WM_UNIT_ID" val="diagram20231109_5*m_h_a*1_5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4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4_2"/>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DIAGRAM_USE_COLOR_VALUE" val="{&quot;color_scheme&quot;:1,&quot;color_type&quot;:1,&quot;theme_color_indexes&quot;:[5,6,5,6,5,6]}"/>
</p:tagLst>
</file>

<file path=ppt/tags/tag3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6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6_2"/>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DIAGRAM_USE_COLOR_VALUE" val="{&quot;color_scheme&quot;:1,&quot;color_type&quot;:1,&quot;theme_color_indexes&quot;:[5,6,5,6,5,6]}"/>
</p:tagLst>
</file>

<file path=ppt/tags/tag3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2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2"/>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6"/>
  <p:tag name="KSO_WM_DIAGRAM_USE_COLOR_VALUE" val="{&quot;color_scheme&quot;:1,&quot;color_type&quot;:1,&quot;theme_color_indexes&quot;:[5,6,5,6,5,6]}"/>
</p:tagLst>
</file>

<file path=ppt/tags/tag3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3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2"/>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35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5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5_2"/>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35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1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2"/>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DIAGRAM_USE_COLOR_VALUE" val="{&quot;color_scheme&quot;:1,&quot;color_type&quot;:1,&quot;theme_color_indexes&quot;:[5,6,5,6,5,6]}"/>
</p:tagLst>
</file>

<file path=ppt/tags/tag36.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6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3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3_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3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5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5_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3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1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1_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3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2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2_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36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6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6_1"/>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1"/>
  <p:tag name="KSO_WM_UNIT_FILL_FORE_SCHEMECOLOR_INDEX" val="6"/>
  <p:tag name="KSO_WM_UNIT_FILL_FORE_SCHEMECOLOR_INDEX_BRIGHTNESS" val="0"/>
  <p:tag name="KSO_WM_DIAGRAM_USE_COLOR_VALUE" val="{&quot;color_scheme&quot;:1,&quot;color_type&quot;:1,&quot;theme_color_indexes&quot;:[5,6,5,6,5,6]}"/>
</p:tagLst>
</file>

<file path=ppt/tags/tag365.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31109_5*m_h_i*1_1_3"/>
  <p:tag name="KSO_WM_TEMPLATE_CATEGORY" val="diagram"/>
  <p:tag name="KSO_WM_TEMPLATE_INDEX" val="20231109"/>
  <p:tag name="KSO_WM_UNIT_LAYERLEVEL" val="1_1_1"/>
  <p:tag name="KSO_WM_TAG_VERSION" val="3.0"/>
  <p:tag name="KSO_WM_BEAUTIFY_FLAG" val="#wm#"/>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66.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20231109_5*m_h_i*1_6_3"/>
  <p:tag name="KSO_WM_TEMPLATE_CATEGORY" val="diagram"/>
  <p:tag name="KSO_WM_TEMPLATE_INDEX" val="20231109"/>
  <p:tag name="KSO_WM_UNIT_LAYERLEVEL" val="1_1_1"/>
  <p:tag name="KSO_WM_TAG_VERSION" val="3.0"/>
  <p:tag name="KSO_WM_BEAUTIFY_FLAG" val="#wm#"/>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gradient&quot;:[{&quot;brightness&quot;:0.15000000596046448,&quot;colorType&quot;:1,&quot;foreColorIndex&quot;:6,&quot;pos&quot;:1,&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67.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31109_5*m_h_i*1_2_3"/>
  <p:tag name="KSO_WM_TEMPLATE_CATEGORY" val="diagram"/>
  <p:tag name="KSO_WM_TEMPLATE_INDEX" val="20231109"/>
  <p:tag name="KSO_WM_UNIT_LAYERLEVEL" val="1_1_1"/>
  <p:tag name="KSO_WM_TAG_VERSION" val="3.0"/>
  <p:tag name="KSO_WM_BEAUTIFY_FLAG" val="#wm#"/>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gradient&quot;:[{&quot;brightness&quot;:0.15000000596046448,&quot;colorType&quot;:1,&quot;foreColorIndex&quot;:6,&quot;pos&quot;:1,&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68.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31109_5*m_h_i*1_3_3"/>
  <p:tag name="KSO_WM_TEMPLATE_CATEGORY" val="diagram"/>
  <p:tag name="KSO_WM_TEMPLATE_INDEX" val="20231109"/>
  <p:tag name="KSO_WM_UNIT_LAYERLEVEL" val="1_1_1"/>
  <p:tag name="KSO_WM_TAG_VERSION" val="3.0"/>
  <p:tag name="KSO_WM_BEAUTIFY_FLAG" val="#wm#"/>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69.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31109_5*m_h_i*1_4_3"/>
  <p:tag name="KSO_WM_TEMPLATE_CATEGORY" val="diagram"/>
  <p:tag name="KSO_WM_TEMPLATE_INDEX" val="20231109"/>
  <p:tag name="KSO_WM_UNIT_LAYERLEVEL" val="1_1_1"/>
  <p:tag name="KSO_WM_TAG_VERSION" val="3.0"/>
  <p:tag name="KSO_WM_BEAUTIFY_FLAG" val="#wm#"/>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gradient&quot;:[{&quot;brightness&quot;:0.15000000596046448,&quot;colorType&quot;:1,&quot;foreColorIndex&quot;:6,&quot;pos&quot;:1,&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7.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70.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20231109_5*m_h_i*1_5_3"/>
  <p:tag name="KSO_WM_TEMPLATE_CATEGORY" val="diagram"/>
  <p:tag name="KSO_WM_TEMPLATE_INDEX" val="20231109"/>
  <p:tag name="KSO_WM_UNIT_LAYERLEVEL" val="1_1_1"/>
  <p:tag name="KSO_WM_TAG_VERSION" val="3.0"/>
  <p:tag name="KSO_WM_BEAUTIFY_FLAG" val="#wm#"/>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71.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31109_5*m_h_i*1_1_4"/>
  <p:tag name="KSO_WM_TEMPLATE_CATEGORY" val="diagram"/>
  <p:tag name="KSO_WM_TEMPLATE_INDEX" val="20231109"/>
  <p:tag name="KSO_WM_UNIT_LAYERLEVEL" val="1_1_1"/>
  <p:tag name="KSO_WM_TAG_VERSION" val="3.0"/>
  <p:tag name="KSO_WM_BEAUTIFY_FLAG" val="#wm#"/>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72.xml><?xml version="1.0" encoding="utf-8"?>
<p:tagLst xmlns:p="http://schemas.openxmlformats.org/presentationml/2006/main">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6_4"/>
  <p:tag name="KSO_WM_UNIT_ID" val="diagram20231109_5*m_h_i*1_6_4"/>
  <p:tag name="KSO_WM_TEMPLATE_CATEGORY" val="diagram"/>
  <p:tag name="KSO_WM_TEMPLATE_INDEX" val="20231109"/>
  <p:tag name="KSO_WM_UNIT_LAYERLEVEL" val="1_1_1"/>
  <p:tag name="KSO_WM_TAG_VERSION" val="3.0"/>
  <p:tag name="KSO_WM_BEAUTIFY_FLAG" val="#wm#"/>
  <p:tag name="KSO_WM_DIAGRAM_MAX_ITEMCNT" val="6"/>
  <p:tag name="KSO_WM_DIAGRAM_MIN_ITEMCNT" val="2"/>
  <p:tag name="KSO_WM_DIAGRAM_VIRTUALLY_FRAME" val="{&quot;height&quot;:427,&quot;left&quot;:72.72503937007875,&quot;top&quot;:33.77503937007873,&quot;width&quot;:813.05}"/>
  <p:tag name="KSO_WM_DIAGRAM_COLOR_MATCH_VALUE" val="{&quot;shape&quot;:{&quot;fill&quot;:{&quot;gradient&quot;:[{&quot;brightness&quot;:0.15000000596046448,&quot;colorType&quot;:1,&quot;foreColorIndex&quot;:6,&quot;pos&quot;:1,&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i*1_1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1_1"/>
  <p:tag name="KSO_WM_DIAGRAM_MAX_ITEMCNT" val="8"/>
  <p:tag name="KSO_WM_DIAGRAM_MIN_ITEMCNT" val="5"/>
  <p:tag name="KSO_WM_DIAGRAM_VIRTUALLY_FRAME" val="{&quot;height&quot;:362.663818359375,&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d*1_1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UNIT_VALUE" val="493*572"/>
  <p:tag name="KSO_WM_DIAGRAM_GROUP_CODE" val="l1-1"/>
  <p:tag name="KSO_WM_UNIT_TYPE" val="l_h_d"/>
  <p:tag name="KSO_WM_UNIT_INDEX" val="1_1_1"/>
  <p:tag name="KSO_WM_DIAGRAM_MAX_ITEMCNT" val="8"/>
  <p:tag name="KSO_WM_DIAGRAM_MIN_ITEMCNT" val="5"/>
  <p:tag name="KSO_WM_DIAGRAM_VIRTUALLY_FRAME" val="{&quot;height&quot;:362.663818359375,&quot;width&quot;:767.65881347656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1"/>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i*1_2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2_1"/>
  <p:tag name="KSO_WM_DIAGRAM_MAX_ITEMCNT" val="8"/>
  <p:tag name="KSO_WM_DIAGRAM_MIN_ITEMCNT" val="5"/>
  <p:tag name="KSO_WM_DIAGRAM_VIRTUALLY_FRAME" val="{&quot;height&quot;:362.663818359375,&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d*1_2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UNIT_VALUE" val="494*572"/>
  <p:tag name="KSO_WM_DIAGRAM_GROUP_CODE" val="l1-1"/>
  <p:tag name="KSO_WM_UNIT_TYPE" val="l_h_d"/>
  <p:tag name="KSO_WM_UNIT_INDEX" val="1_2_1"/>
  <p:tag name="KSO_WM_DIAGRAM_MAX_ITEMCNT" val="8"/>
  <p:tag name="KSO_WM_DIAGRAM_MIN_ITEMCNT" val="5"/>
  <p:tag name="KSO_WM_DIAGRAM_VIRTUALLY_FRAME" val="{&quot;height&quot;:362.663818359375,&quot;width&quot;:767.65881347656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1"/>
</p:tagLst>
</file>

<file path=ppt/tags/tag3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i*1_3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3_1"/>
  <p:tag name="KSO_WM_DIAGRAM_MAX_ITEMCNT" val="8"/>
  <p:tag name="KSO_WM_DIAGRAM_MIN_ITEMCNT" val="5"/>
  <p:tag name="KSO_WM_DIAGRAM_VIRTUALLY_FRAME" val="{&quot;height&quot;:362.663818359375,&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d*1_3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UNIT_VALUE" val="493*572"/>
  <p:tag name="KSO_WM_DIAGRAM_GROUP_CODE" val="l1-1"/>
  <p:tag name="KSO_WM_UNIT_TYPE" val="l_h_d"/>
  <p:tag name="KSO_WM_UNIT_INDEX" val="1_3_1"/>
  <p:tag name="KSO_WM_DIAGRAM_MAX_ITEMCNT" val="8"/>
  <p:tag name="KSO_WM_DIAGRAM_MIN_ITEMCNT" val="5"/>
  <p:tag name="KSO_WM_DIAGRAM_VIRTUALLY_FRAME" val="{&quot;height&quot;:362.663818359375,&quot;width&quot;:767.65881347656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1"/>
</p:tagLst>
</file>

<file path=ppt/tags/tag3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i*1_6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6_1"/>
  <p:tag name="KSO_WM_DIAGRAM_MAX_ITEMCNT" val="8"/>
  <p:tag name="KSO_WM_DIAGRAM_MIN_ITEMCNT" val="5"/>
  <p:tag name="KSO_WM_DIAGRAM_VIRTUALLY_FRAME" val="{&quot;height&quot;:362.663818359375,&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38.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d*1_6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UNIT_VALUE" val="493*572"/>
  <p:tag name="KSO_WM_DIAGRAM_GROUP_CODE" val="l1-1"/>
  <p:tag name="KSO_WM_UNIT_TYPE" val="l_h_d"/>
  <p:tag name="KSO_WM_UNIT_INDEX" val="1_6_1"/>
  <p:tag name="KSO_WM_DIAGRAM_MAX_ITEMCNT" val="8"/>
  <p:tag name="KSO_WM_DIAGRAM_MIN_ITEMCNT" val="5"/>
  <p:tag name="KSO_WM_DIAGRAM_VIRTUALLY_FRAME" val="{&quot;height&quot;:362.663818359375,&quot;width&quot;:767.65881347656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1"/>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i*1_5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5_1"/>
  <p:tag name="KSO_WM_DIAGRAM_MAX_ITEMCNT" val="8"/>
  <p:tag name="KSO_WM_DIAGRAM_MIN_ITEMCNT" val="5"/>
  <p:tag name="KSO_WM_DIAGRAM_VIRTUALLY_FRAME" val="{&quot;height&quot;:362.663818359375,&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d*1_5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UNIT_VALUE" val="493*572"/>
  <p:tag name="KSO_WM_DIAGRAM_GROUP_CODE" val="l1-1"/>
  <p:tag name="KSO_WM_UNIT_TYPE" val="l_h_d"/>
  <p:tag name="KSO_WM_UNIT_INDEX" val="1_5_1"/>
  <p:tag name="KSO_WM_DIAGRAM_MAX_ITEMCNT" val="8"/>
  <p:tag name="KSO_WM_DIAGRAM_MIN_ITEMCNT" val="5"/>
  <p:tag name="KSO_WM_DIAGRAM_VIRTUALLY_FRAME" val="{&quot;height&quot;:362.663818359375,&quot;width&quot;:767.65881347656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1"/>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i*1_4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DIAGRAM_GROUP_CODE" val="l1-1"/>
  <p:tag name="KSO_WM_UNIT_TYPE" val="l_h_i"/>
  <p:tag name="KSO_WM_UNIT_INDEX" val="1_4_1"/>
  <p:tag name="KSO_WM_DIAGRAM_MAX_ITEMCNT" val="8"/>
  <p:tag name="KSO_WM_DIAGRAM_MIN_ITEMCNT" val="5"/>
  <p:tag name="KSO_WM_DIAGRAM_VIRTUALLY_FRAME" val="{&quot;height&quot;:362.663818359375,&quot;width&quot;:767.6588134765625}"/>
  <p:tag name="KSO_WM_DIAGRAM_COLOR_MATCH_VALUE" val="{&quot;shape&quot;:{&quot;fill&quot;:{&quot;solid&quot;:{&quot;brightness&quot;:0,&quot;colorType&quot;:2,&quot;rgb&quot;:&quot;#ffffff&quot;,&quot;transparency&quot;:0},&quot;type&quot;:1},&quot;glow&quot;:{&quot;colorType&quot;:0},&quot;line&quot;:{&quot;type&quot;:0},&quot;shadow&quot;:{&quot;brightness&quot;:0.3499999940395355,&quot;colorType&quot;:1,&quot;foreColorIndex&quot;:13,&quot;transparency&quot;:0.6000000238418579},&quot;threeD&quot;:{&quot;curvedSurface&quot;:{&quot;brightness&quot;:-0.15000000596046448,&quot;colorType&quot;:1,&quot;foreColorIndex&quot;:14},&quot;depth&quot;:{&quot;brightness&quot;:-0.15000000596046448,&quot;colorType&quot;:1,&quot;foreColorIndex&quot;:14}}},&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05"/>
  <p:tag name="KSO_WM_UNIT_SHADOW_SCHEMECOLOR_INDEX" val="13"/>
  <p:tag name="KSO_WM_UNIT_TEXT_FILL_FORE_SCHEMECOLOR_INDEX" val="2"/>
  <p:tag name="KSO_WM_UNIT_TEXT_FILL_TYPE" val="1"/>
  <p:tag name="KSO_WM_UNIT_USESOURCEFORMAT_APPLY"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66_2*l_h_d*1_4_1"/>
  <p:tag name="KSO_WM_TEMPLATE_CATEGORY" val="diagram"/>
  <p:tag name="KSO_WM_TEMPLATE_INDEX" val="20230966"/>
  <p:tag name="KSO_WM_UNIT_LAYERLEVEL" val="1_1_1"/>
  <p:tag name="KSO_WM_TAG_VERSION" val="3.0"/>
  <p:tag name="KSO_WM_DIAGRAM_VERSION" val="3"/>
  <p:tag name="KSO_WM_DIAGRAM_COLOR_TRICK" val="1"/>
  <p:tag name="KSO_WM_DIAGRAM_COLOR_TEXT_CAN_REMOVE" val="n"/>
  <p:tag name="KSO_WM_UNIT_VALUE" val="493*572"/>
  <p:tag name="KSO_WM_DIAGRAM_GROUP_CODE" val="l1-1"/>
  <p:tag name="KSO_WM_UNIT_TYPE" val="l_h_d"/>
  <p:tag name="KSO_WM_UNIT_INDEX" val="1_4_1"/>
  <p:tag name="KSO_WM_DIAGRAM_MAX_ITEMCNT" val="8"/>
  <p:tag name="KSO_WM_DIAGRAM_MIN_ITEMCNT" val="5"/>
  <p:tag name="KSO_WM_DIAGRAM_VIRTUALLY_FRAME" val="{&quot;height&quot;:362.663818359375,&quot;width&quot;:767.658813476562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i*1_2_2"/>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5,&quot;colorType&quot;:1,&quot;foreColorIndex&quot;:6,&quot;pos&quot;:1,&quot;transparency&quot;:0},{&quot;brightness&quot;:0.20000000298023224,&quot;colorType&quot;:1,&quot;foreColorIndex&quot;:6,&quot;pos&quot;:0.2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i*1_2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20000000298023224,&quot;colorType&quot;:1,&quot;foreColorIndex&quot;:6,&quot;pos&quot;:0.699999988079071,&quot;transparency&quot;:0},{&quot;brightness&quot;:0.800000011920929,&quot;colorType&quot;:1,&quot;foreColorIndex&quot;:5,&quot;pos&quot;:0,&quot;transparency&quot;:0},{&quot;brightness&quot;:0,&quot;colorType&quot;:1,&quot;foreColorIndex&quot;:6,&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x*1_2_3"/>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x"/>
  <p:tag name="KSO_WM_UNIT_INDEX" val="1_2_3"/>
  <p:tag name="KSO_WM_UNIT_VALUE" val="120*124"/>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quot;colorType&quot;:1,&quot;foreColorIndex&quot;:6,&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6"/>
  <p:tag name="KSO_WM_UNIT_FILL_TYPE" val="1"/>
  <p:tag name="KSO_WM_UNIT_USESOURCEFORMAT_APPLY" val="1"/>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i*1_1_2"/>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5,&quot;colorType&quot;:1,&quot;foreColorIndex&quot;:5,&quot;pos&quot;:1,&quot;transparency&quot;:0},{&quot;brightness&quot;:0.20000000298023224,&quot;colorType&quot;:1,&quot;foreColorIndex&quot;:5,&quot;pos&quot;:0.23000000417232513,&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i*1_1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20000000298023224,&quot;colorType&quot;:1,&quot;foreColorIndex&quot;:5,&quot;pos&quot;:0.699999988079071,&quot;transparency&quot;:0},{&quot;brightness&quot;:0.800000011920929,&quot;colorType&quot;:1,&quot;foreColorIndex&quot;:5,&quot;pos&quot;:0,&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9.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390.xml><?xml version="1.0" encoding="utf-8"?>
<p:tagLst xmlns:p="http://schemas.openxmlformats.org/presentationml/2006/main">
  <p:tag name="KSO_WM_DIAGRAM_VERSION" val="3"/>
  <p:tag name="KSO_WM_DIAGRAM_COLOR_TRICK" val="4"/>
  <p:tag name="KSO_WM_DIAGRAM_COLOR_TEXT_CAN_REMOVE" val="n"/>
  <p:tag name="KSO_WM_UNIT_VALUE" val="115*97"/>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0928_3*l_h_x*1_1_1"/>
  <p:tag name="KSO_WM_TEMPLATE_CATEGORY" val="diagram"/>
  <p:tag name="KSO_WM_TEMPLATE_INDEX" val="20230928"/>
  <p:tag name="KSO_WM_UNIT_LAYERLEVEL" val="1_1_1"/>
  <p:tag name="KSO_WM_TAG_VERSION" val="3.0"/>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UNIT_FILL_TYPE" val="1"/>
  <p:tag name="KSO_WM_UNIT_USESOURCEFORMAT_APPLY" val="1"/>
</p:tagLst>
</file>

<file path=ppt/tags/tag3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i*1_3_2"/>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5,&quot;colorType&quot;:1,&quot;foreColorIndex&quot;:7,&quot;pos&quot;:1,&quot;transparency&quot;:0},{&quot;brightness&quot;:0.20000000298023224,&quot;colorType&quot;:1,&quot;foreColorIndex&quot;:7,&quot;pos&quot;:0.2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i*1_3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20000000298023224,&quot;colorType&quot;:1,&quot;foreColorIndex&quot;:7,&quot;pos&quot;:0.699999988079071,&quot;transparency&quot;:0},{&quot;brightness&quot;:0.800000011920929,&quot;colorType&quot;:1,&quot;foreColorIndex&quot;:5,&quot;pos&quot;:0,&quot;transparency&quot;:0},{&quot;brightness&quot;:0,&quot;colorType&quot;:1,&quot;foreColorIndex&quot;:7,&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x*1_3_3"/>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x"/>
  <p:tag name="KSO_WM_UNIT_INDEX" val="1_3_3"/>
  <p:tag name="KSO_WM_UNIT_VALUE" val="113*113"/>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quot;colorType&quot;:1,&quot;foreColorIndex&quot;:7,&quot;pos&quot;:0,&quot;transparency&quot;:0},{&quot;brightness&quot;:0,&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7"/>
  <p:tag name="KSO_WM_UNIT_FILL_TYPE" val="1"/>
  <p:tag name="KSO_WM_UNIT_USESOURCEFORMAT_APPLY" val="1"/>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i*1_4_2"/>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5,&quot;colorType&quot;:1,&quot;foreColorIndex&quot;:8,&quot;pos&quot;:1,&quot;transparency&quot;:0},{&quot;brightness&quot;:0.20000000298023224,&quot;colorType&quot;:1,&quot;foreColorIndex&quot;:8,&quot;pos&quot;:0.2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i*1_4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20000000298023224,&quot;colorType&quot;:1,&quot;foreColorIndex&quot;:8,&quot;pos&quot;:0.699999988079071,&quot;transparency&quot;:0},{&quot;brightness&quot;:0.800000011920929,&quot;colorType&quot;:1,&quot;foreColorIndex&quot;:5,&quot;pos&quot;:0,&quot;transparency&quot;:0},{&quot;brightness&quot;:0,&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3*l_h_x*1_4_3"/>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x"/>
  <p:tag name="KSO_WM_UNIT_INDEX" val="1_4_3"/>
  <p:tag name="KSO_WM_UNIT_VALUE" val="95*109"/>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gradient&quot;:[{&quot;brightness&quot;:0,&quot;colorType&quot;:1,&quot;foreColorIndex&quot;:8,&quot;pos&quot;:0,&quot;transparency&quot;:0},{&quot;brightness&quot;:0,&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8"/>
  <p:tag name="KSO_WM_UNIT_FILL_TYPE" val="1"/>
  <p:tag name="KSO_WM_UNIT_USESOURCEFORMAT_APPLY" val="1"/>
</p:tagLst>
</file>

<file path=ppt/tags/tag39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8_3*l_h_f*1_2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39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8_3*l_h_f*1_3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39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0928_3*l_h_f*1_4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40.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4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5_2"/>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5_2"/>
  <p:tag name="KSO_WM_DIAGRAM_MAX_ITEMCNT" val="6"/>
  <p:tag name="KSO_WM_DIAGRAM_MIN_ITEMCNT" val="2"/>
  <p:tag name="KSO_WM_DIAGRAM_VIRTUALLY_FRAME" val="{&quot;height&quot;:278.6000061035156,&quot;left&quot;:60.05,&quot;top&quot;:165.39999694824218,&quot;width&quot;:842.8508661417324}"/>
  <p:tag name="KSO_WM_DIAGRAM_COLOR_MATCH_VALUE" val="{&quot;shape&quot;:{&quot;fill&quot;:{&quot;gradient&quot;:[{&quot;brightness&quot;:0.5,&quot;colorType&quot;:1,&quot;foreColorIndex&quot;:9,&quot;pos&quot;:1,&quot;transparency&quot;:0},{&quot;brightness&quot;:0.20000000298023224,&quot;colorType&quot;:1,&quot;foreColorIndex&quot;:9,&quot;pos&quot;:0.2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i*1_5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5_1"/>
  <p:tag name="KSO_WM_DIAGRAM_MAX_ITEMCNT" val="6"/>
  <p:tag name="KSO_WM_DIAGRAM_MIN_ITEMCNT" val="2"/>
  <p:tag name="KSO_WM_DIAGRAM_VIRTUALLY_FRAME" val="{&quot;height&quot;:278.6000061035156,&quot;left&quot;:60.05,&quot;top&quot;:165.39999694824218,&quot;width&quot;:842.8508661417324}"/>
  <p:tag name="KSO_WM_DIAGRAM_COLOR_MATCH_VALUE" val="{&quot;shape&quot;:{&quot;fill&quot;:{&quot;gradient&quot;:[{&quot;brightness&quot;:0.20000000298023224,&quot;colorType&quot;:1,&quot;foreColorIndex&quot;:9,&quot;pos&quot;:0.699999988079071,&quot;transparency&quot;:0},{&quot;brightness&quot;:0.800000011920929,&quot;colorType&quot;:1,&quot;foreColorIndex&quot;:5,&quot;pos&quot;:0,&quot;transparency&quot;:0},{&quot;brightness&quot;:0,&quot;colorType&quot;:1,&quot;foreColorIndex&quot;:9,&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TEXT_FILL_FORE_SCHEMECOLOR_INDEX" val="2"/>
  <p:tag name="KSO_WM_UNIT_TEXT_FILL_TYPE" val="1"/>
  <p:tag name="KSO_WM_UNIT_USESOURCEFORMAT_APPLY" val="1"/>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0928_4*l_h_x*1_5_3"/>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x"/>
  <p:tag name="KSO_WM_UNIT_INDEX" val="1_5_3"/>
  <p:tag name="KSO_WM_UNIT_VALUE" val="111*162"/>
  <p:tag name="KSO_WM_DIAGRAM_MAX_ITEMCNT" val="6"/>
  <p:tag name="KSO_WM_DIAGRAM_MIN_ITEMCNT" val="2"/>
  <p:tag name="KSO_WM_DIAGRAM_VIRTUALLY_FRAME" val="{&quot;height&quot;:278.6000061035156,&quot;left&quot;:60.05,&quot;top&quot;:165.39999694824218,&quot;width&quot;:842.8508661417324}"/>
  <p:tag name="KSO_WM_DIAGRAM_COLOR_MATCH_VALUE" val="{&quot;shape&quot;:{&quot;fill&quot;:{&quot;gradient&quot;:[{&quot;brightness&quot;:0,&quot;colorType&quot;:1,&quot;foreColorIndex&quot;:9,&quot;pos&quot;:0,&quot;transparency&quot;:0},{&quot;brightness&quot;:0,&quot;colorType&quot;:1,&quot;foreColorIndex&quot;:9,&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9"/>
  <p:tag name="KSO_WM_UNIT_FILL_TYPE" val="1"/>
  <p:tag name="KSO_WM_UNIT_USESOURCEFORMAT_APPLY" val="1"/>
</p:tagLst>
</file>

<file path=ppt/tags/tag40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8_3*l_h_f*1_3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40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8_3*l_h_f*1_1_1"/>
  <p:tag name="KSO_WM_TEMPLATE_CATEGORY" val="diagram"/>
  <p:tag name="KSO_WM_TEMPLATE_INDEX" val="20230928"/>
  <p:tag name="KSO_WM_UNIT_LAYERLEVEL" val="1_1_1"/>
  <p:tag name="KSO_WM_TAG_VERSION" val="3.0"/>
  <p:tag name="KSO_WM_DIAGRAM_VERSION" val="3"/>
  <p:tag name="KSO_WM_DIAGRAM_COLOR_TRICK" val="4"/>
  <p:tag name="KSO_WM_DIAGRAM_COLOR_TEXT_CAN_REMOVE" val="n"/>
  <p:tag name="KSO_WM_DIAGRAM_GROUP_CODE" val="l1-1"/>
  <p:tag name="KSO_WM_DIAGRAM_MAX_ITEMCNT" val="6"/>
  <p:tag name="KSO_WM_DIAGRAM_MIN_ITEMCNT" val="2"/>
  <p:tag name="KSO_WM_DIAGRAM_VIRTUALLY_FRAME" val="{&quot;height&quot;:324.95,&quot;left&quot;:49.75756515863377,&quot;top&quot;:119.1,&quot;width&quot;:842.7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
  <p:tag name="KSO_WM_UNIT_TEXT_FILL_FORE_SCHEMECOLOR_INDEX" val="1"/>
  <p:tag name="KSO_WM_UNIT_TEXT_FILL_TYPE" val="1"/>
  <p:tag name="KSO_WM_UNIT_TEXT_TYPE" val="1"/>
  <p:tag name="KSO_WM_UNIT_USESOURCEFORMAT_APPLY" val="1"/>
</p:tagLst>
</file>

<file path=ppt/tags/tag405.xml><?xml version="1.0" encoding="utf-8"?>
<p:tagLst xmlns:p="http://schemas.openxmlformats.org/presentationml/2006/main">
  <p:tag name="KSO_WM_TAG_VERSION" val="1.0"/>
  <p:tag name="KSO_WM_TEMPLATE_CATEGORY" val="diagram"/>
  <p:tag name="KSO_WM_TEMPLATE_INDEX" val="160845"/>
  <p:tag name="KSO_WM_UNIT_TYPE" val="n_i"/>
  <p:tag name="KSO_WM_UNIT_INDEX" val="1_2"/>
  <p:tag name="KSO_WM_UNIT_ID" val="diagram160845_6*n_i*1_2"/>
  <p:tag name="KSO_WM_UNIT_LAYERLEVEL" val="1_1"/>
  <p:tag name="KSO_WM_DIAGRAM_GROUP_CODE" val="n1-1"/>
  <p:tag name="KSO_WM_UNIT_LINE_FORE_SCHEMECOLOR_INDEX" val="13"/>
  <p:tag name="KSO_WM_UNIT_LINE_FILL_TYPE" val="2"/>
</p:tagLst>
</file>

<file path=ppt/tags/tag406.xml><?xml version="1.0" encoding="utf-8"?>
<p:tagLst xmlns:p="http://schemas.openxmlformats.org/presentationml/2006/main">
  <p:tag name="KSO_WM_TAG_VERSION" val="1.0"/>
  <p:tag name="KSO_WM_TEMPLATE_CATEGORY" val="diagram"/>
  <p:tag name="KSO_WM_TEMPLATE_INDEX" val="160845"/>
  <p:tag name="KSO_WM_UNIT_TYPE" val="n_h_a"/>
  <p:tag name="KSO_WM_UNIT_INDEX" val="1_1_1"/>
  <p:tag name="KSO_WM_UNIT_ID" val="diagram160845_6*n_h_a*1_1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DIAGRAM_GROUP_CODE" val="n1-1"/>
  <p:tag name="KSO_WM_UNIT_FILL_FORE_SCHEMECOLOR_INDEX" val="5"/>
  <p:tag name="KSO_WM_UNIT_FILL_TYPE" val="1"/>
</p:tagLst>
</file>

<file path=ppt/tags/tag407.xml><?xml version="1.0" encoding="utf-8"?>
<p:tagLst xmlns:p="http://schemas.openxmlformats.org/presentationml/2006/main">
  <p:tag name="KSO_WM_TAG_VERSION" val="1.0"/>
  <p:tag name="KSO_WM_TEMPLATE_CATEGORY" val="diagram"/>
  <p:tag name="KSO_WM_TEMPLATE_INDEX" val="160845"/>
  <p:tag name="KSO_WM_UNIT_TYPE" val="n_i"/>
  <p:tag name="KSO_WM_UNIT_INDEX" val="1_2"/>
  <p:tag name="KSO_WM_UNIT_ID" val="diagram160845_6*n_i*1_2"/>
  <p:tag name="KSO_WM_UNIT_LAYERLEVEL" val="1_1"/>
  <p:tag name="KSO_WM_DIAGRAM_GROUP_CODE" val="n1-1"/>
  <p:tag name="KSO_WM_UNIT_LINE_FORE_SCHEMECOLOR_INDEX" val="13"/>
  <p:tag name="KSO_WM_UNIT_LINE_FILL_TYPE" val="2"/>
</p:tagLst>
</file>

<file path=ppt/tags/tag408.xml><?xml version="1.0" encoding="utf-8"?>
<p:tagLst xmlns:p="http://schemas.openxmlformats.org/presentationml/2006/main">
  <p:tag name="KSO_WM_TAG_VERSION" val="1.0"/>
  <p:tag name="KSO_WM_TEMPLATE_CATEGORY" val="diagram"/>
  <p:tag name="KSO_WM_TEMPLATE_INDEX" val="160845"/>
  <p:tag name="KSO_WM_UNIT_TYPE" val="n_i"/>
  <p:tag name="KSO_WM_UNIT_INDEX" val="1_3"/>
  <p:tag name="KSO_WM_UNIT_ID" val="diagram160845_6*n_i*1_3"/>
  <p:tag name="KSO_WM_UNIT_LAYERLEVEL" val="1_1"/>
  <p:tag name="KSO_WM_DIAGRAM_GROUP_CODE" val="n1-1"/>
  <p:tag name="KSO_WM_UNIT_LINE_FORE_SCHEMECOLOR_INDEX" val="13"/>
  <p:tag name="KSO_WM_UNIT_LINE_FILL_TYPE" val="2"/>
</p:tagLst>
</file>

<file path=ppt/tags/tag409.xml><?xml version="1.0" encoding="utf-8"?>
<p:tagLst xmlns:p="http://schemas.openxmlformats.org/presentationml/2006/main">
  <p:tag name="KSO_WM_TAG_VERSION" val="1.0"/>
  <p:tag name="KSO_WM_TEMPLATE_CATEGORY" val="diagram"/>
  <p:tag name="KSO_WM_TEMPLATE_INDEX" val="160845"/>
  <p:tag name="KSO_WM_UNIT_TYPE" val="n_h_h_a"/>
  <p:tag name="KSO_WM_UNIT_INDEX" val="1_2_1_1"/>
  <p:tag name="KSO_WM_UNIT_ID" val="diagram160845_6*n_h_h_a*1_2_1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41.xml><?xml version="1.0" encoding="utf-8"?>
<p:tagLst xmlns:p="http://schemas.openxmlformats.org/presentationml/2006/main">
  <p:tag name="KSO_WM_UNIT_LINE_FORE_SCHEMECOLOR_INDEX_BRIGHTNESS" val="0"/>
  <p:tag name="KSO_WM_UNIT_LINE_FORE_SCHEMECOLOR_INDEX" val="5"/>
  <p:tag name="KSO_WM_UNIT_LINE_FILL_TYPE" val="2"/>
</p:tagLst>
</file>

<file path=ppt/tags/tag410.xml><?xml version="1.0" encoding="utf-8"?>
<p:tagLst xmlns:p="http://schemas.openxmlformats.org/presentationml/2006/main">
  <p:tag name="KSO_WM_TAG_VERSION" val="1.0"/>
  <p:tag name="KSO_WM_TEMPLATE_CATEGORY" val="diagram"/>
  <p:tag name="KSO_WM_TEMPLATE_INDEX" val="160845"/>
  <p:tag name="KSO_WM_UNIT_TYPE" val="n_h_h_a"/>
  <p:tag name="KSO_WM_UNIT_INDEX" val="1_2_2_1"/>
  <p:tag name="KSO_WM_UNIT_ID" val="diagram160845_6*n_h_h_a*1_2_2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411.xml><?xml version="1.0" encoding="utf-8"?>
<p:tagLst xmlns:p="http://schemas.openxmlformats.org/presentationml/2006/main">
  <p:tag name="KSO_WM_TAG_VERSION" val="1.0"/>
  <p:tag name="KSO_WM_TEMPLATE_CATEGORY" val="diagram"/>
  <p:tag name="KSO_WM_TEMPLATE_INDEX" val="160845"/>
  <p:tag name="KSO_WM_UNIT_TYPE" val="n_h_h_a"/>
  <p:tag name="KSO_WM_UNIT_INDEX" val="1_2_3_1"/>
  <p:tag name="KSO_WM_UNIT_ID" val="diagram160845_6*n_h_h_a*1_2_3_1"/>
  <p:tag name="KSO_WM_UNIT_LAYERLEVEL" val="1_1_1_1"/>
  <p:tag name="KSO_WM_UNIT_VALUE" val="24"/>
  <p:tag name="KSO_WM_UNIT_HIGHLIGHT" val="0"/>
  <p:tag name="KSO_WM_UNIT_COMPATIBLE" val="0"/>
  <p:tag name="KSO_WM_UNIT_CLEAR" val="0"/>
  <p:tag name="KSO_WM_UNIT_PRESET_TEXT_INDEX" val="3"/>
  <p:tag name="KSO_WM_UNIT_PRESET_TEXT_LEN" val="17"/>
  <p:tag name="KSO_WM_DIAGRAM_GROUP_CODE" val="n1-1"/>
  <p:tag name="KSO_WM_UNIT_TEXT_FILL_FORE_SCHEMECOLOR_INDEX" val="5"/>
  <p:tag name="KSO_WM_UNIT_TEXT_FILL_TYPE" val="1"/>
</p:tagLst>
</file>

<file path=ppt/tags/tag412.xml><?xml version="1.0" encoding="utf-8"?>
<p:tagLst xmlns:p="http://schemas.openxmlformats.org/presentationml/2006/main">
  <p:tag name="KSO_WM_BEAUTIFY_FLAG" val=""/>
  <p:tag name="KSO_WM_DIAGRAM_VIRTUALLY_FRAME" val="{&quot;height&quot;:410.4091338582678,&quot;left&quot;:67.59999999999998,&quot;top&quot;:90.51433070866142,&quot;width&quot;:812.7250393700788}"/>
</p:tagLst>
</file>

<file path=ppt/tags/tag413.xml><?xml version="1.0" encoding="utf-8"?>
<p:tagLst xmlns:p="http://schemas.openxmlformats.org/presentationml/2006/main">
  <p:tag name="KSO_WM_DIAGRAM_VIRTUALLY_FRAME" val="{&quot;height&quot;:410.4091338582678,&quot;left&quot;:67.59999999999998,&quot;top&quot;:90.51433070866142,&quot;width&quot;:812.7250393700788}"/>
</p:tagLst>
</file>

<file path=ppt/tags/tag414.xml><?xml version="1.0" encoding="utf-8"?>
<p:tagLst xmlns:p="http://schemas.openxmlformats.org/presentationml/2006/main">
  <p:tag name="KSO_WM_TEMPLATE_CATEGORY" val="diagram"/>
  <p:tag name="KSO_WM_TEMPLATE_INDEX" val="20171158"/>
  <p:tag name="KSO_WM_UNIT_CLEAR" val="1"/>
  <p:tag name="KSO_WM_TAG_VERSION" val="1.0"/>
  <p:tag name="KSO_WM_UNIT_TYPE" val="l_h_i"/>
  <p:tag name="KSO_WM_UNIT_INDEX" val="1_1_1"/>
  <p:tag name="KSO_WM_UNIT_ID" val="diagram20171158_2*l_h_i*1_1_1"/>
  <p:tag name="KSO_WM_UNIT_LAYERLEVEL" val="1_1_1"/>
  <p:tag name="KSO_WM_DIAGRAM_GROUP_CODE" val="l1-1"/>
  <p:tag name="KSO_WM_UNIT_FILL_FORE_SCHEMECOLOR_INDEX" val="15"/>
  <p:tag name="KSO_WM_UNIT_FILL_TYPE" val="1"/>
  <p:tag name="KSO_WM_DIAGRAM_VIRTUALLY_FRAME" val="{&quot;height&quot;:410.4091338582678,&quot;left&quot;:67.59999999999998,&quot;top&quot;:90.51433070866142,&quot;width&quot;:812.7250393700788}"/>
</p:tagLst>
</file>

<file path=ppt/tags/tag415.xml><?xml version="1.0" encoding="utf-8"?>
<p:tagLst xmlns:p="http://schemas.openxmlformats.org/presentationml/2006/main">
  <p:tag name="KSO_WM_DIAGRAM_VIRTUALLY_FRAME" val="{&quot;height&quot;:410.4091338582678,&quot;left&quot;:67.59999999999998,&quot;top&quot;:90.51433070866142,&quot;width&quot;:812.7250393700788}"/>
</p:tagLst>
</file>

<file path=ppt/tags/tag416.xml><?xml version="1.0" encoding="utf-8"?>
<p:tagLst xmlns:p="http://schemas.openxmlformats.org/presentationml/2006/main">
  <p:tag name="KSO_WM_DIAGRAM_VIRTUALLY_FRAME" val="{&quot;height&quot;:410.4091338582678,&quot;left&quot;:67.59999999999998,&quot;top&quot;:90.51433070866142,&quot;width&quot;:812.7250393700788}"/>
</p:tagLst>
</file>

<file path=ppt/tags/tag417.xml><?xml version="1.0" encoding="utf-8"?>
<p:tagLst xmlns:p="http://schemas.openxmlformats.org/presentationml/2006/main">
  <p:tag name="KSO_WM_BEAUTIFY_FLAG" val=""/>
  <p:tag name="KSO_WM_DIAGRAM_VIRTUALLY_FRAME" val="{&quot;height&quot;:410.4091338582678,&quot;left&quot;:67.59999999999998,&quot;top&quot;:90.51433070866142,&quot;width&quot;:812.7250393700788}"/>
</p:tagLst>
</file>

<file path=ppt/tags/tag418.xml><?xml version="1.0" encoding="utf-8"?>
<p:tagLst xmlns:p="http://schemas.openxmlformats.org/presentationml/2006/main">
  <p:tag name="KSO_WM_DIAGRAM_VIRTUALLY_FRAME" val="{&quot;height&quot;:410.4091338582678,&quot;left&quot;:67.59999999999998,&quot;top&quot;:90.51433070866142,&quot;width&quot;:812.7250393700788}"/>
</p:tagLst>
</file>

<file path=ppt/tags/tag419.xml><?xml version="1.0" encoding="utf-8"?>
<p:tagLst xmlns:p="http://schemas.openxmlformats.org/presentationml/2006/main">
  <p:tag name="KSO_WM_TEMPLATE_CATEGORY" val="diagram"/>
  <p:tag name="KSO_WM_TEMPLATE_INDEX" val="20171158"/>
  <p:tag name="KSO_WM_UNIT_CLEAR" val="1"/>
  <p:tag name="KSO_WM_TAG_VERSION" val="1.0"/>
  <p:tag name="KSO_WM_UNIT_TYPE" val="l_h_i"/>
  <p:tag name="KSO_WM_UNIT_INDEX" val="1_2_1"/>
  <p:tag name="KSO_WM_UNIT_ID" val="diagram20171158_2*l_h_i*1_2_1"/>
  <p:tag name="KSO_WM_UNIT_LAYERLEVEL" val="1_1_1"/>
  <p:tag name="KSO_WM_DIAGRAM_GROUP_CODE" val="l1-1"/>
  <p:tag name="KSO_WM_UNIT_FILL_FORE_SCHEMECOLOR_INDEX" val="15"/>
  <p:tag name="KSO_WM_UNIT_FILL_TYPE" val="1"/>
  <p:tag name="KSO_WM_DIAGRAM_VIRTUALLY_FRAME" val="{&quot;height&quot;:410.4091338582678,&quot;left&quot;:67.59999999999998,&quot;top&quot;:90.51433070866142,&quot;width&quot;:812.7250393700788}"/>
</p:tagLst>
</file>

<file path=ppt/tags/tag42.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20.xml><?xml version="1.0" encoding="utf-8"?>
<p:tagLst xmlns:p="http://schemas.openxmlformats.org/presentationml/2006/main">
  <p:tag name="KSO_WM_DIAGRAM_VIRTUALLY_FRAME" val="{&quot;height&quot;:410.4091338582678,&quot;left&quot;:67.59999999999998,&quot;top&quot;:90.51433070866142,&quot;width&quot;:812.7250393700788}"/>
</p:tagLst>
</file>

<file path=ppt/tags/tag421.xml><?xml version="1.0" encoding="utf-8"?>
<p:tagLst xmlns:p="http://schemas.openxmlformats.org/presentationml/2006/main">
  <p:tag name="KSO_WM_DIAGRAM_VIRTUALLY_FRAME" val="{&quot;height&quot;:410.4091338582678,&quot;left&quot;:67.59999999999998,&quot;top&quot;:90.51433070866142,&quot;width&quot;:812.7250393700788}"/>
</p:tagLst>
</file>

<file path=ppt/tags/tag422.xml><?xml version="1.0" encoding="utf-8"?>
<p:tagLst xmlns:p="http://schemas.openxmlformats.org/presentationml/2006/main">
  <p:tag name="KSO_WM_DIAGRAM_VIRTUALLY_FRAME" val="{&quot;height&quot;:410.4091338582678,&quot;left&quot;:67.59999999999998,&quot;top&quot;:90.51433070866142,&quot;width&quot;:812.7250393700788}"/>
</p:tagLst>
</file>

<file path=ppt/tags/tag423.xml><?xml version="1.0" encoding="utf-8"?>
<p:tagLst xmlns:p="http://schemas.openxmlformats.org/presentationml/2006/main">
  <p:tag name="KSO_WM_BEAUTIFY_FLAG" val=""/>
  <p:tag name="KSO_WM_DIAGRAM_VIRTUALLY_FRAME" val="{&quot;height&quot;:410.4091338582678,&quot;left&quot;:67.59999999999998,&quot;top&quot;:90.51433070866142,&quot;width&quot;:812.7250393700788}"/>
</p:tagLst>
</file>

<file path=ppt/tags/tag424.xml><?xml version="1.0" encoding="utf-8"?>
<p:tagLst xmlns:p="http://schemas.openxmlformats.org/presentationml/2006/main">
  <p:tag name="KSO_WM_BEAUTIFY_FLAG" val=""/>
  <p:tag name="KSO_WM_DIAGRAM_VIRTUALLY_FRAME" val="{&quot;height&quot;:410.4091338582678,&quot;left&quot;:67.59999999999998,&quot;top&quot;:90.51433070866142,&quot;width&quot;:812.7250393700788}"/>
</p:tagLst>
</file>

<file path=ppt/tags/tag425.xml><?xml version="1.0" encoding="utf-8"?>
<p:tagLst xmlns:p="http://schemas.openxmlformats.org/presentationml/2006/main">
  <p:tag name="KSO_WM_BEAUTIFY_FLAG" val=""/>
  <p:tag name="KSO_WM_DIAGRAM_VIRTUALLY_FRAME" val="{&quot;height&quot;:410.4091338582678,&quot;left&quot;:67.59999999999998,&quot;top&quot;:90.51433070866142,&quot;width&quot;:812.7250393700788}"/>
</p:tagLst>
</file>

<file path=ppt/tags/tag426.xml><?xml version="1.0" encoding="utf-8"?>
<p:tagLst xmlns:p="http://schemas.openxmlformats.org/presentationml/2006/main">
  <p:tag name="KSO_WM_DIAGRAM_VIRTUALLY_FRAME" val="{&quot;height&quot;:352.8,&quot;left&quot;:70.22503937007878,&quot;top&quot;:121.25,&quot;width&quot;:817.8}"/>
</p:tagLst>
</file>

<file path=ppt/tags/tag427.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28.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29.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3.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30.xml><?xml version="1.0" encoding="utf-8"?>
<p:tagLst xmlns:p="http://schemas.openxmlformats.org/presentationml/2006/main">
  <p:tag name="KSO_WM_DIAGRAM_VIRTUALLY_FRAME" val="{&quot;height&quot;:352.8,&quot;left&quot;:70.22503937007878,&quot;top&quot;:121.25,&quot;width&quot;:817.8}"/>
</p:tagLst>
</file>

<file path=ppt/tags/tag431.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32.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33.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36.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37.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38.xml><?xml version="1.0" encoding="utf-8"?>
<p:tagLst xmlns:p="http://schemas.openxmlformats.org/presentationml/2006/main">
  <p:tag name="KSO_WM_BEAUTIFY_FLAG" val=""/>
  <p:tag name="KSO_WM_DIAGRAM_VIRTUALLY_FRAME" val="{&quot;height&quot;:352.8,&quot;left&quot;:70.22503937007878,&quot;top&quot;:121.25,&quot;width&quot;:817.8}"/>
</p:tagLst>
</file>

<file path=ppt/tags/tag439.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4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40.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48.xml><?xml version="1.0" encoding="utf-8"?>
<p:tagLst xmlns:p="http://schemas.openxmlformats.org/presentationml/2006/main">
  <p:tag name="KSO_WM_UNIT_TEXT_FILL_FORE_SCHEMECOLOR_INDEX_BRIGHTNESS" val="-0.75"/>
  <p:tag name="KSO_WM_UNIT_TEXT_FILL_FORE_SCHEMECOLOR_INDEX" val="16"/>
  <p:tag name="KSO_WM_UNIT_TEXT_FILL_TYPE" val="1"/>
</p:tagLst>
</file>

<file path=ppt/tags/tag49.xml><?xml version="1.0" encoding="utf-8"?>
<p:tagLst xmlns:p="http://schemas.openxmlformats.org/presentationml/2006/main">
  <p:tag name="KSO_WM_UNIT_TEXT_FILL_FORE_SCHEMECOLOR_INDEX_BRIGHTNESS" val="-0.75"/>
  <p:tag name="KSO_WM_UNIT_TEXT_FILL_FORE_SCHEMECOLOR_INDEX" val="16"/>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50.xml><?xml version="1.0" encoding="utf-8"?>
<p:tagLst xmlns:p="http://schemas.openxmlformats.org/presentationml/2006/main">
  <p:tag name="KSO_WM_UNIT_TEXT_FILL_FORE_SCHEMECOLOR_INDEX_BRIGHTNESS" val="-0.75"/>
  <p:tag name="KSO_WM_UNIT_TEXT_FILL_FORE_SCHEMECOLOR_INDEX" val="16"/>
  <p:tag name="KSO_WM_UNIT_TEXT_FILL_TYPE" val="1"/>
</p:tagLst>
</file>

<file path=ppt/tags/tag51.xml><?xml version="1.0" encoding="utf-8"?>
<p:tagLst xmlns:p="http://schemas.openxmlformats.org/presentationml/2006/main">
  <p:tag name="KSO_WM_UNIT_TEXT_FILL_FORE_SCHEMECOLOR_INDEX_BRIGHTNESS" val="-0.75"/>
  <p:tag name="KSO_WM_UNIT_TEXT_FILL_FORE_SCHEMECOLOR_INDEX" val="16"/>
  <p:tag name="KSO_WM_UNIT_TEXT_FILL_TYPE" val="1"/>
</p:tagLst>
</file>

<file path=ppt/tags/tag52.xml><?xml version="1.0" encoding="utf-8"?>
<p:tagLst xmlns:p="http://schemas.openxmlformats.org/presentationml/2006/main">
  <p:tag name="KSO_WM_UNIT_TEXT_FILL_FORE_SCHEMECOLOR_INDEX_BRIGHTNESS" val="-0.75"/>
  <p:tag name="KSO_WM_UNIT_TEXT_FILL_FORE_SCHEMECOLOR_INDEX" val="16"/>
  <p:tag name="KSO_WM_UNIT_TEXT_FILL_TYPE" val="1"/>
</p:tagLst>
</file>

<file path=ppt/tags/tag5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59.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6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1.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3.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5.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6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6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68.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69.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70.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71.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72.xml><?xml version="1.0" encoding="utf-8"?>
<p:tagLst xmlns:p="http://schemas.openxmlformats.org/presentationml/2006/main">
  <p:tag name="KSO_WM_UNIT_TEXT_FILL_FORE_SCHEMECOLOR_INDEX_BRIGHTNESS" val="-0.75"/>
  <p:tag name="KSO_WM_UNIT_TEXT_FILL_FORE_SCHEMECOLOR_INDEX" val="16"/>
  <p:tag name="KSO_WM_UNIT_TEXT_FILL_TYPE" val="1"/>
</p:tagLst>
</file>

<file path=ppt/tags/tag73.xml><?xml version="1.0" encoding="utf-8"?>
<p:tagLst xmlns:p="http://schemas.openxmlformats.org/presentationml/2006/main">
  <p:tag name="KSO_WM_UNIT_ISCONTENTSTITLE" val="0"/>
  <p:tag name="KSO_WM_UNIT_ISNUMDGMTITLE" val="0"/>
  <p:tag name="KSO_WM_UNIT_NOCLEAR" val="0"/>
  <p:tag name="KSO_WM_UNIT_VALUE" val="23"/>
  <p:tag name="KSO_WM_UNIT_HIGHLIGHT" val="0"/>
  <p:tag name="KSO_WM_UNIT_COMPATIBLE" val="0"/>
  <p:tag name="KSO_WM_UNIT_DIAGRAM_ISNUMVISUAL" val="0"/>
  <p:tag name="KSO_WM_UNIT_DIAGRAM_ISREFERUNIT" val="0"/>
  <p:tag name="KSO_WM_UNIT_TYPE" val="b"/>
  <p:tag name="KSO_WM_UNIT_INDEX" val="1"/>
  <p:tag name="KSO_WM_UNIT_ID" val="custom20231170_1*b*1"/>
  <p:tag name="KSO_WM_TEMPLATE_CATEGORY" val="custom"/>
  <p:tag name="KSO_WM_TEMPLATE_INDEX" val="20231170"/>
  <p:tag name="KSO_WM_UNIT_LAYERLEVEL" val="1"/>
  <p:tag name="KSO_WM_TAG_VERSION" val="3.0"/>
  <p:tag name="KSO_WM_BEAUTIFY_FLAG" val="#wm#"/>
  <p:tag name="KSO_WM_UNIT_PRESET_TEXT" val="单击此处编辑副标题"/>
  <p:tag name="KSO_WM_UNIT_TEXT_TYPE" val="1"/>
</p:tagLst>
</file>

<file path=ppt/tags/tag74.xml><?xml version="1.0" encoding="utf-8"?>
<p:tagLst xmlns:p="http://schemas.openxmlformats.org/presentationml/2006/main">
  <p:tag name="KSO_WM_UNIT_VALUE" val="1207*1043"/>
  <p:tag name="KSO_WM_UNIT_HIGHLIGHT" val="0"/>
  <p:tag name="KSO_WM_UNIT_COMPATIBLE" val="0"/>
  <p:tag name="KSO_WM_UNIT_DIAGRAM_ISNUMVISUAL" val="0"/>
  <p:tag name="KSO_WM_UNIT_DIAGRAM_ISREFERUNIT" val="0"/>
  <p:tag name="KSO_WM_UNIT_TYPE" val="d"/>
  <p:tag name="KSO_WM_UNIT_INDEX" val="1"/>
  <p:tag name="KSO_WM_UNIT_ID" val="custom20231170_1*d*1"/>
  <p:tag name="KSO_WM_TEMPLATE_CATEGORY" val="custom"/>
  <p:tag name="KSO_WM_TEMPLATE_INDEX" val="20231170"/>
  <p:tag name="KSO_WM_UNIT_LAYERLEVEL" val="1"/>
  <p:tag name="KSO_WM_TAG_VERSION" val="3.0"/>
  <p:tag name="KSO_WM_BEAUTIFY_FLAG" val="#wm#"/>
  <p:tag name="KSO_WM_UNIT_PICTURE_SUBTYPE" val="b"/>
</p:tagLst>
</file>

<file path=ppt/tags/tag75.xml><?xml version="1.0" encoding="utf-8"?>
<p:tagLst xmlns:p="http://schemas.openxmlformats.org/presentationml/2006/main">
  <p:tag name="KSO_WM_DIAGRAM_VIRTUALLY_FRAME" val="{&quot;height&quot;:576.4381889763779,&quot;left&quot;:45.98047244094488,&quot;top&quot;:11.365275590551185,&quot;width&quot;:927.2490551181103}"/>
</p:tagLst>
</file>

<file path=ppt/tags/tag76.xml><?xml version="1.0" encoding="utf-8"?>
<p:tagLst xmlns:p="http://schemas.openxmlformats.org/presentationml/2006/main">
  <p:tag name="KSO_WM_TAG_VERSION" val="1.0"/>
  <p:tag name="KSO_WM_TEMPLATE_CATEGORY" val="diagram"/>
  <p:tag name="KSO_WM_TEMPLATE_INDEX" val="20170854"/>
  <p:tag name="KSO_WM_DIAGRAM_GROUP_CODE" val="q1-1"/>
  <p:tag name="KSO_WM_UNIT_TYPE" val="q_h_i"/>
  <p:tag name="KSO_WM_UNIT_INDEX" val="1_1_1"/>
  <p:tag name="KSO_WM_UNIT_ID" val="diagram20170854_2*q_h_i*1_1_1"/>
  <p:tag name="KSO_WM_UNIT_LAYERLEVEL" val="1_1_1"/>
  <p:tag name="KSO_WM_UNIT_LINE_FORE_SCHEMECOLOR_INDEX" val="6"/>
  <p:tag name="KSO_WM_UNIT_LINE_FILL_TYPE" val="2"/>
  <p:tag name="KSO_WM_DIAGRAM_VIRTUALLY_FRAME" val="{&quot;height&quot;:576.4381889763779,&quot;left&quot;:45.98047244094488,&quot;top&quot;:11.365275590551185,&quot;width&quot;:927.2490551181103}"/>
</p:tagLst>
</file>

<file path=ppt/tags/tag77.xml><?xml version="1.0" encoding="utf-8"?>
<p:tagLst xmlns:p="http://schemas.openxmlformats.org/presentationml/2006/main">
  <p:tag name="KSO_WM_TAG_VERSION" val="1.0"/>
  <p:tag name="KSO_WM_TEMPLATE_CATEGORY" val="diagram"/>
  <p:tag name="KSO_WM_TEMPLATE_INDEX" val="20170854"/>
  <p:tag name="KSO_WM_DIAGRAM_GROUP_CODE" val="q1-1"/>
  <p:tag name="KSO_WM_UNIT_TYPE" val="q_h_i"/>
  <p:tag name="KSO_WM_UNIT_INDEX" val="1_1_2"/>
  <p:tag name="KSO_WM_UNIT_ID" val="diagram20170854_2*q_h_i*1_1_2"/>
  <p:tag name="KSO_WM_UNIT_LAYERLEVEL" val="1_1_1"/>
  <p:tag name="KSO_WM_UNIT_LINE_FORE_SCHEMECOLOR_INDEX" val="6"/>
  <p:tag name="KSO_WM_UNIT_LINE_FILL_TYPE" val="2"/>
  <p:tag name="KSO_WM_DIAGRAM_VIRTUALLY_FRAME" val="{&quot;height&quot;:576.4381889763779,&quot;left&quot;:45.98047244094488,&quot;top&quot;:11.365275590551185,&quot;width&quot;:927.2490551181103}"/>
</p:tagLst>
</file>

<file path=ppt/tags/tag78.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4_4"/>
  <p:tag name="KSO_WM_UNIT_ID" val="diagram20170854_2*q_h_i*1_4_4"/>
  <p:tag name="KSO_WM_UNIT_LAYERLEVEL" val="1_1_1"/>
  <p:tag name="KSO_WM_UNIT_FILL_FORE_SCHEMECOLOR_INDEX" val="7"/>
  <p:tag name="KSO_WM_UNIT_FILL_TYPE" val="1"/>
  <p:tag name="KSO_WM_UNIT_TEXT_FILL_FORE_SCHEMECOLOR_INDEX" val="13"/>
  <p:tag name="KSO_WM_UNIT_TEXT_FILL_TYPE" val="1"/>
  <p:tag name="KSO_WM_DIAGRAM_VIRTUALLY_FRAME" val="{&quot;height&quot;:576.4381889763779,&quot;left&quot;:45.98047244094488,&quot;top&quot;:11.365275590551185,&quot;width&quot;:927.2490551181103}"/>
</p:tagLst>
</file>

<file path=ppt/tags/tag79.xml><?xml version="1.0" encoding="utf-8"?>
<p:tagLst xmlns:p="http://schemas.openxmlformats.org/presentationml/2006/main">
  <p:tag name="KSO_WM_DIAGRAM_VIRTUALLY_FRAME" val="{&quot;height&quot;:576.4381889763779,&quot;left&quot;:45.98047244094488,&quot;top&quot;:11.365275590551185,&quot;width&quot;:927.2490551181103}"/>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80.xml><?xml version="1.0" encoding="utf-8"?>
<p:tagLst xmlns:p="http://schemas.openxmlformats.org/presentationml/2006/main">
  <p:tag name="KSO_WM_TAG_VERSION" val="1.0"/>
  <p:tag name="KSO_WM_TEMPLATE_CATEGORY" val="diagram"/>
  <p:tag name="KSO_WM_TEMPLATE_INDEX" val="20170854"/>
  <p:tag name="KSO_WM_DIAGRAM_GROUP_CODE" val="q1-1"/>
  <p:tag name="KSO_WM_UNIT_TYPE" val="q_h_i"/>
  <p:tag name="KSO_WM_UNIT_INDEX" val="1_1_1"/>
  <p:tag name="KSO_WM_UNIT_ID" val="diagram20170854_2*q_h_i*1_1_1"/>
  <p:tag name="KSO_WM_UNIT_LAYERLEVEL" val="1_1_1"/>
  <p:tag name="KSO_WM_UNIT_LINE_FORE_SCHEMECOLOR_INDEX" val="6"/>
  <p:tag name="KSO_WM_UNIT_LINE_FILL_TYPE" val="2"/>
  <p:tag name="KSO_WM_DIAGRAM_VIRTUALLY_FRAME" val="{&quot;height&quot;:576.4381889763779,&quot;left&quot;:45.98047244094488,&quot;top&quot;:11.365275590551185,&quot;width&quot;:927.2490551181103}"/>
</p:tagLst>
</file>

<file path=ppt/tags/tag81.xml><?xml version="1.0" encoding="utf-8"?>
<p:tagLst xmlns:p="http://schemas.openxmlformats.org/presentationml/2006/main">
  <p:tag name="KSO_WM_TAG_VERSION" val="1.0"/>
  <p:tag name="KSO_WM_TEMPLATE_CATEGORY" val="diagram"/>
  <p:tag name="KSO_WM_TEMPLATE_INDEX" val="20170854"/>
  <p:tag name="KSO_WM_DIAGRAM_GROUP_CODE" val="q1-1"/>
  <p:tag name="KSO_WM_UNIT_TYPE" val="q_h_i"/>
  <p:tag name="KSO_WM_UNIT_INDEX" val="1_1_2"/>
  <p:tag name="KSO_WM_UNIT_ID" val="diagram20170854_2*q_h_i*1_1_2"/>
  <p:tag name="KSO_WM_UNIT_LAYERLEVEL" val="1_1_1"/>
  <p:tag name="KSO_WM_UNIT_LINE_FORE_SCHEMECOLOR_INDEX" val="6"/>
  <p:tag name="KSO_WM_UNIT_LINE_FILL_TYPE" val="2"/>
  <p:tag name="KSO_WM_DIAGRAM_VIRTUALLY_FRAME" val="{&quot;height&quot;:576.4381889763779,&quot;left&quot;:45.98047244094488,&quot;top&quot;:11.365275590551185,&quot;width&quot;:927.2490551181103}"/>
</p:tagLst>
</file>

<file path=ppt/tags/tag82.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3_4"/>
  <p:tag name="KSO_WM_UNIT_ID" val="diagram20170854_2*q_h_i*1_3_4"/>
  <p:tag name="KSO_WM_UNIT_LAYERLEVEL" val="1_1_1"/>
  <p:tag name="KSO_WM_UNIT_FILL_FORE_SCHEMECOLOR_INDEX" val="9"/>
  <p:tag name="KSO_WM_UNIT_FILL_TYPE" val="1"/>
  <p:tag name="KSO_WM_UNIT_TEXT_FILL_FORE_SCHEMECOLOR_INDEX" val="13"/>
  <p:tag name="KSO_WM_UNIT_TEXT_FILL_TYPE" val="1"/>
  <p:tag name="KSO_WM_DIAGRAM_VIRTUALLY_FRAME" val="{&quot;height&quot;:576.4381889763779,&quot;left&quot;:45.98047244094488,&quot;top&quot;:11.365275590551185,&quot;width&quot;:927.2490551181103}"/>
</p:tagLst>
</file>

<file path=ppt/tags/tag83.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2_4"/>
  <p:tag name="KSO_WM_UNIT_ID" val="diagram20170854_2*q_h_i*1_2_4"/>
  <p:tag name="KSO_WM_UNIT_LAYERLEVEL" val="1_1_1"/>
  <p:tag name="KSO_WM_UNIT_FILL_FORE_SCHEMECOLOR_INDEX" val="5"/>
  <p:tag name="KSO_WM_UNIT_FILL_TYPE" val="1"/>
  <p:tag name="KSO_WM_UNIT_TEXT_FILL_FORE_SCHEMECOLOR_INDEX" val="13"/>
  <p:tag name="KSO_WM_UNIT_TEXT_FILL_TYPE" val="1"/>
  <p:tag name="KSO_WM_DIAGRAM_VIRTUALLY_FRAME" val="{&quot;height&quot;:576.4381889763779,&quot;left&quot;:45.98047244094488,&quot;top&quot;:11.365275590551185,&quot;width&quot;:927.2490551181103}"/>
</p:tagLst>
</file>

<file path=ppt/tags/tag84.xml><?xml version="1.0" encoding="utf-8"?>
<p:tagLst xmlns:p="http://schemas.openxmlformats.org/presentationml/2006/main">
  <p:tag name="KSO_WM_TAG_VERSION" val="1.0"/>
  <p:tag name="KSO_WM_BEAUTIFY_FLAG" val="#wm#"/>
  <p:tag name="KSO_WM_TEMPLATE_CATEGORY" val="diagram"/>
  <p:tag name="KSO_WM_TEMPLATE_INDEX" val="20170854"/>
  <p:tag name="KSO_WM_DIAGRAM_GROUP_CODE" val="q1-1"/>
  <p:tag name="KSO_WM_UNIT_TYPE" val="q_h_i"/>
  <p:tag name="KSO_WM_UNIT_INDEX" val="1_1_4"/>
  <p:tag name="KSO_WM_UNIT_ID" val="diagram20170854_2*q_h_i*1_1_4"/>
  <p:tag name="KSO_WM_UNIT_LAYERLEVEL" val="1_1_1"/>
  <p:tag name="KSO_WM_UNIT_FILL_FORE_SCHEMECOLOR_INDEX" val="6"/>
  <p:tag name="KSO_WM_UNIT_FILL_TYPE" val="1"/>
  <p:tag name="KSO_WM_UNIT_TEXT_FILL_FORE_SCHEMECOLOR_INDEX" val="13"/>
  <p:tag name="KSO_WM_UNIT_TEXT_FILL_TYPE" val="1"/>
  <p:tag name="KSO_WM_DIAGRAM_VIRTUALLY_FRAME" val="{&quot;height&quot;:576.4381889763779,&quot;left&quot;:45.98047244094488,&quot;top&quot;:11.365275590551185,&quot;width&quot;:927.2490551181103}"/>
</p:tagLst>
</file>

<file path=ppt/tags/tag85.xml><?xml version="1.0" encoding="utf-8"?>
<p:tagLst xmlns:p="http://schemas.openxmlformats.org/presentationml/2006/main">
  <p:tag name="KSO_WM_TAG_VERSION" val="1.0"/>
  <p:tag name="KSO_WM_BEAUTIFY_FLAG" val="#wm#"/>
  <p:tag name="KSO_WM_TEMPLATE_CATEGORY" val="diagram"/>
  <p:tag name="KSO_WM_TEMPLATE_INDEX" val="20170854"/>
  <p:tag name="KSO_WM_UNIT_TYPE" val="q_h_f"/>
  <p:tag name="KSO_WM_UNIT_INDEX" val="1_2_2"/>
  <p:tag name="KSO_WM_UNIT_LAYERLEVEL" val="1_1_1"/>
  <p:tag name="KSO_WM_UNIT_VALUE" val="2"/>
  <p:tag name="KSO_WM_UNIT_HIGHLIGHT" val="1"/>
  <p:tag name="KSO_WM_UNIT_COMPATIBLE" val="0"/>
  <p:tag name="KSO_WM_UNIT_CLEAR" val="0"/>
  <p:tag name="KSO_WM_DIAGRAM_GROUP_CODE" val="q1-1"/>
  <p:tag name="KSO_WM_UNIT_ID" val="diagram20170854_2*q_h_f*1_2_2"/>
  <p:tag name="KSO_WM_UNIT_PRESET_TEXT" val="21%"/>
  <p:tag name="KSO_WM_UNIT_TEXT_FILL_FORE_SCHEMECOLOR_INDEX" val="14"/>
  <p:tag name="KSO_WM_UNIT_TEXT_FILL_TYPE" val="1"/>
  <p:tag name="KSO_WM_DIAGRAM_VIRTUALLY_FRAME" val="{&quot;height&quot;:576.4381889763779,&quot;left&quot;:45.98047244094488,&quot;top&quot;:11.365275590551185,&quot;width&quot;:927.2490551181103}"/>
</p:tagLst>
</file>

<file path=ppt/tags/tag8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658_3*l_h_f*1_1_1"/>
  <p:tag name="KSO_WM_TEMPLATE_CATEGORY" val="diagram"/>
  <p:tag name="KSO_WM_TEMPLATE_INDEX" val="20233658"/>
  <p:tag name="KSO_WM_UNIT_LAYERLEVEL" val="1_1_1"/>
  <p:tag name="KSO_WM_TAG_VERSION" val="3.0"/>
  <p:tag name="KSO_WM_UNIT_VALUE" val="87"/>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Lst>
</file>

<file path=ppt/tags/tag8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658_3*l_h_a*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1"/>
  <p:tag name="KSO_WM_UNIT_TEXT_FILL_FORE_SCHEMECOLOR_INDEX" val="1"/>
  <p:tag name="KSO_WM_UNIT_TEXT_FILL_TYPE" val="1"/>
  <p:tag name="KSO_WM_UNIT_PRESET_TEXT" val="此处添加项标题"/>
  <p:tag name="KSO_WM_UNIT_TEXT_TYPE" val="1"/>
</p:tagLst>
</file>

<file path=ppt/tags/tag8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658_3*l_h_i*1_1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8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658_3*l_h_f*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9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658_3*l_h_a*1_2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此处添加项标题"/>
  <p:tag name="KSO_WM_UNIT_TEXT_TYPE" val="1"/>
</p:tagLst>
</file>

<file path=ppt/tags/tag9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658_3*l_h_i*1_2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9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658_3*l_h_f*1_3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7"/>
  <p:tag name="KSO_WM_UNIT_TEXT_FILL_FORE_SCHEMECOLOR_INDEX" val="1"/>
  <p:tag name="KSO_WM_UNIT_TEXT_FILL_TYPE" val="1"/>
  <p:tag name="KSO_WM_UNIT_PRESET_TEXT" val="单击添加文本具体内容，简明地阐述您观点根据需要可酌情增减文字，以便观者准确理解您传达的思想。单击添加文本具体内容，简明扼要地阐述您观点根据需要酌情增减文字，以便观者准确理解。"/>
  <p:tag name="KSO_WM_UNIT_TEXT_TYPE" val="1"/>
</p:tagLst>
</file>

<file path=ppt/tags/tag9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658_3*l_h_a*1_3_1"/>
  <p:tag name="KSO_WM_TEMPLATE_CATEGORY" val="diagram"/>
  <p:tag name="KSO_WM_TEMPLATE_INDEX" val="20233658"/>
  <p:tag name="KSO_WM_UNIT_LAYERLEVEL" val="1_1_1"/>
  <p:tag name="KSO_WM_TAG_VERSION" val="3.0"/>
  <p:tag name="KSO_WM_UNIT_VALUE" val="21"/>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此处添加项标题"/>
  <p:tag name="KSO_WM_UNIT_TEXT_TYPE" val="1"/>
</p:tagLst>
</file>

<file path=ppt/tags/tag9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658_3*l_h_i*1_3_1"/>
  <p:tag name="KSO_WM_TEMPLATE_CATEGORY" val="diagram"/>
  <p:tag name="KSO_WM_TEMPLATE_INDEX" val="20233658"/>
  <p:tag name="KSO_WM_UNIT_LAYERLEVEL" val="1_1_1"/>
  <p:tag name="KSO_WM_TAG_VERSION" val="3.0"/>
  <p:tag name="KSO_WM_DIAGRAM_MAX_ITEMCNT" val="3"/>
  <p:tag name="KSO_WM_DIAGRAM_MIN_ITEMCNT" val="1"/>
  <p:tag name="KSO_WM_DIAGRAM_VIRTUALLY_FRAME" val="{&quot;height&quot;:356.1161499023438,&quot;left&quot;:46.01728041280912,&quot;top&quot;:127.0681848913478,&quot;width&quot;:395.600006103515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Lst>
</file>

<file path=ppt/tags/tag95.xml><?xml version="1.0" encoding="utf-8"?>
<p:tagLst xmlns:p="http://schemas.openxmlformats.org/presentationml/2006/main">
  <p:tag name="KSO_WM_DIAGRAM_VIRTUALLY_FRAME" val="{&quot;height&quot;:576.4381889763779,&quot;left&quot;:45.98047244094488,&quot;top&quot;:11.365275590551185,&quot;width&quot;:927.2490551181103}"/>
</p:tagLst>
</file>

<file path=ppt/tags/tag96.xml><?xml version="1.0" encoding="utf-8"?>
<p:tagLst xmlns:p="http://schemas.openxmlformats.org/presentationml/2006/main">
  <p:tag name="KSO_WM_TAG_VERSION" val="1.0"/>
  <p:tag name="KSO_WM_TEMPLATE_CATEGORY" val="diagram"/>
  <p:tag name="KSO_WM_TEMPLATE_INDEX" val="20170854"/>
  <p:tag name="KSO_WM_DIAGRAM_GROUP_CODE" val="q1-1"/>
  <p:tag name="KSO_WM_UNIT_TYPE" val="q_h_i"/>
  <p:tag name="KSO_WM_UNIT_INDEX" val="1_1_1"/>
  <p:tag name="KSO_WM_UNIT_ID" val="diagram20170854_2*q_h_i*1_1_1"/>
  <p:tag name="KSO_WM_UNIT_LAYERLEVEL" val="1_1_1"/>
  <p:tag name="KSO_WM_UNIT_LINE_FORE_SCHEMECOLOR_INDEX" val="6"/>
  <p:tag name="KSO_WM_UNIT_LINE_FILL_TYPE" val="2"/>
  <p:tag name="KSO_WM_DIAGRAM_VIRTUALLY_FRAME" val="{&quot;height&quot;:576.4381889763779,&quot;left&quot;:45.98047244094488,&quot;top&quot;:11.365275590551185,&quot;width&quot;:927.2490551181103}"/>
</p:tagLst>
</file>

<file path=ppt/tags/tag97.xml><?xml version="1.0" encoding="utf-8"?>
<p:tagLst xmlns:p="http://schemas.openxmlformats.org/presentationml/2006/main">
  <p:tag name="KSO_WM_TAG_VERSION" val="1.0"/>
  <p:tag name="KSO_WM_TEMPLATE_CATEGORY" val="diagram"/>
  <p:tag name="KSO_WM_TEMPLATE_INDEX" val="20170854"/>
  <p:tag name="KSO_WM_DIAGRAM_GROUP_CODE" val="q1-1"/>
  <p:tag name="KSO_WM_UNIT_TYPE" val="q_h_i"/>
  <p:tag name="KSO_WM_UNIT_INDEX" val="1_1_2"/>
  <p:tag name="KSO_WM_UNIT_ID" val="diagram20170854_2*q_h_i*1_1_2"/>
  <p:tag name="KSO_WM_UNIT_LAYERLEVEL" val="1_1_1"/>
  <p:tag name="KSO_WM_UNIT_LINE_FORE_SCHEMECOLOR_INDEX" val="6"/>
  <p:tag name="KSO_WM_UNIT_LINE_FILL_TYPE" val="2"/>
  <p:tag name="KSO_WM_DIAGRAM_VIRTUALLY_FRAME" val="{&quot;height&quot;:576.4381889763779,&quot;left&quot;:45.98047244094488,&quot;top&quot;:11.365275590551185,&quot;width&quot;:927.2490551181103}"/>
</p:tagLst>
</file>

<file path=ppt/tags/tag98.xml><?xml version="1.0" encoding="utf-8"?>
<p:tagLst xmlns:p="http://schemas.openxmlformats.org/presentationml/2006/main">
  <p:tag name="KSO_WM_TAG_VERSION" val="1.0"/>
  <p:tag name="KSO_WM_TEMPLATE_CATEGORY" val="diagram"/>
  <p:tag name="KSO_WM_TEMPLATE_INDEX" val="20170854"/>
  <p:tag name="KSO_WM_UNIT_TYPE" val="q_h_f"/>
  <p:tag name="KSO_WM_UNIT_INDEX" val="1_2_2"/>
  <p:tag name="KSO_WM_UNIT_LAYERLEVEL" val="1_1_1"/>
  <p:tag name="KSO_WM_UNIT_VALUE" val="2"/>
  <p:tag name="KSO_WM_UNIT_HIGHLIGHT" val="1"/>
  <p:tag name="KSO_WM_UNIT_COMPATIBLE" val="0"/>
  <p:tag name="KSO_WM_UNIT_CLEAR" val="0"/>
  <p:tag name="KSO_WM_DIAGRAM_GROUP_CODE" val="q1-1"/>
  <p:tag name="KSO_WM_UNIT_ID" val="diagram20170854_2*q_h_f*1_2_2"/>
  <p:tag name="KSO_WM_UNIT_PRESET_TEXT" val="21%"/>
  <p:tag name="KSO_WM_UNIT_TEXT_FILL_FORE_SCHEMECOLOR_INDEX" val="14"/>
  <p:tag name="KSO_WM_UNIT_TEXT_FILL_TYPE" val="1"/>
  <p:tag name="KSO_WM_DIAGRAM_VIRTUALLY_FRAME" val="{&quot;height&quot;:576.4381889763779,&quot;left&quot;:45.98047244094488,&quot;top&quot;:11.365275590551185,&quot;width&quot;:927.2490551181103}"/>
</p:tagLst>
</file>

<file path=ppt/tags/tag99.xml><?xml version="1.0" encoding="utf-8"?>
<p:tagLst xmlns:p="http://schemas.openxmlformats.org/presentationml/2006/main">
  <p:tag name="KSO_WM_TAG_VERSION" val="1.0"/>
  <p:tag name="KSO_WM_TEMPLATE_CATEGORY" val="diagram"/>
  <p:tag name="KSO_WM_TEMPLATE_INDEX" val="20170854"/>
  <p:tag name="KSO_WM_UNIT_TYPE" val="q_h_f"/>
  <p:tag name="KSO_WM_UNIT_INDEX" val="1_2_2"/>
  <p:tag name="KSO_WM_UNIT_LAYERLEVEL" val="1_1_1"/>
  <p:tag name="KSO_WM_UNIT_VALUE" val="2"/>
  <p:tag name="KSO_WM_UNIT_HIGHLIGHT" val="1"/>
  <p:tag name="KSO_WM_UNIT_COMPATIBLE" val="0"/>
  <p:tag name="KSO_WM_UNIT_CLEAR" val="0"/>
  <p:tag name="KSO_WM_DIAGRAM_GROUP_CODE" val="q1-1"/>
  <p:tag name="KSO_WM_UNIT_ID" val="diagram20170854_2*q_h_f*1_2_2"/>
  <p:tag name="KSO_WM_UNIT_PRESET_TEXT" val="21%"/>
  <p:tag name="KSO_WM_UNIT_TEXT_FILL_FORE_SCHEMECOLOR_INDEX" val="14"/>
  <p:tag name="KSO_WM_UNIT_TEXT_FILL_TYPE" val="1"/>
  <p:tag name="KSO_WM_DIAGRAM_VIRTUALLY_FRAME" val="{&quot;height&quot;:576.4381889763779,&quot;left&quot;:45.98047244094488,&quot;top&quot;:11.365275590551185,&quot;width&quot;:927.24905511811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1eyvzsk">
      <a:majorFont>
        <a:latin typeface="Segoe UI"/>
        <a:ea typeface="微软雅黑"/>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7794</Words>
  <Application>WPS 演示</Application>
  <PresentationFormat>宽屏</PresentationFormat>
  <Paragraphs>982</Paragraphs>
  <Slides>51</Slides>
  <Notes>2</Notes>
  <HiddenSlides>0</HiddenSlides>
  <MMClips>0</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51</vt:i4>
      </vt:variant>
    </vt:vector>
  </HeadingPairs>
  <TitlesOfParts>
    <vt:vector size="81" baseType="lpstr">
      <vt:lpstr>Arial</vt:lpstr>
      <vt:lpstr>宋体</vt:lpstr>
      <vt:lpstr>Wingdings</vt:lpstr>
      <vt:lpstr>微软雅黑</vt:lpstr>
      <vt:lpstr>DIN-BlackItalic</vt:lpstr>
      <vt:lpstr>Segoe Print</vt:lpstr>
      <vt:lpstr>Wingdings</vt:lpstr>
      <vt:lpstr>思源黑体 CN Normal</vt:lpstr>
      <vt:lpstr>思源黑体 CN Medium</vt:lpstr>
      <vt:lpstr>黑体</vt:lpstr>
      <vt:lpstr>Arial Unicode MS</vt:lpstr>
      <vt:lpstr>Segoe UI</vt:lpstr>
      <vt:lpstr>等线</vt:lpstr>
      <vt:lpstr>思源黑体 Normal</vt:lpstr>
      <vt:lpstr>思源宋体 CN</vt:lpstr>
      <vt:lpstr>思源黑体旧字形 Light</vt:lpstr>
      <vt:lpstr>WPS灵秀黑</vt:lpstr>
      <vt:lpstr>阿里巴巴普惠体 Heavy</vt:lpstr>
      <vt:lpstr>BMW Group Global Regular</vt:lpstr>
      <vt:lpstr>思源黑体 CN Bold</vt:lpstr>
      <vt:lpstr>Bebas Neue</vt:lpstr>
      <vt:lpstr>Verdana</vt:lpstr>
      <vt:lpstr>Helvetica Neue Light</vt:lpstr>
      <vt:lpstr>思源黑体</vt:lpstr>
      <vt:lpstr>字魂105号-简雅黑</vt:lpstr>
      <vt:lpstr>思源黑体 CN Heavy</vt:lpstr>
      <vt:lpstr>Times New Roman</vt:lpstr>
      <vt:lpstr>仿宋</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吴玉九wyj</dc:creator>
  <cp:lastModifiedBy>WPS_1681873290</cp:lastModifiedBy>
  <cp:revision>482</cp:revision>
  <dcterms:created xsi:type="dcterms:W3CDTF">2020-11-18T12:01:00Z</dcterms:created>
  <dcterms:modified xsi:type="dcterms:W3CDTF">2025-05-29T01:03:01Z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KSOTemplateUUID">
    <vt:lpwstr>v1.0_mb_nExWx4yflLJo75D2YYg1Fg==</vt:lpwstr>
  </property>
  <property fmtid="{D5CDD505-2E9C-101B-9397-08002B2CF9AE}" pid="4" name="ICV">
    <vt:lpwstr>A082388FA64E4411A3AD3F49F8CEB218_13</vt:lpwstr>
  </property>
</Properties>
</file>