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p:sldMasterIdLst>
    <p:sldMasterId id="2147483648" r:id="rId1"/>
  </p:sldMasterIdLst>
  <p:notesMasterIdLst>
    <p:notesMasterId r:id="rId7"/>
  </p:notesMasterIdLst>
  <p:handoutMasterIdLst>
    <p:handoutMasterId r:id="rId46"/>
  </p:handoutMasterIdLst>
  <p:sldIdLst>
    <p:sldId id="466" r:id="rId3"/>
    <p:sldId id="536" r:id="rId4"/>
    <p:sldId id="8577" r:id="rId5"/>
    <p:sldId id="8601" r:id="rId6"/>
    <p:sldId id="8602" r:id="rId8"/>
    <p:sldId id="8603" r:id="rId9"/>
    <p:sldId id="8604" r:id="rId10"/>
    <p:sldId id="8605" r:id="rId11"/>
    <p:sldId id="8606" r:id="rId12"/>
    <p:sldId id="8607" r:id="rId13"/>
    <p:sldId id="8608" r:id="rId14"/>
    <p:sldId id="8588" r:id="rId15"/>
    <p:sldId id="647" r:id="rId16"/>
    <p:sldId id="5349" r:id="rId17"/>
    <p:sldId id="8609" r:id="rId18"/>
    <p:sldId id="8610" r:id="rId19"/>
    <p:sldId id="8611" r:id="rId20"/>
    <p:sldId id="8599" r:id="rId21"/>
    <p:sldId id="8600" r:id="rId22"/>
    <p:sldId id="659" r:id="rId23"/>
    <p:sldId id="8595" r:id="rId24"/>
    <p:sldId id="8592" r:id="rId25"/>
    <p:sldId id="8593" r:id="rId26"/>
    <p:sldId id="8594" r:id="rId27"/>
    <p:sldId id="8589" r:id="rId28"/>
    <p:sldId id="8590" r:id="rId29"/>
    <p:sldId id="8569" r:id="rId30"/>
    <p:sldId id="660" r:id="rId31"/>
    <p:sldId id="661" r:id="rId32"/>
    <p:sldId id="662" r:id="rId33"/>
    <p:sldId id="663" r:id="rId34"/>
    <p:sldId id="664" r:id="rId35"/>
    <p:sldId id="665" r:id="rId36"/>
    <p:sldId id="666" r:id="rId37"/>
    <p:sldId id="667" r:id="rId38"/>
    <p:sldId id="668" r:id="rId39"/>
    <p:sldId id="669" r:id="rId40"/>
    <p:sldId id="670" r:id="rId41"/>
    <p:sldId id="671" r:id="rId42"/>
    <p:sldId id="672" r:id="rId43"/>
    <p:sldId id="673" r:id="rId44"/>
    <p:sldId id="674" r:id="rId45"/>
  </p:sldIdLst>
  <p:sldSz cx="9906000" cy="6858000" type="A4"/>
  <p:notesSz cx="6798945" cy="9929495"/>
  <p:custDataLst>
    <p:tags r:id="rId5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3120" userDrawn="1">
          <p15:clr>
            <a:srgbClr val="A4A3A4"/>
          </p15:clr>
        </p15:guide>
        <p15:guide id="6" orient="horz" pos="365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侯筱琦" initials="侯筱琦" lastIdx="23" clrIdx="0"/>
  <p:cmAuthor id="1" name="赵建英022298" initials="赵建英02229"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072"/>
    <a:srgbClr val="FEF6D7"/>
    <a:srgbClr val="5685B8"/>
    <a:srgbClr val="C01C20"/>
    <a:srgbClr val="FFFFFF"/>
    <a:srgbClr val="EDEDED"/>
    <a:srgbClr val="F9E1E1"/>
    <a:srgbClr val="383E44"/>
    <a:srgbClr val="4C5663"/>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7E9639D4-E3E2-4D34-9284-5A2195B3D0D7}">
  <a:tblStyle styleId="{7E9639D4-E3E2-4D34-9284-5A2195B3D0D7}" styleName="浅色样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度样式 3 - 强调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30" autoAdjust="0"/>
    <p:restoredTop sz="95463" autoAdjust="0"/>
  </p:normalViewPr>
  <p:slideViewPr>
    <p:cSldViewPr snapToGrid="0" showGuides="1">
      <p:cViewPr varScale="1">
        <p:scale>
          <a:sx n="80" d="100"/>
          <a:sy n="80" d="100"/>
        </p:scale>
        <p:origin x="488" y="52"/>
      </p:cViewPr>
      <p:guideLst>
        <p:guide pos="3120"/>
        <p:guide orient="horz" pos="3657"/>
      </p:guideLst>
    </p:cSldViewPr>
  </p:slideViewPr>
  <p:outlineViewPr>
    <p:cViewPr>
      <p:scale>
        <a:sx n="33" d="100"/>
        <a:sy n="33" d="100"/>
      </p:scale>
      <p:origin x="0" y="0"/>
    </p:cViewPr>
  </p:outlineViewPr>
  <p:notesTextViewPr>
    <p:cViewPr>
      <p:scale>
        <a:sx n="3" d="2"/>
        <a:sy n="3" d="2"/>
      </p:scale>
      <p:origin x="0" y="0"/>
    </p:cViewPr>
  </p:notesTextViewPr>
  <p:sorterViewPr>
    <p:cViewPr>
      <p:scale>
        <a:sx n="50" d="100"/>
        <a:sy n="50" d="100"/>
      </p:scale>
      <p:origin x="0" y="-8692"/>
    </p:cViewPr>
  </p:sorterViewPr>
  <p:notesViewPr>
    <p:cSldViewPr snapToGrid="0">
      <p:cViewPr varScale="1">
        <p:scale>
          <a:sx n="46" d="100"/>
          <a:sy n="46" d="100"/>
        </p:scale>
        <p:origin x="2808" y="44"/>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1" Type="http://schemas.openxmlformats.org/officeDocument/2006/relationships/tags" Target="tags/tag1.xml"/><Relationship Id="rId50" Type="http://schemas.openxmlformats.org/officeDocument/2006/relationships/commentAuthors" Target="commentAuthors.xml"/><Relationship Id="rId5" Type="http://schemas.openxmlformats.org/officeDocument/2006/relationships/slide" Target="slides/slide3.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handoutMaster" Target="handoutMasters/handoutMaster1.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12304;&#20013;&#20449;&#35777;&#21048;&#12305;\&#12304;&#34701;&#36890;&#39640;&#31185;&#12305;IPO\&#36741;&#23548;&#26448;&#26009;&#24213;&#31295;.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D:\&#12304;&#20013;&#20449;&#35777;&#21048;&#12305;\&#12304;&#34701;&#36890;&#39640;&#31185;&#12305;IPO\&#36741;&#23548;&#26448;&#26009;&#24213;&#31295;.xlsx" TargetMode="External"/></Relationships>
</file>

<file path=ppt/charts/_rels/chart3.xml.rels><?xml version="1.0" encoding="UTF-8" standalone="yes"?>
<Relationships xmlns="http://schemas.openxmlformats.org/package/2006/relationships"><Relationship Id="rId4" Type="http://schemas.microsoft.com/office/2011/relationships/chartColorStyle" Target="colors3.xml"/><Relationship Id="rId3" Type="http://schemas.microsoft.com/office/2011/relationships/chartStyle" Target="style3.xml"/><Relationship Id="rId2" Type="http://schemas.openxmlformats.org/officeDocument/2006/relationships/themeOverride" Target="../theme/themeOverride1.xml"/><Relationship Id="rId1" Type="http://schemas.openxmlformats.org/officeDocument/2006/relationships/oleObject" Target="file:///D:\&#12304;&#20013;&#20449;&#35777;&#21048;&#12305;\&#12304;&#34701;&#36890;&#39640;&#31185;&#12305;IPO\&#36741;&#23548;&#26448;&#26009;\&#36741;&#23548;&#26448;&#26009;&#24213;&#31295;&#25968;&#2545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6580927384077"/>
          <c:y val="0.0577051721324849"/>
          <c:w val="0.829990813648294"/>
          <c:h val="0.728992086800457"/>
        </c:manualLayout>
      </c:layout>
      <c:barChart>
        <c:barDir val="col"/>
        <c:grouping val="clustered"/>
        <c:varyColors val="0"/>
        <c:ser>
          <c:idx val="0"/>
          <c:order val="0"/>
          <c:tx>
            <c:strRef>
              <c:f>现场检查!$B$2</c:f>
              <c:strCache>
                <c:ptCount val="1"/>
                <c:pt idx="0">
                  <c:v>频次（次/年）</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bg1"/>
                    </a:solidFill>
                    <a:latin typeface="+mn-lt"/>
                    <a:ea typeface="+mn-ea"/>
                    <a:cs typeface="+mn-cs"/>
                  </a:defRPr>
                </a:pP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现场检查!$A$3:$A$11</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现场检查!$B$3:$B$11</c:f>
              <c:numCache>
                <c:formatCode>General</c:formatCode>
                <c:ptCount val="9"/>
                <c:pt idx="0">
                  <c:v>9</c:v>
                </c:pt>
                <c:pt idx="1">
                  <c:v>5</c:v>
                </c:pt>
                <c:pt idx="2">
                  <c:v>2</c:v>
                </c:pt>
                <c:pt idx="3">
                  <c:v>4</c:v>
                </c:pt>
                <c:pt idx="4">
                  <c:v>2</c:v>
                </c:pt>
                <c:pt idx="5">
                  <c:v>2</c:v>
                </c:pt>
                <c:pt idx="6">
                  <c:v>2</c:v>
                </c:pt>
                <c:pt idx="7">
                  <c:v>5</c:v>
                </c:pt>
                <c:pt idx="8">
                  <c:v>4</c:v>
                </c:pt>
              </c:numCache>
            </c:numRef>
          </c:val>
        </c:ser>
        <c:dLbls>
          <c:showLegendKey val="0"/>
          <c:showVal val="0"/>
          <c:showCatName val="0"/>
          <c:showSerName val="0"/>
          <c:showPercent val="0"/>
          <c:showBubbleSize val="0"/>
        </c:dLbls>
        <c:gapWidth val="219"/>
        <c:overlap val="-27"/>
        <c:axId val="717098079"/>
        <c:axId val="717099743"/>
      </c:barChart>
      <c:lineChart>
        <c:grouping val="standard"/>
        <c:varyColors val="0"/>
        <c:ser>
          <c:idx val="1"/>
          <c:order val="1"/>
          <c:tx>
            <c:strRef>
              <c:f>现场检查!$C$2</c:f>
              <c:strCache>
                <c:ptCount val="1"/>
                <c:pt idx="0">
                  <c:v>抽取比率</c:v>
                </c:pt>
              </c:strCache>
            </c:strRef>
          </c:tx>
          <c:spPr>
            <a:ln w="28575" cap="rnd">
              <a:solidFill>
                <a:schemeClr val="accent2"/>
              </a:solidFill>
              <a:round/>
            </a:ln>
            <a:effectLst/>
          </c:spPr>
          <c:marker>
            <c:symbol val="none"/>
          </c:marker>
          <c:dLbls>
            <c:delete val="1"/>
          </c:dLbls>
          <c:cat>
            <c:numRef>
              <c:f>现场检查!$A$3:$A$11</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现场检查!$C$3:$C$11</c:f>
              <c:numCache>
                <c:formatCode>0.00%</c:formatCode>
                <c:ptCount val="9"/>
                <c:pt idx="0">
                  <c:v>0.05</c:v>
                </c:pt>
                <c:pt idx="1">
                  <c:v>0.0501</c:v>
                </c:pt>
                <c:pt idx="2">
                  <c:v>0.05</c:v>
                </c:pt>
                <c:pt idx="3">
                  <c:v>0.0502</c:v>
                </c:pt>
                <c:pt idx="4">
                  <c:v>0.0483</c:v>
                </c:pt>
                <c:pt idx="5">
                  <c:v>0.0495</c:v>
                </c:pt>
                <c:pt idx="6">
                  <c:v>0.0523</c:v>
                </c:pt>
                <c:pt idx="7">
                  <c:v>0.0506</c:v>
                </c:pt>
                <c:pt idx="8">
                  <c:v>0.0493</c:v>
                </c:pt>
              </c:numCache>
            </c:numRef>
          </c:val>
          <c:smooth val="0"/>
        </c:ser>
        <c:dLbls>
          <c:showLegendKey val="0"/>
          <c:showVal val="0"/>
          <c:showCatName val="0"/>
          <c:showSerName val="0"/>
          <c:showPercent val="0"/>
          <c:showBubbleSize val="0"/>
        </c:dLbls>
        <c:marker val="0"/>
        <c:smooth val="0"/>
        <c:axId val="717098911"/>
        <c:axId val="717096831"/>
      </c:lineChart>
      <c:catAx>
        <c:axId val="717098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17099743"/>
        <c:crosses val="autoZero"/>
        <c:auto val="1"/>
        <c:lblAlgn val="ctr"/>
        <c:lblOffset val="100"/>
        <c:noMultiLvlLbl val="0"/>
      </c:catAx>
      <c:valAx>
        <c:axId val="71709974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17098079"/>
        <c:crosses val="autoZero"/>
        <c:crossBetween val="between"/>
      </c:valAx>
      <c:catAx>
        <c:axId val="717098911"/>
        <c:scaling>
          <c:orientation val="minMax"/>
        </c:scaling>
        <c:delete val="1"/>
        <c:axPos val="b"/>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17096831"/>
        <c:crosses val="autoZero"/>
        <c:auto val="1"/>
        <c:lblAlgn val="ctr"/>
        <c:lblOffset val="100"/>
        <c:noMultiLvlLbl val="0"/>
      </c:catAx>
      <c:valAx>
        <c:axId val="717096831"/>
        <c:scaling>
          <c:orientation val="minMax"/>
          <c:max val="0.1"/>
          <c:min val="0.01"/>
        </c:scaling>
        <c:delete val="0"/>
        <c:axPos val="r"/>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17098911"/>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918908785306165"/>
          <c:y val="0.0601193392553249"/>
          <c:w val="0.873557913710523"/>
          <c:h val="0.72480609146187"/>
        </c:manualLayout>
      </c:layout>
      <c:lineChart>
        <c:grouping val="standard"/>
        <c:varyColors val="0"/>
        <c:ser>
          <c:idx val="0"/>
          <c:order val="0"/>
          <c:tx>
            <c:strRef>
              <c:f>总表!$A$45</c:f>
              <c:strCache>
                <c:ptCount val="1"/>
                <c:pt idx="0">
                  <c:v>科创板</c:v>
                </c:pt>
              </c:strCache>
            </c:strRef>
          </c:tx>
          <c:spPr>
            <a:ln w="28575" cap="rnd">
              <a:solidFill>
                <a:srgbClr val="C01C20"/>
              </a:solidFill>
              <a:round/>
            </a:ln>
            <a:effectLst/>
          </c:spPr>
          <c:marker>
            <c:symbol val="none"/>
          </c:marker>
          <c:dLbls>
            <c:delete val="1"/>
          </c:dLbls>
          <c:cat>
            <c:numRef>
              <c:f>总表!$B$44:$E$44</c:f>
              <c:numCache>
                <c:formatCode>General</c:formatCode>
                <c:ptCount val="4"/>
                <c:pt idx="0">
                  <c:v>2019</c:v>
                </c:pt>
                <c:pt idx="1">
                  <c:v>2020</c:v>
                </c:pt>
                <c:pt idx="2">
                  <c:v>2021</c:v>
                </c:pt>
                <c:pt idx="3">
                  <c:v>2022</c:v>
                </c:pt>
              </c:numCache>
            </c:numRef>
          </c:cat>
          <c:val>
            <c:numRef>
              <c:f>总表!$B$45:$E$45</c:f>
              <c:numCache>
                <c:formatCode>General</c:formatCode>
                <c:ptCount val="4"/>
                <c:pt idx="0">
                  <c:v>7</c:v>
                </c:pt>
                <c:pt idx="1">
                  <c:v>17</c:v>
                </c:pt>
                <c:pt idx="2">
                  <c:v>46</c:v>
                </c:pt>
                <c:pt idx="3">
                  <c:v>28</c:v>
                </c:pt>
              </c:numCache>
            </c:numRef>
          </c:val>
          <c:smooth val="0"/>
        </c:ser>
        <c:ser>
          <c:idx val="1"/>
          <c:order val="1"/>
          <c:tx>
            <c:strRef>
              <c:f>总表!$A$46</c:f>
              <c:strCache>
                <c:ptCount val="1"/>
                <c:pt idx="0">
                  <c:v>创业板</c:v>
                </c:pt>
              </c:strCache>
            </c:strRef>
          </c:tx>
          <c:spPr>
            <a:ln w="28575" cap="rnd">
              <a:solidFill>
                <a:srgbClr val="DDE7F1"/>
              </a:solidFill>
              <a:round/>
            </a:ln>
            <a:effectLst/>
          </c:spPr>
          <c:marker>
            <c:symbol val="none"/>
          </c:marker>
          <c:dLbls>
            <c:delete val="1"/>
          </c:dLbls>
          <c:cat>
            <c:numRef>
              <c:f>总表!$B$44:$E$44</c:f>
              <c:numCache>
                <c:formatCode>General</c:formatCode>
                <c:ptCount val="4"/>
                <c:pt idx="0">
                  <c:v>2019</c:v>
                </c:pt>
                <c:pt idx="1">
                  <c:v>2020</c:v>
                </c:pt>
                <c:pt idx="2">
                  <c:v>2021</c:v>
                </c:pt>
                <c:pt idx="3">
                  <c:v>2022</c:v>
                </c:pt>
              </c:numCache>
            </c:numRef>
          </c:cat>
          <c:val>
            <c:numRef>
              <c:f>总表!$B$46:$E$46</c:f>
              <c:numCache>
                <c:formatCode>General</c:formatCode>
                <c:ptCount val="4"/>
                <c:pt idx="0">
                  <c:v>7</c:v>
                </c:pt>
                <c:pt idx="1">
                  <c:v>14</c:v>
                </c:pt>
                <c:pt idx="2">
                  <c:v>79</c:v>
                </c:pt>
                <c:pt idx="3">
                  <c:v>116</c:v>
                </c:pt>
              </c:numCache>
            </c:numRef>
          </c:val>
          <c:smooth val="0"/>
        </c:ser>
        <c:ser>
          <c:idx val="2"/>
          <c:order val="2"/>
          <c:tx>
            <c:strRef>
              <c:f>总表!$A$47</c:f>
              <c:strCache>
                <c:ptCount val="1"/>
                <c:pt idx="0">
                  <c:v>主板（含中小板）</c:v>
                </c:pt>
              </c:strCache>
            </c:strRef>
          </c:tx>
          <c:spPr>
            <a:ln w="28575" cap="rnd">
              <a:solidFill>
                <a:srgbClr val="F2B2B4"/>
              </a:solidFill>
              <a:round/>
            </a:ln>
            <a:effectLst/>
          </c:spPr>
          <c:marker>
            <c:symbol val="none"/>
          </c:marker>
          <c:dLbls>
            <c:delete val="1"/>
          </c:dLbls>
          <c:cat>
            <c:numRef>
              <c:f>总表!$B$44:$E$44</c:f>
              <c:numCache>
                <c:formatCode>General</c:formatCode>
                <c:ptCount val="4"/>
                <c:pt idx="0">
                  <c:v>2019</c:v>
                </c:pt>
                <c:pt idx="1">
                  <c:v>2020</c:v>
                </c:pt>
                <c:pt idx="2">
                  <c:v>2021</c:v>
                </c:pt>
                <c:pt idx="3">
                  <c:v>2022</c:v>
                </c:pt>
              </c:numCache>
            </c:numRef>
          </c:cat>
          <c:val>
            <c:numRef>
              <c:f>总表!$B$47:$E$47</c:f>
              <c:numCache>
                <c:formatCode>General</c:formatCode>
                <c:ptCount val="4"/>
                <c:pt idx="0">
                  <c:v>19</c:v>
                </c:pt>
                <c:pt idx="1">
                  <c:v>10</c:v>
                </c:pt>
                <c:pt idx="2">
                  <c:v>26</c:v>
                </c:pt>
                <c:pt idx="3">
                  <c:v>45</c:v>
                </c:pt>
              </c:numCache>
            </c:numRef>
          </c:val>
          <c:smooth val="0"/>
        </c:ser>
        <c:ser>
          <c:idx val="3"/>
          <c:order val="3"/>
          <c:tx>
            <c:strRef>
              <c:f>总表!$A$48</c:f>
              <c:strCache>
                <c:ptCount val="1"/>
                <c:pt idx="0">
                  <c:v>北交所</c:v>
                </c:pt>
              </c:strCache>
            </c:strRef>
          </c:tx>
          <c:spPr>
            <a:ln w="28575" cap="rnd">
              <a:solidFill>
                <a:srgbClr val="020202"/>
              </a:solidFill>
              <a:round/>
            </a:ln>
            <a:effectLst/>
          </c:spPr>
          <c:marker>
            <c:symbol val="none"/>
          </c:marker>
          <c:dLbls>
            <c:delete val="1"/>
          </c:dLbls>
          <c:cat>
            <c:numRef>
              <c:f>总表!$B$44:$E$44</c:f>
              <c:numCache>
                <c:formatCode>General</c:formatCode>
                <c:ptCount val="4"/>
                <c:pt idx="0">
                  <c:v>2019</c:v>
                </c:pt>
                <c:pt idx="1">
                  <c:v>2020</c:v>
                </c:pt>
                <c:pt idx="2">
                  <c:v>2021</c:v>
                </c:pt>
                <c:pt idx="3">
                  <c:v>2022</c:v>
                </c:pt>
              </c:numCache>
            </c:numRef>
          </c:cat>
          <c:val>
            <c:numRef>
              <c:f>总表!$B$48:$E$48</c:f>
              <c:numCache>
                <c:formatCode>General</c:formatCode>
                <c:ptCount val="4"/>
                <c:pt idx="0">
                  <c:v>0</c:v>
                </c:pt>
                <c:pt idx="1">
                  <c:v>11</c:v>
                </c:pt>
                <c:pt idx="2">
                  <c:v>30</c:v>
                </c:pt>
                <c:pt idx="3">
                  <c:v>44</c:v>
                </c:pt>
              </c:numCache>
            </c:numRef>
          </c:val>
          <c:smooth val="0"/>
        </c:ser>
        <c:dLbls>
          <c:showLegendKey val="0"/>
          <c:showVal val="0"/>
          <c:showCatName val="0"/>
          <c:showSerName val="0"/>
          <c:showPercent val="0"/>
          <c:showBubbleSize val="0"/>
        </c:dLbls>
        <c:marker val="0"/>
        <c:smooth val="0"/>
        <c:axId val="969037631"/>
        <c:axId val="969038879"/>
      </c:lineChart>
      <c:catAx>
        <c:axId val="969037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969038879"/>
        <c:crosses val="autoZero"/>
        <c:auto val="1"/>
        <c:lblAlgn val="ctr"/>
        <c:lblOffset val="100"/>
        <c:noMultiLvlLbl val="0"/>
      </c:catAx>
      <c:valAx>
        <c:axId val="969038879"/>
        <c:scaling>
          <c:orientation val="minMax"/>
          <c:max val="1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969037631"/>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noFill/>
    <a:ln>
      <a:solidFill>
        <a:srgbClr val="FFFFFF"/>
      </a:solidFill>
    </a:ln>
    <a:effectLst/>
  </c:spPr>
  <c:txPr>
    <a:bodyPr/>
    <a:lstStyle/>
    <a:p>
      <a:pPr>
        <a:defRPr lang="zh-CN"/>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'2022年被否整理'!$B$1</c:f>
              <c:strCache>
                <c:ptCount val="1"/>
                <c:pt idx="0">
                  <c:v>合计</c:v>
                </c:pt>
              </c:strCache>
            </c:strRef>
          </c:tx>
          <c:spPr/>
          <c:explosion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rgbClr val="F9E1E1"/>
              </a:solidFill>
              <a:ln w="19050">
                <a:solidFill>
                  <a:schemeClr val="lt1"/>
                </a:solidFill>
              </a:ln>
              <a:effectLst/>
            </c:spPr>
          </c:dPt>
          <c:dPt>
            <c:idx val="7"/>
            <c:bubble3D val="0"/>
            <c:spPr>
              <a:solidFill>
                <a:srgbClr val="EDEDED"/>
              </a:solidFill>
              <a:ln w="19050">
                <a:solidFill>
                  <a:schemeClr val="lt1"/>
                </a:solidFill>
              </a:ln>
              <a:effectLst/>
            </c:spPr>
          </c:dPt>
          <c:dPt>
            <c:idx val="8"/>
            <c:bubble3D val="0"/>
            <c:spPr>
              <a:solidFill>
                <a:srgbClr val="FEF6D7"/>
              </a:solidFill>
              <a:ln w="19050">
                <a:solidFill>
                  <a:schemeClr val="lt1"/>
                </a:solidFill>
              </a:ln>
              <a:effectLst/>
            </c:spPr>
          </c:dPt>
          <c:dPt>
            <c:idx val="9"/>
            <c:bubble3D val="0"/>
            <c:spPr>
              <a:solidFill>
                <a:schemeClr val="accent4">
                  <a:lumMod val="60000"/>
                </a:schemeClr>
              </a:solidFill>
              <a:ln w="19050">
                <a:solidFill>
                  <a:schemeClr val="lt1"/>
                </a:solidFill>
              </a:ln>
              <a:effectLst/>
            </c:spPr>
          </c:dPt>
          <c:dLbls>
            <c:dLbl>
              <c:idx val="6"/>
              <c:layout/>
              <c:numFmt formatCode="0.0%" sourceLinked="0"/>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tx1"/>
                      </a:solidFill>
                      <a:latin typeface="+mn-lt"/>
                      <a:ea typeface="+mn-ea"/>
                      <a:cs typeface="+mn-cs"/>
                    </a:defRPr>
                  </a:pPr>
                </a:p>
              </c:txPr>
              <c:dLblPos val="inEnd"/>
              <c:showLegendKey val="0"/>
              <c:showVal val="0"/>
              <c:showCatName val="0"/>
              <c:showSerName val="0"/>
              <c:showPercent val="1"/>
              <c:showBubbleSize val="0"/>
              <c:extLst>
                <c:ext xmlns:c15="http://schemas.microsoft.com/office/drawing/2012/chart" uri="{CE6537A1-D6FC-4f65-9D91-7224C49458BB}"/>
              </c:extLst>
            </c:dLbl>
            <c:dLbl>
              <c:idx val="7"/>
              <c:layout/>
              <c:numFmt formatCode="0.0%" sourceLinked="0"/>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tx1"/>
                      </a:solidFill>
                      <a:latin typeface="+mn-lt"/>
                      <a:ea typeface="+mn-ea"/>
                      <a:cs typeface="+mn-cs"/>
                    </a:defRPr>
                  </a:pPr>
                </a:p>
              </c:txPr>
              <c:dLblPos val="inEnd"/>
              <c:showLegendKey val="0"/>
              <c:showVal val="0"/>
              <c:showCatName val="0"/>
              <c:showSerName val="0"/>
              <c:showPercent val="1"/>
              <c:showBubbleSize val="0"/>
              <c:extLst>
                <c:ext xmlns:c15="http://schemas.microsoft.com/office/drawing/2012/chart" uri="{CE6537A1-D6FC-4f65-9D91-7224C49458BB}"/>
              </c:extLst>
            </c:dLbl>
            <c:dLbl>
              <c:idx val="8"/>
              <c:layout/>
              <c:numFmt formatCode="0.0%" sourceLinked="0"/>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tx1"/>
                      </a:solidFill>
                      <a:latin typeface="+mn-lt"/>
                      <a:ea typeface="+mn-ea"/>
                      <a:cs typeface="+mn-cs"/>
                    </a:defRPr>
                  </a:pPr>
                </a:p>
              </c:txPr>
              <c:dLblPos val="inEnd"/>
              <c:showLegendKey val="0"/>
              <c:showVal val="0"/>
              <c:showCatName val="0"/>
              <c:showSerName val="0"/>
              <c:showPercent val="1"/>
              <c:showBubbleSize val="0"/>
              <c:extLst>
                <c:ext xmlns:c15="http://schemas.microsoft.com/office/drawing/2012/chart" uri="{CE6537A1-D6FC-4f65-9D91-7224C49458BB}"/>
              </c:extLst>
            </c:dLbl>
            <c:dLbl>
              <c:idx val="9"/>
              <c:layout/>
              <c:numFmt formatCode="0.0%" sourceLinked="0"/>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tx1"/>
                      </a:solidFill>
                      <a:latin typeface="+mn-lt"/>
                      <a:ea typeface="+mn-ea"/>
                      <a:cs typeface="+mn-cs"/>
                    </a:defRPr>
                  </a:pPr>
                </a:p>
              </c:txPr>
              <c:dLblPos val="inEnd"/>
              <c:showLegendKey val="0"/>
              <c:showVal val="0"/>
              <c:showCatName val="0"/>
              <c:showSerName val="0"/>
              <c:showPercent val="1"/>
              <c:showBubbleSize val="0"/>
              <c:extLst>
                <c:ext xmlns:c15="http://schemas.microsoft.com/office/drawing/2012/chart" uri="{CE6537A1-D6FC-4f65-9D91-7224C49458BB}"/>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zh-CN" sz="900" b="1" i="0" u="none" strike="noStrike" kern="1200" baseline="0">
                    <a:solidFill>
                      <a:schemeClr val="bg1"/>
                    </a:solidFill>
                    <a:latin typeface="+mn-lt"/>
                    <a:ea typeface="+mn-ea"/>
                    <a:cs typeface="+mn-cs"/>
                  </a:defRPr>
                </a:pPr>
              </a:p>
            </c:txPr>
            <c:dLblPos val="inEnd"/>
            <c:showLegendKey val="0"/>
            <c:showVal val="0"/>
            <c:showCatName val="0"/>
            <c:showSerName val="0"/>
            <c:showPercent val="1"/>
            <c:showBubbleSize val="0"/>
            <c:showLeaderLines val="0"/>
            <c:extLst>
              <c:ext xmlns:c15="http://schemas.microsoft.com/office/drawing/2012/chart" uri="{CE6537A1-D6FC-4f65-9D91-7224C49458BB}">
                <c15:layout/>
                <c15:showLeaderLines val="0"/>
                <c15:leaderLines>
                  <c:spPr>
                    <a:ln w="9525" cap="flat" cmpd="sng" algn="ctr">
                      <a:solidFill>
                        <a:schemeClr val="tx1">
                          <a:lumMod val="35000"/>
                          <a:lumOff val="65000"/>
                        </a:schemeClr>
                      </a:solidFill>
                      <a:round/>
                    </a:ln>
                    <a:effectLst/>
                  </c:spPr>
                </c15:leaderLines>
              </c:ext>
            </c:extLst>
          </c:dLbls>
          <c:cat>
            <c:strRef>
              <c:f>'2022年被否整理'!$A$2:$A$11</c:f>
              <c:strCache>
                <c:ptCount val="9"/>
                <c:pt idx="0">
                  <c:v>持续经营能力</c:v>
                </c:pt>
                <c:pt idx="1">
                  <c:v>财务会计问题</c:v>
                </c:pt>
                <c:pt idx="2">
                  <c:v>独立性问题</c:v>
                </c:pt>
                <c:pt idx="3">
                  <c:v>合规性问题</c:v>
                </c:pt>
                <c:pt idx="4">
                  <c:v>信息披露不完整</c:v>
                </c:pt>
                <c:pt idx="5">
                  <c:v>板块定位</c:v>
                </c:pt>
                <c:pt idx="6">
                  <c:v>成长性不足</c:v>
                </c:pt>
                <c:pt idx="7">
                  <c:v>内控问题</c:v>
                </c:pt>
                <c:pt idx="8">
                  <c:v>其他</c:v>
                </c:pt>
              </c:strCache>
            </c:strRef>
          </c:cat>
          <c:val>
            <c:numRef>
              <c:f>'2022年被否整理'!$B$2:$B$11</c:f>
              <c:numCache>
                <c:formatCode>General</c:formatCode>
                <c:ptCount val="10"/>
                <c:pt idx="0">
                  <c:v>12</c:v>
                </c:pt>
                <c:pt idx="1">
                  <c:v>10</c:v>
                </c:pt>
                <c:pt idx="2">
                  <c:v>8</c:v>
                </c:pt>
                <c:pt idx="3">
                  <c:v>7</c:v>
                </c:pt>
                <c:pt idx="4">
                  <c:v>5</c:v>
                </c:pt>
                <c:pt idx="5">
                  <c:v>5</c:v>
                </c:pt>
                <c:pt idx="6">
                  <c:v>5</c:v>
                </c:pt>
                <c:pt idx="7">
                  <c:v>5</c:v>
                </c:pt>
                <c:pt idx="8">
                  <c:v>10</c:v>
                </c:pt>
              </c:numCache>
            </c:numRef>
          </c:val>
        </c:ser>
        <c:dLbls>
          <c:showLegendKey val="0"/>
          <c:showVal val="1"/>
          <c:showCatName val="0"/>
          <c:showSerName val="0"/>
          <c:showPercent val="0"/>
          <c:showBubbleSize val="0"/>
          <c:showLeaderLines val="0"/>
        </c:dLbls>
        <c:firstSliceAng val="0"/>
      </c:pieChart>
      <c:spPr>
        <a:noFill/>
        <a:ln>
          <a:noFill/>
        </a:ln>
        <a:effectLst/>
      </c:spPr>
    </c:plotArea>
    <c:legend>
      <c:legendPos val="r"/>
      <c:legendEntry>
        <c:idx val="9"/>
        <c:delete val="1"/>
      </c:legendEntry>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5304BE7F-3D4E-4C8D-BCBD-A66BCA150C31}" type="datetimeFigureOut">
              <a:rPr lang="zh-CN" altLang="en-US" smtClean="0"/>
            </a:fld>
            <a:endParaRPr lang="zh-CN" altLang="en-US"/>
          </a:p>
        </p:txBody>
      </p:sp>
      <p:sp>
        <p:nvSpPr>
          <p:cNvPr id="4" name="页脚占位符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55C82F9F-997F-4A62-A80A-996960EF7130}"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2946346" cy="496491"/>
          </a:xfrm>
          <a:prstGeom prst="rect">
            <a:avLst/>
          </a:prstGeom>
        </p:spPr>
        <p:txBody>
          <a:bodyPr vert="horz" lIns="95532" tIns="47766" rIns="95532" bIns="47766" rtlCol="0"/>
          <a:lstStyle>
            <a:lvl1pPr algn="l">
              <a:defRPr sz="1300"/>
            </a:lvl1pPr>
          </a:lstStyle>
          <a:p>
            <a:endParaRPr lang="zh-CN" altLang="en-US"/>
          </a:p>
        </p:txBody>
      </p:sp>
      <p:sp>
        <p:nvSpPr>
          <p:cNvPr id="3" name="日期占位符 2"/>
          <p:cNvSpPr>
            <a:spLocks noGrp="1"/>
          </p:cNvSpPr>
          <p:nvPr>
            <p:ph type="dt" idx="1"/>
          </p:nvPr>
        </p:nvSpPr>
        <p:spPr>
          <a:xfrm>
            <a:off x="3851344" y="0"/>
            <a:ext cx="2946346" cy="496491"/>
          </a:xfrm>
          <a:prstGeom prst="rect">
            <a:avLst/>
          </a:prstGeom>
        </p:spPr>
        <p:txBody>
          <a:bodyPr vert="horz" lIns="95532" tIns="47766" rIns="95532" bIns="47766" rtlCol="0"/>
          <a:lstStyle>
            <a:lvl1pPr algn="r">
              <a:defRPr sz="1300"/>
            </a:lvl1pPr>
          </a:lstStyle>
          <a:p>
            <a:fld id="{C15581D4-3A88-4DC6-A90B-11FBCB4D5F0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711200" y="746125"/>
            <a:ext cx="5376863" cy="3722688"/>
          </a:xfrm>
          <a:prstGeom prst="rect">
            <a:avLst/>
          </a:prstGeom>
          <a:noFill/>
          <a:ln w="12700">
            <a:solidFill>
              <a:prstClr val="black"/>
            </a:solidFill>
          </a:ln>
        </p:spPr>
        <p:txBody>
          <a:bodyPr vert="horz" lIns="95532" tIns="47766" rIns="95532" bIns="47766" rtlCol="0" anchor="ctr"/>
          <a:lstStyle/>
          <a:p>
            <a:endParaRPr lang="zh-CN" altLang="en-US"/>
          </a:p>
        </p:txBody>
      </p:sp>
      <p:sp>
        <p:nvSpPr>
          <p:cNvPr id="5" name="备注占位符 4"/>
          <p:cNvSpPr>
            <a:spLocks noGrp="1"/>
          </p:cNvSpPr>
          <p:nvPr>
            <p:ph type="body" sz="quarter" idx="3"/>
          </p:nvPr>
        </p:nvSpPr>
        <p:spPr>
          <a:xfrm>
            <a:off x="679927" y="4716661"/>
            <a:ext cx="5439410" cy="4468416"/>
          </a:xfrm>
          <a:prstGeom prst="rect">
            <a:avLst/>
          </a:prstGeom>
        </p:spPr>
        <p:txBody>
          <a:bodyPr vert="horz" lIns="95532" tIns="47766" rIns="95532" bIns="47766"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2" y="9431600"/>
            <a:ext cx="2946346" cy="496491"/>
          </a:xfrm>
          <a:prstGeom prst="rect">
            <a:avLst/>
          </a:prstGeom>
        </p:spPr>
        <p:txBody>
          <a:bodyPr vert="horz" lIns="95532" tIns="47766" rIns="95532" bIns="47766"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3851344" y="9431600"/>
            <a:ext cx="2946346" cy="496491"/>
          </a:xfrm>
          <a:prstGeom prst="rect">
            <a:avLst/>
          </a:prstGeom>
        </p:spPr>
        <p:txBody>
          <a:bodyPr vert="horz" lIns="95532" tIns="47766" rIns="95532" bIns="47766" rtlCol="0" anchor="b"/>
          <a:lstStyle>
            <a:lvl1pPr algn="r">
              <a:defRPr sz="1300"/>
            </a:lvl1pPr>
          </a:lstStyle>
          <a:p>
            <a:fld id="{D48525A2-B1AD-4065-8B54-61463063ECC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幻灯片图像占位符 1"/>
          <p:cNvSpPr>
            <a:spLocks noGrp="1" noRot="1" noChangeAspect="1" noTextEdit="1"/>
          </p:cNvSpPr>
          <p:nvPr>
            <p:ph type="sldImg"/>
          </p:nvPr>
        </p:nvSpPr>
        <p:spPr>
          <a:xfrm>
            <a:off x="781050" y="766763"/>
            <a:ext cx="5541963" cy="3836987"/>
          </a:xfrm>
        </p:spPr>
      </p:sp>
      <p:sp>
        <p:nvSpPr>
          <p:cNvPr id="57347" name="备注占位符 2"/>
          <p:cNvSpPr>
            <a:spLocks noGrp="1"/>
          </p:cNvSpPr>
          <p:nvPr>
            <p:ph type="body" idx="1"/>
          </p:nvPr>
        </p:nvSpPr>
        <p:spPr>
          <a:noFill/>
        </p:spPr>
        <p:txBody>
          <a:bodyPr/>
          <a:lstStyle/>
          <a:p>
            <a:endParaRPr lang="en-US" altLang="zh-CN">
              <a:latin typeface="Arial" panose="020B0604020202020204" pitchFamily="34" charset="0"/>
            </a:endParaRPr>
          </a:p>
        </p:txBody>
      </p:sp>
      <p:sp>
        <p:nvSpPr>
          <p:cNvPr id="57348" name="灯片编号占位符 3"/>
          <p:cNvSpPr>
            <a:spLocks noGrp="1"/>
          </p:cNvSpPr>
          <p:nvPr>
            <p:ph type="sldNum" sz="quarter" idx="5"/>
          </p:nvPr>
        </p:nvSpPr>
        <p:spPr>
          <a:noFill/>
        </p:spPr>
        <p:txBody>
          <a:bodyPr/>
          <a:lstStyle/>
          <a:p>
            <a:pPr defTabSz="952500"/>
            <a:fld id="{EF31D5ED-6BCC-45F5-B750-0FD79EB136EF}" type="slidenum">
              <a:rPr lang="en-US" altLang="zh-CN" smtClean="0">
                <a:latin typeface="Arial" panose="020B0604020202020204" pitchFamily="34" charset="0"/>
              </a:rPr>
            </a:fld>
            <a:endParaRPr lang="en-US" altLang="zh-CN">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48525A2-B1AD-4065-8B54-61463063ECC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48525A2-B1AD-4065-8B54-61463063ECC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48525A2-B1AD-4065-8B54-61463063ECC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48525A2-B1AD-4065-8B54-61463063ECC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4" Type="http://schemas.openxmlformats.org/officeDocument/2006/relationships/image" Target="../media/image4.png"/><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Cover Page no logo">
    <p:spTree>
      <p:nvGrpSpPr>
        <p:cNvPr id="1" name=""/>
        <p:cNvGrpSpPr/>
        <p:nvPr/>
      </p:nvGrpSpPr>
      <p:grpSpPr>
        <a:xfrm>
          <a:off x="0" y="0"/>
          <a:ext cx="0" cy="0"/>
          <a:chOff x="0" y="0"/>
          <a:chExt cx="0" cy="0"/>
        </a:xfrm>
      </p:grpSpPr>
      <p:pic>
        <p:nvPicPr>
          <p:cNvPr id="34" name="图片 33"/>
          <p:cNvPicPr>
            <a:picLocks noChangeAspect="1"/>
          </p:cNvPicPr>
          <p:nvPr userDrawn="1"/>
        </p:nvPicPr>
        <p:blipFill>
          <a:blip r:embed="rId2"/>
          <a:stretch>
            <a:fillRect/>
          </a:stretch>
        </p:blipFill>
        <p:spPr>
          <a:xfrm>
            <a:off x="7365092" y="5846971"/>
            <a:ext cx="2051958" cy="576000"/>
          </a:xfrm>
          <a:prstGeom prst="rect">
            <a:avLst/>
          </a:prstGeom>
        </p:spPr>
      </p:pic>
      <p:sp>
        <p:nvSpPr>
          <p:cNvPr id="10" name="Title 9"/>
          <p:cNvSpPr>
            <a:spLocks noGrp="1"/>
          </p:cNvSpPr>
          <p:nvPr>
            <p:ph type="title"/>
          </p:nvPr>
        </p:nvSpPr>
        <p:spPr>
          <a:xfrm>
            <a:off x="813007" y="1887051"/>
            <a:ext cx="7272000" cy="594000"/>
          </a:xfrm>
        </p:spPr>
        <p:txBody>
          <a:bodyPr tIns="0" bIns="0" anchor="ctr" anchorCtr="0">
            <a:noAutofit/>
          </a:bodyPr>
          <a:lstStyle>
            <a:lvl1pPr algn="l">
              <a:defRPr sz="3000" b="1" baseline="0">
                <a:solidFill>
                  <a:schemeClr val="tx1"/>
                </a:solidFill>
                <a:latin typeface="Arial" panose="020B0604020202020204" pitchFamily="34" charset="0"/>
                <a:ea typeface="楷体_GB2312" panose="02010609030101010101" pitchFamily="49" charset="-122"/>
              </a:defRPr>
            </a:lvl1pPr>
          </a:lstStyle>
          <a:p>
            <a:r>
              <a:rPr lang="zh-CN" altLang="en-US" dirty="0"/>
              <a:t>单击此处编辑母版标题样式</a:t>
            </a:r>
            <a:endParaRPr lang="en-GB" dirty="0"/>
          </a:p>
        </p:txBody>
      </p:sp>
      <p:sp>
        <p:nvSpPr>
          <p:cNvPr id="12" name="Text Placeholder 11"/>
          <p:cNvSpPr>
            <a:spLocks noGrp="1"/>
          </p:cNvSpPr>
          <p:nvPr>
            <p:ph type="body" sz="quarter" idx="11" hasCustomPrompt="1"/>
          </p:nvPr>
        </p:nvSpPr>
        <p:spPr>
          <a:xfrm>
            <a:off x="813007" y="3103018"/>
            <a:ext cx="7272000" cy="59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nchorCtr="0">
            <a:noAutofit/>
          </a:bodyPr>
          <a:lstStyle>
            <a:lvl1pPr marL="0" indent="0" algn="l">
              <a:buNone/>
              <a:defRPr lang="en-US" sz="2200" b="1" kern="1200" baseline="0" dirty="0" smtClean="0">
                <a:solidFill>
                  <a:srgbClr val="000000"/>
                </a:solidFill>
                <a:latin typeface="Arial" panose="020B0604020202020204" pitchFamily="34" charset="0"/>
                <a:ea typeface="楷体_GB2312" panose="02010609030101010101" pitchFamily="49" charset="-122"/>
              </a:defRPr>
            </a:lvl1pPr>
            <a:lvl2pPr>
              <a:defRPr lang="en-US" b="1" kern="1200" dirty="0" smtClean="0">
                <a:latin typeface="Arial" panose="020B0604020202020204" pitchFamily="34" charset="0"/>
                <a:ea typeface="華康簡楷" pitchFamily="65" charset="-120"/>
                <a:cs typeface="+mn-cs"/>
              </a:defRPr>
            </a:lvl2pPr>
            <a:lvl3pPr>
              <a:defRPr lang="en-US" b="1" kern="1200" dirty="0" smtClean="0">
                <a:latin typeface="Arial" panose="020B0604020202020204" pitchFamily="34" charset="0"/>
                <a:ea typeface="華康簡楷" pitchFamily="65" charset="-120"/>
                <a:cs typeface="+mn-cs"/>
              </a:defRPr>
            </a:lvl3pPr>
            <a:lvl4pPr>
              <a:defRPr lang="en-US" b="1" kern="1200" dirty="0" smtClean="0">
                <a:latin typeface="Arial" panose="020B0604020202020204" pitchFamily="34" charset="0"/>
                <a:ea typeface="華康簡楷" pitchFamily="65" charset="-120"/>
                <a:cs typeface="+mn-cs"/>
              </a:defRPr>
            </a:lvl4pPr>
            <a:lvl5pPr>
              <a:defRPr lang="en-GB" b="1" kern="1200" dirty="0">
                <a:latin typeface="Arial" panose="020B0604020202020204" pitchFamily="34" charset="0"/>
                <a:ea typeface="華康簡楷" pitchFamily="65" charset="-120"/>
                <a:cs typeface="+mn-cs"/>
              </a:defRPr>
            </a:lvl5pPr>
          </a:lstStyle>
          <a:p>
            <a:pPr lvl="0">
              <a:lnSpc>
                <a:spcPct val="120000"/>
              </a:lnSpc>
              <a:spcBef>
                <a:spcPct val="0"/>
              </a:spcBef>
              <a:spcAft>
                <a:spcPct val="0"/>
              </a:spcAft>
              <a:buClrTx/>
            </a:pPr>
            <a:r>
              <a:rPr lang="zh-CN" altLang="en-US" dirty="0"/>
              <a:t>编辑母版文本样式</a:t>
            </a:r>
            <a:endParaRPr lang="zh-CN" altLang="en-US" dirty="0"/>
          </a:p>
        </p:txBody>
      </p:sp>
      <p:sp>
        <p:nvSpPr>
          <p:cNvPr id="16" name="Text Placeholder 4"/>
          <p:cNvSpPr>
            <a:spLocks noGrp="1"/>
          </p:cNvSpPr>
          <p:nvPr>
            <p:ph type="body" sz="quarter" idx="14" hasCustomPrompt="1"/>
          </p:nvPr>
        </p:nvSpPr>
        <p:spPr>
          <a:xfrm>
            <a:off x="813006" y="4318986"/>
            <a:ext cx="7272000" cy="323850"/>
          </a:xfrm>
          <a:prstGeom prst="rect">
            <a:avLst/>
          </a:prstGeom>
        </p:spPr>
        <p:txBody>
          <a:bodyPr lIns="90000" tIns="46800" rIns="90000" bIns="46800" anchor="ctr" anchorCtr="0"/>
          <a:lstStyle>
            <a:lvl1pPr marL="0" indent="0" algn="l">
              <a:buNone/>
              <a:defRPr sz="1400" baseline="0">
                <a:solidFill>
                  <a:schemeClr val="tx1"/>
                </a:solidFill>
                <a:latin typeface="Arial" panose="020B0604020202020204" pitchFamily="34" charset="0"/>
                <a:ea typeface="楷体_GB2312" panose="02010609030101010101" pitchFamily="49" charset="-122"/>
              </a:defRPr>
            </a:lvl1pPr>
          </a:lstStyle>
          <a:p>
            <a:pPr lvl="0"/>
            <a:r>
              <a:rPr lang="zh-CN" altLang="en-US"/>
              <a:t>编辑母版文本样式</a:t>
            </a:r>
            <a:endParaRPr lang="zh-CN" altLang="en-US"/>
          </a:p>
        </p:txBody>
      </p:sp>
      <p:pic>
        <p:nvPicPr>
          <p:cNvPr id="46" name="图片 45"/>
          <p:cNvPicPr>
            <a:picLocks noChangeAspect="1"/>
          </p:cNvPicPr>
          <p:nvPr userDrawn="1"/>
        </p:nvPicPr>
        <p:blipFill>
          <a:blip r:embed="rId3"/>
          <a:stretch>
            <a:fillRect/>
          </a:stretch>
        </p:blipFill>
        <p:spPr>
          <a:xfrm>
            <a:off x="487293" y="5361975"/>
            <a:ext cx="8931414" cy="54869"/>
          </a:xfrm>
          <a:prstGeom prst="rect">
            <a:avLst/>
          </a:prstGeom>
        </p:spPr>
      </p:pic>
      <p:grpSp>
        <p:nvGrpSpPr>
          <p:cNvPr id="90" name="组合 89"/>
          <p:cNvGrpSpPr/>
          <p:nvPr userDrawn="1"/>
        </p:nvGrpSpPr>
        <p:grpSpPr>
          <a:xfrm>
            <a:off x="-2926733" y="8204"/>
            <a:ext cx="2679716" cy="5948096"/>
            <a:chOff x="-2926733" y="8204"/>
            <a:chExt cx="2679716" cy="5948096"/>
          </a:xfrm>
        </p:grpSpPr>
        <p:sp>
          <p:nvSpPr>
            <p:cNvPr id="91" name="矩形 90"/>
            <p:cNvSpPr/>
            <p:nvPr/>
          </p:nvSpPr>
          <p:spPr>
            <a:xfrm>
              <a:off x="-2926733" y="8204"/>
              <a:ext cx="2679716" cy="5948096"/>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 tIns="10800" rIns="18000" bIns="10800" numCol="1" spcCol="0" rtlCol="0" fromWordArt="0" anchor="ctr" anchorCtr="0" forceAA="0" compatLnSpc="1">
              <a:noAutofit/>
            </a:bodyPr>
            <a:lstStyle/>
            <a:p>
              <a:pPr algn="ctr"/>
              <a:endParaRPr lang="zh-CN" altLang="en-US" sz="1200">
                <a:solidFill>
                  <a:srgbClr val="000000"/>
                </a:solidFill>
              </a:endParaRPr>
            </a:p>
          </p:txBody>
        </p:sp>
        <p:grpSp>
          <p:nvGrpSpPr>
            <p:cNvPr id="92" name="组合 91"/>
            <p:cNvGrpSpPr/>
            <p:nvPr/>
          </p:nvGrpSpPr>
          <p:grpSpPr>
            <a:xfrm>
              <a:off x="-2781004" y="162554"/>
              <a:ext cx="2388258" cy="5639396"/>
              <a:chOff x="-2830407" y="176978"/>
              <a:chExt cx="2388258" cy="5639396"/>
            </a:xfrm>
          </p:grpSpPr>
          <p:sp>
            <p:nvSpPr>
              <p:cNvPr id="93" name="矩形 92"/>
              <p:cNvSpPr/>
              <p:nvPr/>
            </p:nvSpPr>
            <p:spPr>
              <a:xfrm>
                <a:off x="-2830407" y="176978"/>
                <a:ext cx="400110" cy="3300632"/>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基础色</a:t>
                </a:r>
                <a:endParaRPr lang="zh-CN" altLang="en-US" sz="1400" b="1" dirty="0">
                  <a:solidFill>
                    <a:srgbClr val="000000"/>
                  </a:solidFill>
                </a:endParaRPr>
              </a:p>
            </p:txBody>
          </p:sp>
          <p:sp>
            <p:nvSpPr>
              <p:cNvPr id="94" name="Rectangle 15"/>
              <p:cNvSpPr>
                <a:spLocks noChangeArrowheads="1"/>
              </p:cNvSpPr>
              <p:nvPr/>
            </p:nvSpPr>
            <p:spPr bwMode="auto">
              <a:xfrm>
                <a:off x="-2319282" y="176978"/>
                <a:ext cx="792000" cy="324000"/>
              </a:xfrm>
              <a:prstGeom prst="rect">
                <a:avLst/>
              </a:prstGeom>
              <a:solidFill>
                <a:srgbClr val="C01C20"/>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192/28/32</a:t>
                </a:r>
                <a:endParaRPr kumimoji="1" lang="en-US" altLang="en-US" sz="1000" b="1" dirty="0">
                  <a:solidFill>
                    <a:schemeClr val="bg1"/>
                  </a:solidFill>
                  <a:ea typeface="PMingLiU" pitchFamily="18" charset="-120"/>
                </a:endParaRPr>
              </a:p>
            </p:txBody>
          </p:sp>
          <p:sp>
            <p:nvSpPr>
              <p:cNvPr id="95" name="Rectangle 15"/>
              <p:cNvSpPr>
                <a:spLocks noChangeArrowheads="1"/>
              </p:cNvSpPr>
              <p:nvPr/>
            </p:nvSpPr>
            <p:spPr bwMode="auto">
              <a:xfrm>
                <a:off x="-2319282" y="550210"/>
                <a:ext cx="792000" cy="324000"/>
              </a:xfrm>
              <a:prstGeom prst="rect">
                <a:avLst/>
              </a:prstGeom>
              <a:solidFill>
                <a:srgbClr val="4C5663"/>
              </a:solidFill>
              <a:ln>
                <a:noFill/>
              </a:ln>
              <a:effectLst/>
            </p:spPr>
            <p:txBody>
              <a:bodyPr wrap="square" lIns="36000" rIns="36000" anchor="ctr"/>
              <a:lstStyle/>
              <a:p>
                <a:pPr algn="ctr" fontAlgn="base">
                  <a:lnSpc>
                    <a:spcPct val="90000"/>
                  </a:lnSpc>
                  <a:spcAft>
                    <a:spcPct val="0"/>
                  </a:spcAft>
                  <a:buClr>
                    <a:srgbClr val="1B56A2"/>
                  </a:buClr>
                  <a:buFont typeface="Wingdings" panose="05000000000000000000" pitchFamily="2" charset="2"/>
                  <a:buNone/>
                </a:pPr>
                <a:r>
                  <a:rPr kumimoji="1" lang="en-US" altLang="zh-CN" sz="1000" b="1" dirty="0">
                    <a:solidFill>
                      <a:schemeClr val="bg1"/>
                    </a:solidFill>
                    <a:latin typeface="Arial" panose="020B0604020202020204" pitchFamily="34" charset="0"/>
                    <a:ea typeface="楷体_GB2312" panose="02010609030101010101" pitchFamily="49" charset="-122"/>
                  </a:rPr>
                  <a:t>76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86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99</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96" name="Rectangle 15"/>
              <p:cNvSpPr>
                <a:spLocks noChangeArrowheads="1"/>
              </p:cNvSpPr>
              <p:nvPr/>
            </p:nvSpPr>
            <p:spPr bwMode="auto">
              <a:xfrm>
                <a:off x="-2319282" y="923442"/>
                <a:ext cx="792000" cy="324000"/>
              </a:xfrm>
              <a:prstGeom prst="rect">
                <a:avLst/>
              </a:prstGeom>
              <a:solidFill>
                <a:schemeClr val="accent3"/>
              </a:solidFill>
              <a:ln>
                <a:noFill/>
              </a:ln>
              <a:effectLst/>
            </p:spPr>
            <p:txBody>
              <a:bodyPr wrap="square" lIns="36000" rIns="36000" anchor="ctr"/>
              <a:lstStyle/>
              <a:p>
                <a:pPr algn="ctr" fontAlgn="base">
                  <a:spcBef>
                    <a:spcPct val="0"/>
                  </a:spcBef>
                  <a:spcAft>
                    <a:spcPct val="0"/>
                  </a:spcAft>
                  <a:buClr>
                    <a:srgbClr val="1B56A2"/>
                  </a:buClr>
                </a:pPr>
                <a:r>
                  <a:rPr kumimoji="1" lang="en-US" altLang="zh-TW" sz="1000" b="1" dirty="0">
                    <a:solidFill>
                      <a:schemeClr val="bg1"/>
                    </a:solidFill>
                    <a:ea typeface="PMingLiU" pitchFamily="18" charset="-120"/>
                  </a:rPr>
                  <a:t>166/166/166</a:t>
                </a:r>
                <a:endParaRPr kumimoji="1" lang="en-GB" sz="1000" b="1" dirty="0">
                  <a:solidFill>
                    <a:schemeClr val="bg1"/>
                  </a:solidFill>
                  <a:ea typeface="華康簡楷" pitchFamily="65" charset="-120"/>
                </a:endParaRPr>
              </a:p>
            </p:txBody>
          </p:sp>
          <p:sp>
            <p:nvSpPr>
              <p:cNvPr id="97" name="Rectangle 15"/>
              <p:cNvSpPr>
                <a:spLocks noChangeArrowheads="1"/>
              </p:cNvSpPr>
              <p:nvPr/>
            </p:nvSpPr>
            <p:spPr bwMode="auto">
              <a:xfrm>
                <a:off x="-2319282" y="1669906"/>
                <a:ext cx="792000" cy="324000"/>
              </a:xfrm>
              <a:prstGeom prst="rect">
                <a:avLst/>
              </a:prstGeom>
              <a:solidFill>
                <a:srgbClr val="A4C3E2"/>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164/195/226</a:t>
                </a:r>
                <a:endParaRPr kumimoji="1" lang="en-US" altLang="en-US" sz="1000" b="1" dirty="0">
                  <a:solidFill>
                    <a:schemeClr val="bg1"/>
                  </a:solidFill>
                  <a:ea typeface="PMingLiU" pitchFamily="18" charset="-120"/>
                </a:endParaRPr>
              </a:p>
            </p:txBody>
          </p:sp>
          <p:sp>
            <p:nvSpPr>
              <p:cNvPr id="98" name="Rectangle 15"/>
              <p:cNvSpPr>
                <a:spLocks noChangeArrowheads="1"/>
              </p:cNvSpPr>
              <p:nvPr/>
            </p:nvSpPr>
            <p:spPr bwMode="auto">
              <a:xfrm>
                <a:off x="-2319282" y="2043138"/>
                <a:ext cx="792000" cy="324000"/>
              </a:xfrm>
              <a:prstGeom prst="rect">
                <a:avLst/>
              </a:prstGeom>
              <a:solidFill>
                <a:schemeClr val="accent6"/>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2</a:t>
                </a:r>
                <a:r>
                  <a:rPr kumimoji="1" lang="en-US" altLang="zh-CN" sz="1000" b="1" dirty="0">
                    <a:solidFill>
                      <a:schemeClr val="bg1"/>
                    </a:solidFill>
                    <a:ea typeface="PMingLiU" pitchFamily="18" charset="-120"/>
                  </a:rPr>
                  <a:t>42</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178</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180</a:t>
                </a:r>
                <a:endParaRPr kumimoji="1" lang="en-US" altLang="zh-TW" sz="1000" b="1" dirty="0">
                  <a:solidFill>
                    <a:schemeClr val="bg1"/>
                  </a:solidFill>
                  <a:ea typeface="PMingLiU" pitchFamily="18" charset="-120"/>
                </a:endParaRPr>
              </a:p>
            </p:txBody>
          </p:sp>
          <p:sp>
            <p:nvSpPr>
              <p:cNvPr id="99" name="Rectangle 15"/>
              <p:cNvSpPr>
                <a:spLocks noChangeArrowheads="1"/>
              </p:cNvSpPr>
              <p:nvPr/>
            </p:nvSpPr>
            <p:spPr bwMode="auto">
              <a:xfrm>
                <a:off x="-2319282" y="1296674"/>
                <a:ext cx="792000" cy="324000"/>
              </a:xfrm>
              <a:prstGeom prst="rect">
                <a:avLst/>
              </a:prstGeom>
              <a:solidFill>
                <a:srgbClr val="5685B8"/>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86/133/184</a:t>
                </a:r>
                <a:endParaRPr kumimoji="1" lang="en-US" altLang="en-US" sz="1000" b="1" dirty="0">
                  <a:solidFill>
                    <a:schemeClr val="bg1"/>
                  </a:solidFill>
                  <a:ea typeface="PMingLiU" pitchFamily="18" charset="-120"/>
                </a:endParaRPr>
              </a:p>
            </p:txBody>
          </p:sp>
          <p:sp>
            <p:nvSpPr>
              <p:cNvPr id="100" name="Rectangle 15"/>
              <p:cNvSpPr>
                <a:spLocks noChangeArrowheads="1"/>
              </p:cNvSpPr>
              <p:nvPr/>
            </p:nvSpPr>
            <p:spPr bwMode="auto">
              <a:xfrm>
                <a:off x="-2319282" y="3162834"/>
                <a:ext cx="792000" cy="324000"/>
              </a:xfrm>
              <a:prstGeom prst="rect">
                <a:avLst/>
              </a:prstGeom>
              <a:solidFill>
                <a:srgbClr val="DDEAF9"/>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21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234</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249</a:t>
                </a:r>
                <a:endParaRPr kumimoji="1" lang="en-US" altLang="en-US" sz="1000" b="1" dirty="0">
                  <a:solidFill>
                    <a:srgbClr val="000000"/>
                  </a:solidFill>
                  <a:ea typeface="PMingLiU" pitchFamily="18" charset="-120"/>
                </a:endParaRPr>
              </a:p>
            </p:txBody>
          </p:sp>
          <p:sp>
            <p:nvSpPr>
              <p:cNvPr id="101" name="Rectangle 15"/>
              <p:cNvSpPr>
                <a:spLocks noChangeArrowheads="1"/>
              </p:cNvSpPr>
              <p:nvPr/>
            </p:nvSpPr>
            <p:spPr bwMode="auto">
              <a:xfrm>
                <a:off x="-2319282" y="2416370"/>
                <a:ext cx="792000" cy="324000"/>
              </a:xfrm>
              <a:prstGeom prst="rect">
                <a:avLst/>
              </a:prstGeom>
              <a:solidFill>
                <a:srgbClr val="F9E1E1"/>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249/225/225</a:t>
                </a:r>
                <a:endParaRPr kumimoji="1" lang="en-US" altLang="en-US" sz="1000" b="1" dirty="0">
                  <a:solidFill>
                    <a:srgbClr val="000000"/>
                  </a:solidFill>
                  <a:ea typeface="PMingLiU" pitchFamily="18" charset="-120"/>
                </a:endParaRPr>
              </a:p>
            </p:txBody>
          </p:sp>
          <p:sp>
            <p:nvSpPr>
              <p:cNvPr id="102" name="Rectangle 15"/>
              <p:cNvSpPr>
                <a:spLocks noChangeArrowheads="1"/>
              </p:cNvSpPr>
              <p:nvPr/>
            </p:nvSpPr>
            <p:spPr bwMode="auto">
              <a:xfrm>
                <a:off x="-2319282" y="2789602"/>
                <a:ext cx="79200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endParaRPr kumimoji="1" lang="en-US" altLang="en-US" sz="1000" b="1" dirty="0">
                  <a:solidFill>
                    <a:srgbClr val="000000"/>
                  </a:solidFill>
                  <a:ea typeface="PMingLiU" pitchFamily="18" charset="-120"/>
                </a:endParaRPr>
              </a:p>
            </p:txBody>
          </p:sp>
          <p:sp>
            <p:nvSpPr>
              <p:cNvPr id="103" name="矩形 102"/>
              <p:cNvSpPr/>
              <p:nvPr/>
            </p:nvSpPr>
            <p:spPr>
              <a:xfrm>
                <a:off x="-2830407" y="3620178"/>
                <a:ext cx="400110" cy="2196196"/>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辅助色</a:t>
                </a:r>
                <a:endParaRPr lang="zh-CN" altLang="en-US" sz="1400" b="1" dirty="0">
                  <a:solidFill>
                    <a:srgbClr val="000000"/>
                  </a:solidFill>
                </a:endParaRPr>
              </a:p>
            </p:txBody>
          </p:sp>
          <p:sp>
            <p:nvSpPr>
              <p:cNvPr id="104" name="Rectangle 15"/>
              <p:cNvSpPr>
                <a:spLocks noChangeArrowheads="1"/>
              </p:cNvSpPr>
              <p:nvPr/>
            </p:nvSpPr>
            <p:spPr bwMode="auto">
              <a:xfrm>
                <a:off x="-2319282" y="3626210"/>
                <a:ext cx="792000" cy="324000"/>
              </a:xfrm>
              <a:prstGeom prst="rect">
                <a:avLst/>
              </a:prstGeom>
              <a:solidFill>
                <a:schemeClr val="bg1">
                  <a:lumMod val="5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endParaRPr kumimoji="1" lang="en-US" altLang="en-US" sz="1000" b="1" dirty="0">
                  <a:solidFill>
                    <a:schemeClr val="bg1"/>
                  </a:solidFill>
                  <a:ea typeface="PMingLiU" pitchFamily="18" charset="-120"/>
                </a:endParaRPr>
              </a:p>
            </p:txBody>
          </p:sp>
          <p:sp>
            <p:nvSpPr>
              <p:cNvPr id="105" name="Rectangle 15"/>
              <p:cNvSpPr>
                <a:spLocks noChangeArrowheads="1"/>
              </p:cNvSpPr>
              <p:nvPr/>
            </p:nvSpPr>
            <p:spPr bwMode="auto">
              <a:xfrm>
                <a:off x="-2319282" y="3999442"/>
                <a:ext cx="79200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endParaRPr kumimoji="1" lang="en-US" altLang="en-US" sz="1000" b="1" dirty="0">
                  <a:solidFill>
                    <a:srgbClr val="000000"/>
                  </a:solidFill>
                  <a:ea typeface="PMingLiU" pitchFamily="18" charset="-120"/>
                </a:endParaRPr>
              </a:p>
            </p:txBody>
          </p:sp>
          <p:sp>
            <p:nvSpPr>
              <p:cNvPr id="106" name="Rectangle 15"/>
              <p:cNvSpPr>
                <a:spLocks noChangeArrowheads="1"/>
              </p:cNvSpPr>
              <p:nvPr/>
            </p:nvSpPr>
            <p:spPr bwMode="auto">
              <a:xfrm>
                <a:off x="-2319282" y="4372674"/>
                <a:ext cx="792000" cy="324000"/>
              </a:xfrm>
              <a:prstGeom prst="rect">
                <a:avLst/>
              </a:prstGeom>
              <a:solidFill>
                <a:schemeClr val="accent4">
                  <a:lumMod val="20000"/>
                  <a:lumOff val="80000"/>
                </a:schemeClr>
              </a:solidFill>
              <a:ln>
                <a:noFill/>
              </a:ln>
              <a:effectLst/>
            </p:spPr>
            <p:txBody>
              <a:bodyPr wrap="square" lIns="36000" rIns="36000" anchor="ctr"/>
              <a:lstStyle/>
              <a:p>
                <a:pPr algn="ctr" fontAlgn="base">
                  <a:lnSpc>
                    <a:spcPct val="90000"/>
                  </a:lnSpc>
                  <a:spcAft>
                    <a:spcPct val="0"/>
                  </a:spcAft>
                  <a:buClr>
                    <a:srgbClr val="1B56A2"/>
                  </a:buClr>
                </a:pPr>
                <a:r>
                  <a:rPr kumimoji="1" lang="en-US" altLang="zh-CN" sz="1000" b="1" dirty="0">
                    <a:solidFill>
                      <a:srgbClr val="000000"/>
                    </a:solidFill>
                    <a:ea typeface="PMingLiU" pitchFamily="18" charset="-120"/>
                  </a:rPr>
                  <a:t>221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41</a:t>
                </a:r>
                <a:endParaRPr kumimoji="1" lang="en-US" altLang="en-US" sz="1000" b="1" dirty="0">
                  <a:solidFill>
                    <a:srgbClr val="000000"/>
                  </a:solidFill>
                  <a:ea typeface="PMingLiU" pitchFamily="18" charset="-120"/>
                </a:endParaRPr>
              </a:p>
            </p:txBody>
          </p:sp>
          <p:sp>
            <p:nvSpPr>
              <p:cNvPr id="107" name="Rectangle 15"/>
              <p:cNvSpPr>
                <a:spLocks noChangeArrowheads="1"/>
              </p:cNvSpPr>
              <p:nvPr/>
            </p:nvSpPr>
            <p:spPr bwMode="auto">
              <a:xfrm>
                <a:off x="-2319282" y="4745906"/>
                <a:ext cx="79200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37</a:t>
                </a:r>
                <a:r>
                  <a:rPr kumimoji="1" lang="en-US" altLang="zh-TW" sz="1000" b="1" dirty="0">
                    <a:ea typeface="PMingLiU" pitchFamily="18" charset="-120"/>
                  </a:rPr>
                  <a:t>/</a:t>
                </a:r>
                <a:r>
                  <a:rPr kumimoji="1" lang="en-US" altLang="zh-CN" sz="1000" b="1" dirty="0">
                    <a:ea typeface="PMingLiU" pitchFamily="18" charset="-120"/>
                  </a:rPr>
                  <a:t>243</a:t>
                </a:r>
                <a:r>
                  <a:rPr kumimoji="1" lang="en-US" altLang="zh-TW" sz="1000" b="1" dirty="0">
                    <a:ea typeface="PMingLiU" pitchFamily="18" charset="-120"/>
                  </a:rPr>
                  <a:t>/</a:t>
                </a:r>
                <a:r>
                  <a:rPr kumimoji="1" lang="en-US" altLang="zh-CN" sz="1000" b="1" dirty="0">
                    <a:ea typeface="PMingLiU" pitchFamily="18" charset="-120"/>
                  </a:rPr>
                  <a:t>249</a:t>
                </a:r>
                <a:endParaRPr kumimoji="1" lang="en-US" altLang="zh-TW" sz="1000" b="1" dirty="0">
                  <a:ea typeface="PMingLiU" pitchFamily="18" charset="-120"/>
                </a:endParaRPr>
              </a:p>
            </p:txBody>
          </p:sp>
          <p:sp>
            <p:nvSpPr>
              <p:cNvPr id="108" name="Rectangle 15"/>
              <p:cNvSpPr>
                <a:spLocks noChangeArrowheads="1"/>
              </p:cNvSpPr>
              <p:nvPr/>
            </p:nvSpPr>
            <p:spPr bwMode="auto">
              <a:xfrm>
                <a:off x="-2319282" y="5492374"/>
                <a:ext cx="79200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endParaRPr kumimoji="1" lang="en-US" altLang="en-US" sz="1000" b="1" dirty="0">
                  <a:solidFill>
                    <a:srgbClr val="000000"/>
                  </a:solidFill>
                  <a:ea typeface="PMingLiU" pitchFamily="18" charset="-120"/>
                </a:endParaRPr>
              </a:p>
            </p:txBody>
          </p:sp>
          <p:sp>
            <p:nvSpPr>
              <p:cNvPr id="109" name="Rectangle 15"/>
              <p:cNvSpPr>
                <a:spLocks noChangeArrowheads="1"/>
              </p:cNvSpPr>
              <p:nvPr/>
            </p:nvSpPr>
            <p:spPr bwMode="auto">
              <a:xfrm>
                <a:off x="-1376659" y="550210"/>
                <a:ext cx="934510" cy="324000"/>
              </a:xfrm>
              <a:prstGeom prst="rect">
                <a:avLst/>
              </a:prstGeom>
              <a:solidFill>
                <a:srgbClr val="4C5663"/>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chemeClr val="bg1"/>
                    </a:solidFill>
                    <a:latin typeface="Arial" panose="020B0604020202020204" pitchFamily="34" charset="0"/>
                    <a:ea typeface="楷体_GB2312" panose="02010609030101010101" pitchFamily="49" charset="-122"/>
                  </a:rPr>
                  <a:t>标题</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110" name="Rectangle 15"/>
              <p:cNvSpPr>
                <a:spLocks noChangeArrowheads="1"/>
              </p:cNvSpPr>
              <p:nvPr/>
            </p:nvSpPr>
            <p:spPr bwMode="auto">
              <a:xfrm>
                <a:off x="-1376659" y="3626210"/>
                <a:ext cx="934510" cy="324000"/>
              </a:xfrm>
              <a:prstGeom prst="rect">
                <a:avLst/>
              </a:prstGeom>
              <a:solidFill>
                <a:schemeClr val="bg1">
                  <a:lumMod val="50000"/>
                </a:schemeClr>
              </a:solidFill>
              <a:ln>
                <a:noFill/>
              </a:ln>
              <a:effectLst/>
            </p:spPr>
            <p:txBody>
              <a:bodyPr wrap="square" lIns="36000" rIns="36000" anchor="ctr"/>
              <a:lstStyle/>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连接线</a:t>
                </a:r>
                <a:r>
                  <a:rPr kumimoji="1" lang="en-US" altLang="zh-CN" sz="1000" b="1" kern="0" dirty="0">
                    <a:solidFill>
                      <a:srgbClr val="FFFFFF"/>
                    </a:solidFill>
                    <a:latin typeface="Arial" panose="020B0604020202020204" pitchFamily="34" charset="0"/>
                    <a:ea typeface="楷体_GB2312" panose="02010609030101010101" pitchFamily="49" charset="-122"/>
                  </a:rPr>
                  <a:t>/</a:t>
                </a:r>
                <a:r>
                  <a:rPr kumimoji="1" lang="zh-CN" altLang="en-US" sz="1000" b="1" kern="0" dirty="0">
                    <a:solidFill>
                      <a:srgbClr val="FFFFFF"/>
                    </a:solidFill>
                    <a:latin typeface="Arial" panose="020B0604020202020204" pitchFamily="34" charset="0"/>
                    <a:ea typeface="楷体_GB2312" panose="02010609030101010101" pitchFamily="49" charset="-122"/>
                  </a:rPr>
                  <a:t>图轴线</a:t>
                </a:r>
                <a:r>
                  <a:rPr kumimoji="1" lang="en-US" altLang="zh-CN" sz="1000" b="1" kern="0" dirty="0">
                    <a:solidFill>
                      <a:srgbClr val="FFFFFF"/>
                    </a:solidFill>
                    <a:latin typeface="Arial" panose="020B0604020202020204" pitchFamily="34" charset="0"/>
                    <a:ea typeface="楷体_GB2312" panose="02010609030101010101" pitchFamily="49" charset="-122"/>
                  </a:rPr>
                  <a:t>/</a:t>
                </a:r>
                <a:endParaRPr kumimoji="1" lang="en-GB" altLang="zh-CN" sz="1000" b="1" kern="0" dirty="0">
                  <a:solidFill>
                    <a:srgbClr val="FFFFFF"/>
                  </a:solidFill>
                  <a:latin typeface="Arial" panose="020B0604020202020204" pitchFamily="34" charset="0"/>
                  <a:ea typeface="楷体_GB2312" panose="02010609030101010101" pitchFamily="49" charset="-122"/>
                </a:endParaRPr>
              </a:p>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表格框线</a:t>
                </a:r>
                <a:endParaRPr kumimoji="1" lang="en-US" altLang="zh-CN" sz="1000" b="1" kern="0" dirty="0">
                  <a:solidFill>
                    <a:srgbClr val="FFFFFF"/>
                  </a:solidFill>
                  <a:latin typeface="Arial" panose="020B0604020202020204" pitchFamily="34" charset="0"/>
                  <a:ea typeface="楷体_GB2312" panose="02010609030101010101" pitchFamily="49" charset="-122"/>
                </a:endParaRPr>
              </a:p>
            </p:txBody>
          </p:sp>
          <p:sp>
            <p:nvSpPr>
              <p:cNvPr id="111" name="Rectangle 15"/>
              <p:cNvSpPr>
                <a:spLocks noChangeArrowheads="1"/>
              </p:cNvSpPr>
              <p:nvPr/>
            </p:nvSpPr>
            <p:spPr bwMode="auto">
              <a:xfrm>
                <a:off x="-1376659" y="3999443"/>
                <a:ext cx="93451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二级标题</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箭头</a:t>
                </a:r>
                <a:endParaRPr kumimoji="1" lang="en-US" altLang="en-US" sz="1000" b="1" dirty="0">
                  <a:latin typeface="Arial" panose="020B0604020202020204" pitchFamily="34" charset="0"/>
                  <a:ea typeface="楷体_GB2312" panose="02010609030101010101" pitchFamily="49" charset="-122"/>
                </a:endParaRPr>
              </a:p>
            </p:txBody>
          </p:sp>
          <p:sp>
            <p:nvSpPr>
              <p:cNvPr id="112" name="Rectangle 15"/>
              <p:cNvSpPr>
                <a:spLocks noChangeArrowheads="1"/>
              </p:cNvSpPr>
              <p:nvPr/>
            </p:nvSpPr>
            <p:spPr bwMode="auto">
              <a:xfrm>
                <a:off x="-1376659" y="2789602"/>
                <a:ext cx="93451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文本框底纹</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113" name="Rectangle 15"/>
              <p:cNvSpPr>
                <a:spLocks noChangeArrowheads="1"/>
              </p:cNvSpPr>
              <p:nvPr/>
            </p:nvSpPr>
            <p:spPr bwMode="auto">
              <a:xfrm>
                <a:off x="-1376659" y="4372676"/>
                <a:ext cx="934510" cy="324000"/>
              </a:xfrm>
              <a:prstGeom prst="rect">
                <a:avLst/>
              </a:prstGeom>
              <a:solidFill>
                <a:schemeClr val="accent4">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地图底纹</a:t>
                </a:r>
                <a:endParaRPr kumimoji="1" lang="en-US" altLang="zh-CN" sz="1000" b="1" dirty="0">
                  <a:solidFill>
                    <a:srgbClr val="000000"/>
                  </a:solidFill>
                  <a:latin typeface="Arial" panose="020B0604020202020204" pitchFamily="34" charset="0"/>
                  <a:ea typeface="楷体_GB2312" panose="02010609030101010101" pitchFamily="49" charset="-122"/>
                </a:endParaRPr>
              </a:p>
            </p:txBody>
          </p:sp>
          <p:sp>
            <p:nvSpPr>
              <p:cNvPr id="114" name="Rectangle 15"/>
              <p:cNvSpPr>
                <a:spLocks noChangeArrowheads="1"/>
              </p:cNvSpPr>
              <p:nvPr/>
            </p:nvSpPr>
            <p:spPr bwMode="auto">
              <a:xfrm>
                <a:off x="-1376659" y="4745909"/>
                <a:ext cx="93451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TW" sz="1000" b="1" dirty="0">
                  <a:latin typeface="Arial" panose="020B0604020202020204" pitchFamily="34" charset="0"/>
                  <a:ea typeface="楷体_GB2312" panose="02010609030101010101" pitchFamily="49" charset="-122"/>
                </a:endParaRPr>
              </a:p>
            </p:txBody>
          </p:sp>
          <p:sp>
            <p:nvSpPr>
              <p:cNvPr id="115" name="Rectangle 15"/>
              <p:cNvSpPr>
                <a:spLocks noChangeArrowheads="1"/>
              </p:cNvSpPr>
              <p:nvPr/>
            </p:nvSpPr>
            <p:spPr bwMode="auto">
              <a:xfrm>
                <a:off x="-1376659" y="5492374"/>
                <a:ext cx="93451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表格交替行（自动生成）</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116" name="Rectangle 15"/>
              <p:cNvSpPr>
                <a:spLocks noChangeArrowheads="1"/>
              </p:cNvSpPr>
              <p:nvPr/>
            </p:nvSpPr>
            <p:spPr bwMode="auto">
              <a:xfrm>
                <a:off x="-2319282" y="5119138"/>
                <a:ext cx="79200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54</a:t>
                </a:r>
                <a:r>
                  <a:rPr kumimoji="1" lang="en-US" altLang="zh-TW" sz="1000" b="1" dirty="0">
                    <a:ea typeface="PMingLiU" pitchFamily="18" charset="-120"/>
                  </a:rPr>
                  <a:t>/</a:t>
                </a:r>
                <a:r>
                  <a:rPr kumimoji="1" lang="en-US" altLang="zh-CN" sz="1000" b="1" dirty="0">
                    <a:ea typeface="PMingLiU" pitchFamily="18" charset="-120"/>
                  </a:rPr>
                  <a:t>246</a:t>
                </a:r>
                <a:r>
                  <a:rPr kumimoji="1" lang="en-US" altLang="zh-TW" sz="1000" b="1" dirty="0">
                    <a:ea typeface="PMingLiU" pitchFamily="18" charset="-120"/>
                  </a:rPr>
                  <a:t>/</a:t>
                </a:r>
                <a:r>
                  <a:rPr kumimoji="1" lang="en-US" altLang="zh-CN" sz="1000" b="1" dirty="0">
                    <a:ea typeface="PMingLiU" pitchFamily="18" charset="-120"/>
                  </a:rPr>
                  <a:t>215</a:t>
                </a:r>
                <a:endParaRPr kumimoji="1" lang="en-US" altLang="zh-TW" sz="1000" b="1" dirty="0">
                  <a:ea typeface="PMingLiU" pitchFamily="18" charset="-120"/>
                </a:endParaRPr>
              </a:p>
            </p:txBody>
          </p:sp>
          <p:sp>
            <p:nvSpPr>
              <p:cNvPr id="117" name="Rectangle 15"/>
              <p:cNvSpPr>
                <a:spLocks noChangeArrowheads="1"/>
              </p:cNvSpPr>
              <p:nvPr/>
            </p:nvSpPr>
            <p:spPr bwMode="auto">
              <a:xfrm>
                <a:off x="-1376659" y="5119142"/>
                <a:ext cx="93451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CN" sz="1000" b="1" dirty="0">
                  <a:latin typeface="Arial" panose="020B0604020202020204" pitchFamily="34" charset="0"/>
                  <a:ea typeface="楷体_GB2312" panose="02010609030101010101" pitchFamily="49" charset="-122"/>
                </a:endParaRPr>
              </a:p>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（备选）</a:t>
                </a:r>
                <a:endParaRPr kumimoji="1" lang="en-US" altLang="zh-TW" sz="1000" b="1" dirty="0">
                  <a:latin typeface="Arial" panose="020B0604020202020204" pitchFamily="34" charset="0"/>
                  <a:ea typeface="楷体_GB2312" panose="02010609030101010101" pitchFamily="49" charset="-122"/>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p:cSld name="Cover Page with logo">
    <p:spTree>
      <p:nvGrpSpPr>
        <p:cNvPr id="1" name=""/>
        <p:cNvGrpSpPr/>
        <p:nvPr/>
      </p:nvGrpSpPr>
      <p:grpSpPr>
        <a:xfrm>
          <a:off x="0" y="0"/>
          <a:ext cx="0" cy="0"/>
          <a:chOff x="0" y="0"/>
          <a:chExt cx="0" cy="0"/>
        </a:xfrm>
      </p:grpSpPr>
      <p:sp>
        <p:nvSpPr>
          <p:cNvPr id="10" name="Title 9"/>
          <p:cNvSpPr>
            <a:spLocks noGrp="1"/>
          </p:cNvSpPr>
          <p:nvPr>
            <p:ph type="title"/>
          </p:nvPr>
        </p:nvSpPr>
        <p:spPr>
          <a:xfrm>
            <a:off x="813007" y="2216216"/>
            <a:ext cx="7272000" cy="594000"/>
          </a:xfrm>
        </p:spPr>
        <p:txBody>
          <a:bodyPr tIns="0" bIns="0" anchor="ctr" anchorCtr="0">
            <a:noAutofit/>
          </a:bodyPr>
          <a:lstStyle>
            <a:lvl1pPr algn="l">
              <a:defRPr sz="3000" b="1" baseline="0">
                <a:solidFill>
                  <a:schemeClr val="tx1"/>
                </a:solidFill>
                <a:latin typeface="Arial" panose="020B0604020202020204" pitchFamily="34" charset="0"/>
                <a:ea typeface="楷体_GB2312" panose="02010609030101010101" pitchFamily="49" charset="-122"/>
              </a:defRPr>
            </a:lvl1pPr>
          </a:lstStyle>
          <a:p>
            <a:r>
              <a:rPr lang="zh-CN" altLang="en-US" dirty="0"/>
              <a:t>单击此处编辑母版标题样式</a:t>
            </a:r>
            <a:endParaRPr lang="en-GB" dirty="0"/>
          </a:p>
        </p:txBody>
      </p:sp>
      <p:sp>
        <p:nvSpPr>
          <p:cNvPr id="12" name="Text Placeholder 11"/>
          <p:cNvSpPr>
            <a:spLocks noGrp="1"/>
          </p:cNvSpPr>
          <p:nvPr>
            <p:ph type="body" sz="quarter" idx="11" hasCustomPrompt="1"/>
          </p:nvPr>
        </p:nvSpPr>
        <p:spPr>
          <a:xfrm>
            <a:off x="813007" y="2814904"/>
            <a:ext cx="7272000" cy="59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nchorCtr="0">
            <a:noAutofit/>
          </a:bodyPr>
          <a:lstStyle>
            <a:lvl1pPr marL="0" indent="0" algn="l">
              <a:buNone/>
              <a:defRPr lang="en-US" sz="3000" b="1" kern="1200" baseline="0" dirty="0" smtClean="0">
                <a:solidFill>
                  <a:srgbClr val="000000"/>
                </a:solidFill>
                <a:latin typeface="Arial" panose="020B0604020202020204" pitchFamily="34" charset="0"/>
                <a:ea typeface="楷体_GB2312" panose="02010609030101010101" pitchFamily="49" charset="-122"/>
              </a:defRPr>
            </a:lvl1pPr>
            <a:lvl2pPr>
              <a:defRPr lang="en-US" b="1" kern="1200" dirty="0" smtClean="0">
                <a:latin typeface="Arial" panose="020B0604020202020204" pitchFamily="34" charset="0"/>
                <a:ea typeface="華康簡楷" pitchFamily="65" charset="-120"/>
                <a:cs typeface="+mn-cs"/>
              </a:defRPr>
            </a:lvl2pPr>
            <a:lvl3pPr>
              <a:defRPr lang="en-US" b="1" kern="1200" dirty="0" smtClean="0">
                <a:latin typeface="Arial" panose="020B0604020202020204" pitchFamily="34" charset="0"/>
                <a:ea typeface="華康簡楷" pitchFamily="65" charset="-120"/>
                <a:cs typeface="+mn-cs"/>
              </a:defRPr>
            </a:lvl3pPr>
            <a:lvl4pPr>
              <a:defRPr lang="en-US" b="1" kern="1200" dirty="0" smtClean="0">
                <a:latin typeface="Arial" panose="020B0604020202020204" pitchFamily="34" charset="0"/>
                <a:ea typeface="華康簡楷" pitchFamily="65" charset="-120"/>
                <a:cs typeface="+mn-cs"/>
              </a:defRPr>
            </a:lvl4pPr>
            <a:lvl5pPr>
              <a:defRPr lang="en-GB" b="1" kern="1200" dirty="0">
                <a:latin typeface="Arial" panose="020B0604020202020204" pitchFamily="34" charset="0"/>
                <a:ea typeface="華康簡楷" pitchFamily="65" charset="-120"/>
                <a:cs typeface="+mn-cs"/>
              </a:defRPr>
            </a:lvl5pPr>
          </a:lstStyle>
          <a:p>
            <a:pPr lvl="0">
              <a:lnSpc>
                <a:spcPct val="120000"/>
              </a:lnSpc>
              <a:spcBef>
                <a:spcPct val="0"/>
              </a:spcBef>
              <a:spcAft>
                <a:spcPct val="0"/>
              </a:spcAft>
              <a:buClrTx/>
            </a:pPr>
            <a:r>
              <a:rPr lang="zh-CN" altLang="en-US" dirty="0"/>
              <a:t>编辑母版文本样式</a:t>
            </a:r>
            <a:endParaRPr lang="zh-CN" altLang="en-US" dirty="0"/>
          </a:p>
        </p:txBody>
      </p:sp>
      <p:sp>
        <p:nvSpPr>
          <p:cNvPr id="18" name="Text Placeholder 17"/>
          <p:cNvSpPr>
            <a:spLocks noGrp="1"/>
          </p:cNvSpPr>
          <p:nvPr>
            <p:ph type="body" sz="quarter" idx="12" hasCustomPrompt="1"/>
          </p:nvPr>
        </p:nvSpPr>
        <p:spPr>
          <a:xfrm>
            <a:off x="813007" y="1167051"/>
            <a:ext cx="2015229" cy="720000"/>
          </a:xfrm>
          <a:prstGeom prst="rect">
            <a:avLst/>
          </a:prstGeom>
        </p:spPr>
        <p:txBody>
          <a:bodyPr anchor="ctr" anchorCtr="0"/>
          <a:lstStyle>
            <a:lvl1pPr marL="0" indent="0" algn="ctr">
              <a:buNone/>
              <a:defRPr sz="1200" baseline="0">
                <a:latin typeface="Arial" panose="020B0604020202020204" pitchFamily="34" charset="0"/>
                <a:ea typeface="楷体_GB2312" panose="02010609030101010101" pitchFamily="49" charset="-122"/>
              </a:defRPr>
            </a:lvl1pPr>
          </a:lstStyle>
          <a:p>
            <a:pPr lvl="0"/>
            <a:r>
              <a:rPr lang="zh-CN" altLang="en-US" dirty="0"/>
              <a:t>客户</a:t>
            </a:r>
            <a:r>
              <a:rPr lang="en-US" dirty="0"/>
              <a:t>logo</a:t>
            </a:r>
            <a:endParaRPr lang="en-GB" dirty="0"/>
          </a:p>
        </p:txBody>
      </p:sp>
      <p:sp>
        <p:nvSpPr>
          <p:cNvPr id="16" name="Text Placeholder 4"/>
          <p:cNvSpPr>
            <a:spLocks noGrp="1"/>
          </p:cNvSpPr>
          <p:nvPr>
            <p:ph type="body" sz="quarter" idx="14" hasCustomPrompt="1"/>
          </p:nvPr>
        </p:nvSpPr>
        <p:spPr>
          <a:xfrm>
            <a:off x="813006" y="4318986"/>
            <a:ext cx="7272000" cy="323850"/>
          </a:xfrm>
          <a:prstGeom prst="rect">
            <a:avLst/>
          </a:prstGeom>
        </p:spPr>
        <p:txBody>
          <a:bodyPr lIns="90000" tIns="46800" rIns="90000" bIns="46800" anchor="ctr" anchorCtr="0"/>
          <a:lstStyle>
            <a:lvl1pPr marL="0" indent="0" algn="l">
              <a:buNone/>
              <a:defRPr sz="1400" baseline="0">
                <a:solidFill>
                  <a:schemeClr val="tx1"/>
                </a:solidFill>
                <a:latin typeface="Arial" panose="020B0604020202020204" pitchFamily="34" charset="0"/>
                <a:ea typeface="楷体_GB2312" panose="02010609030101010101" pitchFamily="49" charset="-122"/>
              </a:defRPr>
            </a:lvl1pPr>
          </a:lstStyle>
          <a:p>
            <a:pPr lvl="0"/>
            <a:r>
              <a:rPr lang="zh-CN" altLang="en-US"/>
              <a:t>编辑母版文本样式</a:t>
            </a:r>
            <a:endParaRPr lang="zh-CN" altLang="en-US"/>
          </a:p>
        </p:txBody>
      </p:sp>
      <p:pic>
        <p:nvPicPr>
          <p:cNvPr id="46" name="图片 45"/>
          <p:cNvPicPr>
            <a:picLocks noChangeAspect="1"/>
          </p:cNvPicPr>
          <p:nvPr userDrawn="1"/>
        </p:nvPicPr>
        <p:blipFill>
          <a:blip r:embed="rId2"/>
          <a:stretch>
            <a:fillRect/>
          </a:stretch>
        </p:blipFill>
        <p:spPr>
          <a:xfrm>
            <a:off x="487293" y="5361975"/>
            <a:ext cx="8931414" cy="54869"/>
          </a:xfrm>
          <a:prstGeom prst="rect">
            <a:avLst/>
          </a:prstGeom>
        </p:spPr>
      </p:pic>
      <p:grpSp>
        <p:nvGrpSpPr>
          <p:cNvPr id="36" name="组合 35"/>
          <p:cNvGrpSpPr/>
          <p:nvPr userDrawn="1"/>
        </p:nvGrpSpPr>
        <p:grpSpPr>
          <a:xfrm>
            <a:off x="-2926733" y="8204"/>
            <a:ext cx="2679716" cy="5948096"/>
            <a:chOff x="-2926733" y="8204"/>
            <a:chExt cx="2679716" cy="5948096"/>
          </a:xfrm>
        </p:grpSpPr>
        <p:sp>
          <p:nvSpPr>
            <p:cNvPr id="37" name="矩形 36"/>
            <p:cNvSpPr/>
            <p:nvPr/>
          </p:nvSpPr>
          <p:spPr>
            <a:xfrm>
              <a:off x="-2926733" y="8204"/>
              <a:ext cx="2679716" cy="5948096"/>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 tIns="10800" rIns="18000" bIns="10800" numCol="1" spcCol="0" rtlCol="0" fromWordArt="0" anchor="ctr" anchorCtr="0" forceAA="0" compatLnSpc="1">
              <a:noAutofit/>
            </a:bodyPr>
            <a:lstStyle/>
            <a:p>
              <a:pPr algn="ctr"/>
              <a:endParaRPr lang="zh-CN" altLang="en-US" sz="1200">
                <a:solidFill>
                  <a:srgbClr val="000000"/>
                </a:solidFill>
              </a:endParaRPr>
            </a:p>
          </p:txBody>
        </p:sp>
        <p:grpSp>
          <p:nvGrpSpPr>
            <p:cNvPr id="38" name="组合 37"/>
            <p:cNvGrpSpPr/>
            <p:nvPr/>
          </p:nvGrpSpPr>
          <p:grpSpPr>
            <a:xfrm>
              <a:off x="-2781004" y="162554"/>
              <a:ext cx="2388258" cy="5639396"/>
              <a:chOff x="-2830407" y="176978"/>
              <a:chExt cx="2388258" cy="5639396"/>
            </a:xfrm>
          </p:grpSpPr>
          <p:sp>
            <p:nvSpPr>
              <p:cNvPr id="39" name="矩形 38"/>
              <p:cNvSpPr/>
              <p:nvPr/>
            </p:nvSpPr>
            <p:spPr>
              <a:xfrm>
                <a:off x="-2830407" y="176978"/>
                <a:ext cx="400110" cy="3300632"/>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基础色</a:t>
                </a:r>
                <a:endParaRPr lang="zh-CN" altLang="en-US" sz="1400" b="1" dirty="0">
                  <a:solidFill>
                    <a:srgbClr val="000000"/>
                  </a:solidFill>
                </a:endParaRPr>
              </a:p>
            </p:txBody>
          </p:sp>
          <p:sp>
            <p:nvSpPr>
              <p:cNvPr id="40" name="Rectangle 15"/>
              <p:cNvSpPr>
                <a:spLocks noChangeArrowheads="1"/>
              </p:cNvSpPr>
              <p:nvPr/>
            </p:nvSpPr>
            <p:spPr bwMode="auto">
              <a:xfrm>
                <a:off x="-2319282" y="176978"/>
                <a:ext cx="792000" cy="324000"/>
              </a:xfrm>
              <a:prstGeom prst="rect">
                <a:avLst/>
              </a:prstGeom>
              <a:solidFill>
                <a:srgbClr val="C01C20"/>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192/28/32</a:t>
                </a:r>
                <a:endParaRPr kumimoji="1" lang="en-US" altLang="en-US" sz="1000" b="1" dirty="0">
                  <a:solidFill>
                    <a:schemeClr val="bg1"/>
                  </a:solidFill>
                  <a:ea typeface="PMingLiU" pitchFamily="18" charset="-120"/>
                </a:endParaRPr>
              </a:p>
            </p:txBody>
          </p:sp>
          <p:sp>
            <p:nvSpPr>
              <p:cNvPr id="41" name="Rectangle 15"/>
              <p:cNvSpPr>
                <a:spLocks noChangeArrowheads="1"/>
              </p:cNvSpPr>
              <p:nvPr/>
            </p:nvSpPr>
            <p:spPr bwMode="auto">
              <a:xfrm>
                <a:off x="-2319282" y="550210"/>
                <a:ext cx="792000" cy="324000"/>
              </a:xfrm>
              <a:prstGeom prst="rect">
                <a:avLst/>
              </a:prstGeom>
              <a:solidFill>
                <a:srgbClr val="4C5663"/>
              </a:solidFill>
              <a:ln>
                <a:noFill/>
              </a:ln>
              <a:effectLst/>
            </p:spPr>
            <p:txBody>
              <a:bodyPr wrap="square" lIns="36000" rIns="36000" anchor="ctr"/>
              <a:lstStyle/>
              <a:p>
                <a:pPr algn="ctr" fontAlgn="base">
                  <a:lnSpc>
                    <a:spcPct val="90000"/>
                  </a:lnSpc>
                  <a:spcAft>
                    <a:spcPct val="0"/>
                  </a:spcAft>
                  <a:buClr>
                    <a:srgbClr val="1B56A2"/>
                  </a:buClr>
                  <a:buFont typeface="Wingdings" panose="05000000000000000000" pitchFamily="2" charset="2"/>
                  <a:buNone/>
                </a:pPr>
                <a:r>
                  <a:rPr kumimoji="1" lang="en-US" altLang="zh-CN" sz="1000" b="1" dirty="0">
                    <a:solidFill>
                      <a:schemeClr val="bg1"/>
                    </a:solidFill>
                    <a:latin typeface="Arial" panose="020B0604020202020204" pitchFamily="34" charset="0"/>
                    <a:ea typeface="楷体_GB2312" panose="02010609030101010101" pitchFamily="49" charset="-122"/>
                  </a:rPr>
                  <a:t>76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86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99</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42" name="Rectangle 15"/>
              <p:cNvSpPr>
                <a:spLocks noChangeArrowheads="1"/>
              </p:cNvSpPr>
              <p:nvPr/>
            </p:nvSpPr>
            <p:spPr bwMode="auto">
              <a:xfrm>
                <a:off x="-2319282" y="923442"/>
                <a:ext cx="792000" cy="324000"/>
              </a:xfrm>
              <a:prstGeom prst="rect">
                <a:avLst/>
              </a:prstGeom>
              <a:solidFill>
                <a:schemeClr val="accent3"/>
              </a:solidFill>
              <a:ln>
                <a:noFill/>
              </a:ln>
              <a:effectLst/>
            </p:spPr>
            <p:txBody>
              <a:bodyPr wrap="square" lIns="36000" rIns="36000" anchor="ctr"/>
              <a:lstStyle/>
              <a:p>
                <a:pPr algn="ctr" fontAlgn="base">
                  <a:spcBef>
                    <a:spcPct val="0"/>
                  </a:spcBef>
                  <a:spcAft>
                    <a:spcPct val="0"/>
                  </a:spcAft>
                  <a:buClr>
                    <a:srgbClr val="1B56A2"/>
                  </a:buClr>
                </a:pPr>
                <a:r>
                  <a:rPr kumimoji="1" lang="en-US" altLang="zh-TW" sz="1000" b="1" dirty="0">
                    <a:solidFill>
                      <a:schemeClr val="bg1"/>
                    </a:solidFill>
                    <a:ea typeface="PMingLiU" pitchFamily="18" charset="-120"/>
                  </a:rPr>
                  <a:t>166/166/166</a:t>
                </a:r>
                <a:endParaRPr kumimoji="1" lang="en-GB" sz="1000" b="1" dirty="0">
                  <a:solidFill>
                    <a:schemeClr val="bg1"/>
                  </a:solidFill>
                  <a:ea typeface="華康簡楷" pitchFamily="65" charset="-120"/>
                </a:endParaRPr>
              </a:p>
            </p:txBody>
          </p:sp>
          <p:sp>
            <p:nvSpPr>
              <p:cNvPr id="43" name="Rectangle 15"/>
              <p:cNvSpPr>
                <a:spLocks noChangeArrowheads="1"/>
              </p:cNvSpPr>
              <p:nvPr/>
            </p:nvSpPr>
            <p:spPr bwMode="auto">
              <a:xfrm>
                <a:off x="-2319282" y="1669906"/>
                <a:ext cx="792000" cy="324000"/>
              </a:xfrm>
              <a:prstGeom prst="rect">
                <a:avLst/>
              </a:prstGeom>
              <a:solidFill>
                <a:srgbClr val="A4C3E2"/>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164/195/226</a:t>
                </a:r>
                <a:endParaRPr kumimoji="1" lang="en-US" altLang="en-US" sz="1000" b="1" dirty="0">
                  <a:solidFill>
                    <a:schemeClr val="bg1"/>
                  </a:solidFill>
                  <a:ea typeface="PMingLiU" pitchFamily="18" charset="-120"/>
                </a:endParaRPr>
              </a:p>
            </p:txBody>
          </p:sp>
          <p:sp>
            <p:nvSpPr>
              <p:cNvPr id="44" name="Rectangle 15"/>
              <p:cNvSpPr>
                <a:spLocks noChangeArrowheads="1"/>
              </p:cNvSpPr>
              <p:nvPr/>
            </p:nvSpPr>
            <p:spPr bwMode="auto">
              <a:xfrm>
                <a:off x="-2319282" y="2043138"/>
                <a:ext cx="792000" cy="324000"/>
              </a:xfrm>
              <a:prstGeom prst="rect">
                <a:avLst/>
              </a:prstGeom>
              <a:solidFill>
                <a:schemeClr val="accent6"/>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2</a:t>
                </a:r>
                <a:r>
                  <a:rPr kumimoji="1" lang="en-US" altLang="zh-CN" sz="1000" b="1" dirty="0">
                    <a:solidFill>
                      <a:schemeClr val="bg1"/>
                    </a:solidFill>
                    <a:ea typeface="PMingLiU" pitchFamily="18" charset="-120"/>
                  </a:rPr>
                  <a:t>42</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178</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180</a:t>
                </a:r>
                <a:endParaRPr kumimoji="1" lang="en-US" altLang="zh-TW" sz="1000" b="1" dirty="0">
                  <a:solidFill>
                    <a:schemeClr val="bg1"/>
                  </a:solidFill>
                  <a:ea typeface="PMingLiU" pitchFamily="18" charset="-120"/>
                </a:endParaRPr>
              </a:p>
            </p:txBody>
          </p:sp>
          <p:sp>
            <p:nvSpPr>
              <p:cNvPr id="45" name="Rectangle 15"/>
              <p:cNvSpPr>
                <a:spLocks noChangeArrowheads="1"/>
              </p:cNvSpPr>
              <p:nvPr/>
            </p:nvSpPr>
            <p:spPr bwMode="auto">
              <a:xfrm>
                <a:off x="-2319282" y="1296674"/>
                <a:ext cx="792000" cy="324000"/>
              </a:xfrm>
              <a:prstGeom prst="rect">
                <a:avLst/>
              </a:prstGeom>
              <a:solidFill>
                <a:srgbClr val="5685B8"/>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86/133/184</a:t>
                </a:r>
                <a:endParaRPr kumimoji="1" lang="en-US" altLang="en-US" sz="1000" b="1" dirty="0">
                  <a:solidFill>
                    <a:schemeClr val="bg1"/>
                  </a:solidFill>
                  <a:ea typeface="PMingLiU" pitchFamily="18" charset="-120"/>
                </a:endParaRPr>
              </a:p>
            </p:txBody>
          </p:sp>
          <p:sp>
            <p:nvSpPr>
              <p:cNvPr id="47" name="Rectangle 15"/>
              <p:cNvSpPr>
                <a:spLocks noChangeArrowheads="1"/>
              </p:cNvSpPr>
              <p:nvPr/>
            </p:nvSpPr>
            <p:spPr bwMode="auto">
              <a:xfrm>
                <a:off x="-2319282" y="3162834"/>
                <a:ext cx="792000" cy="324000"/>
              </a:xfrm>
              <a:prstGeom prst="rect">
                <a:avLst/>
              </a:prstGeom>
              <a:solidFill>
                <a:srgbClr val="DDEAF9"/>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21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234</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249</a:t>
                </a:r>
                <a:endParaRPr kumimoji="1" lang="en-US" altLang="en-US" sz="1000" b="1" dirty="0">
                  <a:solidFill>
                    <a:srgbClr val="000000"/>
                  </a:solidFill>
                  <a:ea typeface="PMingLiU" pitchFamily="18" charset="-120"/>
                </a:endParaRPr>
              </a:p>
            </p:txBody>
          </p:sp>
          <p:sp>
            <p:nvSpPr>
              <p:cNvPr id="48" name="Rectangle 15"/>
              <p:cNvSpPr>
                <a:spLocks noChangeArrowheads="1"/>
              </p:cNvSpPr>
              <p:nvPr/>
            </p:nvSpPr>
            <p:spPr bwMode="auto">
              <a:xfrm>
                <a:off x="-2319282" y="2416370"/>
                <a:ext cx="792000" cy="324000"/>
              </a:xfrm>
              <a:prstGeom prst="rect">
                <a:avLst/>
              </a:prstGeom>
              <a:solidFill>
                <a:srgbClr val="F9E1E1"/>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249/225/225</a:t>
                </a:r>
                <a:endParaRPr kumimoji="1" lang="en-US" altLang="en-US" sz="1000" b="1" dirty="0">
                  <a:solidFill>
                    <a:srgbClr val="000000"/>
                  </a:solidFill>
                  <a:ea typeface="PMingLiU" pitchFamily="18" charset="-120"/>
                </a:endParaRPr>
              </a:p>
            </p:txBody>
          </p:sp>
          <p:sp>
            <p:nvSpPr>
              <p:cNvPr id="49" name="Rectangle 15"/>
              <p:cNvSpPr>
                <a:spLocks noChangeArrowheads="1"/>
              </p:cNvSpPr>
              <p:nvPr/>
            </p:nvSpPr>
            <p:spPr bwMode="auto">
              <a:xfrm>
                <a:off x="-2319282" y="2789602"/>
                <a:ext cx="79200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endParaRPr kumimoji="1" lang="en-US" altLang="en-US" sz="1000" b="1" dirty="0">
                  <a:solidFill>
                    <a:srgbClr val="000000"/>
                  </a:solidFill>
                  <a:ea typeface="PMingLiU" pitchFamily="18" charset="-120"/>
                </a:endParaRPr>
              </a:p>
            </p:txBody>
          </p:sp>
          <p:sp>
            <p:nvSpPr>
              <p:cNvPr id="50" name="矩形 49"/>
              <p:cNvSpPr/>
              <p:nvPr/>
            </p:nvSpPr>
            <p:spPr>
              <a:xfrm>
                <a:off x="-2830407" y="3620178"/>
                <a:ext cx="400110" cy="2196196"/>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辅助色</a:t>
                </a:r>
                <a:endParaRPr lang="zh-CN" altLang="en-US" sz="1400" b="1" dirty="0">
                  <a:solidFill>
                    <a:srgbClr val="000000"/>
                  </a:solidFill>
                </a:endParaRPr>
              </a:p>
            </p:txBody>
          </p:sp>
          <p:sp>
            <p:nvSpPr>
              <p:cNvPr id="51" name="Rectangle 15"/>
              <p:cNvSpPr>
                <a:spLocks noChangeArrowheads="1"/>
              </p:cNvSpPr>
              <p:nvPr/>
            </p:nvSpPr>
            <p:spPr bwMode="auto">
              <a:xfrm>
                <a:off x="-2319282" y="3626210"/>
                <a:ext cx="792000" cy="324000"/>
              </a:xfrm>
              <a:prstGeom prst="rect">
                <a:avLst/>
              </a:prstGeom>
              <a:solidFill>
                <a:schemeClr val="bg1">
                  <a:lumMod val="5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endParaRPr kumimoji="1" lang="en-US" altLang="en-US" sz="1000" b="1" dirty="0">
                  <a:solidFill>
                    <a:schemeClr val="bg1"/>
                  </a:solidFill>
                  <a:ea typeface="PMingLiU" pitchFamily="18" charset="-120"/>
                </a:endParaRPr>
              </a:p>
            </p:txBody>
          </p:sp>
          <p:sp>
            <p:nvSpPr>
              <p:cNvPr id="52" name="Rectangle 15"/>
              <p:cNvSpPr>
                <a:spLocks noChangeArrowheads="1"/>
              </p:cNvSpPr>
              <p:nvPr/>
            </p:nvSpPr>
            <p:spPr bwMode="auto">
              <a:xfrm>
                <a:off x="-2319282" y="3999442"/>
                <a:ext cx="79200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endParaRPr kumimoji="1" lang="en-US" altLang="en-US" sz="1000" b="1" dirty="0">
                  <a:solidFill>
                    <a:srgbClr val="000000"/>
                  </a:solidFill>
                  <a:ea typeface="PMingLiU" pitchFamily="18" charset="-120"/>
                </a:endParaRPr>
              </a:p>
            </p:txBody>
          </p:sp>
          <p:sp>
            <p:nvSpPr>
              <p:cNvPr id="53" name="Rectangle 15"/>
              <p:cNvSpPr>
                <a:spLocks noChangeArrowheads="1"/>
              </p:cNvSpPr>
              <p:nvPr/>
            </p:nvSpPr>
            <p:spPr bwMode="auto">
              <a:xfrm>
                <a:off x="-2319282" y="4372674"/>
                <a:ext cx="792000" cy="324000"/>
              </a:xfrm>
              <a:prstGeom prst="rect">
                <a:avLst/>
              </a:prstGeom>
              <a:solidFill>
                <a:schemeClr val="accent4">
                  <a:lumMod val="20000"/>
                  <a:lumOff val="80000"/>
                </a:schemeClr>
              </a:solidFill>
              <a:ln>
                <a:noFill/>
              </a:ln>
              <a:effectLst/>
            </p:spPr>
            <p:txBody>
              <a:bodyPr wrap="square" lIns="36000" rIns="36000" anchor="ctr"/>
              <a:lstStyle/>
              <a:p>
                <a:pPr algn="ctr" fontAlgn="base">
                  <a:lnSpc>
                    <a:spcPct val="90000"/>
                  </a:lnSpc>
                  <a:spcAft>
                    <a:spcPct val="0"/>
                  </a:spcAft>
                  <a:buClr>
                    <a:srgbClr val="1B56A2"/>
                  </a:buClr>
                </a:pPr>
                <a:r>
                  <a:rPr kumimoji="1" lang="en-US" altLang="zh-CN" sz="1000" b="1" dirty="0">
                    <a:solidFill>
                      <a:srgbClr val="000000"/>
                    </a:solidFill>
                    <a:ea typeface="PMingLiU" pitchFamily="18" charset="-120"/>
                  </a:rPr>
                  <a:t>221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41</a:t>
                </a:r>
                <a:endParaRPr kumimoji="1" lang="en-US" altLang="en-US" sz="1000" b="1" dirty="0">
                  <a:solidFill>
                    <a:srgbClr val="000000"/>
                  </a:solidFill>
                  <a:ea typeface="PMingLiU" pitchFamily="18" charset="-120"/>
                </a:endParaRPr>
              </a:p>
            </p:txBody>
          </p:sp>
          <p:sp>
            <p:nvSpPr>
              <p:cNvPr id="54" name="Rectangle 15"/>
              <p:cNvSpPr>
                <a:spLocks noChangeArrowheads="1"/>
              </p:cNvSpPr>
              <p:nvPr/>
            </p:nvSpPr>
            <p:spPr bwMode="auto">
              <a:xfrm>
                <a:off x="-2319282" y="4745906"/>
                <a:ext cx="79200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37</a:t>
                </a:r>
                <a:r>
                  <a:rPr kumimoji="1" lang="en-US" altLang="zh-TW" sz="1000" b="1" dirty="0">
                    <a:ea typeface="PMingLiU" pitchFamily="18" charset="-120"/>
                  </a:rPr>
                  <a:t>/</a:t>
                </a:r>
                <a:r>
                  <a:rPr kumimoji="1" lang="en-US" altLang="zh-CN" sz="1000" b="1" dirty="0">
                    <a:ea typeface="PMingLiU" pitchFamily="18" charset="-120"/>
                  </a:rPr>
                  <a:t>243</a:t>
                </a:r>
                <a:r>
                  <a:rPr kumimoji="1" lang="en-US" altLang="zh-TW" sz="1000" b="1" dirty="0">
                    <a:ea typeface="PMingLiU" pitchFamily="18" charset="-120"/>
                  </a:rPr>
                  <a:t>/</a:t>
                </a:r>
                <a:r>
                  <a:rPr kumimoji="1" lang="en-US" altLang="zh-CN" sz="1000" b="1" dirty="0">
                    <a:ea typeface="PMingLiU" pitchFamily="18" charset="-120"/>
                  </a:rPr>
                  <a:t>249</a:t>
                </a:r>
                <a:endParaRPr kumimoji="1" lang="en-US" altLang="zh-TW" sz="1000" b="1" dirty="0">
                  <a:ea typeface="PMingLiU" pitchFamily="18" charset="-120"/>
                </a:endParaRPr>
              </a:p>
            </p:txBody>
          </p:sp>
          <p:sp>
            <p:nvSpPr>
              <p:cNvPr id="55" name="Rectangle 15"/>
              <p:cNvSpPr>
                <a:spLocks noChangeArrowheads="1"/>
              </p:cNvSpPr>
              <p:nvPr/>
            </p:nvSpPr>
            <p:spPr bwMode="auto">
              <a:xfrm>
                <a:off x="-2319282" y="5492374"/>
                <a:ext cx="79200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endParaRPr kumimoji="1" lang="en-US" altLang="en-US" sz="1000" b="1" dirty="0">
                  <a:solidFill>
                    <a:srgbClr val="000000"/>
                  </a:solidFill>
                  <a:ea typeface="PMingLiU" pitchFamily="18" charset="-120"/>
                </a:endParaRPr>
              </a:p>
            </p:txBody>
          </p:sp>
          <p:sp>
            <p:nvSpPr>
              <p:cNvPr id="56" name="Rectangle 15"/>
              <p:cNvSpPr>
                <a:spLocks noChangeArrowheads="1"/>
              </p:cNvSpPr>
              <p:nvPr/>
            </p:nvSpPr>
            <p:spPr bwMode="auto">
              <a:xfrm>
                <a:off x="-1376659" y="550210"/>
                <a:ext cx="934510" cy="324000"/>
              </a:xfrm>
              <a:prstGeom prst="rect">
                <a:avLst/>
              </a:prstGeom>
              <a:solidFill>
                <a:srgbClr val="4C5663"/>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chemeClr val="bg1"/>
                    </a:solidFill>
                    <a:latin typeface="Arial" panose="020B0604020202020204" pitchFamily="34" charset="0"/>
                    <a:ea typeface="楷体_GB2312" panose="02010609030101010101" pitchFamily="49" charset="-122"/>
                  </a:rPr>
                  <a:t>标题</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57" name="Rectangle 15"/>
              <p:cNvSpPr>
                <a:spLocks noChangeArrowheads="1"/>
              </p:cNvSpPr>
              <p:nvPr/>
            </p:nvSpPr>
            <p:spPr bwMode="auto">
              <a:xfrm>
                <a:off x="-1376659" y="3626210"/>
                <a:ext cx="934510" cy="324000"/>
              </a:xfrm>
              <a:prstGeom prst="rect">
                <a:avLst/>
              </a:prstGeom>
              <a:solidFill>
                <a:schemeClr val="bg1">
                  <a:lumMod val="50000"/>
                </a:schemeClr>
              </a:solidFill>
              <a:ln>
                <a:noFill/>
              </a:ln>
              <a:effectLst/>
            </p:spPr>
            <p:txBody>
              <a:bodyPr wrap="square" lIns="36000" rIns="36000" anchor="ctr"/>
              <a:lstStyle/>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连接线</a:t>
                </a:r>
                <a:r>
                  <a:rPr kumimoji="1" lang="en-US" altLang="zh-CN" sz="1000" b="1" kern="0" dirty="0">
                    <a:solidFill>
                      <a:srgbClr val="FFFFFF"/>
                    </a:solidFill>
                    <a:latin typeface="Arial" panose="020B0604020202020204" pitchFamily="34" charset="0"/>
                    <a:ea typeface="楷体_GB2312" panose="02010609030101010101" pitchFamily="49" charset="-122"/>
                  </a:rPr>
                  <a:t>/</a:t>
                </a:r>
                <a:r>
                  <a:rPr kumimoji="1" lang="zh-CN" altLang="en-US" sz="1000" b="1" kern="0" dirty="0">
                    <a:solidFill>
                      <a:srgbClr val="FFFFFF"/>
                    </a:solidFill>
                    <a:latin typeface="Arial" panose="020B0604020202020204" pitchFamily="34" charset="0"/>
                    <a:ea typeface="楷体_GB2312" panose="02010609030101010101" pitchFamily="49" charset="-122"/>
                  </a:rPr>
                  <a:t>图轴线</a:t>
                </a:r>
                <a:r>
                  <a:rPr kumimoji="1" lang="en-US" altLang="zh-CN" sz="1000" b="1" kern="0" dirty="0">
                    <a:solidFill>
                      <a:srgbClr val="FFFFFF"/>
                    </a:solidFill>
                    <a:latin typeface="Arial" panose="020B0604020202020204" pitchFamily="34" charset="0"/>
                    <a:ea typeface="楷体_GB2312" panose="02010609030101010101" pitchFamily="49" charset="-122"/>
                  </a:rPr>
                  <a:t>/</a:t>
                </a:r>
                <a:endParaRPr kumimoji="1" lang="en-GB" altLang="zh-CN" sz="1000" b="1" kern="0" dirty="0">
                  <a:solidFill>
                    <a:srgbClr val="FFFFFF"/>
                  </a:solidFill>
                  <a:latin typeface="Arial" panose="020B0604020202020204" pitchFamily="34" charset="0"/>
                  <a:ea typeface="楷体_GB2312" panose="02010609030101010101" pitchFamily="49" charset="-122"/>
                </a:endParaRPr>
              </a:p>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表格框线</a:t>
                </a:r>
                <a:endParaRPr kumimoji="1" lang="en-US" altLang="zh-CN" sz="1000" b="1" kern="0" dirty="0">
                  <a:solidFill>
                    <a:srgbClr val="FFFFFF"/>
                  </a:solidFill>
                  <a:latin typeface="Arial" panose="020B0604020202020204" pitchFamily="34" charset="0"/>
                  <a:ea typeface="楷体_GB2312" panose="02010609030101010101" pitchFamily="49" charset="-122"/>
                </a:endParaRPr>
              </a:p>
            </p:txBody>
          </p:sp>
          <p:sp>
            <p:nvSpPr>
              <p:cNvPr id="58" name="Rectangle 15"/>
              <p:cNvSpPr>
                <a:spLocks noChangeArrowheads="1"/>
              </p:cNvSpPr>
              <p:nvPr/>
            </p:nvSpPr>
            <p:spPr bwMode="auto">
              <a:xfrm>
                <a:off x="-1376659" y="3999443"/>
                <a:ext cx="93451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二级标题</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箭头</a:t>
                </a:r>
                <a:endParaRPr kumimoji="1" lang="en-US" altLang="en-US" sz="1000" b="1" dirty="0">
                  <a:latin typeface="Arial" panose="020B0604020202020204" pitchFamily="34" charset="0"/>
                  <a:ea typeface="楷体_GB2312" panose="02010609030101010101" pitchFamily="49" charset="-122"/>
                </a:endParaRPr>
              </a:p>
            </p:txBody>
          </p:sp>
          <p:sp>
            <p:nvSpPr>
              <p:cNvPr id="59" name="Rectangle 15"/>
              <p:cNvSpPr>
                <a:spLocks noChangeArrowheads="1"/>
              </p:cNvSpPr>
              <p:nvPr/>
            </p:nvSpPr>
            <p:spPr bwMode="auto">
              <a:xfrm>
                <a:off x="-1376659" y="2789602"/>
                <a:ext cx="93451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文本框底纹</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0" name="Rectangle 15"/>
              <p:cNvSpPr>
                <a:spLocks noChangeArrowheads="1"/>
              </p:cNvSpPr>
              <p:nvPr/>
            </p:nvSpPr>
            <p:spPr bwMode="auto">
              <a:xfrm>
                <a:off x="-1376659" y="4372676"/>
                <a:ext cx="934510" cy="324000"/>
              </a:xfrm>
              <a:prstGeom prst="rect">
                <a:avLst/>
              </a:prstGeom>
              <a:solidFill>
                <a:schemeClr val="accent4">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地图底纹</a:t>
                </a:r>
                <a:endParaRPr kumimoji="1" lang="en-US" altLang="zh-CN" sz="1000" b="1" dirty="0">
                  <a:solidFill>
                    <a:srgbClr val="000000"/>
                  </a:solidFill>
                  <a:latin typeface="Arial" panose="020B0604020202020204" pitchFamily="34" charset="0"/>
                  <a:ea typeface="楷体_GB2312" panose="02010609030101010101" pitchFamily="49" charset="-122"/>
                </a:endParaRPr>
              </a:p>
            </p:txBody>
          </p:sp>
          <p:sp>
            <p:nvSpPr>
              <p:cNvPr id="61" name="Rectangle 15"/>
              <p:cNvSpPr>
                <a:spLocks noChangeArrowheads="1"/>
              </p:cNvSpPr>
              <p:nvPr/>
            </p:nvSpPr>
            <p:spPr bwMode="auto">
              <a:xfrm>
                <a:off x="-1376659" y="4745909"/>
                <a:ext cx="93451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TW" sz="1000" b="1" dirty="0">
                  <a:latin typeface="Arial" panose="020B0604020202020204" pitchFamily="34" charset="0"/>
                  <a:ea typeface="楷体_GB2312" panose="02010609030101010101" pitchFamily="49" charset="-122"/>
                </a:endParaRPr>
              </a:p>
            </p:txBody>
          </p:sp>
          <p:sp>
            <p:nvSpPr>
              <p:cNvPr id="62" name="Rectangle 15"/>
              <p:cNvSpPr>
                <a:spLocks noChangeArrowheads="1"/>
              </p:cNvSpPr>
              <p:nvPr/>
            </p:nvSpPr>
            <p:spPr bwMode="auto">
              <a:xfrm>
                <a:off x="-1376659" y="5492374"/>
                <a:ext cx="93451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表格交替行（自动生成）</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3" name="Rectangle 15"/>
              <p:cNvSpPr>
                <a:spLocks noChangeArrowheads="1"/>
              </p:cNvSpPr>
              <p:nvPr/>
            </p:nvSpPr>
            <p:spPr bwMode="auto">
              <a:xfrm>
                <a:off x="-2319282" y="5119138"/>
                <a:ext cx="79200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54</a:t>
                </a:r>
                <a:r>
                  <a:rPr kumimoji="1" lang="en-US" altLang="zh-TW" sz="1000" b="1" dirty="0">
                    <a:ea typeface="PMingLiU" pitchFamily="18" charset="-120"/>
                  </a:rPr>
                  <a:t>/</a:t>
                </a:r>
                <a:r>
                  <a:rPr kumimoji="1" lang="en-US" altLang="zh-CN" sz="1000" b="1" dirty="0">
                    <a:ea typeface="PMingLiU" pitchFamily="18" charset="-120"/>
                  </a:rPr>
                  <a:t>246</a:t>
                </a:r>
                <a:r>
                  <a:rPr kumimoji="1" lang="en-US" altLang="zh-TW" sz="1000" b="1" dirty="0">
                    <a:ea typeface="PMingLiU" pitchFamily="18" charset="-120"/>
                  </a:rPr>
                  <a:t>/</a:t>
                </a:r>
                <a:r>
                  <a:rPr kumimoji="1" lang="en-US" altLang="zh-CN" sz="1000" b="1" dirty="0">
                    <a:ea typeface="PMingLiU" pitchFamily="18" charset="-120"/>
                  </a:rPr>
                  <a:t>215</a:t>
                </a:r>
                <a:endParaRPr kumimoji="1" lang="en-US" altLang="zh-TW" sz="1000" b="1" dirty="0">
                  <a:ea typeface="PMingLiU" pitchFamily="18" charset="-120"/>
                </a:endParaRPr>
              </a:p>
            </p:txBody>
          </p:sp>
          <p:sp>
            <p:nvSpPr>
              <p:cNvPr id="64" name="Rectangle 15"/>
              <p:cNvSpPr>
                <a:spLocks noChangeArrowheads="1"/>
              </p:cNvSpPr>
              <p:nvPr/>
            </p:nvSpPr>
            <p:spPr bwMode="auto">
              <a:xfrm>
                <a:off x="-1376659" y="5119142"/>
                <a:ext cx="93451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CN" sz="1000" b="1" dirty="0">
                  <a:latin typeface="Arial" panose="020B0604020202020204" pitchFamily="34" charset="0"/>
                  <a:ea typeface="楷体_GB2312" panose="02010609030101010101" pitchFamily="49" charset="-122"/>
                </a:endParaRPr>
              </a:p>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（备选）</a:t>
                </a:r>
                <a:endParaRPr kumimoji="1" lang="en-US" altLang="zh-TW" sz="1000" b="1" dirty="0">
                  <a:latin typeface="Arial" panose="020B0604020202020204" pitchFamily="34" charset="0"/>
                  <a:ea typeface="楷体_GB2312" panose="02010609030101010101" pitchFamily="49" charset="-122"/>
                </a:endParaRPr>
              </a:p>
            </p:txBody>
          </p:sp>
        </p:gr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Section Page with logo">
    <p:spTree>
      <p:nvGrpSpPr>
        <p:cNvPr id="1" name=""/>
        <p:cNvGrpSpPr/>
        <p:nvPr/>
      </p:nvGrpSpPr>
      <p:grpSpPr>
        <a:xfrm>
          <a:off x="0" y="0"/>
          <a:ext cx="0" cy="0"/>
          <a:chOff x="0" y="0"/>
          <a:chExt cx="0" cy="0"/>
        </a:xfrm>
      </p:grpSpPr>
      <p:grpSp>
        <p:nvGrpSpPr>
          <p:cNvPr id="36" name="组合 35"/>
          <p:cNvGrpSpPr/>
          <p:nvPr userDrawn="1"/>
        </p:nvGrpSpPr>
        <p:grpSpPr>
          <a:xfrm>
            <a:off x="-2926733" y="8204"/>
            <a:ext cx="2679716" cy="5948096"/>
            <a:chOff x="-2926733" y="8204"/>
            <a:chExt cx="2679716" cy="5948096"/>
          </a:xfrm>
        </p:grpSpPr>
        <p:sp>
          <p:nvSpPr>
            <p:cNvPr id="37" name="矩形 36"/>
            <p:cNvSpPr/>
            <p:nvPr/>
          </p:nvSpPr>
          <p:spPr>
            <a:xfrm>
              <a:off x="-2926733" y="8204"/>
              <a:ext cx="2679716" cy="5948096"/>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 tIns="10800" rIns="18000" bIns="10800" numCol="1" spcCol="0" rtlCol="0" fromWordArt="0" anchor="ctr" anchorCtr="0" forceAA="0" compatLnSpc="1">
              <a:noAutofit/>
            </a:bodyPr>
            <a:lstStyle/>
            <a:p>
              <a:pPr algn="ctr"/>
              <a:endParaRPr lang="zh-CN" altLang="en-US" sz="1200">
                <a:solidFill>
                  <a:srgbClr val="000000"/>
                </a:solidFill>
              </a:endParaRPr>
            </a:p>
          </p:txBody>
        </p:sp>
        <p:grpSp>
          <p:nvGrpSpPr>
            <p:cNvPr id="38" name="组合 37"/>
            <p:cNvGrpSpPr/>
            <p:nvPr/>
          </p:nvGrpSpPr>
          <p:grpSpPr>
            <a:xfrm>
              <a:off x="-2781004" y="162554"/>
              <a:ext cx="2388258" cy="5639396"/>
              <a:chOff x="-2830407" y="176978"/>
              <a:chExt cx="2388258" cy="5639396"/>
            </a:xfrm>
          </p:grpSpPr>
          <p:sp>
            <p:nvSpPr>
              <p:cNvPr id="39" name="矩形 38"/>
              <p:cNvSpPr/>
              <p:nvPr/>
            </p:nvSpPr>
            <p:spPr>
              <a:xfrm>
                <a:off x="-2830407" y="176978"/>
                <a:ext cx="400110" cy="3300632"/>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基础色</a:t>
                </a:r>
                <a:endParaRPr lang="zh-CN" altLang="en-US" sz="1400" b="1" dirty="0">
                  <a:solidFill>
                    <a:srgbClr val="000000"/>
                  </a:solidFill>
                </a:endParaRPr>
              </a:p>
            </p:txBody>
          </p:sp>
          <p:sp>
            <p:nvSpPr>
              <p:cNvPr id="40" name="Rectangle 15"/>
              <p:cNvSpPr>
                <a:spLocks noChangeArrowheads="1"/>
              </p:cNvSpPr>
              <p:nvPr/>
            </p:nvSpPr>
            <p:spPr bwMode="auto">
              <a:xfrm>
                <a:off x="-2319282" y="176978"/>
                <a:ext cx="792000" cy="324000"/>
              </a:xfrm>
              <a:prstGeom prst="rect">
                <a:avLst/>
              </a:prstGeom>
              <a:solidFill>
                <a:srgbClr val="C01C20"/>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192/28/32</a:t>
                </a:r>
                <a:endParaRPr kumimoji="1" lang="en-US" altLang="en-US" sz="1000" b="1" dirty="0">
                  <a:solidFill>
                    <a:schemeClr val="bg1"/>
                  </a:solidFill>
                  <a:ea typeface="PMingLiU" pitchFamily="18" charset="-120"/>
                </a:endParaRPr>
              </a:p>
            </p:txBody>
          </p:sp>
          <p:sp>
            <p:nvSpPr>
              <p:cNvPr id="41" name="Rectangle 15"/>
              <p:cNvSpPr>
                <a:spLocks noChangeArrowheads="1"/>
              </p:cNvSpPr>
              <p:nvPr/>
            </p:nvSpPr>
            <p:spPr bwMode="auto">
              <a:xfrm>
                <a:off x="-2319282" y="550210"/>
                <a:ext cx="792000" cy="324000"/>
              </a:xfrm>
              <a:prstGeom prst="rect">
                <a:avLst/>
              </a:prstGeom>
              <a:solidFill>
                <a:srgbClr val="4C5663"/>
              </a:solidFill>
              <a:ln>
                <a:noFill/>
              </a:ln>
              <a:effectLst/>
            </p:spPr>
            <p:txBody>
              <a:bodyPr wrap="square" lIns="36000" rIns="36000" anchor="ctr"/>
              <a:lstStyle/>
              <a:p>
                <a:pPr algn="ctr" fontAlgn="base">
                  <a:lnSpc>
                    <a:spcPct val="90000"/>
                  </a:lnSpc>
                  <a:spcAft>
                    <a:spcPct val="0"/>
                  </a:spcAft>
                  <a:buClr>
                    <a:srgbClr val="1B56A2"/>
                  </a:buClr>
                  <a:buFont typeface="Wingdings" panose="05000000000000000000" pitchFamily="2" charset="2"/>
                  <a:buNone/>
                </a:pPr>
                <a:r>
                  <a:rPr kumimoji="1" lang="en-US" altLang="zh-CN" sz="1000" b="1" dirty="0">
                    <a:solidFill>
                      <a:schemeClr val="bg1"/>
                    </a:solidFill>
                    <a:latin typeface="Arial" panose="020B0604020202020204" pitchFamily="34" charset="0"/>
                    <a:ea typeface="楷体_GB2312" panose="02010609030101010101" pitchFamily="49" charset="-122"/>
                  </a:rPr>
                  <a:t>76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86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99</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42" name="Rectangle 15"/>
              <p:cNvSpPr>
                <a:spLocks noChangeArrowheads="1"/>
              </p:cNvSpPr>
              <p:nvPr/>
            </p:nvSpPr>
            <p:spPr bwMode="auto">
              <a:xfrm>
                <a:off x="-2319282" y="923442"/>
                <a:ext cx="792000" cy="324000"/>
              </a:xfrm>
              <a:prstGeom prst="rect">
                <a:avLst/>
              </a:prstGeom>
              <a:solidFill>
                <a:schemeClr val="accent3"/>
              </a:solidFill>
              <a:ln>
                <a:noFill/>
              </a:ln>
              <a:effectLst/>
            </p:spPr>
            <p:txBody>
              <a:bodyPr wrap="square" lIns="36000" rIns="36000" anchor="ctr"/>
              <a:lstStyle/>
              <a:p>
                <a:pPr algn="ctr" fontAlgn="base">
                  <a:spcBef>
                    <a:spcPct val="0"/>
                  </a:spcBef>
                  <a:spcAft>
                    <a:spcPct val="0"/>
                  </a:spcAft>
                  <a:buClr>
                    <a:srgbClr val="1B56A2"/>
                  </a:buClr>
                </a:pPr>
                <a:r>
                  <a:rPr kumimoji="1" lang="en-US" altLang="zh-TW" sz="1000" b="1" dirty="0">
                    <a:solidFill>
                      <a:schemeClr val="bg1"/>
                    </a:solidFill>
                    <a:ea typeface="PMingLiU" pitchFamily="18" charset="-120"/>
                  </a:rPr>
                  <a:t>166/166/166</a:t>
                </a:r>
                <a:endParaRPr kumimoji="1" lang="en-GB" sz="1000" b="1" dirty="0">
                  <a:solidFill>
                    <a:schemeClr val="bg1"/>
                  </a:solidFill>
                  <a:ea typeface="華康簡楷" pitchFamily="65" charset="-120"/>
                </a:endParaRPr>
              </a:p>
            </p:txBody>
          </p:sp>
          <p:sp>
            <p:nvSpPr>
              <p:cNvPr id="43" name="Rectangle 15"/>
              <p:cNvSpPr>
                <a:spLocks noChangeArrowheads="1"/>
              </p:cNvSpPr>
              <p:nvPr/>
            </p:nvSpPr>
            <p:spPr bwMode="auto">
              <a:xfrm>
                <a:off x="-2319282" y="1669906"/>
                <a:ext cx="792000" cy="324000"/>
              </a:xfrm>
              <a:prstGeom prst="rect">
                <a:avLst/>
              </a:prstGeom>
              <a:solidFill>
                <a:srgbClr val="A4C3E2"/>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164/195/226</a:t>
                </a:r>
                <a:endParaRPr kumimoji="1" lang="en-US" altLang="en-US" sz="1000" b="1" dirty="0">
                  <a:solidFill>
                    <a:schemeClr val="bg1"/>
                  </a:solidFill>
                  <a:ea typeface="PMingLiU" pitchFamily="18" charset="-120"/>
                </a:endParaRPr>
              </a:p>
            </p:txBody>
          </p:sp>
          <p:sp>
            <p:nvSpPr>
              <p:cNvPr id="44" name="Rectangle 15"/>
              <p:cNvSpPr>
                <a:spLocks noChangeArrowheads="1"/>
              </p:cNvSpPr>
              <p:nvPr/>
            </p:nvSpPr>
            <p:spPr bwMode="auto">
              <a:xfrm>
                <a:off x="-2319282" y="2043138"/>
                <a:ext cx="792000" cy="324000"/>
              </a:xfrm>
              <a:prstGeom prst="rect">
                <a:avLst/>
              </a:prstGeom>
              <a:solidFill>
                <a:schemeClr val="accent6"/>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2</a:t>
                </a:r>
                <a:r>
                  <a:rPr kumimoji="1" lang="en-US" altLang="zh-CN" sz="1000" b="1" dirty="0">
                    <a:solidFill>
                      <a:schemeClr val="bg1"/>
                    </a:solidFill>
                    <a:ea typeface="PMingLiU" pitchFamily="18" charset="-120"/>
                  </a:rPr>
                  <a:t>42</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178</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180</a:t>
                </a:r>
                <a:endParaRPr kumimoji="1" lang="en-US" altLang="zh-TW" sz="1000" b="1" dirty="0">
                  <a:solidFill>
                    <a:schemeClr val="bg1"/>
                  </a:solidFill>
                  <a:ea typeface="PMingLiU" pitchFamily="18" charset="-120"/>
                </a:endParaRPr>
              </a:p>
            </p:txBody>
          </p:sp>
          <p:sp>
            <p:nvSpPr>
              <p:cNvPr id="45" name="Rectangle 15"/>
              <p:cNvSpPr>
                <a:spLocks noChangeArrowheads="1"/>
              </p:cNvSpPr>
              <p:nvPr/>
            </p:nvSpPr>
            <p:spPr bwMode="auto">
              <a:xfrm>
                <a:off x="-2319282" y="1296674"/>
                <a:ext cx="792000" cy="324000"/>
              </a:xfrm>
              <a:prstGeom prst="rect">
                <a:avLst/>
              </a:prstGeom>
              <a:solidFill>
                <a:srgbClr val="5685B8"/>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86/133/184</a:t>
                </a:r>
                <a:endParaRPr kumimoji="1" lang="en-US" altLang="en-US" sz="1000" b="1" dirty="0">
                  <a:solidFill>
                    <a:schemeClr val="bg1"/>
                  </a:solidFill>
                  <a:ea typeface="PMingLiU" pitchFamily="18" charset="-120"/>
                </a:endParaRPr>
              </a:p>
            </p:txBody>
          </p:sp>
          <p:sp>
            <p:nvSpPr>
              <p:cNvPr id="47" name="Rectangle 15"/>
              <p:cNvSpPr>
                <a:spLocks noChangeArrowheads="1"/>
              </p:cNvSpPr>
              <p:nvPr/>
            </p:nvSpPr>
            <p:spPr bwMode="auto">
              <a:xfrm>
                <a:off x="-2319282" y="3162834"/>
                <a:ext cx="792000" cy="324000"/>
              </a:xfrm>
              <a:prstGeom prst="rect">
                <a:avLst/>
              </a:prstGeom>
              <a:solidFill>
                <a:srgbClr val="DDEAF9"/>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21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234</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249</a:t>
                </a:r>
                <a:endParaRPr kumimoji="1" lang="en-US" altLang="en-US" sz="1000" b="1" dirty="0">
                  <a:solidFill>
                    <a:srgbClr val="000000"/>
                  </a:solidFill>
                  <a:ea typeface="PMingLiU" pitchFamily="18" charset="-120"/>
                </a:endParaRPr>
              </a:p>
            </p:txBody>
          </p:sp>
          <p:sp>
            <p:nvSpPr>
              <p:cNvPr id="48" name="Rectangle 15"/>
              <p:cNvSpPr>
                <a:spLocks noChangeArrowheads="1"/>
              </p:cNvSpPr>
              <p:nvPr/>
            </p:nvSpPr>
            <p:spPr bwMode="auto">
              <a:xfrm>
                <a:off x="-2319282" y="2416370"/>
                <a:ext cx="792000" cy="324000"/>
              </a:xfrm>
              <a:prstGeom prst="rect">
                <a:avLst/>
              </a:prstGeom>
              <a:solidFill>
                <a:srgbClr val="F9E1E1"/>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249/225/225</a:t>
                </a:r>
                <a:endParaRPr kumimoji="1" lang="en-US" altLang="en-US" sz="1000" b="1" dirty="0">
                  <a:solidFill>
                    <a:srgbClr val="000000"/>
                  </a:solidFill>
                  <a:ea typeface="PMingLiU" pitchFamily="18" charset="-120"/>
                </a:endParaRPr>
              </a:p>
            </p:txBody>
          </p:sp>
          <p:sp>
            <p:nvSpPr>
              <p:cNvPr id="49" name="Rectangle 15"/>
              <p:cNvSpPr>
                <a:spLocks noChangeArrowheads="1"/>
              </p:cNvSpPr>
              <p:nvPr/>
            </p:nvSpPr>
            <p:spPr bwMode="auto">
              <a:xfrm>
                <a:off x="-2319282" y="2789602"/>
                <a:ext cx="79200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endParaRPr kumimoji="1" lang="en-US" altLang="en-US" sz="1000" b="1" dirty="0">
                  <a:solidFill>
                    <a:srgbClr val="000000"/>
                  </a:solidFill>
                  <a:ea typeface="PMingLiU" pitchFamily="18" charset="-120"/>
                </a:endParaRPr>
              </a:p>
            </p:txBody>
          </p:sp>
          <p:sp>
            <p:nvSpPr>
              <p:cNvPr id="50" name="矩形 49"/>
              <p:cNvSpPr/>
              <p:nvPr/>
            </p:nvSpPr>
            <p:spPr>
              <a:xfrm>
                <a:off x="-2830407" y="3620178"/>
                <a:ext cx="400110" cy="2196196"/>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辅助色</a:t>
                </a:r>
                <a:endParaRPr lang="zh-CN" altLang="en-US" sz="1400" b="1" dirty="0">
                  <a:solidFill>
                    <a:srgbClr val="000000"/>
                  </a:solidFill>
                </a:endParaRPr>
              </a:p>
            </p:txBody>
          </p:sp>
          <p:sp>
            <p:nvSpPr>
              <p:cNvPr id="51" name="Rectangle 15"/>
              <p:cNvSpPr>
                <a:spLocks noChangeArrowheads="1"/>
              </p:cNvSpPr>
              <p:nvPr/>
            </p:nvSpPr>
            <p:spPr bwMode="auto">
              <a:xfrm>
                <a:off x="-2319282" y="3626210"/>
                <a:ext cx="792000" cy="324000"/>
              </a:xfrm>
              <a:prstGeom prst="rect">
                <a:avLst/>
              </a:prstGeom>
              <a:solidFill>
                <a:schemeClr val="bg1">
                  <a:lumMod val="5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endParaRPr kumimoji="1" lang="en-US" altLang="en-US" sz="1000" b="1" dirty="0">
                  <a:solidFill>
                    <a:schemeClr val="bg1"/>
                  </a:solidFill>
                  <a:ea typeface="PMingLiU" pitchFamily="18" charset="-120"/>
                </a:endParaRPr>
              </a:p>
            </p:txBody>
          </p:sp>
          <p:sp>
            <p:nvSpPr>
              <p:cNvPr id="52" name="Rectangle 15"/>
              <p:cNvSpPr>
                <a:spLocks noChangeArrowheads="1"/>
              </p:cNvSpPr>
              <p:nvPr/>
            </p:nvSpPr>
            <p:spPr bwMode="auto">
              <a:xfrm>
                <a:off x="-2319282" y="3999442"/>
                <a:ext cx="79200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endParaRPr kumimoji="1" lang="en-US" altLang="en-US" sz="1000" b="1" dirty="0">
                  <a:solidFill>
                    <a:srgbClr val="000000"/>
                  </a:solidFill>
                  <a:ea typeface="PMingLiU" pitchFamily="18" charset="-120"/>
                </a:endParaRPr>
              </a:p>
            </p:txBody>
          </p:sp>
          <p:sp>
            <p:nvSpPr>
              <p:cNvPr id="53" name="Rectangle 15"/>
              <p:cNvSpPr>
                <a:spLocks noChangeArrowheads="1"/>
              </p:cNvSpPr>
              <p:nvPr/>
            </p:nvSpPr>
            <p:spPr bwMode="auto">
              <a:xfrm>
                <a:off x="-2319282" y="4372674"/>
                <a:ext cx="792000" cy="324000"/>
              </a:xfrm>
              <a:prstGeom prst="rect">
                <a:avLst/>
              </a:prstGeom>
              <a:solidFill>
                <a:schemeClr val="accent4">
                  <a:lumMod val="20000"/>
                  <a:lumOff val="80000"/>
                </a:schemeClr>
              </a:solidFill>
              <a:ln>
                <a:noFill/>
              </a:ln>
              <a:effectLst/>
            </p:spPr>
            <p:txBody>
              <a:bodyPr wrap="square" lIns="36000" rIns="36000" anchor="ctr"/>
              <a:lstStyle/>
              <a:p>
                <a:pPr algn="ctr" fontAlgn="base">
                  <a:lnSpc>
                    <a:spcPct val="90000"/>
                  </a:lnSpc>
                  <a:spcAft>
                    <a:spcPct val="0"/>
                  </a:spcAft>
                  <a:buClr>
                    <a:srgbClr val="1B56A2"/>
                  </a:buClr>
                </a:pPr>
                <a:r>
                  <a:rPr kumimoji="1" lang="en-US" altLang="zh-CN" sz="1000" b="1" dirty="0">
                    <a:solidFill>
                      <a:srgbClr val="000000"/>
                    </a:solidFill>
                    <a:ea typeface="PMingLiU" pitchFamily="18" charset="-120"/>
                  </a:rPr>
                  <a:t>221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41</a:t>
                </a:r>
                <a:endParaRPr kumimoji="1" lang="en-US" altLang="en-US" sz="1000" b="1" dirty="0">
                  <a:solidFill>
                    <a:srgbClr val="000000"/>
                  </a:solidFill>
                  <a:ea typeface="PMingLiU" pitchFamily="18" charset="-120"/>
                </a:endParaRPr>
              </a:p>
            </p:txBody>
          </p:sp>
          <p:sp>
            <p:nvSpPr>
              <p:cNvPr id="54" name="Rectangle 15"/>
              <p:cNvSpPr>
                <a:spLocks noChangeArrowheads="1"/>
              </p:cNvSpPr>
              <p:nvPr/>
            </p:nvSpPr>
            <p:spPr bwMode="auto">
              <a:xfrm>
                <a:off x="-2319282" y="4745906"/>
                <a:ext cx="79200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37</a:t>
                </a:r>
                <a:r>
                  <a:rPr kumimoji="1" lang="en-US" altLang="zh-TW" sz="1000" b="1" dirty="0">
                    <a:ea typeface="PMingLiU" pitchFamily="18" charset="-120"/>
                  </a:rPr>
                  <a:t>/</a:t>
                </a:r>
                <a:r>
                  <a:rPr kumimoji="1" lang="en-US" altLang="zh-CN" sz="1000" b="1" dirty="0">
                    <a:ea typeface="PMingLiU" pitchFamily="18" charset="-120"/>
                  </a:rPr>
                  <a:t>243</a:t>
                </a:r>
                <a:r>
                  <a:rPr kumimoji="1" lang="en-US" altLang="zh-TW" sz="1000" b="1" dirty="0">
                    <a:ea typeface="PMingLiU" pitchFamily="18" charset="-120"/>
                  </a:rPr>
                  <a:t>/</a:t>
                </a:r>
                <a:r>
                  <a:rPr kumimoji="1" lang="en-US" altLang="zh-CN" sz="1000" b="1" dirty="0">
                    <a:ea typeface="PMingLiU" pitchFamily="18" charset="-120"/>
                  </a:rPr>
                  <a:t>249</a:t>
                </a:r>
                <a:endParaRPr kumimoji="1" lang="en-US" altLang="zh-TW" sz="1000" b="1" dirty="0">
                  <a:ea typeface="PMingLiU" pitchFamily="18" charset="-120"/>
                </a:endParaRPr>
              </a:p>
            </p:txBody>
          </p:sp>
          <p:sp>
            <p:nvSpPr>
              <p:cNvPr id="55" name="Rectangle 15"/>
              <p:cNvSpPr>
                <a:spLocks noChangeArrowheads="1"/>
              </p:cNvSpPr>
              <p:nvPr/>
            </p:nvSpPr>
            <p:spPr bwMode="auto">
              <a:xfrm>
                <a:off x="-2319282" y="5492374"/>
                <a:ext cx="79200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endParaRPr kumimoji="1" lang="en-US" altLang="en-US" sz="1000" b="1" dirty="0">
                  <a:solidFill>
                    <a:srgbClr val="000000"/>
                  </a:solidFill>
                  <a:ea typeface="PMingLiU" pitchFamily="18" charset="-120"/>
                </a:endParaRPr>
              </a:p>
            </p:txBody>
          </p:sp>
          <p:sp>
            <p:nvSpPr>
              <p:cNvPr id="56" name="Rectangle 15"/>
              <p:cNvSpPr>
                <a:spLocks noChangeArrowheads="1"/>
              </p:cNvSpPr>
              <p:nvPr/>
            </p:nvSpPr>
            <p:spPr bwMode="auto">
              <a:xfrm>
                <a:off x="-1376659" y="550210"/>
                <a:ext cx="934510" cy="324000"/>
              </a:xfrm>
              <a:prstGeom prst="rect">
                <a:avLst/>
              </a:prstGeom>
              <a:solidFill>
                <a:srgbClr val="4C5663"/>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chemeClr val="bg1"/>
                    </a:solidFill>
                    <a:latin typeface="Arial" panose="020B0604020202020204" pitchFamily="34" charset="0"/>
                    <a:ea typeface="楷体_GB2312" panose="02010609030101010101" pitchFamily="49" charset="-122"/>
                  </a:rPr>
                  <a:t>标题</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57" name="Rectangle 15"/>
              <p:cNvSpPr>
                <a:spLocks noChangeArrowheads="1"/>
              </p:cNvSpPr>
              <p:nvPr/>
            </p:nvSpPr>
            <p:spPr bwMode="auto">
              <a:xfrm>
                <a:off x="-1376659" y="3626210"/>
                <a:ext cx="934510" cy="324000"/>
              </a:xfrm>
              <a:prstGeom prst="rect">
                <a:avLst/>
              </a:prstGeom>
              <a:solidFill>
                <a:schemeClr val="bg1">
                  <a:lumMod val="50000"/>
                </a:schemeClr>
              </a:solidFill>
              <a:ln>
                <a:noFill/>
              </a:ln>
              <a:effectLst/>
            </p:spPr>
            <p:txBody>
              <a:bodyPr wrap="square" lIns="36000" rIns="36000" anchor="ctr"/>
              <a:lstStyle/>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连接线</a:t>
                </a:r>
                <a:r>
                  <a:rPr kumimoji="1" lang="en-US" altLang="zh-CN" sz="1000" b="1" kern="0" dirty="0">
                    <a:solidFill>
                      <a:srgbClr val="FFFFFF"/>
                    </a:solidFill>
                    <a:latin typeface="Arial" panose="020B0604020202020204" pitchFamily="34" charset="0"/>
                    <a:ea typeface="楷体_GB2312" panose="02010609030101010101" pitchFamily="49" charset="-122"/>
                  </a:rPr>
                  <a:t>/</a:t>
                </a:r>
                <a:r>
                  <a:rPr kumimoji="1" lang="zh-CN" altLang="en-US" sz="1000" b="1" kern="0" dirty="0">
                    <a:solidFill>
                      <a:srgbClr val="FFFFFF"/>
                    </a:solidFill>
                    <a:latin typeface="Arial" panose="020B0604020202020204" pitchFamily="34" charset="0"/>
                    <a:ea typeface="楷体_GB2312" panose="02010609030101010101" pitchFamily="49" charset="-122"/>
                  </a:rPr>
                  <a:t>图轴线</a:t>
                </a:r>
                <a:r>
                  <a:rPr kumimoji="1" lang="en-US" altLang="zh-CN" sz="1000" b="1" kern="0" dirty="0">
                    <a:solidFill>
                      <a:srgbClr val="FFFFFF"/>
                    </a:solidFill>
                    <a:latin typeface="Arial" panose="020B0604020202020204" pitchFamily="34" charset="0"/>
                    <a:ea typeface="楷体_GB2312" panose="02010609030101010101" pitchFamily="49" charset="-122"/>
                  </a:rPr>
                  <a:t>/</a:t>
                </a:r>
                <a:endParaRPr kumimoji="1" lang="en-GB" altLang="zh-CN" sz="1000" b="1" kern="0" dirty="0">
                  <a:solidFill>
                    <a:srgbClr val="FFFFFF"/>
                  </a:solidFill>
                  <a:latin typeface="Arial" panose="020B0604020202020204" pitchFamily="34" charset="0"/>
                  <a:ea typeface="楷体_GB2312" panose="02010609030101010101" pitchFamily="49" charset="-122"/>
                </a:endParaRPr>
              </a:p>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表格框线</a:t>
                </a:r>
                <a:endParaRPr kumimoji="1" lang="en-US" altLang="zh-CN" sz="1000" b="1" kern="0" dirty="0">
                  <a:solidFill>
                    <a:srgbClr val="FFFFFF"/>
                  </a:solidFill>
                  <a:latin typeface="Arial" panose="020B0604020202020204" pitchFamily="34" charset="0"/>
                  <a:ea typeface="楷体_GB2312" panose="02010609030101010101" pitchFamily="49" charset="-122"/>
                </a:endParaRPr>
              </a:p>
            </p:txBody>
          </p:sp>
          <p:sp>
            <p:nvSpPr>
              <p:cNvPr id="58" name="Rectangle 15"/>
              <p:cNvSpPr>
                <a:spLocks noChangeArrowheads="1"/>
              </p:cNvSpPr>
              <p:nvPr/>
            </p:nvSpPr>
            <p:spPr bwMode="auto">
              <a:xfrm>
                <a:off x="-1376659" y="3999443"/>
                <a:ext cx="93451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二级标题</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箭头</a:t>
                </a:r>
                <a:endParaRPr kumimoji="1" lang="en-US" altLang="en-US" sz="1000" b="1" dirty="0">
                  <a:latin typeface="Arial" panose="020B0604020202020204" pitchFamily="34" charset="0"/>
                  <a:ea typeface="楷体_GB2312" panose="02010609030101010101" pitchFamily="49" charset="-122"/>
                </a:endParaRPr>
              </a:p>
            </p:txBody>
          </p:sp>
          <p:sp>
            <p:nvSpPr>
              <p:cNvPr id="59" name="Rectangle 15"/>
              <p:cNvSpPr>
                <a:spLocks noChangeArrowheads="1"/>
              </p:cNvSpPr>
              <p:nvPr/>
            </p:nvSpPr>
            <p:spPr bwMode="auto">
              <a:xfrm>
                <a:off x="-1376659" y="2789602"/>
                <a:ext cx="93451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文本框底纹</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0" name="Rectangle 15"/>
              <p:cNvSpPr>
                <a:spLocks noChangeArrowheads="1"/>
              </p:cNvSpPr>
              <p:nvPr/>
            </p:nvSpPr>
            <p:spPr bwMode="auto">
              <a:xfrm>
                <a:off x="-1376659" y="4372676"/>
                <a:ext cx="934510" cy="324000"/>
              </a:xfrm>
              <a:prstGeom prst="rect">
                <a:avLst/>
              </a:prstGeom>
              <a:solidFill>
                <a:schemeClr val="accent4">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地图底纹</a:t>
                </a:r>
                <a:endParaRPr kumimoji="1" lang="en-US" altLang="zh-CN" sz="1000" b="1" dirty="0">
                  <a:solidFill>
                    <a:srgbClr val="000000"/>
                  </a:solidFill>
                  <a:latin typeface="Arial" panose="020B0604020202020204" pitchFamily="34" charset="0"/>
                  <a:ea typeface="楷体_GB2312" panose="02010609030101010101" pitchFamily="49" charset="-122"/>
                </a:endParaRPr>
              </a:p>
            </p:txBody>
          </p:sp>
          <p:sp>
            <p:nvSpPr>
              <p:cNvPr id="61" name="Rectangle 15"/>
              <p:cNvSpPr>
                <a:spLocks noChangeArrowheads="1"/>
              </p:cNvSpPr>
              <p:nvPr/>
            </p:nvSpPr>
            <p:spPr bwMode="auto">
              <a:xfrm>
                <a:off x="-1376659" y="4745909"/>
                <a:ext cx="93451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TW" sz="1000" b="1" dirty="0">
                  <a:latin typeface="Arial" panose="020B0604020202020204" pitchFamily="34" charset="0"/>
                  <a:ea typeface="楷体_GB2312" panose="02010609030101010101" pitchFamily="49" charset="-122"/>
                </a:endParaRPr>
              </a:p>
            </p:txBody>
          </p:sp>
          <p:sp>
            <p:nvSpPr>
              <p:cNvPr id="62" name="Rectangle 15"/>
              <p:cNvSpPr>
                <a:spLocks noChangeArrowheads="1"/>
              </p:cNvSpPr>
              <p:nvPr/>
            </p:nvSpPr>
            <p:spPr bwMode="auto">
              <a:xfrm>
                <a:off x="-1376659" y="5492374"/>
                <a:ext cx="93451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表格交替行（自动生成）</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3" name="Rectangle 15"/>
              <p:cNvSpPr>
                <a:spLocks noChangeArrowheads="1"/>
              </p:cNvSpPr>
              <p:nvPr/>
            </p:nvSpPr>
            <p:spPr bwMode="auto">
              <a:xfrm>
                <a:off x="-2319282" y="5119138"/>
                <a:ext cx="79200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54</a:t>
                </a:r>
                <a:r>
                  <a:rPr kumimoji="1" lang="en-US" altLang="zh-TW" sz="1000" b="1" dirty="0">
                    <a:ea typeface="PMingLiU" pitchFamily="18" charset="-120"/>
                  </a:rPr>
                  <a:t>/</a:t>
                </a:r>
                <a:r>
                  <a:rPr kumimoji="1" lang="en-US" altLang="zh-CN" sz="1000" b="1" dirty="0">
                    <a:ea typeface="PMingLiU" pitchFamily="18" charset="-120"/>
                  </a:rPr>
                  <a:t>246</a:t>
                </a:r>
                <a:r>
                  <a:rPr kumimoji="1" lang="en-US" altLang="zh-TW" sz="1000" b="1" dirty="0">
                    <a:ea typeface="PMingLiU" pitchFamily="18" charset="-120"/>
                  </a:rPr>
                  <a:t>/</a:t>
                </a:r>
                <a:r>
                  <a:rPr kumimoji="1" lang="en-US" altLang="zh-CN" sz="1000" b="1" dirty="0">
                    <a:ea typeface="PMingLiU" pitchFamily="18" charset="-120"/>
                  </a:rPr>
                  <a:t>215</a:t>
                </a:r>
                <a:endParaRPr kumimoji="1" lang="en-US" altLang="zh-TW" sz="1000" b="1" dirty="0">
                  <a:ea typeface="PMingLiU" pitchFamily="18" charset="-120"/>
                </a:endParaRPr>
              </a:p>
            </p:txBody>
          </p:sp>
          <p:sp>
            <p:nvSpPr>
              <p:cNvPr id="64" name="Rectangle 15"/>
              <p:cNvSpPr>
                <a:spLocks noChangeArrowheads="1"/>
              </p:cNvSpPr>
              <p:nvPr/>
            </p:nvSpPr>
            <p:spPr bwMode="auto">
              <a:xfrm>
                <a:off x="-1376659" y="5119142"/>
                <a:ext cx="93451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CN" sz="1000" b="1" dirty="0">
                  <a:latin typeface="Arial" panose="020B0604020202020204" pitchFamily="34" charset="0"/>
                  <a:ea typeface="楷体_GB2312" panose="02010609030101010101" pitchFamily="49" charset="-122"/>
                </a:endParaRPr>
              </a:p>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（备选）</a:t>
                </a:r>
                <a:endParaRPr kumimoji="1" lang="en-US" altLang="zh-TW" sz="1000" b="1" dirty="0">
                  <a:latin typeface="Arial" panose="020B0604020202020204" pitchFamily="34" charset="0"/>
                  <a:ea typeface="楷体_GB2312" panose="02010609030101010101" pitchFamily="49" charset="-122"/>
                </a:endParaRPr>
              </a:p>
            </p:txBody>
          </p:sp>
        </p:grpSp>
      </p:grpSp>
      <p:pic>
        <p:nvPicPr>
          <p:cNvPr id="65" name="图片 64"/>
          <p:cNvPicPr>
            <a:picLocks noChangeAspect="1"/>
          </p:cNvPicPr>
          <p:nvPr userDrawn="1"/>
        </p:nvPicPr>
        <p:blipFill>
          <a:blip r:embed="rId2"/>
          <a:stretch>
            <a:fillRect/>
          </a:stretch>
        </p:blipFill>
        <p:spPr>
          <a:xfrm>
            <a:off x="488949" y="5841288"/>
            <a:ext cx="1410723" cy="396000"/>
          </a:xfrm>
          <a:prstGeom prst="rect">
            <a:avLst/>
          </a:prstGeom>
        </p:spPr>
      </p:pic>
      <p:sp>
        <p:nvSpPr>
          <p:cNvPr id="66" name="Title 2"/>
          <p:cNvSpPr>
            <a:spLocks noGrp="1"/>
          </p:cNvSpPr>
          <p:nvPr>
            <p:ph type="title"/>
          </p:nvPr>
        </p:nvSpPr>
        <p:spPr>
          <a:xfrm>
            <a:off x="3436146" y="2364436"/>
            <a:ext cx="5980906" cy="454208"/>
          </a:xfrm>
        </p:spPr>
        <p:txBody>
          <a:bodyPr tIns="46800" bIns="46800" anchor="t" anchorCtr="0"/>
          <a:lstStyle>
            <a:lvl1pPr marL="461010" indent="-461010">
              <a:defRPr sz="2600" baseline="0">
                <a:solidFill>
                  <a:schemeClr val="tx1"/>
                </a:solidFill>
                <a:latin typeface="Arial" panose="020B0604020202020204" pitchFamily="34" charset="0"/>
                <a:ea typeface="楷体_GB2312" panose="02010609030101010101" pitchFamily="49" charset="-122"/>
              </a:defRPr>
            </a:lvl1pPr>
          </a:lstStyle>
          <a:p>
            <a:r>
              <a:rPr lang="zh-CN" altLang="en-US" dirty="0"/>
              <a:t>单击此处编辑母版标题样式</a:t>
            </a:r>
            <a:endParaRPr lang="en-GB" dirty="0"/>
          </a:p>
        </p:txBody>
      </p:sp>
      <p:sp>
        <p:nvSpPr>
          <p:cNvPr id="67" name="Text Placeholder 8"/>
          <p:cNvSpPr>
            <a:spLocks noGrp="1"/>
          </p:cNvSpPr>
          <p:nvPr>
            <p:ph type="body" sz="quarter" idx="11"/>
          </p:nvPr>
        </p:nvSpPr>
        <p:spPr>
          <a:xfrm>
            <a:off x="3436145" y="3048557"/>
            <a:ext cx="5980906" cy="174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lstStyle>
            <a:lvl1pPr marL="0" indent="0">
              <a:lnSpc>
                <a:spcPct val="120000"/>
              </a:lnSpc>
              <a:spcBef>
                <a:spcPts val="600"/>
              </a:spcBef>
              <a:spcAft>
                <a:spcPts val="0"/>
              </a:spcAft>
              <a:buNone/>
              <a:defRPr lang="en-US" sz="1600" baseline="0" dirty="0" smtClean="0">
                <a:latin typeface="Arial" panose="020B0604020202020204" pitchFamily="34" charset="0"/>
                <a:ea typeface="楷体_GB2312" panose="02010609030101010101" pitchFamily="49" charset="-122"/>
                <a:cs typeface="Arial Unicode MS" panose="020B0604020202020204" pitchFamily="34" charset="-122"/>
              </a:defRPr>
            </a:lvl1pPr>
          </a:lstStyle>
          <a:p>
            <a:pPr lvl="0"/>
            <a:endParaRPr lang="zh-CN" altLang="en-US" dirty="0"/>
          </a:p>
        </p:txBody>
      </p:sp>
      <p:pic>
        <p:nvPicPr>
          <p:cNvPr id="68" name="图片 67"/>
          <p:cNvPicPr>
            <a:picLocks noChangeAspect="1"/>
          </p:cNvPicPr>
          <p:nvPr userDrawn="1"/>
        </p:nvPicPr>
        <p:blipFill>
          <a:blip r:embed="rId3"/>
          <a:stretch>
            <a:fillRect/>
          </a:stretch>
        </p:blipFill>
        <p:spPr>
          <a:xfrm>
            <a:off x="3436356" y="2080523"/>
            <a:ext cx="5980694" cy="54869"/>
          </a:xfrm>
          <a:prstGeom prst="rect">
            <a:avLst/>
          </a:prstGeom>
        </p:spPr>
      </p:pic>
      <p:sp>
        <p:nvSpPr>
          <p:cNvPr id="69" name="TextBox 61"/>
          <p:cNvSpPr txBox="1"/>
          <p:nvPr userDrawn="1"/>
        </p:nvSpPr>
        <p:spPr>
          <a:xfrm>
            <a:off x="8970962" y="6431681"/>
            <a:ext cx="446087" cy="200055"/>
          </a:xfrm>
          <a:prstGeom prst="rect">
            <a:avLst/>
          </a:prstGeom>
          <a:noFill/>
        </p:spPr>
        <p:txBody>
          <a:bodyPr wrap="square" lIns="0" tIns="0" rIns="0" bIns="0" rtlCol="0" anchor="b" anchorCtr="0">
            <a:noAutofit/>
          </a:bodyPr>
          <a:lstStyle/>
          <a:p>
            <a:pPr algn="r"/>
            <a:fld id="{99EE300C-711E-4804-8849-822FE7D55971}" type="slidenum">
              <a:rPr lang="zh-CN" altLang="en-US" sz="1200" b="0" baseline="0" smtClean="0">
                <a:solidFill>
                  <a:schemeClr val="tx1"/>
                </a:solidFill>
                <a:latin typeface="Arial" panose="020B0604020202020204" pitchFamily="34" charset="0"/>
                <a:ea typeface="楷体_GB2312" panose="02010609030101010101" pitchFamily="49" charset="-122"/>
                <a:cs typeface="Arial" panose="020B0604020202020204" pitchFamily="34" charset="0"/>
              </a:rPr>
            </a:fld>
            <a:endParaRPr lang="zh-CN" altLang="en-US" sz="1200" b="0" baseline="0" dirty="0">
              <a:solidFill>
                <a:schemeClr val="tx1"/>
              </a:solidFill>
              <a:latin typeface="Arial" panose="020B0604020202020204" pitchFamily="34" charset="0"/>
              <a:ea typeface="楷体_GB2312" panose="02010609030101010101" pitchFamily="49" charset="-122"/>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Full Page_Title &amp; Bull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6" name="Text Placeholder 5"/>
          <p:cNvSpPr>
            <a:spLocks noGrp="1"/>
          </p:cNvSpPr>
          <p:nvPr>
            <p:ph type="body" sz="quarter" idx="12" hasCustomPrompt="1"/>
          </p:nvPr>
        </p:nvSpPr>
        <p:spPr>
          <a:xfrm>
            <a:off x="488950" y="1169342"/>
            <a:ext cx="8928100" cy="4923483"/>
          </a:xfrm>
          <a:prstGeom prst="rect">
            <a:avLst/>
          </a:prstGeom>
        </p:spPr>
        <p:txBody>
          <a:bodyPr lIns="90000" tIns="46800" rIns="90000" bIns="46800"/>
          <a:lstStyle>
            <a:lvl1pPr algn="just">
              <a:lnSpc>
                <a:spcPct val="120000"/>
              </a:lnSpc>
              <a:spcBef>
                <a:spcPts val="300"/>
              </a:spcBef>
              <a:spcAft>
                <a:spcPts val="0"/>
              </a:spcAft>
              <a:buClr>
                <a:schemeClr val="accent1"/>
              </a:buClr>
              <a:buSzPct val="70000"/>
              <a:defRPr sz="1200" baseline="0">
                <a:latin typeface="Arial" panose="020B0604020202020204" pitchFamily="34" charset="0"/>
                <a:ea typeface="楷体_GB2312" panose="02010609030101010101" pitchFamily="49" charset="-122"/>
              </a:defRPr>
            </a:lvl1pPr>
            <a:lvl2pPr marL="360045" indent="-179705" algn="just">
              <a:lnSpc>
                <a:spcPct val="120000"/>
              </a:lnSpc>
              <a:spcBef>
                <a:spcPts val="300"/>
              </a:spcBef>
              <a:spcAft>
                <a:spcPts val="0"/>
              </a:spcAft>
              <a:buClr>
                <a:schemeClr val="accent2"/>
              </a:buClr>
              <a:buSzPct val="70000"/>
              <a:defRPr sz="1200" baseline="0">
                <a:latin typeface="Arial" panose="020B0604020202020204" pitchFamily="34" charset="0"/>
                <a:ea typeface="楷体_GB2312" panose="02010609030101010101" pitchFamily="49" charset="-122"/>
              </a:defRPr>
            </a:lvl2pPr>
            <a:lvl3pPr marL="539750" indent="-179705" algn="just">
              <a:lnSpc>
                <a:spcPct val="120000"/>
              </a:lnSpc>
              <a:spcBef>
                <a:spcPts val="300"/>
              </a:spcBef>
              <a:spcAft>
                <a:spcPts val="0"/>
              </a:spcAft>
              <a:buClr>
                <a:schemeClr val="accent2"/>
              </a:buClr>
              <a:buSzPct val="70000"/>
              <a:defRPr sz="1200" baseline="0">
                <a:latin typeface="Arial" panose="020B0604020202020204" pitchFamily="34" charset="0"/>
                <a:ea typeface="楷体_GB2312" panose="02010609030101010101" pitchFamily="49" charset="-122"/>
              </a:defRPr>
            </a:lvl3pPr>
            <a:lvl4pPr marL="720090" indent="-179705" algn="just">
              <a:lnSpc>
                <a:spcPct val="120000"/>
              </a:lnSpc>
              <a:spcBef>
                <a:spcPts val="300"/>
              </a:spcBef>
              <a:spcAft>
                <a:spcPts val="0"/>
              </a:spcAft>
              <a:buClr>
                <a:schemeClr val="accent2"/>
              </a:buClr>
              <a:defRPr sz="1200" baseline="0">
                <a:latin typeface="Arial" panose="020B0604020202020204" pitchFamily="34" charset="0"/>
                <a:ea typeface="楷体_GB2312" panose="02010609030101010101" pitchFamily="49" charset="-122"/>
              </a:defRPr>
            </a:lvl4pPr>
            <a:lvl5pPr marL="899795" indent="-179705" algn="just">
              <a:lnSpc>
                <a:spcPct val="120000"/>
              </a:lnSpc>
              <a:spcBef>
                <a:spcPts val="300"/>
              </a:spcBef>
              <a:spcAft>
                <a:spcPts val="0"/>
              </a:spcAft>
              <a:buClr>
                <a:schemeClr val="accent2"/>
              </a:buClr>
              <a:defRPr sz="1200" baseline="0">
                <a:latin typeface="Arial" panose="020B0604020202020204" pitchFamily="34" charset="0"/>
                <a:ea typeface="楷体_GB2312" panose="02010609030101010101" pitchFamily="49" charset="-122"/>
              </a:defRPr>
            </a:lvl5pPr>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Full Page_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1_Full Pagae_致谢">
    <p:spTree>
      <p:nvGrpSpPr>
        <p:cNvPr id="1" name=""/>
        <p:cNvGrpSpPr/>
        <p:nvPr/>
      </p:nvGrpSpPr>
      <p:grpSpPr>
        <a:xfrm>
          <a:off x="0" y="0"/>
          <a:ext cx="0" cy="0"/>
          <a:chOff x="0" y="0"/>
          <a:chExt cx="0" cy="0"/>
        </a:xfrm>
      </p:grpSpPr>
      <p:pic>
        <p:nvPicPr>
          <p:cNvPr id="8" name="图片 7"/>
          <p:cNvPicPr>
            <a:picLocks noChangeAspect="1"/>
          </p:cNvPicPr>
          <p:nvPr userDrawn="1"/>
        </p:nvPicPr>
        <p:blipFill>
          <a:blip r:embed="rId2"/>
          <a:stretch>
            <a:fillRect/>
          </a:stretch>
        </p:blipFill>
        <p:spPr>
          <a:xfrm>
            <a:off x="488950" y="5846971"/>
            <a:ext cx="2051958" cy="576000"/>
          </a:xfrm>
          <a:prstGeom prst="rect">
            <a:avLst/>
          </a:prstGeom>
        </p:spPr>
      </p:pic>
      <p:sp>
        <p:nvSpPr>
          <p:cNvPr id="12" name="内容占位符 10"/>
          <p:cNvSpPr>
            <a:spLocks noGrp="1"/>
          </p:cNvSpPr>
          <p:nvPr>
            <p:ph sz="quarter" idx="13" hasCustomPrompt="1"/>
          </p:nvPr>
        </p:nvSpPr>
        <p:spPr>
          <a:xfrm>
            <a:off x="488950" y="1883992"/>
            <a:ext cx="4554390" cy="2160017"/>
          </a:xfrm>
          <a:prstGeom prst="rect">
            <a:avLst/>
          </a:prstGeom>
        </p:spPr>
        <p:txBody>
          <a:bodyPr>
            <a:normAutofit/>
          </a:bodyPr>
          <a:lstStyle>
            <a:lvl1pPr>
              <a:buNone/>
              <a:defRPr sz="1800" b="0" baseline="0">
                <a:solidFill>
                  <a:srgbClr val="000000"/>
                </a:solidFill>
                <a:latin typeface="Arial" panose="020B0604020202020204" pitchFamily="34" charset="0"/>
                <a:ea typeface="楷体_GB2312" panose="02010609030101010101" pitchFamily="49" charset="-122"/>
                <a:cs typeface="Arial" panose="020B0604020202020204" pitchFamily="34" charset="0"/>
              </a:defRPr>
            </a:lvl1pPr>
          </a:lstStyle>
          <a:p>
            <a:pPr lvl="0"/>
            <a:r>
              <a:rPr lang="zh-CN" altLang="en-US" dirty="0"/>
              <a:t>联系方式等内容</a:t>
            </a:r>
            <a:endParaRPr lang="zh-CN" altLang="en-US" dirty="0"/>
          </a:p>
        </p:txBody>
      </p:sp>
      <p:pic>
        <p:nvPicPr>
          <p:cNvPr id="17" name="图片 16"/>
          <p:cNvPicPr>
            <a:picLocks noChangeAspect="1"/>
          </p:cNvPicPr>
          <p:nvPr userDrawn="1"/>
        </p:nvPicPr>
        <p:blipFill>
          <a:blip r:embed="rId3"/>
          <a:stretch>
            <a:fillRect/>
          </a:stretch>
        </p:blipFill>
        <p:spPr>
          <a:xfrm>
            <a:off x="487293" y="5361975"/>
            <a:ext cx="8931414" cy="54869"/>
          </a:xfrm>
          <a:prstGeom prst="rect">
            <a:avLst/>
          </a:prstGeom>
        </p:spPr>
      </p:pic>
      <p:pic>
        <p:nvPicPr>
          <p:cNvPr id="10" name="图片 9"/>
          <p:cNvPicPr>
            <a:picLocks noChangeAspect="1"/>
          </p:cNvPicPr>
          <p:nvPr userDrawn="1"/>
        </p:nvPicPr>
        <p:blipFill rotWithShape="1">
          <a:blip r:embed="rId4">
            <a:extLst>
              <a:ext uri="{28A0092B-C50C-407E-A947-70E740481C1C}">
                <a14:useLocalDpi xmlns:a14="http://schemas.microsoft.com/office/drawing/2010/main" val="0"/>
              </a:ext>
            </a:extLst>
          </a:blip>
          <a:srcRect l="24025" t="9762" r="24802" b="6178"/>
          <a:stretch>
            <a:fillRect/>
          </a:stretch>
        </p:blipFill>
        <p:spPr>
          <a:xfrm>
            <a:off x="7291941" y="1524000"/>
            <a:ext cx="1442661" cy="2880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框架_全屏">
    <p:spTree>
      <p:nvGrpSpPr>
        <p:cNvPr id="1" name=""/>
        <p:cNvGrpSpPr/>
        <p:nvPr/>
      </p:nvGrpSpPr>
      <p:grpSpPr>
        <a:xfrm>
          <a:off x="0" y="0"/>
          <a:ext cx="0" cy="0"/>
          <a:chOff x="0" y="0"/>
          <a:chExt cx="0" cy="0"/>
        </a:xfrm>
      </p:grpSpPr>
      <p:sp>
        <p:nvSpPr>
          <p:cNvPr id="26" name="标题 25"/>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zh-CN" altLang="en-US"/>
              <a:t>单击此处编辑母版标题样式</a:t>
            </a:r>
            <a:endParaRPr lang="zh-CN" altLang="en-US"/>
          </a:p>
        </p:txBody>
      </p:sp>
      <p:sp>
        <p:nvSpPr>
          <p:cNvPr id="29" name="文本占位符 11"/>
          <p:cNvSpPr>
            <a:spLocks noGrp="1"/>
          </p:cNvSpPr>
          <p:nvPr>
            <p:ph type="body" sz="quarter" idx="14" hasCustomPrompt="1"/>
          </p:nvPr>
        </p:nvSpPr>
        <p:spPr>
          <a:xfrm>
            <a:off x="489600" y="1124345"/>
            <a:ext cx="8928000" cy="324000"/>
          </a:xfrm>
          <a:prstGeom prst="rect">
            <a:avLst/>
          </a:prstGeom>
          <a:solidFill>
            <a:schemeClr val="bg1"/>
          </a:solidFill>
          <a:effectLst>
            <a:innerShdw dist="12700" dir="5400000">
              <a:srgbClr val="C20000"/>
            </a:innerShdw>
          </a:effectLst>
        </p:spPr>
        <p:txBody>
          <a:bodyPr vert="horz" wrap="square" lIns="91440" tIns="45720" rIns="91440" bIns="45720" rtlCol="0" anchor="ctr" anchorCtr="1">
            <a:noAutofit/>
          </a:bodyPr>
          <a:lstStyle>
            <a:lvl1pPr>
              <a:buFontTx/>
              <a:buNone/>
              <a:defRPr lang="zh-CN" altLang="en-US" sz="1290" b="1" dirty="0" smtClean="0">
                <a:solidFill>
                  <a:srgbClr val="D20A10"/>
                </a:solidFill>
              </a:defRPr>
            </a:lvl1pPr>
          </a:lstStyle>
          <a:p>
            <a:pPr marL="0" lvl="0" indent="0">
              <a:buFontTx/>
              <a:buNone/>
            </a:pPr>
            <a:r>
              <a:rPr lang="zh-CN" altLang="en-US" dirty="0"/>
              <a:t>标题</a:t>
            </a:r>
            <a:endParaRPr lang="zh-CN" altLang="en-US" dirty="0"/>
          </a:p>
        </p:txBody>
      </p:sp>
      <p:sp>
        <p:nvSpPr>
          <p:cNvPr id="5" name="文本占位符 2"/>
          <p:cNvSpPr>
            <a:spLocks noGrp="1"/>
          </p:cNvSpPr>
          <p:nvPr>
            <p:ph type="body" sz="quarter" idx="56" hasCustomPrompt="1"/>
          </p:nvPr>
        </p:nvSpPr>
        <p:spPr>
          <a:xfrm>
            <a:off x="3297600" y="6105602"/>
            <a:ext cx="6120000" cy="242887"/>
          </a:xfrm>
        </p:spPr>
        <p:txBody>
          <a:bodyPr tIns="0" bIns="0" anchor="ctr" anchorCtr="0"/>
          <a:lstStyle>
            <a:lvl1pPr algn="r">
              <a:buFontTx/>
              <a:buNone/>
              <a:defRPr lang="zh-CN" altLang="en-US" sz="740" dirty="0">
                <a:latin typeface="Arial" panose="020B0604020202020204" pitchFamily="34" charset="0"/>
                <a:cs typeface="Arial" panose="020B0604020202020204" pitchFamily="34" charset="0"/>
              </a:defRPr>
            </a:lvl1pPr>
          </a:lstStyle>
          <a:p>
            <a:pPr marL="0" lvl="0" indent="0">
              <a:buFontTx/>
              <a:buNone/>
            </a:pPr>
            <a:r>
              <a:rPr lang="zh-CN" altLang="en-US" dirty="0"/>
              <a:t>资料来源：</a:t>
            </a:r>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Rectangle 4"/>
          <p:cNvSpPr>
            <a:spLocks noGrp="1" noChangeArrowheads="1"/>
          </p:cNvSpPr>
          <p:nvPr>
            <p:ph type="dt" sz="half" idx="10"/>
          </p:nvPr>
        </p:nvSpPr>
        <p:spPr>
          <a:xfrm>
            <a:off x="2633909" y="6146246"/>
            <a:ext cx="2311058" cy="476409"/>
          </a:xfrm>
          <a:prstGeom prst="rect">
            <a:avLst/>
          </a:prstGeom>
        </p:spPr>
        <p:txBody>
          <a:bodyPr/>
          <a:lstStyle>
            <a:lvl1pPr>
              <a:defRPr/>
            </a:lvl1pPr>
          </a:lstStyle>
          <a:p>
            <a:pPr>
              <a:defRPr/>
            </a:pPr>
            <a:fld id="{99A55636-9AA4-477E-9A0E-05759D94D8A7}" type="datetime1">
              <a:rPr lang="en-US" smtClean="0">
                <a:solidFill>
                  <a:srgbClr val="000000"/>
                </a:solidFill>
              </a:rPr>
            </a:fld>
            <a:endParaRPr lang="en-US" altLang="zh-CN">
              <a:solidFill>
                <a:srgbClr val="000000"/>
              </a:solidFill>
            </a:endParaRPr>
          </a:p>
        </p:txBody>
      </p:sp>
      <p:sp>
        <p:nvSpPr>
          <p:cNvPr id="4" name="Rectangle 5"/>
          <p:cNvSpPr>
            <a:spLocks noGrp="1" noChangeArrowheads="1"/>
          </p:cNvSpPr>
          <p:nvPr>
            <p:ph type="ftr" sz="quarter" idx="11"/>
          </p:nvPr>
        </p:nvSpPr>
        <p:spPr>
          <a:xfrm>
            <a:off x="5152405" y="6146246"/>
            <a:ext cx="3136437" cy="476409"/>
          </a:xfrm>
          <a:prstGeom prst="rect">
            <a:avLst/>
          </a:prstGeom>
        </p:spPr>
        <p:txBody>
          <a:bodyPr/>
          <a:lstStyle>
            <a:lvl1pPr>
              <a:defRPr/>
            </a:lvl1pPr>
          </a:lstStyle>
          <a:p>
            <a:pPr>
              <a:defRPr/>
            </a:pPr>
            <a:endParaRPr lang="en-US" altLang="zh-CN">
              <a:solidFill>
                <a:srgbClr val="000000"/>
              </a:solidFill>
            </a:endParaRPr>
          </a:p>
        </p:txBody>
      </p:sp>
      <p:sp>
        <p:nvSpPr>
          <p:cNvPr id="5" name="Rectangle 6"/>
          <p:cNvSpPr>
            <a:spLocks noGrp="1" noChangeArrowheads="1"/>
          </p:cNvSpPr>
          <p:nvPr>
            <p:ph type="sldNum" sz="quarter" idx="12"/>
          </p:nvPr>
        </p:nvSpPr>
        <p:spPr>
          <a:xfrm>
            <a:off x="8531345" y="6146246"/>
            <a:ext cx="746493" cy="476409"/>
          </a:xfrm>
          <a:prstGeom prst="rect">
            <a:avLst/>
          </a:prstGeom>
        </p:spPr>
        <p:txBody>
          <a:bodyPr/>
          <a:lstStyle>
            <a:lvl1pPr>
              <a:defRPr/>
            </a:lvl1pPr>
          </a:lstStyle>
          <a:p>
            <a:pPr>
              <a:defRPr/>
            </a:pPr>
            <a:fld id="{3FE5B107-34AF-4895-9405-BEE76C9F6181}" type="slidenum">
              <a:rPr lang="en-US" altLang="zh-CN">
                <a:solidFill>
                  <a:srgbClr val="000000"/>
                </a:solidFill>
              </a:rPr>
            </a:fld>
            <a:endParaRPr lang="en-US" altLang="zh-CN">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标题">
    <p:spTree>
      <p:nvGrpSpPr>
        <p:cNvPr id="1" name=""/>
        <p:cNvGrpSpPr/>
        <p:nvPr/>
      </p:nvGrpSpPr>
      <p:grpSpPr>
        <a:xfrm>
          <a:off x="0" y="0"/>
          <a:ext cx="0" cy="0"/>
          <a:chOff x="0" y="0"/>
          <a:chExt cx="0" cy="0"/>
        </a:xfrm>
      </p:grpSpPr>
      <p:sp>
        <p:nvSpPr>
          <p:cNvPr id="3" name="文本占位符 2"/>
          <p:cNvSpPr>
            <a:spLocks noGrp="1"/>
          </p:cNvSpPr>
          <p:nvPr>
            <p:ph type="body" sz="quarter" idx="10" hasCustomPrompt="1"/>
          </p:nvPr>
        </p:nvSpPr>
        <p:spPr>
          <a:xfrm>
            <a:off x="3297600" y="6104582"/>
            <a:ext cx="6120000" cy="242887"/>
          </a:xfrm>
        </p:spPr>
        <p:txBody>
          <a:bodyPr tIns="0" bIns="0" anchor="ctr" anchorCtr="0"/>
          <a:lstStyle>
            <a:lvl1pPr algn="r">
              <a:buFontTx/>
              <a:buNone/>
              <a:defRPr lang="zh-CN" altLang="en-US" sz="800" dirty="0">
                <a:latin typeface="Arial" panose="020B0604020202020204" pitchFamily="34" charset="0"/>
                <a:cs typeface="Arial" panose="020B0604020202020204" pitchFamily="34" charset="0"/>
              </a:defRPr>
            </a:lvl1pPr>
          </a:lstStyle>
          <a:p>
            <a:pPr marL="0" lvl="0" indent="0">
              <a:buFontTx/>
              <a:buNone/>
            </a:pPr>
            <a:r>
              <a:rPr lang="zh-CN" altLang="en-US" dirty="0"/>
              <a:t>资料来源：</a:t>
            </a:r>
            <a:endParaRPr lang="zh-CN" altLang="en-US" dirty="0"/>
          </a:p>
        </p:txBody>
      </p:sp>
      <p:sp>
        <p:nvSpPr>
          <p:cNvPr id="5" name="标题 4"/>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5.png"/><Relationship Id="rId10" Type="http://schemas.openxmlformats.org/officeDocument/2006/relationships/image" Target="../media/image1.emf"/><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10"/>
          <a:stretch>
            <a:fillRect/>
          </a:stretch>
        </p:blipFill>
        <p:spPr>
          <a:xfrm>
            <a:off x="488949" y="6273088"/>
            <a:ext cx="1410723" cy="396000"/>
          </a:xfrm>
          <a:prstGeom prst="rect">
            <a:avLst/>
          </a:prstGeom>
        </p:spPr>
      </p:pic>
      <p:sp>
        <p:nvSpPr>
          <p:cNvPr id="10" name="Rectangle 2"/>
          <p:cNvSpPr>
            <a:spLocks noGrp="1" noChangeArrowheads="1"/>
          </p:cNvSpPr>
          <p:nvPr>
            <p:ph type="title"/>
          </p:nvPr>
        </p:nvSpPr>
        <p:spPr bwMode="auto">
          <a:xfrm>
            <a:off x="488950" y="95250"/>
            <a:ext cx="7745730" cy="704849"/>
          </a:xfrm>
          <a:prstGeom prst="rect">
            <a:avLst/>
          </a:prstGeom>
        </p:spPr>
        <p:txBody>
          <a:bodyPr lIns="90000" tIns="0" rIns="90000" bIns="0" anchor="b" anchorCtr="0"/>
          <a:lstStyle/>
          <a:p>
            <a:pPr lvl="0">
              <a:buClrTx/>
              <a:buFontTx/>
            </a:pPr>
            <a:endParaRPr lang="en-US" altLang="zh-TW" dirty="0"/>
          </a:p>
        </p:txBody>
      </p:sp>
      <p:sp>
        <p:nvSpPr>
          <p:cNvPr id="14" name="TextBox 61"/>
          <p:cNvSpPr txBox="1"/>
          <p:nvPr/>
        </p:nvSpPr>
        <p:spPr>
          <a:xfrm>
            <a:off x="8970962" y="6431681"/>
            <a:ext cx="446087" cy="200055"/>
          </a:xfrm>
          <a:prstGeom prst="rect">
            <a:avLst/>
          </a:prstGeom>
          <a:noFill/>
        </p:spPr>
        <p:txBody>
          <a:bodyPr wrap="square" lIns="0" tIns="0" rIns="0" bIns="0" rtlCol="0" anchor="b" anchorCtr="0">
            <a:noAutofit/>
          </a:bodyPr>
          <a:lstStyle/>
          <a:p>
            <a:pPr algn="r"/>
            <a:fld id="{99EE300C-711E-4804-8849-822FE7D55971}" type="slidenum">
              <a:rPr lang="zh-CN" altLang="en-US" sz="1200" b="0" baseline="0" smtClean="0">
                <a:solidFill>
                  <a:schemeClr val="tx1"/>
                </a:solidFill>
                <a:latin typeface="Arial" panose="020B0604020202020204" pitchFamily="34" charset="0"/>
                <a:ea typeface="楷体_GB2312" panose="02010609030101010101" pitchFamily="49" charset="-122"/>
                <a:cs typeface="Arial" panose="020B0604020202020204" pitchFamily="34" charset="0"/>
              </a:rPr>
            </a:fld>
            <a:endParaRPr lang="zh-CN" altLang="en-US" sz="1200" b="0" baseline="0" dirty="0">
              <a:solidFill>
                <a:schemeClr val="tx1"/>
              </a:solidFill>
              <a:latin typeface="Arial" panose="020B0604020202020204" pitchFamily="34" charset="0"/>
              <a:ea typeface="楷体_GB2312" panose="02010609030101010101" pitchFamily="49" charset="-122"/>
              <a:cs typeface="Arial" panose="020B0604020202020204" pitchFamily="34" charset="0"/>
            </a:endParaRPr>
          </a:p>
        </p:txBody>
      </p:sp>
      <p:pic>
        <p:nvPicPr>
          <p:cNvPr id="15" name="图片 14"/>
          <p:cNvPicPr>
            <a:picLocks noChangeAspect="1"/>
          </p:cNvPicPr>
          <p:nvPr userDrawn="1"/>
        </p:nvPicPr>
        <p:blipFill>
          <a:blip r:embed="rId11"/>
          <a:stretch>
            <a:fillRect/>
          </a:stretch>
        </p:blipFill>
        <p:spPr>
          <a:xfrm>
            <a:off x="487293" y="880961"/>
            <a:ext cx="8931414" cy="48772"/>
          </a:xfrm>
          <a:prstGeom prst="rect">
            <a:avLst/>
          </a:prstGeom>
        </p:spPr>
      </p:pic>
      <p:grpSp>
        <p:nvGrpSpPr>
          <p:cNvPr id="41" name="组合 40"/>
          <p:cNvGrpSpPr/>
          <p:nvPr userDrawn="1"/>
        </p:nvGrpSpPr>
        <p:grpSpPr>
          <a:xfrm>
            <a:off x="-2926733" y="8204"/>
            <a:ext cx="2679716" cy="5948096"/>
            <a:chOff x="-2926733" y="8204"/>
            <a:chExt cx="2679716" cy="5948096"/>
          </a:xfrm>
        </p:grpSpPr>
        <p:sp>
          <p:nvSpPr>
            <p:cNvPr id="42" name="矩形 41"/>
            <p:cNvSpPr/>
            <p:nvPr/>
          </p:nvSpPr>
          <p:spPr>
            <a:xfrm>
              <a:off x="-2926733" y="8204"/>
              <a:ext cx="2679716" cy="5948096"/>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 tIns="10800" rIns="18000" bIns="10800" numCol="1" spcCol="0" rtlCol="0" fromWordArt="0" anchor="ctr" anchorCtr="0" forceAA="0" compatLnSpc="1">
              <a:noAutofit/>
            </a:bodyPr>
            <a:lstStyle/>
            <a:p>
              <a:pPr algn="ctr"/>
              <a:endParaRPr lang="zh-CN" altLang="en-US" sz="1200">
                <a:solidFill>
                  <a:srgbClr val="000000"/>
                </a:solidFill>
              </a:endParaRPr>
            </a:p>
          </p:txBody>
        </p:sp>
        <p:grpSp>
          <p:nvGrpSpPr>
            <p:cNvPr id="43" name="组合 42"/>
            <p:cNvGrpSpPr/>
            <p:nvPr/>
          </p:nvGrpSpPr>
          <p:grpSpPr>
            <a:xfrm>
              <a:off x="-2781004" y="162554"/>
              <a:ext cx="2388258" cy="5639396"/>
              <a:chOff x="-2830407" y="176978"/>
              <a:chExt cx="2388258" cy="5639396"/>
            </a:xfrm>
          </p:grpSpPr>
          <p:sp>
            <p:nvSpPr>
              <p:cNvPr id="44" name="矩形 43"/>
              <p:cNvSpPr/>
              <p:nvPr/>
            </p:nvSpPr>
            <p:spPr>
              <a:xfrm>
                <a:off x="-2830407" y="176978"/>
                <a:ext cx="400110" cy="3300632"/>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基础色</a:t>
                </a:r>
                <a:endParaRPr lang="zh-CN" altLang="en-US" sz="1400" b="1" dirty="0">
                  <a:solidFill>
                    <a:srgbClr val="000000"/>
                  </a:solidFill>
                </a:endParaRPr>
              </a:p>
            </p:txBody>
          </p:sp>
          <p:sp>
            <p:nvSpPr>
              <p:cNvPr id="45" name="Rectangle 15"/>
              <p:cNvSpPr>
                <a:spLocks noChangeArrowheads="1"/>
              </p:cNvSpPr>
              <p:nvPr/>
            </p:nvSpPr>
            <p:spPr bwMode="auto">
              <a:xfrm>
                <a:off x="-2319282" y="176978"/>
                <a:ext cx="792000" cy="324000"/>
              </a:xfrm>
              <a:prstGeom prst="rect">
                <a:avLst/>
              </a:prstGeom>
              <a:solidFill>
                <a:srgbClr val="C01C20"/>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192/28/32</a:t>
                </a:r>
                <a:endParaRPr kumimoji="1" lang="en-US" altLang="en-US" sz="1000" b="1" dirty="0">
                  <a:solidFill>
                    <a:schemeClr val="bg1"/>
                  </a:solidFill>
                  <a:ea typeface="PMingLiU" pitchFamily="18" charset="-120"/>
                </a:endParaRPr>
              </a:p>
            </p:txBody>
          </p:sp>
          <p:sp>
            <p:nvSpPr>
              <p:cNvPr id="46" name="Rectangle 15"/>
              <p:cNvSpPr>
                <a:spLocks noChangeArrowheads="1"/>
              </p:cNvSpPr>
              <p:nvPr/>
            </p:nvSpPr>
            <p:spPr bwMode="auto">
              <a:xfrm>
                <a:off x="-2319282" y="550210"/>
                <a:ext cx="792000" cy="324000"/>
              </a:xfrm>
              <a:prstGeom prst="rect">
                <a:avLst/>
              </a:prstGeom>
              <a:solidFill>
                <a:srgbClr val="4C5663"/>
              </a:solidFill>
              <a:ln>
                <a:noFill/>
              </a:ln>
              <a:effectLst/>
            </p:spPr>
            <p:txBody>
              <a:bodyPr wrap="square" lIns="36000" rIns="36000" anchor="ctr"/>
              <a:lstStyle/>
              <a:p>
                <a:pPr algn="ctr" fontAlgn="base">
                  <a:lnSpc>
                    <a:spcPct val="90000"/>
                  </a:lnSpc>
                  <a:spcAft>
                    <a:spcPct val="0"/>
                  </a:spcAft>
                  <a:buClr>
                    <a:srgbClr val="1B56A2"/>
                  </a:buClr>
                  <a:buFont typeface="Wingdings" panose="05000000000000000000" pitchFamily="2" charset="2"/>
                  <a:buNone/>
                </a:pPr>
                <a:r>
                  <a:rPr kumimoji="1" lang="en-US" altLang="zh-CN" sz="1000" b="1" dirty="0">
                    <a:solidFill>
                      <a:schemeClr val="bg1"/>
                    </a:solidFill>
                    <a:latin typeface="Arial" panose="020B0604020202020204" pitchFamily="34" charset="0"/>
                    <a:ea typeface="楷体_GB2312" panose="02010609030101010101" pitchFamily="49" charset="-122"/>
                  </a:rPr>
                  <a:t>76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86</a:t>
                </a:r>
                <a:r>
                  <a:rPr kumimoji="1" lang="en-US" altLang="zh-TW" sz="1000" b="1" dirty="0">
                    <a:solidFill>
                      <a:schemeClr val="bg1"/>
                    </a:solidFill>
                    <a:latin typeface="Arial" panose="020B0604020202020204" pitchFamily="34" charset="0"/>
                    <a:ea typeface="楷体_GB2312" panose="02010609030101010101" pitchFamily="49" charset="-122"/>
                  </a:rPr>
                  <a:t>/</a:t>
                </a:r>
                <a:r>
                  <a:rPr kumimoji="1" lang="en-US" altLang="zh-CN" sz="1000" b="1" dirty="0">
                    <a:solidFill>
                      <a:schemeClr val="bg1"/>
                    </a:solidFill>
                    <a:latin typeface="Arial" panose="020B0604020202020204" pitchFamily="34" charset="0"/>
                    <a:ea typeface="楷体_GB2312" panose="02010609030101010101" pitchFamily="49" charset="-122"/>
                  </a:rPr>
                  <a:t>99</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47" name="Rectangle 15"/>
              <p:cNvSpPr>
                <a:spLocks noChangeArrowheads="1"/>
              </p:cNvSpPr>
              <p:nvPr/>
            </p:nvSpPr>
            <p:spPr bwMode="auto">
              <a:xfrm>
                <a:off x="-2319282" y="923442"/>
                <a:ext cx="792000" cy="324000"/>
              </a:xfrm>
              <a:prstGeom prst="rect">
                <a:avLst/>
              </a:prstGeom>
              <a:solidFill>
                <a:schemeClr val="accent3"/>
              </a:solidFill>
              <a:ln>
                <a:noFill/>
              </a:ln>
              <a:effectLst/>
            </p:spPr>
            <p:txBody>
              <a:bodyPr wrap="square" lIns="36000" rIns="36000" anchor="ctr"/>
              <a:lstStyle/>
              <a:p>
                <a:pPr algn="ctr" fontAlgn="base">
                  <a:spcBef>
                    <a:spcPct val="0"/>
                  </a:spcBef>
                  <a:spcAft>
                    <a:spcPct val="0"/>
                  </a:spcAft>
                  <a:buClr>
                    <a:srgbClr val="1B56A2"/>
                  </a:buClr>
                </a:pPr>
                <a:r>
                  <a:rPr kumimoji="1" lang="en-US" altLang="zh-TW" sz="1000" b="1" dirty="0">
                    <a:solidFill>
                      <a:schemeClr val="bg1"/>
                    </a:solidFill>
                    <a:ea typeface="PMingLiU" pitchFamily="18" charset="-120"/>
                  </a:rPr>
                  <a:t>166/166/166</a:t>
                </a:r>
                <a:endParaRPr kumimoji="1" lang="en-GB" sz="1000" b="1" dirty="0">
                  <a:solidFill>
                    <a:schemeClr val="bg1"/>
                  </a:solidFill>
                  <a:ea typeface="華康簡楷" pitchFamily="65" charset="-120"/>
                </a:endParaRPr>
              </a:p>
            </p:txBody>
          </p:sp>
          <p:sp>
            <p:nvSpPr>
              <p:cNvPr id="48" name="Rectangle 15"/>
              <p:cNvSpPr>
                <a:spLocks noChangeArrowheads="1"/>
              </p:cNvSpPr>
              <p:nvPr/>
            </p:nvSpPr>
            <p:spPr bwMode="auto">
              <a:xfrm>
                <a:off x="-2319282" y="1669906"/>
                <a:ext cx="792000" cy="324000"/>
              </a:xfrm>
              <a:prstGeom prst="rect">
                <a:avLst/>
              </a:prstGeom>
              <a:solidFill>
                <a:srgbClr val="A4C3E2"/>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164/195/226</a:t>
                </a:r>
                <a:endParaRPr kumimoji="1" lang="en-US" altLang="en-US" sz="1000" b="1" dirty="0">
                  <a:solidFill>
                    <a:schemeClr val="bg1"/>
                  </a:solidFill>
                  <a:ea typeface="PMingLiU" pitchFamily="18" charset="-120"/>
                </a:endParaRPr>
              </a:p>
            </p:txBody>
          </p:sp>
          <p:sp>
            <p:nvSpPr>
              <p:cNvPr id="49" name="Rectangle 15"/>
              <p:cNvSpPr>
                <a:spLocks noChangeArrowheads="1"/>
              </p:cNvSpPr>
              <p:nvPr/>
            </p:nvSpPr>
            <p:spPr bwMode="auto">
              <a:xfrm>
                <a:off x="-2319282" y="2043138"/>
                <a:ext cx="792000" cy="324000"/>
              </a:xfrm>
              <a:prstGeom prst="rect">
                <a:avLst/>
              </a:prstGeom>
              <a:solidFill>
                <a:schemeClr val="accent6"/>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2</a:t>
                </a:r>
                <a:r>
                  <a:rPr kumimoji="1" lang="en-US" altLang="zh-CN" sz="1000" b="1" dirty="0">
                    <a:solidFill>
                      <a:schemeClr val="bg1"/>
                    </a:solidFill>
                    <a:ea typeface="PMingLiU" pitchFamily="18" charset="-120"/>
                  </a:rPr>
                  <a:t>42</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178</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180</a:t>
                </a:r>
                <a:endParaRPr kumimoji="1" lang="en-US" altLang="zh-TW" sz="1000" b="1" dirty="0">
                  <a:solidFill>
                    <a:schemeClr val="bg1"/>
                  </a:solidFill>
                  <a:ea typeface="PMingLiU" pitchFamily="18" charset="-120"/>
                </a:endParaRPr>
              </a:p>
            </p:txBody>
          </p:sp>
          <p:sp>
            <p:nvSpPr>
              <p:cNvPr id="50" name="Rectangle 15"/>
              <p:cNvSpPr>
                <a:spLocks noChangeArrowheads="1"/>
              </p:cNvSpPr>
              <p:nvPr/>
            </p:nvSpPr>
            <p:spPr bwMode="auto">
              <a:xfrm>
                <a:off x="-2319282" y="1296674"/>
                <a:ext cx="792000" cy="324000"/>
              </a:xfrm>
              <a:prstGeom prst="rect">
                <a:avLst/>
              </a:prstGeom>
              <a:solidFill>
                <a:srgbClr val="5685B8"/>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chemeClr val="bg1"/>
                    </a:solidFill>
                    <a:ea typeface="PMingLiU" pitchFamily="18" charset="-120"/>
                  </a:rPr>
                  <a:t>86/133/184</a:t>
                </a:r>
                <a:endParaRPr kumimoji="1" lang="en-US" altLang="en-US" sz="1000" b="1" dirty="0">
                  <a:solidFill>
                    <a:schemeClr val="bg1"/>
                  </a:solidFill>
                  <a:ea typeface="PMingLiU" pitchFamily="18" charset="-120"/>
                </a:endParaRPr>
              </a:p>
            </p:txBody>
          </p:sp>
          <p:sp>
            <p:nvSpPr>
              <p:cNvPr id="51" name="Rectangle 15"/>
              <p:cNvSpPr>
                <a:spLocks noChangeArrowheads="1"/>
              </p:cNvSpPr>
              <p:nvPr/>
            </p:nvSpPr>
            <p:spPr bwMode="auto">
              <a:xfrm>
                <a:off x="-2319282" y="3162834"/>
                <a:ext cx="792000" cy="324000"/>
              </a:xfrm>
              <a:prstGeom prst="rect">
                <a:avLst/>
              </a:prstGeom>
              <a:solidFill>
                <a:srgbClr val="DDEAF9"/>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21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234</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249</a:t>
                </a:r>
                <a:endParaRPr kumimoji="1" lang="en-US" altLang="en-US" sz="1000" b="1" dirty="0">
                  <a:solidFill>
                    <a:srgbClr val="000000"/>
                  </a:solidFill>
                  <a:ea typeface="PMingLiU" pitchFamily="18" charset="-120"/>
                </a:endParaRPr>
              </a:p>
            </p:txBody>
          </p:sp>
          <p:sp>
            <p:nvSpPr>
              <p:cNvPr id="52" name="Rectangle 15"/>
              <p:cNvSpPr>
                <a:spLocks noChangeArrowheads="1"/>
              </p:cNvSpPr>
              <p:nvPr/>
            </p:nvSpPr>
            <p:spPr bwMode="auto">
              <a:xfrm>
                <a:off x="-2319282" y="2416370"/>
                <a:ext cx="792000" cy="324000"/>
              </a:xfrm>
              <a:prstGeom prst="rect">
                <a:avLst/>
              </a:prstGeom>
              <a:solidFill>
                <a:srgbClr val="F9E1E1"/>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249/225/225</a:t>
                </a:r>
                <a:endParaRPr kumimoji="1" lang="en-US" altLang="en-US" sz="1000" b="1" dirty="0">
                  <a:solidFill>
                    <a:srgbClr val="000000"/>
                  </a:solidFill>
                  <a:ea typeface="PMingLiU" pitchFamily="18" charset="-120"/>
                </a:endParaRPr>
              </a:p>
            </p:txBody>
          </p:sp>
          <p:sp>
            <p:nvSpPr>
              <p:cNvPr id="53" name="Rectangle 15"/>
              <p:cNvSpPr>
                <a:spLocks noChangeArrowheads="1"/>
              </p:cNvSpPr>
              <p:nvPr/>
            </p:nvSpPr>
            <p:spPr bwMode="auto">
              <a:xfrm>
                <a:off x="-2319282" y="2789602"/>
                <a:ext cx="79200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37</a:t>
                </a:r>
                <a:endParaRPr kumimoji="1" lang="en-US" altLang="en-US" sz="1000" b="1" dirty="0">
                  <a:solidFill>
                    <a:srgbClr val="000000"/>
                  </a:solidFill>
                  <a:ea typeface="PMingLiU" pitchFamily="18" charset="-120"/>
                </a:endParaRPr>
              </a:p>
            </p:txBody>
          </p:sp>
          <p:sp>
            <p:nvSpPr>
              <p:cNvPr id="54" name="矩形 53"/>
              <p:cNvSpPr/>
              <p:nvPr/>
            </p:nvSpPr>
            <p:spPr>
              <a:xfrm>
                <a:off x="-2830407" y="3620178"/>
                <a:ext cx="400110" cy="2196196"/>
              </a:xfrm>
              <a:prstGeom prst="rect">
                <a:avLst/>
              </a:prstGeom>
              <a:solidFill>
                <a:schemeClr val="accent3">
                  <a:lumMod val="20000"/>
                  <a:lumOff val="80000"/>
                </a:schemeClr>
              </a:solidFill>
            </p:spPr>
            <p:txBody>
              <a:bodyPr vert="eaVert" wrap="square">
                <a:spAutoFit/>
              </a:bodyPr>
              <a:lstStyle/>
              <a:p>
                <a:pPr algn="ctr"/>
                <a:r>
                  <a:rPr lang="zh-CN" altLang="en-US" sz="1400" b="1" dirty="0">
                    <a:solidFill>
                      <a:srgbClr val="000000"/>
                    </a:solidFill>
                  </a:rPr>
                  <a:t>辅助色</a:t>
                </a:r>
                <a:endParaRPr lang="zh-CN" altLang="en-US" sz="1400" b="1" dirty="0">
                  <a:solidFill>
                    <a:srgbClr val="000000"/>
                  </a:solidFill>
                </a:endParaRPr>
              </a:p>
            </p:txBody>
          </p:sp>
          <p:sp>
            <p:nvSpPr>
              <p:cNvPr id="55" name="Rectangle 15"/>
              <p:cNvSpPr>
                <a:spLocks noChangeArrowheads="1"/>
              </p:cNvSpPr>
              <p:nvPr/>
            </p:nvSpPr>
            <p:spPr bwMode="auto">
              <a:xfrm>
                <a:off x="-2319282" y="3626210"/>
                <a:ext cx="792000" cy="324000"/>
              </a:xfrm>
              <a:prstGeom prst="rect">
                <a:avLst/>
              </a:prstGeom>
              <a:solidFill>
                <a:schemeClr val="bg1">
                  <a:lumMod val="5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r>
                  <a:rPr kumimoji="1" lang="en-US" altLang="zh-TW" sz="1000" b="1" dirty="0">
                    <a:solidFill>
                      <a:schemeClr val="bg1"/>
                    </a:solidFill>
                    <a:ea typeface="PMingLiU" pitchFamily="18" charset="-120"/>
                  </a:rPr>
                  <a:t>/</a:t>
                </a:r>
                <a:r>
                  <a:rPr kumimoji="1" lang="en-US" altLang="zh-CN" sz="1000" b="1" dirty="0">
                    <a:solidFill>
                      <a:schemeClr val="bg1"/>
                    </a:solidFill>
                    <a:ea typeface="PMingLiU" pitchFamily="18" charset="-120"/>
                  </a:rPr>
                  <a:t>127</a:t>
                </a:r>
                <a:endParaRPr kumimoji="1" lang="en-US" altLang="en-US" sz="1000" b="1" dirty="0">
                  <a:solidFill>
                    <a:schemeClr val="bg1"/>
                  </a:solidFill>
                  <a:ea typeface="PMingLiU" pitchFamily="18" charset="-120"/>
                </a:endParaRPr>
              </a:p>
            </p:txBody>
          </p:sp>
          <p:sp>
            <p:nvSpPr>
              <p:cNvPr id="56" name="Rectangle 15"/>
              <p:cNvSpPr>
                <a:spLocks noChangeArrowheads="1"/>
              </p:cNvSpPr>
              <p:nvPr/>
            </p:nvSpPr>
            <p:spPr bwMode="auto">
              <a:xfrm>
                <a:off x="-2319282" y="3999442"/>
                <a:ext cx="79200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217</a:t>
                </a:r>
                <a:endParaRPr kumimoji="1" lang="en-US" altLang="en-US" sz="1000" b="1" dirty="0">
                  <a:solidFill>
                    <a:srgbClr val="000000"/>
                  </a:solidFill>
                  <a:ea typeface="PMingLiU" pitchFamily="18" charset="-120"/>
                </a:endParaRPr>
              </a:p>
            </p:txBody>
          </p:sp>
          <p:sp>
            <p:nvSpPr>
              <p:cNvPr id="57" name="Rectangle 15"/>
              <p:cNvSpPr>
                <a:spLocks noChangeArrowheads="1"/>
              </p:cNvSpPr>
              <p:nvPr/>
            </p:nvSpPr>
            <p:spPr bwMode="auto">
              <a:xfrm>
                <a:off x="-2319282" y="4372674"/>
                <a:ext cx="792000" cy="324000"/>
              </a:xfrm>
              <a:prstGeom prst="rect">
                <a:avLst/>
              </a:prstGeom>
              <a:solidFill>
                <a:schemeClr val="accent4">
                  <a:lumMod val="20000"/>
                  <a:lumOff val="80000"/>
                </a:schemeClr>
              </a:solidFill>
              <a:ln>
                <a:noFill/>
              </a:ln>
              <a:effectLst/>
            </p:spPr>
            <p:txBody>
              <a:bodyPr wrap="square" lIns="36000" rIns="36000" anchor="ctr"/>
              <a:lstStyle/>
              <a:p>
                <a:pPr algn="ctr" fontAlgn="base">
                  <a:lnSpc>
                    <a:spcPct val="90000"/>
                  </a:lnSpc>
                  <a:spcAft>
                    <a:spcPct val="0"/>
                  </a:spcAft>
                  <a:buClr>
                    <a:srgbClr val="1B56A2"/>
                  </a:buClr>
                </a:pPr>
                <a:r>
                  <a:rPr kumimoji="1" lang="en-US" altLang="zh-CN" sz="1000" b="1" dirty="0">
                    <a:solidFill>
                      <a:srgbClr val="000000"/>
                    </a:solidFill>
                    <a:ea typeface="PMingLiU" pitchFamily="18" charset="-120"/>
                  </a:rPr>
                  <a:t>221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41</a:t>
                </a:r>
                <a:endParaRPr kumimoji="1" lang="en-US" altLang="en-US" sz="1000" b="1" dirty="0">
                  <a:solidFill>
                    <a:srgbClr val="000000"/>
                  </a:solidFill>
                  <a:ea typeface="PMingLiU" pitchFamily="18" charset="-120"/>
                </a:endParaRPr>
              </a:p>
            </p:txBody>
          </p:sp>
          <p:sp>
            <p:nvSpPr>
              <p:cNvPr id="58" name="Rectangle 15"/>
              <p:cNvSpPr>
                <a:spLocks noChangeArrowheads="1"/>
              </p:cNvSpPr>
              <p:nvPr/>
            </p:nvSpPr>
            <p:spPr bwMode="auto">
              <a:xfrm>
                <a:off x="-2319282" y="4745906"/>
                <a:ext cx="79200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37</a:t>
                </a:r>
                <a:r>
                  <a:rPr kumimoji="1" lang="en-US" altLang="zh-TW" sz="1000" b="1" dirty="0">
                    <a:ea typeface="PMingLiU" pitchFamily="18" charset="-120"/>
                  </a:rPr>
                  <a:t>/</a:t>
                </a:r>
                <a:r>
                  <a:rPr kumimoji="1" lang="en-US" altLang="zh-CN" sz="1000" b="1" dirty="0">
                    <a:ea typeface="PMingLiU" pitchFamily="18" charset="-120"/>
                  </a:rPr>
                  <a:t>243</a:t>
                </a:r>
                <a:r>
                  <a:rPr kumimoji="1" lang="en-US" altLang="zh-TW" sz="1000" b="1" dirty="0">
                    <a:ea typeface="PMingLiU" pitchFamily="18" charset="-120"/>
                  </a:rPr>
                  <a:t>/</a:t>
                </a:r>
                <a:r>
                  <a:rPr kumimoji="1" lang="en-US" altLang="zh-CN" sz="1000" b="1" dirty="0">
                    <a:ea typeface="PMingLiU" pitchFamily="18" charset="-120"/>
                  </a:rPr>
                  <a:t>249</a:t>
                </a:r>
                <a:endParaRPr kumimoji="1" lang="en-US" altLang="zh-TW" sz="1000" b="1" dirty="0">
                  <a:ea typeface="PMingLiU" pitchFamily="18" charset="-120"/>
                </a:endParaRPr>
              </a:p>
            </p:txBody>
          </p:sp>
          <p:sp>
            <p:nvSpPr>
              <p:cNvPr id="59" name="Rectangle 15"/>
              <p:cNvSpPr>
                <a:spLocks noChangeArrowheads="1"/>
              </p:cNvSpPr>
              <p:nvPr/>
            </p:nvSpPr>
            <p:spPr bwMode="auto">
              <a:xfrm>
                <a:off x="-2319282" y="5492374"/>
                <a:ext cx="79200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solidFill>
                      <a:srgbClr val="000000"/>
                    </a:solidFill>
                    <a:ea typeface="PMingLiU" pitchFamily="18" charset="-120"/>
                  </a:rPr>
                  <a:t>2</a:t>
                </a:r>
                <a:r>
                  <a:rPr kumimoji="1" lang="en-US" altLang="zh-CN" sz="1000" b="1" dirty="0">
                    <a:solidFill>
                      <a:srgbClr val="000000"/>
                    </a:solidFill>
                    <a:ea typeface="PMingLiU" pitchFamily="18" charset="-120"/>
                  </a:rPr>
                  <a:t>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r>
                  <a:rPr kumimoji="1" lang="en-US" altLang="zh-TW" sz="1000" b="1" dirty="0">
                    <a:solidFill>
                      <a:srgbClr val="000000"/>
                    </a:solidFill>
                    <a:ea typeface="PMingLiU" pitchFamily="18" charset="-120"/>
                  </a:rPr>
                  <a:t>/</a:t>
                </a:r>
                <a:r>
                  <a:rPr kumimoji="1" lang="en-US" altLang="zh-CN" sz="1000" b="1" dirty="0">
                    <a:solidFill>
                      <a:srgbClr val="000000"/>
                    </a:solidFill>
                    <a:ea typeface="PMingLiU" pitchFamily="18" charset="-120"/>
                  </a:rPr>
                  <a:t>231</a:t>
                </a:r>
                <a:endParaRPr kumimoji="1" lang="en-US" altLang="en-US" sz="1000" b="1" dirty="0">
                  <a:solidFill>
                    <a:srgbClr val="000000"/>
                  </a:solidFill>
                  <a:ea typeface="PMingLiU" pitchFamily="18" charset="-120"/>
                </a:endParaRPr>
              </a:p>
            </p:txBody>
          </p:sp>
          <p:sp>
            <p:nvSpPr>
              <p:cNvPr id="60" name="Rectangle 15"/>
              <p:cNvSpPr>
                <a:spLocks noChangeArrowheads="1"/>
              </p:cNvSpPr>
              <p:nvPr/>
            </p:nvSpPr>
            <p:spPr bwMode="auto">
              <a:xfrm>
                <a:off x="-1376659" y="550210"/>
                <a:ext cx="934510" cy="324000"/>
              </a:xfrm>
              <a:prstGeom prst="rect">
                <a:avLst/>
              </a:prstGeom>
              <a:solidFill>
                <a:srgbClr val="4C5663"/>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chemeClr val="bg1"/>
                    </a:solidFill>
                    <a:latin typeface="Arial" panose="020B0604020202020204" pitchFamily="34" charset="0"/>
                    <a:ea typeface="楷体_GB2312" panose="02010609030101010101" pitchFamily="49" charset="-122"/>
                  </a:rPr>
                  <a:t>标题</a:t>
                </a:r>
                <a:endParaRPr kumimoji="1" lang="en-US" altLang="en-US" sz="1000" b="1" dirty="0">
                  <a:solidFill>
                    <a:schemeClr val="bg1"/>
                  </a:solidFill>
                  <a:latin typeface="Arial" panose="020B0604020202020204" pitchFamily="34" charset="0"/>
                  <a:ea typeface="楷体_GB2312" panose="02010609030101010101" pitchFamily="49" charset="-122"/>
                </a:endParaRPr>
              </a:p>
            </p:txBody>
          </p:sp>
          <p:sp>
            <p:nvSpPr>
              <p:cNvPr id="61" name="Rectangle 15"/>
              <p:cNvSpPr>
                <a:spLocks noChangeArrowheads="1"/>
              </p:cNvSpPr>
              <p:nvPr/>
            </p:nvSpPr>
            <p:spPr bwMode="auto">
              <a:xfrm>
                <a:off x="-1376659" y="3626210"/>
                <a:ext cx="934510" cy="324000"/>
              </a:xfrm>
              <a:prstGeom prst="rect">
                <a:avLst/>
              </a:prstGeom>
              <a:solidFill>
                <a:schemeClr val="bg1">
                  <a:lumMod val="50000"/>
                </a:schemeClr>
              </a:solidFill>
              <a:ln>
                <a:noFill/>
              </a:ln>
              <a:effectLst/>
            </p:spPr>
            <p:txBody>
              <a:bodyPr wrap="square" lIns="36000" rIns="36000" anchor="ctr"/>
              <a:lstStyle/>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连接线</a:t>
                </a:r>
                <a:r>
                  <a:rPr kumimoji="1" lang="en-US" altLang="zh-CN" sz="1000" b="1" kern="0" dirty="0">
                    <a:solidFill>
                      <a:srgbClr val="FFFFFF"/>
                    </a:solidFill>
                    <a:latin typeface="Arial" panose="020B0604020202020204" pitchFamily="34" charset="0"/>
                    <a:ea typeface="楷体_GB2312" panose="02010609030101010101" pitchFamily="49" charset="-122"/>
                  </a:rPr>
                  <a:t>/</a:t>
                </a:r>
                <a:r>
                  <a:rPr kumimoji="1" lang="zh-CN" altLang="en-US" sz="1000" b="1" kern="0" dirty="0">
                    <a:solidFill>
                      <a:srgbClr val="FFFFFF"/>
                    </a:solidFill>
                    <a:latin typeface="Arial" panose="020B0604020202020204" pitchFamily="34" charset="0"/>
                    <a:ea typeface="楷体_GB2312" panose="02010609030101010101" pitchFamily="49" charset="-122"/>
                  </a:rPr>
                  <a:t>图轴线</a:t>
                </a:r>
                <a:r>
                  <a:rPr kumimoji="1" lang="en-US" altLang="zh-CN" sz="1000" b="1" kern="0" dirty="0">
                    <a:solidFill>
                      <a:srgbClr val="FFFFFF"/>
                    </a:solidFill>
                    <a:latin typeface="Arial" panose="020B0604020202020204" pitchFamily="34" charset="0"/>
                    <a:ea typeface="楷体_GB2312" panose="02010609030101010101" pitchFamily="49" charset="-122"/>
                  </a:rPr>
                  <a:t>/</a:t>
                </a:r>
                <a:endParaRPr kumimoji="1" lang="en-GB" altLang="zh-CN" sz="1000" b="1" kern="0" dirty="0">
                  <a:solidFill>
                    <a:srgbClr val="FFFFFF"/>
                  </a:solidFill>
                  <a:latin typeface="Arial" panose="020B0604020202020204" pitchFamily="34" charset="0"/>
                  <a:ea typeface="楷体_GB2312" panose="02010609030101010101" pitchFamily="49" charset="-122"/>
                </a:endParaRPr>
              </a:p>
              <a:p>
                <a:pPr lvl="0" fontAlgn="base">
                  <a:spcBef>
                    <a:spcPct val="0"/>
                  </a:spcBef>
                  <a:spcAft>
                    <a:spcPct val="0"/>
                  </a:spcAft>
                  <a:buClr>
                    <a:srgbClr val="1B56A2"/>
                  </a:buClr>
                  <a:defRPr/>
                </a:pPr>
                <a:r>
                  <a:rPr kumimoji="1" lang="zh-CN" altLang="en-US" sz="1000" b="1" kern="0" dirty="0">
                    <a:solidFill>
                      <a:srgbClr val="FFFFFF"/>
                    </a:solidFill>
                    <a:latin typeface="Arial" panose="020B0604020202020204" pitchFamily="34" charset="0"/>
                    <a:ea typeface="楷体_GB2312" panose="02010609030101010101" pitchFamily="49" charset="-122"/>
                  </a:rPr>
                  <a:t>表格框线</a:t>
                </a:r>
                <a:endParaRPr kumimoji="1" lang="en-US" altLang="zh-CN" sz="1000" b="1" kern="0" dirty="0">
                  <a:solidFill>
                    <a:srgbClr val="FFFFFF"/>
                  </a:solidFill>
                  <a:latin typeface="Arial" panose="020B0604020202020204" pitchFamily="34" charset="0"/>
                  <a:ea typeface="楷体_GB2312" panose="02010609030101010101" pitchFamily="49" charset="-122"/>
                </a:endParaRPr>
              </a:p>
            </p:txBody>
          </p:sp>
          <p:sp>
            <p:nvSpPr>
              <p:cNvPr id="62" name="Rectangle 15"/>
              <p:cNvSpPr>
                <a:spLocks noChangeArrowheads="1"/>
              </p:cNvSpPr>
              <p:nvPr/>
            </p:nvSpPr>
            <p:spPr bwMode="auto">
              <a:xfrm>
                <a:off x="-1376659" y="3999443"/>
                <a:ext cx="934510" cy="324000"/>
              </a:xfrm>
              <a:prstGeom prst="rect">
                <a:avLst/>
              </a:prstGeom>
              <a:solidFill>
                <a:schemeClr val="bg1">
                  <a:lumMod val="85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二级标题</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箭头</a:t>
                </a:r>
                <a:endParaRPr kumimoji="1" lang="en-US" altLang="en-US" sz="1000" b="1" dirty="0">
                  <a:latin typeface="Arial" panose="020B0604020202020204" pitchFamily="34" charset="0"/>
                  <a:ea typeface="楷体_GB2312" panose="02010609030101010101" pitchFamily="49" charset="-122"/>
                </a:endParaRPr>
              </a:p>
            </p:txBody>
          </p:sp>
          <p:sp>
            <p:nvSpPr>
              <p:cNvPr id="63" name="Rectangle 15"/>
              <p:cNvSpPr>
                <a:spLocks noChangeArrowheads="1"/>
              </p:cNvSpPr>
              <p:nvPr/>
            </p:nvSpPr>
            <p:spPr bwMode="auto">
              <a:xfrm>
                <a:off x="-1376659" y="2789602"/>
                <a:ext cx="934510" cy="324000"/>
              </a:xfrm>
              <a:prstGeom prst="rect">
                <a:avLst/>
              </a:prstGeom>
              <a:solidFill>
                <a:schemeClr val="accent3">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文本框底纹</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4" name="Rectangle 15"/>
              <p:cNvSpPr>
                <a:spLocks noChangeArrowheads="1"/>
              </p:cNvSpPr>
              <p:nvPr/>
            </p:nvSpPr>
            <p:spPr bwMode="auto">
              <a:xfrm>
                <a:off x="-1376659" y="4372676"/>
                <a:ext cx="934510" cy="324000"/>
              </a:xfrm>
              <a:prstGeom prst="rect">
                <a:avLst/>
              </a:prstGeom>
              <a:solidFill>
                <a:schemeClr val="accent4">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地图底纹</a:t>
                </a:r>
                <a:endParaRPr kumimoji="1" lang="en-US" altLang="zh-CN" sz="1000" b="1" dirty="0">
                  <a:solidFill>
                    <a:srgbClr val="000000"/>
                  </a:solidFill>
                  <a:latin typeface="Arial" panose="020B0604020202020204" pitchFamily="34" charset="0"/>
                  <a:ea typeface="楷体_GB2312" panose="02010609030101010101" pitchFamily="49" charset="-122"/>
                </a:endParaRPr>
              </a:p>
            </p:txBody>
          </p:sp>
          <p:sp>
            <p:nvSpPr>
              <p:cNvPr id="65" name="Rectangle 15"/>
              <p:cNvSpPr>
                <a:spLocks noChangeArrowheads="1"/>
              </p:cNvSpPr>
              <p:nvPr/>
            </p:nvSpPr>
            <p:spPr bwMode="auto">
              <a:xfrm>
                <a:off x="-1376659" y="4745909"/>
                <a:ext cx="934510" cy="324000"/>
              </a:xfrm>
              <a:prstGeom prst="rect">
                <a:avLst/>
              </a:prstGeom>
              <a:solidFill>
                <a:schemeClr val="accent5">
                  <a:lumMod val="20000"/>
                  <a:lumOff val="80000"/>
                </a:schemeClr>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TW" sz="1000" b="1" dirty="0">
                  <a:latin typeface="Arial" panose="020B0604020202020204" pitchFamily="34" charset="0"/>
                  <a:ea typeface="楷体_GB2312" panose="02010609030101010101" pitchFamily="49" charset="-122"/>
                </a:endParaRPr>
              </a:p>
            </p:txBody>
          </p:sp>
          <p:sp>
            <p:nvSpPr>
              <p:cNvPr id="66" name="Rectangle 15"/>
              <p:cNvSpPr>
                <a:spLocks noChangeArrowheads="1"/>
              </p:cNvSpPr>
              <p:nvPr/>
            </p:nvSpPr>
            <p:spPr bwMode="auto">
              <a:xfrm>
                <a:off x="-1376659" y="5492374"/>
                <a:ext cx="934510" cy="324000"/>
              </a:xfrm>
              <a:prstGeom prst="rect">
                <a:avLst/>
              </a:prstGeom>
              <a:solidFill>
                <a:srgbClr val="E7E7E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solidFill>
                      <a:srgbClr val="000000"/>
                    </a:solidFill>
                    <a:latin typeface="Arial" panose="020B0604020202020204" pitchFamily="34" charset="0"/>
                    <a:ea typeface="楷体_GB2312" panose="02010609030101010101" pitchFamily="49" charset="-122"/>
                  </a:rPr>
                  <a:t>表格交替行（自动生成）</a:t>
                </a:r>
                <a:endParaRPr kumimoji="1" lang="en-US" altLang="en-US" sz="1000" b="1" dirty="0">
                  <a:solidFill>
                    <a:srgbClr val="000000"/>
                  </a:solidFill>
                  <a:latin typeface="Arial" panose="020B0604020202020204" pitchFamily="34" charset="0"/>
                  <a:ea typeface="楷体_GB2312" panose="02010609030101010101" pitchFamily="49" charset="-122"/>
                </a:endParaRPr>
              </a:p>
            </p:txBody>
          </p:sp>
          <p:sp>
            <p:nvSpPr>
              <p:cNvPr id="67" name="Rectangle 15"/>
              <p:cNvSpPr>
                <a:spLocks noChangeArrowheads="1"/>
              </p:cNvSpPr>
              <p:nvPr/>
            </p:nvSpPr>
            <p:spPr bwMode="auto">
              <a:xfrm>
                <a:off x="-2319282" y="5119138"/>
                <a:ext cx="79200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en-US" altLang="zh-TW" sz="1000" b="1" dirty="0">
                    <a:ea typeface="PMingLiU" pitchFamily="18" charset="-120"/>
                  </a:rPr>
                  <a:t>2</a:t>
                </a:r>
                <a:r>
                  <a:rPr kumimoji="1" lang="en-US" altLang="zh-CN" sz="1000" b="1" dirty="0">
                    <a:ea typeface="PMingLiU" pitchFamily="18" charset="-120"/>
                  </a:rPr>
                  <a:t>54</a:t>
                </a:r>
                <a:r>
                  <a:rPr kumimoji="1" lang="en-US" altLang="zh-TW" sz="1000" b="1" dirty="0">
                    <a:ea typeface="PMingLiU" pitchFamily="18" charset="-120"/>
                  </a:rPr>
                  <a:t>/</a:t>
                </a:r>
                <a:r>
                  <a:rPr kumimoji="1" lang="en-US" altLang="zh-CN" sz="1000" b="1" dirty="0">
                    <a:ea typeface="PMingLiU" pitchFamily="18" charset="-120"/>
                  </a:rPr>
                  <a:t>246</a:t>
                </a:r>
                <a:r>
                  <a:rPr kumimoji="1" lang="en-US" altLang="zh-TW" sz="1000" b="1" dirty="0">
                    <a:ea typeface="PMingLiU" pitchFamily="18" charset="-120"/>
                  </a:rPr>
                  <a:t>/</a:t>
                </a:r>
                <a:r>
                  <a:rPr kumimoji="1" lang="en-US" altLang="zh-CN" sz="1000" b="1" dirty="0">
                    <a:ea typeface="PMingLiU" pitchFamily="18" charset="-120"/>
                  </a:rPr>
                  <a:t>215</a:t>
                </a:r>
                <a:endParaRPr kumimoji="1" lang="en-US" altLang="zh-TW" sz="1000" b="1" dirty="0">
                  <a:ea typeface="PMingLiU" pitchFamily="18" charset="-120"/>
                </a:endParaRPr>
              </a:p>
            </p:txBody>
          </p:sp>
          <p:sp>
            <p:nvSpPr>
              <p:cNvPr id="68" name="Rectangle 15"/>
              <p:cNvSpPr>
                <a:spLocks noChangeArrowheads="1"/>
              </p:cNvSpPr>
              <p:nvPr/>
            </p:nvSpPr>
            <p:spPr bwMode="auto">
              <a:xfrm>
                <a:off x="-1376659" y="5119142"/>
                <a:ext cx="934510" cy="324000"/>
              </a:xfrm>
              <a:prstGeom prst="rect">
                <a:avLst/>
              </a:prstGeom>
              <a:solidFill>
                <a:srgbClr val="FEF6D7"/>
              </a:solidFill>
              <a:ln>
                <a:noFill/>
              </a:ln>
              <a:effectLst/>
            </p:spPr>
            <p:txBody>
              <a:bodyPr wrap="square" lIns="36000" rIns="36000" anchor="ctr"/>
              <a:lstStyle/>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强调</a:t>
                </a:r>
                <a:r>
                  <a:rPr kumimoji="1" lang="en-US" altLang="zh-CN" sz="1000" b="1" dirty="0">
                    <a:latin typeface="Arial" panose="020B0604020202020204" pitchFamily="34" charset="0"/>
                    <a:ea typeface="楷体_GB2312" panose="02010609030101010101" pitchFamily="49" charset="-122"/>
                  </a:rPr>
                  <a:t>/</a:t>
                </a:r>
                <a:r>
                  <a:rPr kumimoji="1" lang="zh-CN" altLang="en-US" sz="1000" b="1" dirty="0">
                    <a:latin typeface="Arial" panose="020B0604020202020204" pitchFamily="34" charset="0"/>
                    <a:ea typeface="楷体_GB2312" panose="02010609030101010101" pitchFamily="49" charset="-122"/>
                  </a:rPr>
                  <a:t>底纹</a:t>
                </a:r>
                <a:endParaRPr kumimoji="1" lang="en-US" altLang="zh-CN" sz="1000" b="1" dirty="0">
                  <a:latin typeface="Arial" panose="020B0604020202020204" pitchFamily="34" charset="0"/>
                  <a:ea typeface="楷体_GB2312" panose="02010609030101010101" pitchFamily="49" charset="-122"/>
                </a:endParaRPr>
              </a:p>
              <a:p>
                <a:pPr algn="ctr" fontAlgn="base">
                  <a:spcBef>
                    <a:spcPct val="20000"/>
                  </a:spcBef>
                  <a:spcAft>
                    <a:spcPct val="0"/>
                  </a:spcAft>
                  <a:buClr>
                    <a:srgbClr val="1B56A2"/>
                  </a:buClr>
                  <a:buFont typeface="Wingdings" panose="05000000000000000000" pitchFamily="2" charset="2"/>
                  <a:buNone/>
                </a:pPr>
                <a:r>
                  <a:rPr kumimoji="1" lang="zh-CN" altLang="en-US" sz="1000" b="1" dirty="0">
                    <a:latin typeface="Arial" panose="020B0604020202020204" pitchFamily="34" charset="0"/>
                    <a:ea typeface="楷体_GB2312" panose="02010609030101010101" pitchFamily="49" charset="-122"/>
                  </a:rPr>
                  <a:t>（备选）</a:t>
                </a:r>
                <a:endParaRPr kumimoji="1" lang="en-US" altLang="zh-TW" sz="1000" b="1" dirty="0">
                  <a:latin typeface="Arial" panose="020B0604020202020204" pitchFamily="34" charset="0"/>
                  <a:ea typeface="楷体_GB2312" panose="02010609030101010101" pitchFamily="49" charset="-122"/>
                </a:endParaRPr>
              </a:p>
            </p:txBody>
          </p:sp>
        </p:gr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dt="0"/>
  <p:txStyles>
    <p:titleStyle>
      <a:lvl1pPr algn="l" rtl="0" eaLnBrk="1" fontAlgn="base" hangingPunct="1">
        <a:spcBef>
          <a:spcPct val="0"/>
        </a:spcBef>
        <a:spcAft>
          <a:spcPct val="0"/>
        </a:spcAft>
        <a:defRPr kumimoji="1" lang="en-US" altLang="zh-TW" sz="2200" b="1" kern="0" baseline="0" dirty="0" smtClean="0">
          <a:solidFill>
            <a:schemeClr val="tx1"/>
          </a:solidFill>
          <a:latin typeface="Arial" panose="020B0604020202020204" pitchFamily="34" charset="0"/>
          <a:ea typeface="楷体_GB2312" panose="02010609030101010101" pitchFamily="49" charset="-122"/>
          <a:cs typeface="+mj-cs"/>
        </a:defRPr>
      </a:lvl1pPr>
      <a:lvl2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2pPr>
      <a:lvl3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3pPr>
      <a:lvl4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4pPr>
      <a:lvl5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5pPr>
      <a:lvl6pPr marL="4953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6pPr>
      <a:lvl7pPr marL="9906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7pPr>
      <a:lvl8pPr marL="14859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8pPr>
      <a:lvl9pPr marL="19812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9pPr>
    </p:titleStyle>
    <p:bodyStyle>
      <a:lvl1pPr marL="180340" indent="-180340" algn="l" rtl="0" eaLnBrk="1" fontAlgn="base" hangingPunct="1">
        <a:spcBef>
          <a:spcPct val="20000"/>
        </a:spcBef>
        <a:spcAft>
          <a:spcPct val="20000"/>
        </a:spcAft>
        <a:buClr>
          <a:srgbClr val="D20A10"/>
        </a:buClr>
        <a:buSzPct val="60000"/>
        <a:buFont typeface="Wingdings" panose="05000000000000000000" pitchFamily="2" charset="2"/>
        <a:buChar char="n"/>
        <a:defRPr kumimoji="1" lang="en-US" altLang="zh-TW" sz="1190" dirty="0" smtClean="0">
          <a:solidFill>
            <a:srgbClr val="000000"/>
          </a:solidFill>
          <a:latin typeface="+mn-lt"/>
          <a:ea typeface="+mn-ea"/>
          <a:cs typeface="+mn-cs"/>
        </a:defRPr>
      </a:lvl1pPr>
      <a:lvl2pPr marL="550545" indent="-175260" algn="l" rtl="0" eaLnBrk="1" fontAlgn="base" hangingPunct="1">
        <a:spcBef>
          <a:spcPct val="20000"/>
        </a:spcBef>
        <a:spcAft>
          <a:spcPct val="20000"/>
        </a:spcAft>
        <a:buClr>
          <a:schemeClr val="bg1">
            <a:lumMod val="50000"/>
          </a:schemeClr>
        </a:buClr>
        <a:buSzPct val="60000"/>
        <a:buFont typeface="Wingdings" panose="05000000000000000000" pitchFamily="2" charset="2"/>
        <a:buChar char="l"/>
        <a:defRPr kumimoji="1" lang="en-US" altLang="zh-TW" sz="1190" dirty="0" smtClean="0">
          <a:solidFill>
            <a:srgbClr val="000000"/>
          </a:solidFill>
          <a:latin typeface="+mn-lt"/>
          <a:ea typeface="+mn-ea"/>
        </a:defRPr>
      </a:lvl2pPr>
      <a:lvl3pPr marL="863600" indent="-151130" algn="l" rtl="0" eaLnBrk="1" fontAlgn="base" hangingPunct="1">
        <a:spcBef>
          <a:spcPct val="20000"/>
        </a:spcBef>
        <a:spcAft>
          <a:spcPct val="20000"/>
        </a:spcAft>
        <a:buClr>
          <a:srgbClr val="808080"/>
        </a:buClr>
        <a:buSzPct val="60000"/>
        <a:buFont typeface="Monotype Corsiva" panose="03010101010201010101" pitchFamily="66" charset="0"/>
        <a:buChar char="►"/>
        <a:defRPr kumimoji="1" lang="en-US" altLang="zh-TW" sz="1190" dirty="0" smtClean="0">
          <a:solidFill>
            <a:srgbClr val="000000"/>
          </a:solidFill>
          <a:latin typeface="+mn-lt"/>
          <a:ea typeface="+mn-ea"/>
        </a:defRPr>
      </a:lvl3pPr>
      <a:lvl4pPr marL="1238250" indent="-165100" algn="l" rtl="0" eaLnBrk="1" fontAlgn="base" hangingPunct="1">
        <a:spcBef>
          <a:spcPct val="20000"/>
        </a:spcBef>
        <a:spcAft>
          <a:spcPct val="20000"/>
        </a:spcAft>
        <a:buClr>
          <a:srgbClr val="808080"/>
        </a:buClr>
        <a:buFont typeface="Monotype Corsiva" panose="03010101010201010101" pitchFamily="66" charset="0"/>
        <a:buChar char="–"/>
        <a:defRPr kumimoji="1" lang="en-US" altLang="zh-TW" sz="1190" dirty="0" smtClean="0">
          <a:solidFill>
            <a:srgbClr val="000000"/>
          </a:solidFill>
          <a:latin typeface="+mn-lt"/>
          <a:ea typeface="+mn-ea"/>
        </a:defRPr>
      </a:lvl4pPr>
      <a:lvl5pPr marL="1559560" indent="-189230" algn="l" rtl="0" eaLnBrk="1" fontAlgn="base" hangingPunct="1">
        <a:spcBef>
          <a:spcPct val="20000"/>
        </a:spcBef>
        <a:spcAft>
          <a:spcPct val="20000"/>
        </a:spcAft>
        <a:buClr>
          <a:srgbClr val="808080"/>
        </a:buClr>
        <a:buFont typeface="Monotype Corsiva" panose="03010101010201010101" pitchFamily="66" charset="0"/>
        <a:buChar char="–"/>
        <a:defRPr kumimoji="1" lang="en-US" altLang="zh-TW" sz="1190" dirty="0" smtClean="0">
          <a:solidFill>
            <a:srgbClr val="000000"/>
          </a:solidFill>
          <a:latin typeface="+mn-lt"/>
          <a:ea typeface="+mn-ea"/>
        </a:defRPr>
      </a:lvl5pPr>
      <a:lvl6pPr marL="20548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6pPr>
      <a:lvl7pPr marL="25501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7pPr>
      <a:lvl8pPr marL="30454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8pPr>
      <a:lvl9pPr marL="35407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9pPr>
    </p:bodyStyle>
    <p:otherStyle>
      <a:defPPr>
        <a:defRPr lang="en-US"/>
      </a:defPPr>
      <a:lvl1pPr marL="0" algn="l" defTabSz="990600" rtl="0" eaLnBrk="1" latinLnBrk="0" hangingPunct="1">
        <a:defRPr sz="1950" kern="1200">
          <a:solidFill>
            <a:schemeClr val="tx1"/>
          </a:solidFill>
          <a:latin typeface="+mn-lt"/>
          <a:ea typeface="+mn-ea"/>
          <a:cs typeface="+mn-cs"/>
        </a:defRPr>
      </a:lvl1pPr>
      <a:lvl2pPr marL="495300" algn="l" defTabSz="990600" rtl="0" eaLnBrk="1" latinLnBrk="0" hangingPunct="1">
        <a:defRPr sz="1950" kern="1200">
          <a:solidFill>
            <a:schemeClr val="tx1"/>
          </a:solidFill>
          <a:latin typeface="+mn-lt"/>
          <a:ea typeface="+mn-ea"/>
          <a:cs typeface="+mn-cs"/>
        </a:defRPr>
      </a:lvl2pPr>
      <a:lvl3pPr marL="990600" algn="l" defTabSz="990600" rtl="0" eaLnBrk="1" latinLnBrk="0" hangingPunct="1">
        <a:defRPr sz="1950" kern="1200">
          <a:solidFill>
            <a:schemeClr val="tx1"/>
          </a:solidFill>
          <a:latin typeface="+mn-lt"/>
          <a:ea typeface="+mn-ea"/>
          <a:cs typeface="+mn-cs"/>
        </a:defRPr>
      </a:lvl3pPr>
      <a:lvl4pPr marL="1485900" algn="l" defTabSz="990600" rtl="0" eaLnBrk="1" latinLnBrk="0" hangingPunct="1">
        <a:defRPr sz="1950" kern="1200">
          <a:solidFill>
            <a:schemeClr val="tx1"/>
          </a:solidFill>
          <a:latin typeface="+mn-lt"/>
          <a:ea typeface="+mn-ea"/>
          <a:cs typeface="+mn-cs"/>
        </a:defRPr>
      </a:lvl4pPr>
      <a:lvl5pPr marL="1981200" algn="l" defTabSz="990600" rtl="0" eaLnBrk="1" latinLnBrk="0" hangingPunct="1">
        <a:defRPr sz="1950" kern="1200">
          <a:solidFill>
            <a:schemeClr val="tx1"/>
          </a:solidFill>
          <a:latin typeface="+mn-lt"/>
          <a:ea typeface="+mn-ea"/>
          <a:cs typeface="+mn-cs"/>
        </a:defRPr>
      </a:lvl5pPr>
      <a:lvl6pPr marL="2476500" algn="l" defTabSz="990600" rtl="0" eaLnBrk="1" latinLnBrk="0" hangingPunct="1">
        <a:defRPr sz="1950" kern="1200">
          <a:solidFill>
            <a:schemeClr val="tx1"/>
          </a:solidFill>
          <a:latin typeface="+mn-lt"/>
          <a:ea typeface="+mn-ea"/>
          <a:cs typeface="+mn-cs"/>
        </a:defRPr>
      </a:lvl6pPr>
      <a:lvl7pPr marL="2971800" algn="l" defTabSz="990600" rtl="0" eaLnBrk="1" latinLnBrk="0" hangingPunct="1">
        <a:defRPr sz="1950" kern="1200">
          <a:solidFill>
            <a:schemeClr val="tx1"/>
          </a:solidFill>
          <a:latin typeface="+mn-lt"/>
          <a:ea typeface="+mn-ea"/>
          <a:cs typeface="+mn-cs"/>
        </a:defRPr>
      </a:lvl7pPr>
      <a:lvl8pPr marL="3467100" algn="l" defTabSz="990600" rtl="0" eaLnBrk="1" latinLnBrk="0" hangingPunct="1">
        <a:defRPr sz="1950" kern="1200">
          <a:solidFill>
            <a:schemeClr val="tx1"/>
          </a:solidFill>
          <a:latin typeface="+mn-lt"/>
          <a:ea typeface="+mn-ea"/>
          <a:cs typeface="+mn-cs"/>
        </a:defRPr>
      </a:lvl8pPr>
      <a:lvl9pPr marL="3962400" algn="l" defTabSz="990600" rtl="0" eaLnBrk="1" latinLnBrk="0" hangingPunct="1">
        <a:defRPr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chart" Target="../charts/char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chart" Target="../charts/char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6.png"/><Relationship Id="rId1" Type="http://schemas.openxmlformats.org/officeDocument/2006/relationships/chart" Target="../charts/char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59816" y="2050871"/>
            <a:ext cx="7586368" cy="1384658"/>
          </a:xfrm>
        </p:spPr>
        <p:txBody>
          <a:bodyPr/>
          <a:lstStyle/>
          <a:p>
            <a:pPr algn="ctr">
              <a:lnSpc>
                <a:spcPct val="150000"/>
              </a:lnSpc>
            </a:pPr>
            <a:r>
              <a:rPr lang="zh-CN" altLang="zh-CN" dirty="0"/>
              <a:t>全面注册制下的企业上市规划与路径选择</a:t>
            </a:r>
            <a:endParaRPr lang="zh-CN" altLang="en-US" dirty="0">
              <a:latin typeface="+mn-lt"/>
            </a:endParaRPr>
          </a:p>
        </p:txBody>
      </p:sp>
      <p:sp>
        <p:nvSpPr>
          <p:cNvPr id="5" name="文本占位符 4"/>
          <p:cNvSpPr>
            <a:spLocks noGrp="1"/>
          </p:cNvSpPr>
          <p:nvPr>
            <p:ph type="body" sz="quarter" idx="14"/>
          </p:nvPr>
        </p:nvSpPr>
        <p:spPr>
          <a:xfrm>
            <a:off x="1317000" y="4421575"/>
            <a:ext cx="7272000" cy="323850"/>
          </a:xfrm>
        </p:spPr>
        <p:txBody>
          <a:bodyPr/>
          <a:lstStyle/>
          <a:p>
            <a:pPr algn="ctr"/>
            <a:r>
              <a:rPr lang="en-US" altLang="zh-CN" dirty="0" smtClean="0">
                <a:latin typeface="+mn-lt"/>
              </a:rPr>
              <a:t>2023</a:t>
            </a:r>
            <a:r>
              <a:rPr lang="zh-CN" altLang="en-US" dirty="0" smtClean="0">
                <a:latin typeface="+mn-lt"/>
              </a:rPr>
              <a:t>年</a:t>
            </a:r>
            <a:r>
              <a:rPr lang="en-US" altLang="zh-CN" dirty="0" smtClean="0">
                <a:latin typeface="+mn-lt"/>
              </a:rPr>
              <a:t>12</a:t>
            </a:r>
            <a:r>
              <a:rPr lang="zh-CN" altLang="en-US" dirty="0" smtClean="0">
                <a:latin typeface="+mn-lt"/>
              </a:rPr>
              <a:t>月</a:t>
            </a:r>
            <a:endParaRPr lang="zh-CN" altLang="en-US" dirty="0">
              <a:latin typeface="+mn-lt"/>
            </a:endParaRPr>
          </a:p>
        </p:txBody>
      </p:sp>
      <p:pic>
        <p:nvPicPr>
          <p:cNvPr id="9" name="图片 8"/>
          <p:cNvPicPr>
            <a:picLocks noChangeAspect="1"/>
          </p:cNvPicPr>
          <p:nvPr/>
        </p:nvPicPr>
        <p:blipFill>
          <a:blip r:embed="rId1"/>
          <a:stretch>
            <a:fillRect/>
          </a:stretch>
        </p:blipFill>
        <p:spPr>
          <a:xfrm>
            <a:off x="3927021" y="5866221"/>
            <a:ext cx="2051958" cy="576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4294967295"/>
          </p:nvPr>
        </p:nvSpPr>
        <p:spPr/>
        <p:txBody>
          <a:bodyPr/>
          <a:lstStyle/>
          <a:p>
            <a:endParaRPr lang="zh-CN" altLang="en-US" dirty="0"/>
          </a:p>
        </p:txBody>
      </p:sp>
      <p:sp>
        <p:nvSpPr>
          <p:cNvPr id="6" name="Freeform 53"/>
          <p:cNvSpPr/>
          <p:nvPr/>
        </p:nvSpPr>
        <p:spPr bwMode="auto">
          <a:xfrm>
            <a:off x="488950" y="882395"/>
            <a:ext cx="8527727" cy="3125083"/>
          </a:xfrm>
          <a:custGeom>
            <a:avLst/>
            <a:gdLst/>
            <a:ahLst/>
            <a:cxnLst>
              <a:cxn ang="0">
                <a:pos x="3955" y="306"/>
              </a:cxn>
              <a:cxn ang="0">
                <a:pos x="4053" y="0"/>
              </a:cxn>
              <a:cxn ang="0">
                <a:pos x="3510" y="117"/>
              </a:cxn>
              <a:cxn ang="0">
                <a:pos x="3623" y="164"/>
              </a:cxn>
              <a:cxn ang="0">
                <a:pos x="0" y="2247"/>
              </a:cxn>
              <a:cxn ang="0">
                <a:pos x="1611" y="2247"/>
              </a:cxn>
              <a:cxn ang="0">
                <a:pos x="3844" y="259"/>
              </a:cxn>
              <a:cxn ang="0">
                <a:pos x="3955" y="306"/>
              </a:cxn>
            </a:cxnLst>
            <a:rect l="0" t="0" r="r" b="b"/>
            <a:pathLst>
              <a:path w="4053" h="2247">
                <a:moveTo>
                  <a:pt x="3955" y="306"/>
                </a:moveTo>
                <a:lnTo>
                  <a:pt x="4053" y="0"/>
                </a:lnTo>
                <a:lnTo>
                  <a:pt x="3510" y="117"/>
                </a:lnTo>
                <a:lnTo>
                  <a:pt x="3623" y="164"/>
                </a:lnTo>
                <a:lnTo>
                  <a:pt x="0" y="2247"/>
                </a:lnTo>
                <a:lnTo>
                  <a:pt x="1611" y="2247"/>
                </a:lnTo>
                <a:lnTo>
                  <a:pt x="3844" y="259"/>
                </a:lnTo>
                <a:lnTo>
                  <a:pt x="3955" y="306"/>
                </a:lnTo>
                <a:close/>
              </a:path>
            </a:pathLst>
          </a:custGeom>
          <a:solidFill>
            <a:schemeClr val="bg1">
              <a:lumMod val="85000"/>
            </a:schemeClr>
          </a:solidFill>
          <a:ln w="9525" cap="flat" cmpd="sng">
            <a:noFill/>
            <a:prstDash val="solid"/>
            <a:round/>
            <a:headEnd type="none" w="med" len="med"/>
            <a:tailEnd type="none" w="med" len="med"/>
          </a:ln>
          <a:effectLst/>
        </p:spPr>
        <p:txBody>
          <a:bodyPr/>
          <a:lstStyle/>
          <a:p>
            <a:pPr defTabSz="947420" fontAlgn="base">
              <a:spcBef>
                <a:spcPct val="0"/>
              </a:spcBef>
              <a:spcAft>
                <a:spcPct val="0"/>
              </a:spcAft>
              <a:defRPr/>
            </a:pPr>
            <a:endParaRPr kumimoji="1" sz="1700" kern="0" dirty="0">
              <a:solidFill>
                <a:srgbClr val="000000"/>
              </a:solidFill>
              <a:latin typeface="微软雅黑" panose="020B0503020204020204" charset="-122"/>
              <a:ea typeface="微软雅黑" panose="020B0503020204020204" charset="-122"/>
              <a:cs typeface="Arial" panose="020B0604020202020204" pitchFamily="34" charset="0"/>
            </a:endParaRPr>
          </a:p>
        </p:txBody>
      </p:sp>
      <p:cxnSp>
        <p:nvCxnSpPr>
          <p:cNvPr id="16" name="肘形连接符 15"/>
          <p:cNvCxnSpPr>
            <a:endCxn id="26" idx="2"/>
          </p:cNvCxnSpPr>
          <p:nvPr/>
        </p:nvCxnSpPr>
        <p:spPr>
          <a:xfrm rot="16200000" flipV="1">
            <a:off x="5325688" y="2938246"/>
            <a:ext cx="886916" cy="553212"/>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7" name="肘形连接符 16"/>
          <p:cNvCxnSpPr>
            <a:stCxn id="36" idx="0"/>
            <a:endCxn id="23" idx="2"/>
          </p:cNvCxnSpPr>
          <p:nvPr/>
        </p:nvCxnSpPr>
        <p:spPr>
          <a:xfrm rot="16200000" flipV="1">
            <a:off x="8501385" y="1203788"/>
            <a:ext cx="225236" cy="579742"/>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8" name="肘形连接符 17"/>
          <p:cNvCxnSpPr>
            <a:stCxn id="37" idx="1"/>
          </p:cNvCxnSpPr>
          <p:nvPr/>
        </p:nvCxnSpPr>
        <p:spPr>
          <a:xfrm rot="10800000" flipH="1">
            <a:off x="7249581" y="1952958"/>
            <a:ext cx="129670" cy="646770"/>
          </a:xfrm>
          <a:prstGeom prst="bentConnector4">
            <a:avLst>
              <a:gd name="adj1" fmla="val -176294"/>
              <a:gd name="adj2" fmla="val 72665"/>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9" name="肘形连接符 18"/>
          <p:cNvCxnSpPr/>
          <p:nvPr/>
        </p:nvCxnSpPr>
        <p:spPr>
          <a:xfrm rot="16200000" flipV="1">
            <a:off x="6131412" y="2626639"/>
            <a:ext cx="836189" cy="151317"/>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1" name="肘形连接符 20"/>
          <p:cNvCxnSpPr>
            <a:stCxn id="29" idx="2"/>
            <a:endCxn id="31" idx="0"/>
          </p:cNvCxnSpPr>
          <p:nvPr/>
        </p:nvCxnSpPr>
        <p:spPr>
          <a:xfrm rot="5400000">
            <a:off x="2491026" y="4029117"/>
            <a:ext cx="191560" cy="148285"/>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2" name="肘形连接符 21"/>
          <p:cNvCxnSpPr>
            <a:stCxn id="27" idx="2"/>
            <a:endCxn id="34" idx="0"/>
          </p:cNvCxnSpPr>
          <p:nvPr/>
        </p:nvCxnSpPr>
        <p:spPr>
          <a:xfrm rot="16200000" flipH="1">
            <a:off x="4502022" y="3271183"/>
            <a:ext cx="973493" cy="882217"/>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23" name="TextBox 1"/>
          <p:cNvSpPr txBox="1"/>
          <p:nvPr/>
        </p:nvSpPr>
        <p:spPr>
          <a:xfrm>
            <a:off x="7926368" y="1170729"/>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2023</a:t>
            </a:r>
            <a:endParaRPr lang="zh-CN" altLang="en-US" sz="1400" b="1" dirty="0" smtClean="0">
              <a:solidFill>
                <a:srgbClr val="000000"/>
              </a:solidFill>
              <a:ea typeface="楷体_GB2312" panose="02010609030101010101" pitchFamily="49" charset="-122"/>
            </a:endParaRPr>
          </a:p>
        </p:txBody>
      </p:sp>
      <p:sp>
        <p:nvSpPr>
          <p:cNvPr id="24" name="TextBox 27"/>
          <p:cNvSpPr txBox="1"/>
          <p:nvPr/>
        </p:nvSpPr>
        <p:spPr>
          <a:xfrm>
            <a:off x="6981488" y="1594866"/>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2021</a:t>
            </a:r>
            <a:endParaRPr lang="zh-CN" altLang="en-US" sz="1400" b="1" dirty="0" smtClean="0">
              <a:solidFill>
                <a:srgbClr val="000000"/>
              </a:solidFill>
              <a:ea typeface="楷体_GB2312" panose="02010609030101010101" pitchFamily="49" charset="-122"/>
            </a:endParaRPr>
          </a:p>
        </p:txBody>
      </p:sp>
      <p:sp>
        <p:nvSpPr>
          <p:cNvPr id="25" name="TextBox 31"/>
          <p:cNvSpPr txBox="1"/>
          <p:nvPr/>
        </p:nvSpPr>
        <p:spPr>
          <a:xfrm>
            <a:off x="6045752" y="2049018"/>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2020</a:t>
            </a:r>
            <a:endParaRPr lang="zh-CN" altLang="en-US" sz="1400" b="1" dirty="0" smtClean="0">
              <a:solidFill>
                <a:srgbClr val="000000"/>
              </a:solidFill>
              <a:ea typeface="楷体_GB2312" panose="02010609030101010101" pitchFamily="49" charset="-122"/>
            </a:endParaRPr>
          </a:p>
        </p:txBody>
      </p:sp>
      <p:sp>
        <p:nvSpPr>
          <p:cNvPr id="26" name="TextBox 32"/>
          <p:cNvSpPr txBox="1"/>
          <p:nvPr/>
        </p:nvSpPr>
        <p:spPr>
          <a:xfrm>
            <a:off x="5094776" y="2561082"/>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2019</a:t>
            </a:r>
            <a:endParaRPr lang="zh-CN" altLang="en-US" sz="1400" b="1" dirty="0" smtClean="0">
              <a:solidFill>
                <a:srgbClr val="000000"/>
              </a:solidFill>
              <a:ea typeface="楷体_GB2312" panose="02010609030101010101" pitchFamily="49" charset="-122"/>
            </a:endParaRPr>
          </a:p>
        </p:txBody>
      </p:sp>
      <p:sp>
        <p:nvSpPr>
          <p:cNvPr id="27" name="TextBox 33"/>
          <p:cNvSpPr txBox="1"/>
          <p:nvPr/>
        </p:nvSpPr>
        <p:spPr>
          <a:xfrm>
            <a:off x="4149896" y="3015234"/>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2018</a:t>
            </a:r>
            <a:endParaRPr lang="zh-CN" altLang="en-US" sz="1400" b="1" dirty="0" smtClean="0">
              <a:solidFill>
                <a:srgbClr val="000000"/>
              </a:solidFill>
              <a:ea typeface="楷体_GB2312" panose="02010609030101010101" pitchFamily="49" charset="-122"/>
            </a:endParaRPr>
          </a:p>
        </p:txBody>
      </p:sp>
      <p:sp>
        <p:nvSpPr>
          <p:cNvPr id="29" name="TextBox 35"/>
          <p:cNvSpPr txBox="1"/>
          <p:nvPr/>
        </p:nvSpPr>
        <p:spPr>
          <a:xfrm>
            <a:off x="2263184" y="3797167"/>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2013</a:t>
            </a:r>
            <a:endParaRPr lang="zh-CN" altLang="en-US" sz="1400" b="1" dirty="0" smtClean="0">
              <a:solidFill>
                <a:srgbClr val="000000"/>
              </a:solidFill>
              <a:ea typeface="楷体_GB2312" panose="02010609030101010101" pitchFamily="49" charset="-122"/>
            </a:endParaRPr>
          </a:p>
        </p:txBody>
      </p:sp>
      <p:sp>
        <p:nvSpPr>
          <p:cNvPr id="31" name="矩形 30"/>
          <p:cNvSpPr/>
          <p:nvPr/>
        </p:nvSpPr>
        <p:spPr>
          <a:xfrm>
            <a:off x="1038390" y="4199039"/>
            <a:ext cx="2948546" cy="1018334"/>
          </a:xfrm>
          <a:prstGeom prst="rect">
            <a:avLst/>
          </a:prstGeom>
          <a:noFill/>
        </p:spPr>
        <p:txBody>
          <a:bodyPr wrap="square" lIns="90000" tIns="47043" rIns="90000" bIns="47043" rtlCol="0">
            <a:spAutoFit/>
          </a:bodyPr>
          <a:lstStyle/>
          <a:p>
            <a:r>
              <a:rPr lang="en-US" altLang="zh-CN" sz="1000" dirty="0"/>
              <a:t>2013</a:t>
            </a:r>
            <a:r>
              <a:rPr lang="zh-CN" altLang="zh-CN" sz="1000" dirty="0"/>
              <a:t>年首提注册制改革；</a:t>
            </a:r>
            <a:r>
              <a:rPr lang="en-US" altLang="zh-CN" sz="1000" dirty="0"/>
              <a:t>2013</a:t>
            </a:r>
            <a:r>
              <a:rPr lang="zh-CN" altLang="zh-CN" sz="1000" dirty="0"/>
              <a:t>年</a:t>
            </a:r>
            <a:r>
              <a:rPr lang="en-US" altLang="zh-CN" sz="1000" dirty="0"/>
              <a:t>11</a:t>
            </a:r>
            <a:r>
              <a:rPr lang="zh-CN" altLang="zh-CN" sz="1000" dirty="0"/>
              <a:t>月注册制写进了《中共中央关于全面深化改革若干重大问题的决定》最高决策文件，“健全多层次资本市场体系，推进股票发行注册制改革，多渠道推动股权融资，发展并规范债券市场，提高直接融资比重”。</a:t>
            </a:r>
            <a:endParaRPr lang="zh-CN" altLang="zh-CN" sz="1000" dirty="0"/>
          </a:p>
        </p:txBody>
      </p:sp>
      <p:sp>
        <p:nvSpPr>
          <p:cNvPr id="34" name="矩形 33"/>
          <p:cNvSpPr/>
          <p:nvPr/>
        </p:nvSpPr>
        <p:spPr>
          <a:xfrm>
            <a:off x="4107889" y="4199039"/>
            <a:ext cx="2643975" cy="1018334"/>
          </a:xfrm>
          <a:prstGeom prst="rect">
            <a:avLst/>
          </a:prstGeom>
          <a:noFill/>
        </p:spPr>
        <p:txBody>
          <a:bodyPr wrap="square" lIns="90000" tIns="47043" rIns="90000" bIns="47043" rtlCol="0">
            <a:spAutoFit/>
          </a:bodyPr>
          <a:lstStyle/>
          <a:p>
            <a:r>
              <a:rPr lang="en-US" altLang="zh-CN" sz="1000" dirty="0"/>
              <a:t>2018</a:t>
            </a:r>
            <a:r>
              <a:rPr lang="zh-CN" altLang="zh-CN" sz="1000" dirty="0"/>
              <a:t>年</a:t>
            </a:r>
            <a:r>
              <a:rPr lang="en-US" altLang="zh-CN" sz="1000" dirty="0"/>
              <a:t>11</a:t>
            </a:r>
            <a:r>
              <a:rPr lang="zh-CN" altLang="zh-CN" sz="1000" dirty="0"/>
              <a:t>月</a:t>
            </a:r>
            <a:r>
              <a:rPr lang="en-US" altLang="zh-CN" sz="1000" dirty="0"/>
              <a:t>5</a:t>
            </a:r>
            <a:r>
              <a:rPr lang="zh-CN" altLang="zh-CN" sz="1000" dirty="0"/>
              <a:t>日，习近平总书记在首届中国国际进口博览会开幕式上的主旨演讲，习近平宣布，为了更好发挥上海等地区在对外开放中的重要作用</a:t>
            </a:r>
            <a:r>
              <a:rPr lang="en-US" altLang="zh-CN" sz="1000" dirty="0"/>
              <a:t>…</a:t>
            </a:r>
            <a:r>
              <a:rPr lang="zh-CN" altLang="zh-CN" sz="1000" dirty="0"/>
              <a:t>在上海证券交易所设立科创板并试点注册制；支持长江三角洲区域一体化发展并上升为国家战略。</a:t>
            </a:r>
            <a:endParaRPr lang="zh-CN" altLang="zh-CN" sz="1000" dirty="0"/>
          </a:p>
        </p:txBody>
      </p:sp>
      <p:sp>
        <p:nvSpPr>
          <p:cNvPr id="35" name="矩形 34"/>
          <p:cNvSpPr/>
          <p:nvPr/>
        </p:nvSpPr>
        <p:spPr>
          <a:xfrm>
            <a:off x="5929259" y="3531243"/>
            <a:ext cx="320391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2019</a:t>
            </a:r>
            <a:r>
              <a:rPr lang="zh-CN" altLang="zh-CN" sz="1400" dirty="0"/>
              <a:t>年</a:t>
            </a:r>
            <a:r>
              <a:rPr lang="en-US" altLang="zh-CN" sz="1400" dirty="0"/>
              <a:t>7</a:t>
            </a:r>
            <a:r>
              <a:rPr lang="zh-CN" altLang="zh-CN" sz="1400" dirty="0"/>
              <a:t>月实行科创板试点</a:t>
            </a:r>
            <a:endParaRPr lang="zh-CN" altLang="en-US" sz="1400" dirty="0"/>
          </a:p>
        </p:txBody>
      </p:sp>
      <p:sp>
        <p:nvSpPr>
          <p:cNvPr id="36" name="矩形 35"/>
          <p:cNvSpPr/>
          <p:nvPr/>
        </p:nvSpPr>
        <p:spPr>
          <a:xfrm>
            <a:off x="7806279" y="1606277"/>
            <a:ext cx="2195190"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2023</a:t>
            </a:r>
            <a:r>
              <a:rPr lang="zh-CN" altLang="zh-CN" sz="1400" dirty="0"/>
              <a:t>年</a:t>
            </a:r>
            <a:r>
              <a:rPr lang="en-US" altLang="zh-CN" sz="1400" dirty="0"/>
              <a:t>4</a:t>
            </a:r>
            <a:r>
              <a:rPr lang="zh-CN" altLang="zh-CN" sz="1400" dirty="0"/>
              <a:t>月主板注册制正式实施</a:t>
            </a:r>
            <a:endParaRPr lang="zh-CN" altLang="en-US" sz="1400" dirty="0"/>
          </a:p>
        </p:txBody>
      </p:sp>
      <p:sp>
        <p:nvSpPr>
          <p:cNvPr id="37" name="矩形 36"/>
          <p:cNvSpPr/>
          <p:nvPr/>
        </p:nvSpPr>
        <p:spPr>
          <a:xfrm>
            <a:off x="7249581" y="2306549"/>
            <a:ext cx="2314212"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2021</a:t>
            </a:r>
            <a:r>
              <a:rPr lang="zh-CN" altLang="zh-CN" sz="1400" dirty="0"/>
              <a:t>年</a:t>
            </a:r>
            <a:r>
              <a:rPr lang="en-US" altLang="zh-CN" sz="1400" dirty="0"/>
              <a:t>11</a:t>
            </a:r>
            <a:r>
              <a:rPr lang="zh-CN" altLang="zh-CN" sz="1400" dirty="0"/>
              <a:t>月北交所实行注册制</a:t>
            </a:r>
            <a:endParaRPr lang="zh-CN" altLang="en-US" sz="1400" dirty="0"/>
          </a:p>
        </p:txBody>
      </p:sp>
      <p:sp>
        <p:nvSpPr>
          <p:cNvPr id="38" name="矩形 37"/>
          <p:cNvSpPr/>
          <p:nvPr/>
        </p:nvSpPr>
        <p:spPr>
          <a:xfrm>
            <a:off x="6478155" y="3005264"/>
            <a:ext cx="298260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2020</a:t>
            </a:r>
            <a:r>
              <a:rPr lang="zh-CN" altLang="zh-CN" sz="1400" dirty="0"/>
              <a:t>年</a:t>
            </a:r>
            <a:r>
              <a:rPr lang="en-US" altLang="zh-CN" sz="1400" dirty="0"/>
              <a:t>8</a:t>
            </a:r>
            <a:r>
              <a:rPr lang="zh-CN" altLang="zh-CN" sz="1400" dirty="0"/>
              <a:t>月创业板实行注册制</a:t>
            </a:r>
            <a:endParaRPr lang="zh-CN" altLang="en-US" sz="1400" dirty="0"/>
          </a:p>
        </p:txBody>
      </p:sp>
      <p:sp>
        <p:nvSpPr>
          <p:cNvPr id="30" name="Rounded Rectangle 1"/>
          <p:cNvSpPr/>
          <p:nvPr/>
        </p:nvSpPr>
        <p:spPr>
          <a:xfrm>
            <a:off x="1038390" y="5317648"/>
            <a:ext cx="2774331" cy="91285"/>
          </a:xfrm>
          <a:prstGeom prst="round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742950">
              <a:defRPr/>
            </a:pPr>
            <a:endParaRPr lang="en-US" sz="1465" dirty="0">
              <a:solidFill>
                <a:prstClr val="white"/>
              </a:solidFill>
              <a:latin typeface="Segoe Print" panose="02000600000000000000" charset="0"/>
              <a:ea typeface="楷体_GB2312" panose="02010609030101010101" pitchFamily="49" charset="-122"/>
              <a:cs typeface="Segoe Print" panose="02000600000000000000" charset="0"/>
            </a:endParaRPr>
          </a:p>
        </p:txBody>
      </p:sp>
      <p:sp>
        <p:nvSpPr>
          <p:cNvPr id="32" name="Rounded Rectangle 54"/>
          <p:cNvSpPr/>
          <p:nvPr/>
        </p:nvSpPr>
        <p:spPr>
          <a:xfrm>
            <a:off x="4067244" y="5235463"/>
            <a:ext cx="2577190" cy="90266"/>
          </a:xfrm>
          <a:prstGeom prst="round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742950">
              <a:defRPr/>
            </a:pPr>
            <a:endParaRPr lang="en-US" sz="1465" dirty="0">
              <a:solidFill>
                <a:prstClr val="white"/>
              </a:solidFill>
              <a:latin typeface="Segoe Print" panose="02000600000000000000" charset="0"/>
              <a:ea typeface="楷体_GB2312" panose="02010609030101010101" pitchFamily="49" charset="-122"/>
              <a:cs typeface="Segoe Print" panose="02000600000000000000" charset="0"/>
            </a:endParaRPr>
          </a:p>
        </p:txBody>
      </p:sp>
      <p:sp>
        <p:nvSpPr>
          <p:cNvPr id="39" name="Rounded Rectangle 57"/>
          <p:cNvSpPr/>
          <p:nvPr/>
        </p:nvSpPr>
        <p:spPr>
          <a:xfrm>
            <a:off x="6832009" y="5110677"/>
            <a:ext cx="2642108" cy="96887"/>
          </a:xfrm>
          <a:prstGeom prst="roundRect">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742950">
              <a:defRPr/>
            </a:pPr>
            <a:endParaRPr lang="en-US" sz="1465" dirty="0">
              <a:solidFill>
                <a:srgbClr val="305072"/>
              </a:solidFill>
              <a:latin typeface="Segoe Print" panose="02000600000000000000" charset="0"/>
              <a:ea typeface="楷体_GB2312" panose="02010609030101010101" pitchFamily="49" charset="-122"/>
              <a:cs typeface="Segoe Print" panose="02000600000000000000" charset="0"/>
            </a:endParaRPr>
          </a:p>
        </p:txBody>
      </p:sp>
      <p:sp>
        <p:nvSpPr>
          <p:cNvPr id="46" name="Text Placeholder 3"/>
          <p:cNvSpPr txBox="1"/>
          <p:nvPr/>
        </p:nvSpPr>
        <p:spPr>
          <a:xfrm>
            <a:off x="1061021" y="5494564"/>
            <a:ext cx="2596579" cy="797784"/>
          </a:xfrm>
          <a:prstGeom prst="rect">
            <a:avLst/>
          </a:prstGeom>
        </p:spPr>
        <p:txBody>
          <a:bodyPr wrap="square" lIns="90000" tIns="46800" rIns="90000" bIns="46800" anchor="t"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lnSpc>
                <a:spcPct val="120000"/>
              </a:lnSpc>
              <a:spcBef>
                <a:spcPts val="300"/>
              </a:spcBef>
              <a:buClr>
                <a:schemeClr val="accent1"/>
              </a:buClr>
              <a:buSzPct val="70000"/>
              <a:defRPr/>
            </a:pPr>
            <a:r>
              <a:rPr lang="zh-CN" altLang="en-US"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rPr>
              <a:t>第一阶段</a:t>
            </a:r>
            <a:endParaRPr lang="en-US" altLang="zh-CN"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endParaRPr>
          </a:p>
          <a:p>
            <a:pPr marL="179705" indent="-179705" algn="just" defTabSz="1219200">
              <a:lnSpc>
                <a:spcPct val="120000"/>
              </a:lnSpc>
              <a:spcBef>
                <a:spcPts val="300"/>
              </a:spcBef>
              <a:buClr>
                <a:schemeClr val="accent1"/>
              </a:buClr>
              <a:buSzPct val="70000"/>
              <a:buFont typeface="Wingdings" panose="05000000000000000000" pitchFamily="2" charset="2"/>
              <a:buChar char="n"/>
              <a:defRPr/>
            </a:pPr>
            <a:r>
              <a:rPr lang="zh-CN" altLang="en-US" sz="1200" dirty="0" smtClean="0">
                <a:solidFill>
                  <a:schemeClr val="tx1"/>
                </a:solidFill>
                <a:latin typeface="黑体" panose="02010609060101010101" pitchFamily="49" charset="-122"/>
                <a:ea typeface="黑体" panose="02010609060101010101" pitchFamily="49" charset="-122"/>
                <a:cs typeface="Arial" panose="020B0604020202020204" pitchFamily="34" charset="0"/>
                <a:sym typeface="+mn-lt"/>
              </a:rPr>
              <a:t>发行体制自我</a:t>
            </a:r>
            <a:r>
              <a:rPr lang="zh-CN" altLang="en-US" sz="1200" dirty="0">
                <a:solidFill>
                  <a:schemeClr val="tx1"/>
                </a:solidFill>
                <a:latin typeface="黑体" panose="02010609060101010101" pitchFamily="49" charset="-122"/>
                <a:ea typeface="黑体" panose="02010609060101010101" pitchFamily="49" charset="-122"/>
                <a:cs typeface="Arial" panose="020B0604020202020204" pitchFamily="34" charset="0"/>
                <a:sym typeface="+mn-lt"/>
              </a:rPr>
              <a:t>完善改革的</a:t>
            </a:r>
            <a:r>
              <a:rPr lang="zh-CN" altLang="en-US" sz="1200" dirty="0" smtClean="0">
                <a:solidFill>
                  <a:schemeClr val="tx1"/>
                </a:solidFill>
                <a:latin typeface="黑体" panose="02010609060101010101" pitchFamily="49" charset="-122"/>
                <a:ea typeface="黑体" panose="02010609060101010101" pitchFamily="49" charset="-122"/>
                <a:cs typeface="Arial" panose="020B0604020202020204" pitchFamily="34" charset="0"/>
                <a:sym typeface="+mn-lt"/>
              </a:rPr>
              <a:t>内在需要</a:t>
            </a:r>
            <a:endParaRPr lang="zh-CN" altLang="en-US" sz="1200" dirty="0">
              <a:solidFill>
                <a:schemeClr val="tx1"/>
              </a:solidFill>
              <a:latin typeface="黑体" panose="02010609060101010101" pitchFamily="49" charset="-122"/>
              <a:ea typeface="黑体" panose="02010609060101010101" pitchFamily="49" charset="-122"/>
              <a:cs typeface="Arial" panose="020B0604020202020204" pitchFamily="34" charset="0"/>
              <a:sym typeface="+mn-lt"/>
            </a:endParaRPr>
          </a:p>
        </p:txBody>
      </p:sp>
      <p:sp>
        <p:nvSpPr>
          <p:cNvPr id="47" name="Text Placeholder 3"/>
          <p:cNvSpPr txBox="1"/>
          <p:nvPr/>
        </p:nvSpPr>
        <p:spPr>
          <a:xfrm>
            <a:off x="4053885" y="5361775"/>
            <a:ext cx="2577190" cy="797784"/>
          </a:xfrm>
          <a:prstGeom prst="rect">
            <a:avLst/>
          </a:prstGeom>
        </p:spPr>
        <p:txBody>
          <a:bodyPr wrap="square" lIns="90000" tIns="46800" rIns="90000" bIns="46800" anchor="t"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lnSpc>
                <a:spcPct val="120000"/>
              </a:lnSpc>
              <a:spcBef>
                <a:spcPts val="300"/>
              </a:spcBef>
              <a:buClr>
                <a:schemeClr val="accent1"/>
              </a:buClr>
              <a:buSzPct val="70000"/>
              <a:defRPr/>
            </a:pPr>
            <a:r>
              <a:rPr lang="zh-CN" altLang="en-US"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rPr>
              <a:t>第二阶段</a:t>
            </a:r>
            <a:endParaRPr lang="en-US" altLang="zh-CN"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endParaRPr>
          </a:p>
          <a:p>
            <a:pPr marL="179705" indent="-179705" algn="just" defTabSz="1219200">
              <a:lnSpc>
                <a:spcPct val="120000"/>
              </a:lnSpc>
              <a:spcBef>
                <a:spcPts val="300"/>
              </a:spcBef>
              <a:buClr>
                <a:schemeClr val="accent1"/>
              </a:buClr>
              <a:buSzPct val="70000"/>
              <a:buFont typeface="Wingdings" panose="05000000000000000000" pitchFamily="2" charset="2"/>
              <a:buChar char="n"/>
              <a:defRPr/>
            </a:pPr>
            <a:r>
              <a:rPr lang="zh-CN" altLang="en-US" sz="1200" dirty="0" smtClean="0">
                <a:solidFill>
                  <a:schemeClr val="tx1"/>
                </a:solidFill>
                <a:latin typeface="黑体" panose="02010609060101010101" pitchFamily="49" charset="-122"/>
                <a:ea typeface="黑体" panose="02010609060101010101" pitchFamily="49" charset="-122"/>
                <a:cs typeface="Arial" panose="020B0604020202020204" pitchFamily="34" charset="0"/>
                <a:sym typeface="+mn-lt"/>
              </a:rPr>
              <a:t>拉动经济增长的宏观经济政策工具</a:t>
            </a:r>
            <a:endParaRPr lang="zh-CN" altLang="en-US" sz="1200" dirty="0">
              <a:solidFill>
                <a:schemeClr val="tx1"/>
              </a:solidFill>
              <a:latin typeface="黑体" panose="02010609060101010101" pitchFamily="49" charset="-122"/>
              <a:ea typeface="黑体" panose="02010609060101010101" pitchFamily="49" charset="-122"/>
              <a:cs typeface="Arial" panose="020B0604020202020204" pitchFamily="34" charset="0"/>
              <a:sym typeface="+mn-lt"/>
            </a:endParaRPr>
          </a:p>
        </p:txBody>
      </p:sp>
      <p:sp>
        <p:nvSpPr>
          <p:cNvPr id="48" name="Text Placeholder 3"/>
          <p:cNvSpPr txBox="1"/>
          <p:nvPr/>
        </p:nvSpPr>
        <p:spPr>
          <a:xfrm>
            <a:off x="6818649" y="5174101"/>
            <a:ext cx="2642107" cy="797784"/>
          </a:xfrm>
          <a:prstGeom prst="rect">
            <a:avLst/>
          </a:prstGeom>
        </p:spPr>
        <p:txBody>
          <a:bodyPr wrap="square" lIns="90000" tIns="46800" rIns="90000" bIns="46800" anchor="t"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just" defTabSz="1219200">
              <a:lnSpc>
                <a:spcPct val="120000"/>
              </a:lnSpc>
              <a:spcBef>
                <a:spcPts val="300"/>
              </a:spcBef>
              <a:buClr>
                <a:schemeClr val="accent1"/>
              </a:buClr>
              <a:buSzPct val="70000"/>
              <a:defRPr/>
            </a:pPr>
            <a:r>
              <a:rPr lang="zh-CN" altLang="en-US"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rPr>
              <a:t>第三阶段</a:t>
            </a:r>
            <a:endParaRPr lang="en-US" altLang="zh-CN" sz="1200" b="1" dirty="0" smtClean="0">
              <a:solidFill>
                <a:schemeClr val="tx1"/>
              </a:solidFill>
              <a:latin typeface="Arial" panose="020B0604020202020204" pitchFamily="34" charset="0"/>
              <a:ea typeface="楷体_GB2312" panose="02010609030101010101" pitchFamily="49" charset="-122"/>
              <a:cs typeface="Arial" panose="020B0604020202020204" pitchFamily="34" charset="0"/>
              <a:sym typeface="+mn-lt"/>
            </a:endParaRPr>
          </a:p>
          <a:p>
            <a:pPr marL="179705" indent="-179705" algn="just" defTabSz="1219200">
              <a:lnSpc>
                <a:spcPct val="120000"/>
              </a:lnSpc>
              <a:spcBef>
                <a:spcPts val="300"/>
              </a:spcBef>
              <a:buClr>
                <a:schemeClr val="accent1"/>
              </a:buClr>
              <a:buSzPct val="70000"/>
              <a:buFont typeface="Wingdings" panose="05000000000000000000" pitchFamily="2" charset="2"/>
              <a:buChar char="n"/>
              <a:defRPr/>
            </a:pPr>
            <a:r>
              <a:rPr lang="zh-CN" altLang="en-US" sz="1200" dirty="0" smtClean="0">
                <a:solidFill>
                  <a:schemeClr val="tx1"/>
                </a:solidFill>
                <a:latin typeface="黑体" panose="02010609060101010101" pitchFamily="49" charset="-122"/>
                <a:ea typeface="黑体" panose="02010609060101010101" pitchFamily="49" charset="-122"/>
                <a:cs typeface="Arial" panose="020B0604020202020204" pitchFamily="34" charset="0"/>
                <a:sym typeface="+mn-lt"/>
              </a:rPr>
              <a:t>推动经济结构转型升级的资源配置手段</a:t>
            </a:r>
            <a:endParaRPr lang="zh-CN" altLang="en-US" sz="1200" dirty="0">
              <a:solidFill>
                <a:schemeClr val="tx1"/>
              </a:solidFill>
              <a:latin typeface="黑体" panose="02010609060101010101" pitchFamily="49" charset="-122"/>
              <a:ea typeface="黑体" panose="02010609060101010101" pitchFamily="49" charset="-122"/>
              <a:cs typeface="Arial" panose="020B0604020202020204" pitchFamily="34" charset="0"/>
              <a:sym typeface="+mn-lt"/>
            </a:endParaRPr>
          </a:p>
        </p:txBody>
      </p:sp>
      <p:sp>
        <p:nvSpPr>
          <p:cNvPr id="40" name="标题 1"/>
          <p:cNvSpPr>
            <a:spLocks noGrp="1"/>
          </p:cNvSpPr>
          <p:nvPr>
            <p:ph type="title"/>
          </p:nvPr>
        </p:nvSpPr>
        <p:spPr>
          <a:xfrm>
            <a:off x="488950" y="95250"/>
            <a:ext cx="7745730" cy="704849"/>
          </a:xfrm>
        </p:spPr>
        <p:txBody>
          <a:bodyPr/>
          <a:lstStyle/>
          <a:p>
            <a:r>
              <a:rPr lang="en-US" altLang="zh-CN" dirty="0" smtClean="0"/>
              <a:t>1.4 </a:t>
            </a:r>
            <a:r>
              <a:rPr lang="zh-CN" altLang="en-US" sz="2400" dirty="0" smtClean="0">
                <a:latin typeface="Times New Roman" panose="02020603050405020304" pitchFamily="18" charset="0"/>
                <a:cs typeface="Times New Roman" panose="02020603050405020304" pitchFamily="18" charset="0"/>
              </a:rPr>
              <a:t>我国</a:t>
            </a:r>
            <a:r>
              <a:rPr lang="zh-CN" altLang="en-US" sz="2400" dirty="0">
                <a:latin typeface="Times New Roman" panose="02020603050405020304" pitchFamily="18" charset="0"/>
                <a:cs typeface="Times New Roman" panose="02020603050405020304" pitchFamily="18" charset="0"/>
              </a:rPr>
              <a:t>发行审核制度的</a:t>
            </a:r>
            <a:r>
              <a:rPr lang="zh-CN" altLang="en-US" sz="2400" dirty="0" smtClean="0">
                <a:latin typeface="Times New Roman" panose="02020603050405020304" pitchFamily="18" charset="0"/>
                <a:cs typeface="Times New Roman" panose="02020603050405020304" pitchFamily="18" charset="0"/>
              </a:rPr>
              <a:t>演进</a:t>
            </a:r>
            <a:r>
              <a:rPr lang="en-US" altLang="zh-CN" sz="2400" dirty="0" smtClean="0">
                <a:latin typeface="Times New Roman" panose="02020603050405020304" pitchFamily="18" charset="0"/>
                <a:cs typeface="Times New Roman" panose="02020603050405020304" pitchFamily="18" charset="0"/>
              </a:rPr>
              <a:t>--</a:t>
            </a:r>
            <a:r>
              <a:rPr lang="zh-CN" altLang="en-US" dirty="0" smtClean="0"/>
              <a:t>注册制改革十年历程</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4294967295"/>
          </p:nvPr>
        </p:nvSpPr>
        <p:spPr/>
        <p:txBody>
          <a:bodyPr/>
          <a:lstStyle/>
          <a:p>
            <a:endParaRPr lang="zh-CN" altLang="en-US" dirty="0"/>
          </a:p>
        </p:txBody>
      </p:sp>
      <p:sp>
        <p:nvSpPr>
          <p:cNvPr id="11" name="任意多边形 10"/>
          <p:cNvSpPr/>
          <p:nvPr/>
        </p:nvSpPr>
        <p:spPr>
          <a:xfrm>
            <a:off x="2691031" y="2561170"/>
            <a:ext cx="679657" cy="585911"/>
          </a:xfrm>
          <a:custGeom>
            <a:avLst/>
            <a:gdLst>
              <a:gd name="connsiteX0" fmla="*/ 418250 w 836501"/>
              <a:gd name="connsiteY0" fmla="*/ 0 h 721121"/>
              <a:gd name="connsiteX1" fmla="*/ 836501 w 836501"/>
              <a:gd name="connsiteY1" fmla="*/ 721121 h 721121"/>
              <a:gd name="connsiteX2" fmla="*/ 0 w 836501"/>
              <a:gd name="connsiteY2" fmla="*/ 721121 h 721121"/>
              <a:gd name="connsiteX3" fmla="*/ 418250 w 836501"/>
              <a:gd name="connsiteY3" fmla="*/ 0 h 721121"/>
            </a:gdLst>
            <a:ahLst/>
            <a:cxnLst>
              <a:cxn ang="0">
                <a:pos x="connsiteX0" y="connsiteY0"/>
              </a:cxn>
              <a:cxn ang="0">
                <a:pos x="connsiteX1" y="connsiteY1"/>
              </a:cxn>
              <a:cxn ang="0">
                <a:pos x="connsiteX2" y="connsiteY2"/>
              </a:cxn>
              <a:cxn ang="0">
                <a:pos x="connsiteX3" y="connsiteY3"/>
              </a:cxn>
            </a:cxnLst>
            <a:rect l="l" t="t" r="r" b="b"/>
            <a:pathLst>
              <a:path w="836501" h="721121">
                <a:moveTo>
                  <a:pt x="418250" y="0"/>
                </a:moveTo>
                <a:lnTo>
                  <a:pt x="836501" y="721121"/>
                </a:lnTo>
                <a:lnTo>
                  <a:pt x="0" y="721121"/>
                </a:lnTo>
                <a:lnTo>
                  <a:pt x="41825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65" dirty="0">
              <a:ea typeface="楷体_GB2312" panose="02010609030101010101" pitchFamily="49" charset="-122"/>
            </a:endParaRPr>
          </a:p>
        </p:txBody>
      </p:sp>
      <p:sp>
        <p:nvSpPr>
          <p:cNvPr id="12" name="任意多边形 11"/>
          <p:cNvSpPr/>
          <p:nvPr/>
        </p:nvSpPr>
        <p:spPr>
          <a:xfrm>
            <a:off x="2327783" y="3227836"/>
            <a:ext cx="1406151" cy="545533"/>
          </a:xfrm>
          <a:custGeom>
            <a:avLst/>
            <a:gdLst>
              <a:gd name="connsiteX0" fmla="*/ 389427 w 1730648"/>
              <a:gd name="connsiteY0" fmla="*/ 0 h 671425"/>
              <a:gd name="connsiteX1" fmla="*/ 1341221 w 1730648"/>
              <a:gd name="connsiteY1" fmla="*/ 0 h 671425"/>
              <a:gd name="connsiteX2" fmla="*/ 1730648 w 1730648"/>
              <a:gd name="connsiteY2" fmla="*/ 671425 h 671425"/>
              <a:gd name="connsiteX3" fmla="*/ 0 w 1730648"/>
              <a:gd name="connsiteY3" fmla="*/ 671425 h 671425"/>
              <a:gd name="connsiteX4" fmla="*/ 389427 w 1730648"/>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0648" h="671425">
                <a:moveTo>
                  <a:pt x="389427" y="0"/>
                </a:moveTo>
                <a:lnTo>
                  <a:pt x="1341221" y="0"/>
                </a:lnTo>
                <a:lnTo>
                  <a:pt x="1730648" y="671425"/>
                </a:lnTo>
                <a:lnTo>
                  <a:pt x="0" y="671425"/>
                </a:lnTo>
                <a:lnTo>
                  <a:pt x="389427"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创业板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3" name="任意多边形 12"/>
          <p:cNvSpPr/>
          <p:nvPr/>
        </p:nvSpPr>
        <p:spPr>
          <a:xfrm>
            <a:off x="1964536" y="3854124"/>
            <a:ext cx="2132645" cy="545533"/>
          </a:xfrm>
          <a:custGeom>
            <a:avLst/>
            <a:gdLst>
              <a:gd name="connsiteX0" fmla="*/ 389426 w 2624794"/>
              <a:gd name="connsiteY0" fmla="*/ 0 h 671425"/>
              <a:gd name="connsiteX1" fmla="*/ 2235368 w 2624794"/>
              <a:gd name="connsiteY1" fmla="*/ 0 h 671425"/>
              <a:gd name="connsiteX2" fmla="*/ 2624794 w 2624794"/>
              <a:gd name="connsiteY2" fmla="*/ 671425 h 671425"/>
              <a:gd name="connsiteX3" fmla="*/ 0 w 2624794"/>
              <a:gd name="connsiteY3" fmla="*/ 671425 h 671425"/>
              <a:gd name="connsiteX4" fmla="*/ 389426 w 2624794"/>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4794" h="671425">
                <a:moveTo>
                  <a:pt x="389426" y="0"/>
                </a:moveTo>
                <a:lnTo>
                  <a:pt x="2235368" y="0"/>
                </a:lnTo>
                <a:lnTo>
                  <a:pt x="2624794" y="671425"/>
                </a:lnTo>
                <a:lnTo>
                  <a:pt x="0" y="671425"/>
                </a:lnTo>
                <a:lnTo>
                  <a:pt x="389426"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科创板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4" name="任意多边形 13"/>
          <p:cNvSpPr/>
          <p:nvPr/>
        </p:nvSpPr>
        <p:spPr>
          <a:xfrm>
            <a:off x="1601289" y="4480412"/>
            <a:ext cx="2859140" cy="545533"/>
          </a:xfrm>
          <a:custGeom>
            <a:avLst/>
            <a:gdLst>
              <a:gd name="connsiteX0" fmla="*/ 389427 w 3518942"/>
              <a:gd name="connsiteY0" fmla="*/ 0 h 671425"/>
              <a:gd name="connsiteX1" fmla="*/ 3129515 w 3518942"/>
              <a:gd name="connsiteY1" fmla="*/ 0 h 671425"/>
              <a:gd name="connsiteX2" fmla="*/ 3518942 w 3518942"/>
              <a:gd name="connsiteY2" fmla="*/ 671425 h 671425"/>
              <a:gd name="connsiteX3" fmla="*/ 0 w 3518942"/>
              <a:gd name="connsiteY3" fmla="*/ 671425 h 671425"/>
              <a:gd name="connsiteX4" fmla="*/ 389427 w 3518942"/>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18942" h="671425">
                <a:moveTo>
                  <a:pt x="389427" y="0"/>
                </a:moveTo>
                <a:lnTo>
                  <a:pt x="3129515" y="0"/>
                </a:lnTo>
                <a:lnTo>
                  <a:pt x="3518942" y="671425"/>
                </a:lnTo>
                <a:lnTo>
                  <a:pt x="0" y="671425"/>
                </a:lnTo>
                <a:lnTo>
                  <a:pt x="389427"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北交所</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5" name="任意多边形 14"/>
          <p:cNvSpPr/>
          <p:nvPr/>
        </p:nvSpPr>
        <p:spPr>
          <a:xfrm>
            <a:off x="1207562" y="5106700"/>
            <a:ext cx="3646593" cy="598084"/>
          </a:xfrm>
          <a:custGeom>
            <a:avLst/>
            <a:gdLst>
              <a:gd name="connsiteX0" fmla="*/ 426940 w 4488115"/>
              <a:gd name="connsiteY0" fmla="*/ 0 h 736103"/>
              <a:gd name="connsiteX1" fmla="*/ 4061175 w 4488115"/>
              <a:gd name="connsiteY1" fmla="*/ 0 h 736103"/>
              <a:gd name="connsiteX2" fmla="*/ 4488115 w 4488115"/>
              <a:gd name="connsiteY2" fmla="*/ 736103 h 736103"/>
              <a:gd name="connsiteX3" fmla="*/ 0 w 4488115"/>
              <a:gd name="connsiteY3" fmla="*/ 736103 h 736103"/>
              <a:gd name="connsiteX4" fmla="*/ 426940 w 4488115"/>
              <a:gd name="connsiteY4" fmla="*/ 0 h 7361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8115" h="736103">
                <a:moveTo>
                  <a:pt x="426940" y="0"/>
                </a:moveTo>
                <a:lnTo>
                  <a:pt x="4061175" y="0"/>
                </a:lnTo>
                <a:lnTo>
                  <a:pt x="4488115" y="736103"/>
                </a:lnTo>
                <a:lnTo>
                  <a:pt x="0" y="736103"/>
                </a:lnTo>
                <a:lnTo>
                  <a:pt x="42694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新三板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28" name="Text Box 9"/>
          <p:cNvSpPr txBox="1">
            <a:spLocks noChangeArrowheads="1"/>
          </p:cNvSpPr>
          <p:nvPr/>
        </p:nvSpPr>
        <p:spPr bwMode="gray">
          <a:xfrm>
            <a:off x="2635527" y="2817234"/>
            <a:ext cx="790662" cy="289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gn="l">
              <a:spcBef>
                <a:spcPct val="0"/>
              </a:spcBef>
              <a:defRPr>
                <a:solidFill>
                  <a:schemeClr val="tx1"/>
                </a:solidFill>
                <a:latin typeface="Arial" panose="020B0604020202020204" pitchFamily="34" charset="0"/>
                <a:ea typeface="宋体" panose="02010600030101010101" pitchFamily="2" charset="-122"/>
              </a:defRPr>
            </a:lvl1pPr>
            <a:lvl2pPr marL="742950" indent="-285750" algn="l">
              <a:spcBef>
                <a:spcPct val="0"/>
              </a:spcBef>
              <a:defRPr>
                <a:solidFill>
                  <a:schemeClr val="tx1"/>
                </a:solidFill>
                <a:latin typeface="Arial" panose="020B0604020202020204" pitchFamily="34" charset="0"/>
                <a:ea typeface="宋体" panose="02010600030101010101" pitchFamily="2" charset="-122"/>
              </a:defRPr>
            </a:lvl2pPr>
            <a:lvl3pPr marL="1143000" indent="-228600" algn="l">
              <a:spcBef>
                <a:spcPct val="0"/>
              </a:spcBef>
              <a:defRPr>
                <a:solidFill>
                  <a:schemeClr val="tx1"/>
                </a:solidFill>
                <a:latin typeface="Arial" panose="020B0604020202020204" pitchFamily="34" charset="0"/>
                <a:ea typeface="宋体" panose="02010600030101010101" pitchFamily="2" charset="-122"/>
              </a:defRPr>
            </a:lvl3pPr>
            <a:lvl4pPr marL="1600200" indent="-228600" algn="l">
              <a:spcBef>
                <a:spcPct val="0"/>
              </a:spcBef>
              <a:defRPr>
                <a:solidFill>
                  <a:schemeClr val="tx1"/>
                </a:solidFill>
                <a:latin typeface="Arial" panose="020B0604020202020204" pitchFamily="34" charset="0"/>
                <a:ea typeface="宋体" panose="02010600030101010101" pitchFamily="2" charset="-122"/>
              </a:defRPr>
            </a:lvl4pPr>
            <a:lvl5pPr marL="2057400" indent="-228600" algn="l">
              <a:spcBef>
                <a:spcPct val="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主板</a:t>
            </a:r>
            <a:endParaRPr lang="zh-CN" altLang="en-US" sz="1400" dirty="0">
              <a:solidFill>
                <a:schemeClr val="bg1"/>
              </a:solidFill>
              <a:latin typeface="+mn-lt"/>
              <a:ea typeface="楷体_GB2312" panose="02010609030101010101" pitchFamily="49" charset="-122"/>
              <a:cs typeface="Arial" panose="020B0604020202020204" pitchFamily="34" charset="0"/>
              <a:sym typeface="Arial" panose="020B0604020202020204"/>
            </a:endParaRPr>
          </a:p>
        </p:txBody>
      </p:sp>
      <p:sp>
        <p:nvSpPr>
          <p:cNvPr id="22" name="AutoShape 6"/>
          <p:cNvSpPr>
            <a:spLocks noChangeArrowheads="1"/>
          </p:cNvSpPr>
          <p:nvPr/>
        </p:nvSpPr>
        <p:spPr bwMode="auto">
          <a:xfrm flipH="1">
            <a:off x="5176688" y="5081390"/>
            <a:ext cx="3360069"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r>
              <a:rPr lang="zh-CN" altLang="en-US" sz="1400" b="1" dirty="0" smtClean="0">
                <a:solidFill>
                  <a:schemeClr val="bg1"/>
                </a:solidFill>
                <a:latin typeface="Arial" panose="020B0604020202020204" pitchFamily="34" charset="0"/>
                <a:ea typeface="楷体_GB2312" panose="02010609030101010101" pitchFamily="49" charset="-122"/>
              </a:rPr>
              <a:t>中小企业融资平台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3" name="AutoShape 9"/>
          <p:cNvSpPr>
            <a:spLocks noChangeArrowheads="1"/>
          </p:cNvSpPr>
          <p:nvPr/>
        </p:nvSpPr>
        <p:spPr bwMode="auto">
          <a:xfrm flipH="1">
            <a:off x="4948999" y="4431507"/>
            <a:ext cx="3360069"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r>
              <a:rPr lang="zh-CN" altLang="zh-CN" sz="1400" b="1" dirty="0">
                <a:solidFill>
                  <a:schemeClr val="bg1"/>
                </a:solidFill>
                <a:latin typeface="Arial" panose="020B0604020202020204" pitchFamily="34" charset="0"/>
                <a:ea typeface="楷体_GB2312" panose="02010609030101010101" pitchFamily="49" charset="-122"/>
              </a:rPr>
              <a:t>北交所定位于专精特新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4" name="AutoShape 12"/>
          <p:cNvSpPr>
            <a:spLocks noChangeArrowheads="1"/>
          </p:cNvSpPr>
          <p:nvPr/>
        </p:nvSpPr>
        <p:spPr bwMode="auto">
          <a:xfrm flipH="1">
            <a:off x="4460428" y="3827859"/>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科创板定位于硬科技</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5" name="AutoShape 15"/>
          <p:cNvSpPr>
            <a:spLocks noChangeArrowheads="1"/>
          </p:cNvSpPr>
          <p:nvPr/>
        </p:nvSpPr>
        <p:spPr bwMode="auto">
          <a:xfrm flipH="1">
            <a:off x="4224549" y="3145496"/>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创业板定位于创新</a:t>
            </a:r>
            <a:r>
              <a:rPr lang="zh-CN" altLang="zh-CN" sz="1400" b="1" dirty="0" smtClean="0">
                <a:solidFill>
                  <a:schemeClr val="bg1"/>
                </a:solidFill>
                <a:latin typeface="Arial" panose="020B0604020202020204" pitchFamily="34" charset="0"/>
                <a:ea typeface="楷体_GB2312" panose="02010609030101010101" pitchFamily="49" charset="-122"/>
              </a:rPr>
              <a:t>创造</a:t>
            </a:r>
            <a:r>
              <a:rPr lang="zh-CN" altLang="en-US" sz="1400" b="1" dirty="0" smtClean="0">
                <a:solidFill>
                  <a:schemeClr val="bg1"/>
                </a:solidFill>
                <a:latin typeface="Arial" panose="020B0604020202020204" pitchFamily="34" charset="0"/>
                <a:ea typeface="楷体_GB2312" panose="02010609030101010101" pitchFamily="49" charset="-122"/>
              </a:rPr>
              <a:t>（三创四新）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6" name="AutoShape 15"/>
          <p:cNvSpPr>
            <a:spLocks noChangeArrowheads="1"/>
          </p:cNvSpPr>
          <p:nvPr/>
        </p:nvSpPr>
        <p:spPr bwMode="auto">
          <a:xfrm flipH="1">
            <a:off x="3902015" y="2514407"/>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主板定位优质蓝筹</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3" name="矩形 2"/>
          <p:cNvSpPr/>
          <p:nvPr/>
        </p:nvSpPr>
        <p:spPr>
          <a:xfrm>
            <a:off x="758588" y="1061703"/>
            <a:ext cx="8321761" cy="1477328"/>
          </a:xfrm>
          <a:prstGeom prst="rect">
            <a:avLst/>
          </a:prstGeom>
        </p:spPr>
        <p:txBody>
          <a:bodyPr wrap="square">
            <a:spAutoFit/>
          </a:bodyPr>
          <a:lstStyle/>
          <a:p>
            <a:pPr indent="355600" algn="just">
              <a:spcAft>
                <a:spcPts val="0"/>
              </a:spcAft>
            </a:pPr>
            <a:r>
              <a:rPr lang="en-US" altLang="zh-CN" kern="100" dirty="0" smtClean="0">
                <a:latin typeface="等线" panose="02010600030101010101" pitchFamily="2" charset="-122"/>
                <a:ea typeface="华文宋体" panose="02010600040101010101" pitchFamily="2" charset="-122"/>
                <a:cs typeface="Times New Roman" panose="02020603050405020304" pitchFamily="18" charset="0"/>
              </a:rPr>
              <a:t> </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注册</a:t>
            </a:r>
            <a:r>
              <a:rPr lang="zh-CN" altLang="zh-CN" kern="100" dirty="0">
                <a:latin typeface="等线" panose="02010600030101010101" pitchFamily="2" charset="-122"/>
                <a:ea typeface="华文宋体" panose="02010600040101010101" pitchFamily="2" charset="-122"/>
                <a:cs typeface="Times New Roman" panose="02020603050405020304" pitchFamily="18" charset="0"/>
              </a:rPr>
              <a:t>制下，各板块定位明确，主板定位优质蓝筹、科创板定位于硬科技、创业板定位于创新创造、北交所定位于专精特</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新</a:t>
            </a:r>
            <a:r>
              <a:rPr lang="zh-CN" altLang="en-US" kern="100" dirty="0" smtClean="0">
                <a:latin typeface="等线" panose="02010600030101010101" pitchFamily="2" charset="-122"/>
                <a:ea typeface="华文宋体" panose="02010600040101010101" pitchFamily="2" charset="-122"/>
                <a:cs typeface="Times New Roman" panose="02020603050405020304" pitchFamily="18" charset="0"/>
              </a:rPr>
              <a:t>；</a:t>
            </a:r>
            <a:endParaRPr lang="en-US" altLang="zh-CN" kern="100" dirty="0" smtClean="0">
              <a:latin typeface="等线" panose="02010600030101010101" pitchFamily="2" charset="-122"/>
              <a:ea typeface="华文宋体" panose="02010600040101010101" pitchFamily="2" charset="-122"/>
              <a:cs typeface="Times New Roman" panose="02020603050405020304" pitchFamily="18" charset="0"/>
            </a:endParaRPr>
          </a:p>
          <a:p>
            <a:pPr indent="355600" algn="just">
              <a:spcAft>
                <a:spcPts val="0"/>
              </a:spcAft>
            </a:pPr>
            <a:r>
              <a:rPr lang="en-US" altLang="zh-CN" kern="100" dirty="0">
                <a:latin typeface="等线" panose="02010600030101010101" pitchFamily="2" charset="-122"/>
                <a:ea typeface="华文宋体" panose="02010600040101010101" pitchFamily="2" charset="-122"/>
                <a:cs typeface="Times New Roman" panose="02020603050405020304" pitchFamily="18" charset="0"/>
              </a:rPr>
              <a:t> </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资金资源</a:t>
            </a:r>
            <a:r>
              <a:rPr lang="zh-CN" altLang="en-US" kern="100" dirty="0" smtClean="0">
                <a:latin typeface="等线" panose="02010600030101010101" pitchFamily="2" charset="-122"/>
                <a:ea typeface="华文宋体" panose="02010600040101010101" pitchFamily="2" charset="-122"/>
                <a:cs typeface="Times New Roman" panose="02020603050405020304" pitchFamily="18" charset="0"/>
              </a:rPr>
              <a:t>被</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导向</a:t>
            </a:r>
            <a:r>
              <a:rPr lang="zh-CN" altLang="zh-CN" kern="100" dirty="0">
                <a:latin typeface="等线" panose="02010600030101010101" pitchFamily="2" charset="-122"/>
                <a:ea typeface="华文宋体" panose="02010600040101010101" pitchFamily="2" charset="-122"/>
                <a:cs typeface="Times New Roman" panose="02020603050405020304" pitchFamily="18" charset="0"/>
              </a:rPr>
              <a:t>于有利于推动国民经济转型升级的战略</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新兴产业</a:t>
            </a:r>
            <a:r>
              <a:rPr lang="zh-CN" altLang="en-US" kern="100" dirty="0" smtClean="0">
                <a:latin typeface="等线" panose="02010600030101010101" pitchFamily="2" charset="-122"/>
                <a:ea typeface="华文宋体" panose="02010600040101010101" pitchFamily="2" charset="-122"/>
                <a:cs typeface="Times New Roman" panose="02020603050405020304" pitchFamily="18" charset="0"/>
              </a:rPr>
              <a:t>方向</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a:t>
            </a:r>
            <a:r>
              <a:rPr lang="zh-CN" altLang="zh-CN" kern="100" dirty="0">
                <a:latin typeface="等线" panose="02010600030101010101" pitchFamily="2" charset="-122"/>
                <a:ea typeface="华文宋体" panose="02010600040101010101" pitchFamily="2" charset="-122"/>
                <a:cs typeface="Times New Roman" panose="02020603050405020304" pitchFamily="18" charset="0"/>
              </a:rPr>
              <a:t>促进国民经济发展质量的提升，更甚于发展规模的增长，部分相对传统产业将不</a:t>
            </a:r>
            <a:r>
              <a:rPr lang="zh-CN" altLang="zh-CN" kern="100" dirty="0" smtClean="0">
                <a:latin typeface="等线" panose="02010600030101010101" pitchFamily="2" charset="-122"/>
                <a:ea typeface="华文宋体" panose="02010600040101010101" pitchFamily="2" charset="-122"/>
                <a:cs typeface="Times New Roman" panose="02020603050405020304" pitchFamily="18" charset="0"/>
              </a:rPr>
              <a:t>受青睐。</a:t>
            </a:r>
            <a:endParaRPr lang="en-US" altLang="zh-CN" kern="100" dirty="0" smtClean="0">
              <a:latin typeface="等线" panose="02010600030101010101" pitchFamily="2" charset="-122"/>
              <a:ea typeface="华文宋体" panose="02010600040101010101" pitchFamily="2" charset="-122"/>
              <a:cs typeface="Times New Roman" panose="02020603050405020304" pitchFamily="18" charset="0"/>
            </a:endParaRPr>
          </a:p>
        </p:txBody>
      </p:sp>
      <p:sp>
        <p:nvSpPr>
          <p:cNvPr id="29" name="矩形 28"/>
          <p:cNvSpPr/>
          <p:nvPr/>
        </p:nvSpPr>
        <p:spPr>
          <a:xfrm>
            <a:off x="174170" y="5739073"/>
            <a:ext cx="9731830" cy="338554"/>
          </a:xfrm>
          <a:prstGeom prst="rect">
            <a:avLst/>
          </a:prstGeom>
        </p:spPr>
        <p:txBody>
          <a:bodyPr wrap="square">
            <a:spAutoFit/>
          </a:bodyPr>
          <a:lstStyle/>
          <a:p>
            <a:pPr indent="355600" algn="just">
              <a:spcAft>
                <a:spcPts val="0"/>
              </a:spcAft>
            </a:pPr>
            <a:r>
              <a:rPr lang="zh-CN" altLang="en-US" sz="1600" kern="100" dirty="0" smtClean="0">
                <a:effectLst/>
                <a:latin typeface="黑体" panose="02010609060101010101" pitchFamily="49" charset="-122"/>
                <a:ea typeface="黑体" panose="02010609060101010101" pitchFamily="49" charset="-122"/>
                <a:cs typeface="Times New Roman" panose="02020603050405020304" pitchFamily="18" charset="0"/>
              </a:rPr>
              <a:t>以前根据企业外在的经营规模选择上市路径；现在根据企业内在的质地特征，选择适合的板块市场。</a:t>
            </a:r>
            <a:endParaRPr lang="zh-CN" altLang="zh-CN" sz="1600" kern="100" dirty="0">
              <a:effectLst/>
              <a:latin typeface="黑体" panose="02010609060101010101" pitchFamily="49" charset="-122"/>
              <a:ea typeface="黑体" panose="02010609060101010101" pitchFamily="49" charset="-122"/>
              <a:cs typeface="Times New Roman" panose="02020603050405020304" pitchFamily="18" charset="0"/>
            </a:endParaRPr>
          </a:p>
        </p:txBody>
      </p:sp>
      <p:sp>
        <p:nvSpPr>
          <p:cNvPr id="17" name="标题 1"/>
          <p:cNvSpPr txBox="1"/>
          <p:nvPr/>
        </p:nvSpPr>
        <p:spPr bwMode="auto">
          <a:xfrm>
            <a:off x="488950" y="372898"/>
            <a:ext cx="8826500" cy="427201"/>
          </a:xfrm>
          <a:prstGeom prst="rect">
            <a:avLst/>
          </a:prstGeom>
        </p:spPr>
        <p:txBody>
          <a:bodyPr lIns="90000" tIns="0" rIns="90000" bIns="0" anchor="b" anchorCtr="0"/>
          <a:lstStyle>
            <a:lvl1pPr algn="l" rtl="0" eaLnBrk="1" fontAlgn="base" hangingPunct="1">
              <a:spcBef>
                <a:spcPct val="0"/>
              </a:spcBef>
              <a:spcAft>
                <a:spcPct val="0"/>
              </a:spcAft>
              <a:defRPr kumimoji="1" lang="en-US" altLang="zh-TW" sz="2200" b="1" kern="0" baseline="0" dirty="0" smtClean="0">
                <a:solidFill>
                  <a:schemeClr val="tx1"/>
                </a:solidFill>
                <a:latin typeface="Arial" panose="020B0604020202020204" pitchFamily="34" charset="0"/>
                <a:ea typeface="楷体_GB2312" panose="02010609030101010101" pitchFamily="49" charset="-122"/>
                <a:cs typeface="+mj-cs"/>
              </a:defRPr>
            </a:lvl1pPr>
            <a:lvl2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2pPr>
            <a:lvl3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3pPr>
            <a:lvl4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4pPr>
            <a:lvl5pPr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5pPr>
            <a:lvl6pPr marL="4953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6pPr>
            <a:lvl7pPr marL="9906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7pPr>
            <a:lvl8pPr marL="14859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8pPr>
            <a:lvl9pPr marL="1981200" algn="l" rtl="0" eaLnBrk="1" fontAlgn="base" hangingPunct="1">
              <a:spcBef>
                <a:spcPct val="0"/>
              </a:spcBef>
              <a:spcAft>
                <a:spcPct val="0"/>
              </a:spcAft>
              <a:defRPr kumimoji="1" sz="2165">
                <a:solidFill>
                  <a:srgbClr val="004599"/>
                </a:solidFill>
                <a:latin typeface="Tahoma" panose="020B0604030504040204" pitchFamily="34" charset="0"/>
                <a:ea typeface="PMingLiU" pitchFamily="18" charset="-120"/>
              </a:defRPr>
            </a:lvl9pPr>
          </a:lstStyle>
          <a:p>
            <a:r>
              <a:rPr lang="en-US" altLang="zh-CN" dirty="0" smtClean="0"/>
              <a:t>1.5 </a:t>
            </a:r>
            <a:r>
              <a:rPr lang="zh-CN" altLang="en-US" sz="2400" dirty="0" smtClean="0">
                <a:latin typeface="Times New Roman" panose="02020603050405020304" pitchFamily="18" charset="0"/>
                <a:cs typeface="Times New Roman" panose="02020603050405020304" pitchFamily="18" charset="0"/>
              </a:rPr>
              <a:t>我国发行审核制度的演进</a:t>
            </a:r>
            <a:r>
              <a:rPr lang="en-US" altLang="zh-CN" sz="2400" dirty="0" smtClean="0">
                <a:latin typeface="Times New Roman" panose="02020603050405020304" pitchFamily="18" charset="0"/>
                <a:cs typeface="Times New Roman" panose="02020603050405020304" pitchFamily="18" charset="0"/>
              </a:rPr>
              <a:t>--</a:t>
            </a:r>
            <a:r>
              <a:rPr lang="zh-CN" altLang="en-US" dirty="0"/>
              <a:t>多层次资本市场各板块定位日益明确</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181961" y="2282794"/>
            <a:ext cx="6489273" cy="454208"/>
          </a:xfrm>
        </p:spPr>
        <p:txBody>
          <a:bodyPr/>
          <a:lstStyle/>
          <a:p>
            <a:r>
              <a:rPr lang="zh-CN" altLang="en-US" dirty="0" smtClean="0">
                <a:latin typeface="+mn-lt"/>
              </a:rPr>
              <a:t>第二部分  </a:t>
            </a:r>
            <a:r>
              <a:rPr lang="zh-CN" altLang="en-US" dirty="0">
                <a:latin typeface="+mn-lt"/>
              </a:rPr>
              <a:t>注册制改革主要政策变化</a:t>
            </a:r>
            <a:br>
              <a:rPr lang="en-US" altLang="zh-CN" dirty="0">
                <a:latin typeface="+mn-lt"/>
              </a:rPr>
            </a:br>
            <a:br>
              <a:rPr lang="en-US" altLang="zh-CN" dirty="0">
                <a:latin typeface="+mn-lt"/>
              </a:rPr>
            </a:br>
            <a:br>
              <a:rPr lang="zh-CN" altLang="en-US" dirty="0">
                <a:latin typeface="+mn-lt"/>
              </a:rPr>
            </a:br>
            <a:endParaRPr lang="zh-CN" altLang="en-US"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000" kern="1200" dirty="0" smtClean="0">
                <a:solidFill>
                  <a:srgbClr val="000000"/>
                </a:solidFill>
                <a:latin typeface="+mn-lt"/>
                <a:ea typeface="+mn-ea"/>
                <a:cs typeface="+mn-cs"/>
              </a:rPr>
              <a:t>2.1 </a:t>
            </a:r>
            <a:r>
              <a:rPr lang="zh-CN" altLang="en-US" sz="2000" dirty="0" smtClean="0"/>
              <a:t>注册</a:t>
            </a:r>
            <a:r>
              <a:rPr lang="zh-CN" altLang="en-US" sz="2000" dirty="0"/>
              <a:t>制与核准制</a:t>
            </a:r>
            <a:r>
              <a:rPr lang="zh-CN" altLang="en-US" sz="2000" dirty="0" smtClean="0"/>
              <a:t>的主要区别</a:t>
            </a:r>
            <a:endParaRPr lang="zh-CN" altLang="en-US" sz="2000" dirty="0">
              <a:latin typeface="+mn-lt"/>
              <a:ea typeface="+mn-ea"/>
            </a:endParaRPr>
          </a:p>
        </p:txBody>
      </p:sp>
      <p:sp>
        <p:nvSpPr>
          <p:cNvPr id="7" name="AutoShape 2"/>
          <p:cNvSpPr>
            <a:spLocks noChangeArrowheads="1"/>
          </p:cNvSpPr>
          <p:nvPr/>
        </p:nvSpPr>
        <p:spPr bwMode="auto">
          <a:xfrm>
            <a:off x="3714164" y="4228161"/>
            <a:ext cx="2497994" cy="1266006"/>
          </a:xfrm>
          <a:prstGeom prst="triangle">
            <a:avLst>
              <a:gd name="adj" fmla="val 50000"/>
            </a:avLst>
          </a:prstGeom>
          <a:solidFill>
            <a:srgbClr val="D20A10"/>
          </a:solidFill>
          <a:ln>
            <a:noFill/>
          </a:ln>
          <a:effectLst/>
        </p:spPr>
        <p:txBody>
          <a:bodyPr wrap="none" lIns="0" tIns="0" rIns="0" bIns="0" anchor="ctr"/>
          <a:lstStyle/>
          <a:p>
            <a:pPr lvl="0" eaLnBrk="0" hangingPunct="0">
              <a:spcBef>
                <a:spcPct val="0"/>
              </a:spcBef>
            </a:pPr>
            <a:endParaRPr kumimoji="0" lang="zh-CN" altLang="zh-CN" sz="1200" b="1" i="0" u="none" strike="noStrike" kern="0" cap="none" spc="0" normalizeH="0" baseline="0" noProof="0" dirty="0">
              <a:ln>
                <a:noFill/>
              </a:ln>
              <a:solidFill>
                <a:srgbClr val="000000"/>
              </a:solidFill>
              <a:effectLst/>
              <a:uLnTx/>
              <a:uFillTx/>
              <a:ea typeface="楷体_GB2312" panose="02010609030101010101" pitchFamily="49" charset="-122"/>
              <a:cs typeface="Arial Unicode MS" panose="020B0604020202020204" pitchFamily="34" charset="-122"/>
              <a:sym typeface="Arial" panose="020B0604020202020204"/>
            </a:endParaRPr>
          </a:p>
        </p:txBody>
      </p:sp>
      <p:sp>
        <p:nvSpPr>
          <p:cNvPr id="8" name="Rectangle 3"/>
          <p:cNvSpPr>
            <a:spLocks noChangeArrowheads="1"/>
          </p:cNvSpPr>
          <p:nvPr/>
        </p:nvSpPr>
        <p:spPr bwMode="auto">
          <a:xfrm>
            <a:off x="488950" y="1065609"/>
            <a:ext cx="8960426" cy="324000"/>
          </a:xfrm>
          <a:prstGeom prst="rect">
            <a:avLst/>
          </a:prstGeom>
          <a:solidFill>
            <a:srgbClr val="C01C20"/>
          </a:solidFill>
        </p:spPr>
        <p:txBody>
          <a:bodyPr anchor="ctr" anchorCtr="0"/>
          <a:lstStyle/>
          <a:p>
            <a:pPr algn="ctr" defTabSz="945515" eaLnBrk="0" fontAlgn="base" hangingPunct="0">
              <a:spcAft>
                <a:spcPct val="0"/>
              </a:spcAft>
              <a:buClr>
                <a:srgbClr val="003399"/>
              </a:buClr>
              <a:buSzPct val="50000"/>
            </a:pPr>
            <a:r>
              <a:rPr lang="zh-CN" altLang="en-US" sz="1400" b="1" kern="0" dirty="0">
                <a:solidFill>
                  <a:srgbClr val="FFFFFF"/>
                </a:solidFill>
                <a:ea typeface="楷体_GB2312" panose="02010609030101010101" pitchFamily="49" charset="-122"/>
              </a:rPr>
              <a:t>注册制与核准制的五方面区别</a:t>
            </a:r>
            <a:endParaRPr lang="zh-CN" altLang="en-US" sz="1400" b="1" kern="0" dirty="0">
              <a:solidFill>
                <a:srgbClr val="FFFFFF"/>
              </a:solidFill>
              <a:ea typeface="楷体_GB2312" panose="02010609030101010101" pitchFamily="49" charset="-122"/>
            </a:endParaRPr>
          </a:p>
        </p:txBody>
      </p:sp>
      <p:sp>
        <p:nvSpPr>
          <p:cNvPr id="9" name="Freeform 4"/>
          <p:cNvSpPr/>
          <p:nvPr/>
        </p:nvSpPr>
        <p:spPr bwMode="auto">
          <a:xfrm flipH="1" flipV="1">
            <a:off x="6553200" y="5041822"/>
            <a:ext cx="2896176" cy="529370"/>
          </a:xfrm>
          <a:custGeom>
            <a:avLst/>
            <a:gdLst>
              <a:gd name="T0" fmla="*/ 1285 w 1285"/>
              <a:gd name="T1" fmla="*/ 0 h 592"/>
              <a:gd name="T2" fmla="*/ 1285 w 1285"/>
              <a:gd name="T3" fmla="*/ 592 h 592"/>
              <a:gd name="T4" fmla="*/ 0 w 1285"/>
              <a:gd name="T5" fmla="*/ 592 h 592"/>
            </a:gdLst>
            <a:ahLst/>
            <a:cxnLst>
              <a:cxn ang="0">
                <a:pos x="T0" y="T1"/>
              </a:cxn>
              <a:cxn ang="0">
                <a:pos x="T2" y="T3"/>
              </a:cxn>
              <a:cxn ang="0">
                <a:pos x="T4" y="T5"/>
              </a:cxn>
            </a:cxnLst>
            <a:rect l="0" t="0" r="r" b="b"/>
            <a:pathLst>
              <a:path w="1285" h="592">
                <a:moveTo>
                  <a:pt x="1285" y="0"/>
                </a:moveTo>
                <a:lnTo>
                  <a:pt x="1285" y="592"/>
                </a:lnTo>
                <a:lnTo>
                  <a:pt x="0" y="592"/>
                </a:lnTo>
              </a:path>
            </a:pathLst>
          </a:custGeom>
          <a:noFill/>
          <a:ln w="22225" cap="flat" cmpd="sng">
            <a:solidFill>
              <a:srgbClr val="898989"/>
            </a:solidFill>
            <a:prstDash val="solid"/>
            <a:round/>
            <a:headEnd type="triangle" w="med" len="lg"/>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10" name="Freeform 6"/>
          <p:cNvSpPr/>
          <p:nvPr/>
        </p:nvSpPr>
        <p:spPr bwMode="auto">
          <a:xfrm flipH="1">
            <a:off x="4938149" y="3343077"/>
            <a:ext cx="45719" cy="529370"/>
          </a:xfrm>
          <a:custGeom>
            <a:avLst/>
            <a:gdLst>
              <a:gd name="T0" fmla="*/ 0 w 1"/>
              <a:gd name="T1" fmla="*/ 592 h 592"/>
              <a:gd name="T2" fmla="*/ 0 w 1"/>
              <a:gd name="T3" fmla="*/ 0 h 592"/>
            </a:gdLst>
            <a:ahLst/>
            <a:cxnLst>
              <a:cxn ang="0">
                <a:pos x="T0" y="T1"/>
              </a:cxn>
              <a:cxn ang="0">
                <a:pos x="T2" y="T3"/>
              </a:cxn>
            </a:cxnLst>
            <a:rect l="0" t="0" r="r" b="b"/>
            <a:pathLst>
              <a:path w="1" h="592">
                <a:moveTo>
                  <a:pt x="0" y="592"/>
                </a:moveTo>
                <a:lnTo>
                  <a:pt x="0" y="0"/>
                </a:lnTo>
              </a:path>
            </a:pathLst>
          </a:custGeom>
          <a:noFill/>
          <a:ln w="22225" cap="flat" cmpd="sng">
            <a:solidFill>
              <a:srgbClr val="898989"/>
            </a:solidFill>
            <a:prstDash val="solid"/>
            <a:round/>
            <a:headEnd type="triangle" w="med" len="lg"/>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11" name="Freeform 7"/>
          <p:cNvSpPr/>
          <p:nvPr/>
        </p:nvSpPr>
        <p:spPr bwMode="auto">
          <a:xfrm flipV="1">
            <a:off x="450273" y="5041822"/>
            <a:ext cx="3056396" cy="529370"/>
          </a:xfrm>
          <a:custGeom>
            <a:avLst/>
            <a:gdLst>
              <a:gd name="T0" fmla="*/ 1285 w 1285"/>
              <a:gd name="T1" fmla="*/ 0 h 592"/>
              <a:gd name="T2" fmla="*/ 1285 w 1285"/>
              <a:gd name="T3" fmla="*/ 592 h 592"/>
              <a:gd name="T4" fmla="*/ 0 w 1285"/>
              <a:gd name="T5" fmla="*/ 592 h 592"/>
            </a:gdLst>
            <a:ahLst/>
            <a:cxnLst>
              <a:cxn ang="0">
                <a:pos x="T0" y="T1"/>
              </a:cxn>
              <a:cxn ang="0">
                <a:pos x="T2" y="T3"/>
              </a:cxn>
              <a:cxn ang="0">
                <a:pos x="T4" y="T5"/>
              </a:cxn>
            </a:cxnLst>
            <a:rect l="0" t="0" r="r" b="b"/>
            <a:pathLst>
              <a:path w="1285" h="592">
                <a:moveTo>
                  <a:pt x="1285" y="0"/>
                </a:moveTo>
                <a:lnTo>
                  <a:pt x="1285" y="592"/>
                </a:lnTo>
                <a:lnTo>
                  <a:pt x="0" y="592"/>
                </a:lnTo>
              </a:path>
            </a:pathLst>
          </a:custGeom>
          <a:noFill/>
          <a:ln w="22225" cap="flat" cmpd="sng">
            <a:solidFill>
              <a:srgbClr val="898989"/>
            </a:solidFill>
            <a:prstDash val="solid"/>
            <a:round/>
            <a:headEnd type="triangle" w="med" len="lg"/>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12" name="Line 9"/>
          <p:cNvSpPr>
            <a:spLocks noChangeShapeType="1"/>
          </p:cNvSpPr>
          <p:nvPr/>
        </p:nvSpPr>
        <p:spPr bwMode="auto">
          <a:xfrm>
            <a:off x="3933012" y="3344477"/>
            <a:ext cx="2010275" cy="0"/>
          </a:xfrm>
          <a:prstGeom prst="line">
            <a:avLst/>
          </a:prstGeom>
          <a:noFill/>
          <a:ln w="22225">
            <a:solidFill>
              <a:srgbClr val="898989"/>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13" name="Text Box 10"/>
          <p:cNvSpPr txBox="1">
            <a:spLocks noChangeArrowheads="1"/>
          </p:cNvSpPr>
          <p:nvPr/>
        </p:nvSpPr>
        <p:spPr bwMode="auto">
          <a:xfrm>
            <a:off x="3831584" y="2630249"/>
            <a:ext cx="2607318" cy="571383"/>
          </a:xfrm>
          <a:prstGeom prst="rect">
            <a:avLst/>
          </a:prstGeom>
          <a:noFill/>
          <a:ln w="9525" algn="ctr">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926" tIns="42964" rIns="85926" bIns="42964"/>
          <a:lstStyle>
            <a:lvl1pPr marL="174625" indent="-174625" algn="l">
              <a:spcBef>
                <a:spcPct val="0"/>
              </a:spcBef>
              <a:defRPr>
                <a:solidFill>
                  <a:schemeClr val="tx1"/>
                </a:solidFill>
                <a:latin typeface="Arial" panose="020B0604020202020204" pitchFamily="34" charset="0"/>
                <a:ea typeface="宋体" panose="02010600030101010101" pitchFamily="2" charset="-122"/>
              </a:defRPr>
            </a:lvl1pPr>
            <a:lvl2pPr marL="536575" indent="-182880" algn="l">
              <a:spcBef>
                <a:spcPct val="0"/>
              </a:spcBef>
              <a:defRPr>
                <a:solidFill>
                  <a:schemeClr val="tx1"/>
                </a:solidFill>
                <a:latin typeface="Arial" panose="020B0604020202020204" pitchFamily="34" charset="0"/>
                <a:ea typeface="宋体" panose="02010600030101010101" pitchFamily="2" charset="-122"/>
              </a:defRPr>
            </a:lvl2pPr>
            <a:lvl3pPr marL="900430" indent="-184150" algn="l">
              <a:spcBef>
                <a:spcPct val="0"/>
              </a:spcBef>
              <a:defRPr>
                <a:solidFill>
                  <a:schemeClr val="tx1"/>
                </a:solidFill>
                <a:latin typeface="Arial" panose="020B0604020202020204" pitchFamily="34" charset="0"/>
                <a:ea typeface="宋体" panose="02010600030101010101" pitchFamily="2" charset="-122"/>
              </a:defRPr>
            </a:lvl3pPr>
            <a:lvl4pPr marL="1438275" indent="-180975" algn="l">
              <a:spcBef>
                <a:spcPct val="0"/>
              </a:spcBef>
              <a:defRPr>
                <a:solidFill>
                  <a:schemeClr val="tx1"/>
                </a:solidFill>
                <a:latin typeface="Arial" panose="020B0604020202020204" pitchFamily="34" charset="0"/>
                <a:ea typeface="宋体" panose="02010600030101010101" pitchFamily="2" charset="-122"/>
              </a:defRPr>
            </a:lvl4pPr>
            <a:lvl5pPr marL="2181225" algn="l">
              <a:spcBef>
                <a:spcPct val="0"/>
              </a:spcBef>
              <a:defRPr>
                <a:solidFill>
                  <a:schemeClr val="tx1"/>
                </a:solidFill>
                <a:latin typeface="Arial" panose="020B0604020202020204" pitchFamily="34" charset="0"/>
                <a:ea typeface="宋体" panose="02010600030101010101" pitchFamily="2" charset="-122"/>
              </a:defRPr>
            </a:lvl5pPr>
            <a:lvl6pPr marL="2638425"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95625"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52825"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10025"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180975" indent="-180975">
              <a:spcBef>
                <a:spcPts val="0"/>
              </a:spcBef>
              <a:buClr>
                <a:srgbClr val="D20A10"/>
              </a:buClr>
              <a:buSzPct val="80000"/>
              <a:buFont typeface="Wingdings" panose="05000000000000000000" pitchFamily="2" charset="2"/>
              <a:buChar char="n"/>
            </a:pPr>
            <a:r>
              <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rPr>
              <a:t>上市硬条件有所放宽</a:t>
            </a:r>
            <a:endParaRPr lang="en-US" altLang="zh-CN" sz="1200" b="1"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可以允许非盈利企业上市</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p:txBody>
      </p:sp>
      <p:sp>
        <p:nvSpPr>
          <p:cNvPr id="14" name="Text Box 11"/>
          <p:cNvSpPr txBox="1">
            <a:spLocks noChangeArrowheads="1"/>
          </p:cNvSpPr>
          <p:nvPr/>
        </p:nvSpPr>
        <p:spPr bwMode="auto">
          <a:xfrm>
            <a:off x="989541" y="3018605"/>
            <a:ext cx="2989189" cy="571383"/>
          </a:xfrm>
          <a:prstGeom prst="rect">
            <a:avLst/>
          </a:prstGeom>
          <a:noFill/>
          <a:ln w="9525" algn="ctr">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926" tIns="42964" rIns="85926" bIns="42964"/>
          <a:lstStyle>
            <a:lvl1pPr marL="174625" indent="-174625" algn="l">
              <a:spcBef>
                <a:spcPct val="0"/>
              </a:spcBef>
              <a:defRPr>
                <a:solidFill>
                  <a:schemeClr val="tx1"/>
                </a:solidFill>
                <a:latin typeface="Arial" panose="020B0604020202020204" pitchFamily="34" charset="0"/>
                <a:ea typeface="宋体" panose="02010600030101010101" pitchFamily="2" charset="-122"/>
              </a:defRPr>
            </a:lvl1pPr>
            <a:lvl2pPr marL="536575" indent="-182880" algn="l">
              <a:spcBef>
                <a:spcPct val="0"/>
              </a:spcBef>
              <a:defRPr>
                <a:solidFill>
                  <a:schemeClr val="tx1"/>
                </a:solidFill>
                <a:latin typeface="Arial" panose="020B0604020202020204" pitchFamily="34" charset="0"/>
                <a:ea typeface="宋体" panose="02010600030101010101" pitchFamily="2" charset="-122"/>
              </a:defRPr>
            </a:lvl2pPr>
            <a:lvl3pPr marL="900430" indent="-184150" algn="l">
              <a:spcBef>
                <a:spcPct val="0"/>
              </a:spcBef>
              <a:defRPr>
                <a:solidFill>
                  <a:schemeClr val="tx1"/>
                </a:solidFill>
                <a:latin typeface="Arial" panose="020B0604020202020204" pitchFamily="34" charset="0"/>
                <a:ea typeface="宋体" panose="02010600030101010101" pitchFamily="2" charset="-122"/>
              </a:defRPr>
            </a:lvl3pPr>
            <a:lvl4pPr marL="1438275" indent="-180975" algn="l">
              <a:spcBef>
                <a:spcPct val="0"/>
              </a:spcBef>
              <a:defRPr>
                <a:solidFill>
                  <a:schemeClr val="tx1"/>
                </a:solidFill>
                <a:latin typeface="Arial" panose="020B0604020202020204" pitchFamily="34" charset="0"/>
                <a:ea typeface="宋体" panose="02010600030101010101" pitchFamily="2" charset="-122"/>
              </a:defRPr>
            </a:lvl4pPr>
            <a:lvl5pPr marL="2181225" algn="l">
              <a:spcBef>
                <a:spcPct val="0"/>
              </a:spcBef>
              <a:defRPr>
                <a:solidFill>
                  <a:schemeClr val="tx1"/>
                </a:solidFill>
                <a:latin typeface="Arial" panose="020B0604020202020204" pitchFamily="34" charset="0"/>
                <a:ea typeface="宋体" panose="02010600030101010101" pitchFamily="2" charset="-122"/>
              </a:defRPr>
            </a:lvl5pPr>
            <a:lvl6pPr marL="2638425"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95625"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52825"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10025"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180975" indent="-180975">
              <a:lnSpc>
                <a:spcPct val="120000"/>
              </a:lnSpc>
              <a:spcBef>
                <a:spcPts val="0"/>
              </a:spcBef>
              <a:buClr>
                <a:srgbClr val="D20A10"/>
              </a:buClr>
              <a:buSzPct val="80000"/>
              <a:buFont typeface="Wingdings" panose="05000000000000000000" pitchFamily="2" charset="2"/>
              <a:buChar char="n"/>
            </a:pPr>
            <a:r>
              <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rPr>
              <a:t>以信息披露为核心</a:t>
            </a:r>
            <a:endParaRPr lang="en-US" altLang="zh-CN" sz="1200" b="1"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实行以信披为中心的发行审核制度</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发行人必须符合严格的信披要求，发行人是信披第一责任人</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p:txBody>
      </p:sp>
      <p:sp>
        <p:nvSpPr>
          <p:cNvPr id="15" name="Text Box 12"/>
          <p:cNvSpPr txBox="1">
            <a:spLocks noChangeArrowheads="1"/>
          </p:cNvSpPr>
          <p:nvPr/>
        </p:nvSpPr>
        <p:spPr bwMode="auto">
          <a:xfrm>
            <a:off x="6145183" y="3194764"/>
            <a:ext cx="3304193" cy="571383"/>
          </a:xfrm>
          <a:prstGeom prst="rect">
            <a:avLst/>
          </a:prstGeom>
          <a:noFill/>
          <a:ln w="9525" algn="ctr">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926" tIns="42964" rIns="85926" bIns="42964"/>
          <a:lstStyle>
            <a:lvl1pPr marL="174625" indent="-174625" algn="l">
              <a:spcBef>
                <a:spcPct val="0"/>
              </a:spcBef>
              <a:defRPr>
                <a:solidFill>
                  <a:schemeClr val="tx1"/>
                </a:solidFill>
                <a:latin typeface="Arial" panose="020B0604020202020204" pitchFamily="34" charset="0"/>
                <a:ea typeface="宋体" panose="02010600030101010101" pitchFamily="2" charset="-122"/>
              </a:defRPr>
            </a:lvl1pPr>
            <a:lvl2pPr marL="536575" indent="-182880" algn="l">
              <a:spcBef>
                <a:spcPct val="0"/>
              </a:spcBef>
              <a:defRPr>
                <a:solidFill>
                  <a:schemeClr val="tx1"/>
                </a:solidFill>
                <a:latin typeface="Arial" panose="020B0604020202020204" pitchFamily="34" charset="0"/>
                <a:ea typeface="宋体" panose="02010600030101010101" pitchFamily="2" charset="-122"/>
              </a:defRPr>
            </a:lvl2pPr>
            <a:lvl3pPr marL="900430" indent="-184150" algn="l">
              <a:spcBef>
                <a:spcPct val="0"/>
              </a:spcBef>
              <a:defRPr>
                <a:solidFill>
                  <a:schemeClr val="tx1"/>
                </a:solidFill>
                <a:latin typeface="Arial" panose="020B0604020202020204" pitchFamily="34" charset="0"/>
                <a:ea typeface="宋体" panose="02010600030101010101" pitchFamily="2" charset="-122"/>
              </a:defRPr>
            </a:lvl3pPr>
            <a:lvl4pPr marL="1438275" indent="-180975" algn="l">
              <a:spcBef>
                <a:spcPct val="0"/>
              </a:spcBef>
              <a:defRPr>
                <a:solidFill>
                  <a:schemeClr val="tx1"/>
                </a:solidFill>
                <a:latin typeface="Arial" panose="020B0604020202020204" pitchFamily="34" charset="0"/>
                <a:ea typeface="宋体" panose="02010600030101010101" pitchFamily="2" charset="-122"/>
              </a:defRPr>
            </a:lvl4pPr>
            <a:lvl5pPr marL="2181225" algn="l">
              <a:spcBef>
                <a:spcPct val="0"/>
              </a:spcBef>
              <a:defRPr>
                <a:solidFill>
                  <a:schemeClr val="tx1"/>
                </a:solidFill>
                <a:latin typeface="Arial" panose="020B0604020202020204" pitchFamily="34" charset="0"/>
                <a:ea typeface="宋体" panose="02010600030101010101" pitchFamily="2" charset="-122"/>
              </a:defRPr>
            </a:lvl5pPr>
            <a:lvl6pPr marL="2638425"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95625"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52825"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10025"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180975" indent="-180975">
              <a:lnSpc>
                <a:spcPct val="120000"/>
              </a:lnSpc>
              <a:spcBef>
                <a:spcPts val="0"/>
              </a:spcBef>
              <a:buClr>
                <a:srgbClr val="D20A10"/>
              </a:buClr>
              <a:buSzPct val="80000"/>
              <a:buFont typeface="Wingdings" panose="05000000000000000000" pitchFamily="2" charset="2"/>
              <a:buChar char="n"/>
            </a:pPr>
            <a:r>
              <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rPr>
              <a:t>强化中介机构责任</a:t>
            </a:r>
            <a:endParaRPr lang="en-US" altLang="zh-CN" sz="1200" b="1"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投行机构和保荐人要在定价承销上有所突破</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中介机构要加强职业操守</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p:txBody>
      </p:sp>
      <p:sp>
        <p:nvSpPr>
          <p:cNvPr id="16" name="Text Box 13"/>
          <p:cNvSpPr txBox="1">
            <a:spLocks noChangeArrowheads="1"/>
          </p:cNvSpPr>
          <p:nvPr/>
        </p:nvSpPr>
        <p:spPr bwMode="auto">
          <a:xfrm>
            <a:off x="6504709" y="4077814"/>
            <a:ext cx="3158837" cy="901328"/>
          </a:xfrm>
          <a:prstGeom prst="rect">
            <a:avLst/>
          </a:prstGeom>
          <a:noFill/>
          <a:ln w="9525" algn="ctr">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926" tIns="42964" rIns="85926" bIns="42964"/>
          <a:lstStyle>
            <a:lvl1pPr marL="174625" indent="-174625" algn="l">
              <a:spcBef>
                <a:spcPct val="0"/>
              </a:spcBef>
              <a:defRPr>
                <a:solidFill>
                  <a:schemeClr val="tx1"/>
                </a:solidFill>
                <a:latin typeface="Arial" panose="020B0604020202020204" pitchFamily="34" charset="0"/>
                <a:ea typeface="宋体" panose="02010600030101010101" pitchFamily="2" charset="-122"/>
              </a:defRPr>
            </a:lvl1pPr>
            <a:lvl2pPr marL="536575" indent="-182880" algn="l">
              <a:spcBef>
                <a:spcPct val="0"/>
              </a:spcBef>
              <a:defRPr>
                <a:solidFill>
                  <a:schemeClr val="tx1"/>
                </a:solidFill>
                <a:latin typeface="Arial" panose="020B0604020202020204" pitchFamily="34" charset="0"/>
                <a:ea typeface="宋体" panose="02010600030101010101" pitchFamily="2" charset="-122"/>
              </a:defRPr>
            </a:lvl2pPr>
            <a:lvl3pPr marL="900430" indent="-184150" algn="l">
              <a:spcBef>
                <a:spcPct val="0"/>
              </a:spcBef>
              <a:defRPr>
                <a:solidFill>
                  <a:schemeClr val="tx1"/>
                </a:solidFill>
                <a:latin typeface="Arial" panose="020B0604020202020204" pitchFamily="34" charset="0"/>
                <a:ea typeface="宋体" panose="02010600030101010101" pitchFamily="2" charset="-122"/>
              </a:defRPr>
            </a:lvl3pPr>
            <a:lvl4pPr marL="1438275" indent="-180975" algn="l">
              <a:spcBef>
                <a:spcPct val="0"/>
              </a:spcBef>
              <a:defRPr>
                <a:solidFill>
                  <a:schemeClr val="tx1"/>
                </a:solidFill>
                <a:latin typeface="Arial" panose="020B0604020202020204" pitchFamily="34" charset="0"/>
                <a:ea typeface="宋体" panose="02010600030101010101" pitchFamily="2" charset="-122"/>
              </a:defRPr>
            </a:lvl4pPr>
            <a:lvl5pPr marL="2181225" algn="l">
              <a:spcBef>
                <a:spcPct val="0"/>
              </a:spcBef>
              <a:defRPr>
                <a:solidFill>
                  <a:schemeClr val="tx1"/>
                </a:solidFill>
                <a:latin typeface="Arial" panose="020B0604020202020204" pitchFamily="34" charset="0"/>
                <a:ea typeface="宋体" panose="02010600030101010101" pitchFamily="2" charset="-122"/>
              </a:defRPr>
            </a:lvl5pPr>
            <a:lvl6pPr marL="2638425"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95625"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52825"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10025"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180975" indent="-180975">
              <a:lnSpc>
                <a:spcPct val="120000"/>
              </a:lnSpc>
              <a:spcBef>
                <a:spcPts val="0"/>
              </a:spcBef>
              <a:buClr>
                <a:srgbClr val="D20A10"/>
              </a:buClr>
              <a:buSzPct val="80000"/>
              <a:buFont typeface="Wingdings" panose="05000000000000000000" pitchFamily="2" charset="2"/>
              <a:buChar char="n"/>
            </a:pPr>
            <a:r>
              <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rPr>
              <a:t>建立更健全的配套措施</a:t>
            </a:r>
            <a:endParaRPr lang="en-US" altLang="zh-CN" sz="1200" b="1"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建立良好的法制环境，解决资本市场违法成本过低的问题，探索完善与注册制相适应的证券民事诉讼法律制度</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p:txBody>
      </p:sp>
      <p:sp>
        <p:nvSpPr>
          <p:cNvPr id="17" name="Text Box 14"/>
          <p:cNvSpPr txBox="1">
            <a:spLocks noChangeArrowheads="1"/>
          </p:cNvSpPr>
          <p:nvPr/>
        </p:nvSpPr>
        <p:spPr bwMode="auto">
          <a:xfrm>
            <a:off x="352426" y="4114025"/>
            <a:ext cx="3284391" cy="571383"/>
          </a:xfrm>
          <a:prstGeom prst="rect">
            <a:avLst/>
          </a:prstGeom>
          <a:noFill/>
          <a:ln w="9525" algn="ctr">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926" tIns="42964" rIns="85926" bIns="42964"/>
          <a:lstStyle>
            <a:lvl1pPr marL="174625" indent="-174625" algn="l">
              <a:spcBef>
                <a:spcPct val="0"/>
              </a:spcBef>
              <a:defRPr>
                <a:solidFill>
                  <a:schemeClr val="tx1"/>
                </a:solidFill>
                <a:latin typeface="Arial" panose="020B0604020202020204" pitchFamily="34" charset="0"/>
                <a:ea typeface="宋体" panose="02010600030101010101" pitchFamily="2" charset="-122"/>
              </a:defRPr>
            </a:lvl1pPr>
            <a:lvl2pPr marL="536575" indent="-182880" algn="l">
              <a:spcBef>
                <a:spcPct val="0"/>
              </a:spcBef>
              <a:defRPr>
                <a:solidFill>
                  <a:schemeClr val="tx1"/>
                </a:solidFill>
                <a:latin typeface="Arial" panose="020B0604020202020204" pitchFamily="34" charset="0"/>
                <a:ea typeface="宋体" panose="02010600030101010101" pitchFamily="2" charset="-122"/>
              </a:defRPr>
            </a:lvl2pPr>
            <a:lvl3pPr marL="900430" indent="-184150" algn="l">
              <a:spcBef>
                <a:spcPct val="0"/>
              </a:spcBef>
              <a:defRPr>
                <a:solidFill>
                  <a:schemeClr val="tx1"/>
                </a:solidFill>
                <a:latin typeface="Arial" panose="020B0604020202020204" pitchFamily="34" charset="0"/>
                <a:ea typeface="宋体" panose="02010600030101010101" pitchFamily="2" charset="-122"/>
              </a:defRPr>
            </a:lvl3pPr>
            <a:lvl4pPr marL="1438275" indent="-180975" algn="l">
              <a:spcBef>
                <a:spcPct val="0"/>
              </a:spcBef>
              <a:defRPr>
                <a:solidFill>
                  <a:schemeClr val="tx1"/>
                </a:solidFill>
                <a:latin typeface="Arial" panose="020B0604020202020204" pitchFamily="34" charset="0"/>
                <a:ea typeface="宋体" panose="02010600030101010101" pitchFamily="2" charset="-122"/>
              </a:defRPr>
            </a:lvl4pPr>
            <a:lvl5pPr marL="2181225" algn="l">
              <a:spcBef>
                <a:spcPct val="0"/>
              </a:spcBef>
              <a:defRPr>
                <a:solidFill>
                  <a:schemeClr val="tx1"/>
                </a:solidFill>
                <a:latin typeface="Arial" panose="020B0604020202020204" pitchFamily="34" charset="0"/>
                <a:ea typeface="宋体" panose="02010600030101010101" pitchFamily="2" charset="-122"/>
              </a:defRPr>
            </a:lvl5pPr>
            <a:lvl6pPr marL="2638425"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95625"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52825"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10025"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180975" indent="-180975">
              <a:lnSpc>
                <a:spcPct val="120000"/>
              </a:lnSpc>
              <a:spcBef>
                <a:spcPts val="0"/>
              </a:spcBef>
              <a:buClr>
                <a:srgbClr val="D20A10"/>
              </a:buClr>
              <a:buSzPct val="80000"/>
              <a:buFont typeface="Wingdings" panose="05000000000000000000" pitchFamily="2" charset="2"/>
              <a:buChar char="n"/>
            </a:pPr>
            <a:r>
              <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rPr>
              <a:t>市场化的发行承销机制</a:t>
            </a:r>
            <a:endParaRPr lang="zh-CN" altLang="en-US" sz="1200" b="1"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新股发行价格、发行规模、发行节奏都要通过市场化方式决定</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a:p>
            <a:pPr marL="171450" indent="-171450">
              <a:lnSpc>
                <a:spcPct val="120000"/>
              </a:lnSpc>
              <a:spcBef>
                <a:spcPts val="0"/>
              </a:spcBef>
              <a:buClr>
                <a:srgbClr val="D20A10"/>
              </a:buClr>
              <a:buSzPct val="80000"/>
              <a:buFont typeface="Wingdings" panose="05000000000000000000" pitchFamily="2" charset="2"/>
              <a:buChar char="Ø"/>
            </a:pPr>
            <a:r>
              <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rPr>
              <a:t>形成以机构投资者为主体的询价、定价机制</a:t>
            </a:r>
            <a:endParaRPr lang="zh-CN" altLang="en-US" sz="1200" dirty="0">
              <a:solidFill>
                <a:srgbClr val="000000"/>
              </a:solidFill>
              <a:latin typeface="+mn-lt"/>
              <a:ea typeface="楷体_GB2312" panose="02010609030101010101" pitchFamily="49" charset="-122"/>
              <a:cs typeface="Arial" panose="020B0604020202020204" pitchFamily="34" charset="0"/>
              <a:sym typeface="Arial" panose="020B0604020202020204"/>
            </a:endParaRPr>
          </a:p>
        </p:txBody>
      </p:sp>
      <p:sp>
        <p:nvSpPr>
          <p:cNvPr id="18" name="Freeform 4"/>
          <p:cNvSpPr/>
          <p:nvPr/>
        </p:nvSpPr>
        <p:spPr bwMode="auto">
          <a:xfrm flipH="1" flipV="1">
            <a:off x="5904934" y="3978382"/>
            <a:ext cx="3402644" cy="529370"/>
          </a:xfrm>
          <a:custGeom>
            <a:avLst/>
            <a:gdLst>
              <a:gd name="T0" fmla="*/ 1285 w 1285"/>
              <a:gd name="T1" fmla="*/ 0 h 592"/>
              <a:gd name="T2" fmla="*/ 1285 w 1285"/>
              <a:gd name="T3" fmla="*/ 592 h 592"/>
              <a:gd name="T4" fmla="*/ 0 w 1285"/>
              <a:gd name="T5" fmla="*/ 592 h 592"/>
            </a:gdLst>
            <a:ahLst/>
            <a:cxnLst>
              <a:cxn ang="0">
                <a:pos x="T0" y="T1"/>
              </a:cxn>
              <a:cxn ang="0">
                <a:pos x="T2" y="T3"/>
              </a:cxn>
              <a:cxn ang="0">
                <a:pos x="T4" y="T5"/>
              </a:cxn>
            </a:cxnLst>
            <a:rect l="0" t="0" r="r" b="b"/>
            <a:pathLst>
              <a:path w="1285" h="592">
                <a:moveTo>
                  <a:pt x="1285" y="0"/>
                </a:moveTo>
                <a:lnTo>
                  <a:pt x="1285" y="592"/>
                </a:lnTo>
                <a:lnTo>
                  <a:pt x="0" y="592"/>
                </a:lnTo>
              </a:path>
            </a:pathLst>
          </a:custGeom>
          <a:noFill/>
          <a:ln w="22225" cap="flat" cmpd="sng">
            <a:solidFill>
              <a:srgbClr val="898989"/>
            </a:solidFill>
            <a:prstDash val="solid"/>
            <a:round/>
            <a:headEnd type="triangle" w="med" len="lg"/>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19" name="Freeform 7"/>
          <p:cNvSpPr/>
          <p:nvPr/>
        </p:nvSpPr>
        <p:spPr bwMode="auto">
          <a:xfrm flipV="1">
            <a:off x="981697" y="3978382"/>
            <a:ext cx="2989188" cy="529370"/>
          </a:xfrm>
          <a:custGeom>
            <a:avLst/>
            <a:gdLst>
              <a:gd name="T0" fmla="*/ 1285 w 1285"/>
              <a:gd name="T1" fmla="*/ 0 h 592"/>
              <a:gd name="T2" fmla="*/ 1285 w 1285"/>
              <a:gd name="T3" fmla="*/ 592 h 592"/>
              <a:gd name="T4" fmla="*/ 0 w 1285"/>
              <a:gd name="T5" fmla="*/ 592 h 592"/>
            </a:gdLst>
            <a:ahLst/>
            <a:cxnLst>
              <a:cxn ang="0">
                <a:pos x="T0" y="T1"/>
              </a:cxn>
              <a:cxn ang="0">
                <a:pos x="T2" y="T3"/>
              </a:cxn>
              <a:cxn ang="0">
                <a:pos x="T4" y="T5"/>
              </a:cxn>
            </a:cxnLst>
            <a:rect l="0" t="0" r="r" b="b"/>
            <a:pathLst>
              <a:path w="1285" h="592">
                <a:moveTo>
                  <a:pt x="1285" y="0"/>
                </a:moveTo>
                <a:lnTo>
                  <a:pt x="1285" y="592"/>
                </a:lnTo>
                <a:lnTo>
                  <a:pt x="0" y="592"/>
                </a:lnTo>
              </a:path>
            </a:pathLst>
          </a:custGeom>
          <a:noFill/>
          <a:ln w="22225" cap="flat" cmpd="sng">
            <a:solidFill>
              <a:srgbClr val="898989"/>
            </a:solidFill>
            <a:prstDash val="solid"/>
            <a:round/>
            <a:headEnd type="triangle" w="med" len="lg"/>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black"/>
              </a:solidFill>
              <a:effectLst/>
              <a:uLnTx/>
              <a:uFillTx/>
              <a:ea typeface="楷体_GB2312" panose="02010609030101010101" pitchFamily="49" charset="-122"/>
              <a:sym typeface="Arial" panose="020B0604020202020204"/>
            </a:endParaRPr>
          </a:p>
        </p:txBody>
      </p:sp>
      <p:sp>
        <p:nvSpPr>
          <p:cNvPr id="20" name="文本框 19"/>
          <p:cNvSpPr txBox="1"/>
          <p:nvPr/>
        </p:nvSpPr>
        <p:spPr>
          <a:xfrm>
            <a:off x="4169063" y="4827734"/>
            <a:ext cx="1600200" cy="800219"/>
          </a:xfrm>
          <a:prstGeom prst="rect">
            <a:avLst/>
          </a:prstGeom>
          <a:noFill/>
        </p:spPr>
        <p:txBody>
          <a:bodyPr wrap="square" rtlCol="0">
            <a:spAutoFit/>
          </a:bodyPr>
          <a:lstStyle/>
          <a:p>
            <a:pPr algn="ctr"/>
            <a:r>
              <a:rPr lang="zh-CN" altLang="en-US" sz="1400" b="1" dirty="0">
                <a:solidFill>
                  <a:schemeClr val="bg2"/>
                </a:solidFill>
                <a:ea typeface="楷体_GB2312" panose="02010609030101010101" pitchFamily="49" charset="-122"/>
              </a:rPr>
              <a:t>注册制与核准制的五方面区别</a:t>
            </a:r>
            <a:endParaRPr lang="zh-CN" altLang="en-US" sz="1400" b="1" dirty="0">
              <a:solidFill>
                <a:schemeClr val="bg2"/>
              </a:solidFill>
              <a:ea typeface="楷体_GB2312" panose="02010609030101010101" pitchFamily="49" charset="-122"/>
            </a:endParaRPr>
          </a:p>
          <a:p>
            <a:endParaRPr lang="zh-CN" altLang="en-US" b="1" dirty="0">
              <a:solidFill>
                <a:schemeClr val="bg2"/>
              </a:solidFill>
              <a:ea typeface="楷体_GB2312" panose="02010609030101010101" pitchFamily="49" charset="-122"/>
            </a:endParaRPr>
          </a:p>
        </p:txBody>
      </p:sp>
      <p:sp>
        <p:nvSpPr>
          <p:cNvPr id="21" name="矩形 20"/>
          <p:cNvSpPr/>
          <p:nvPr/>
        </p:nvSpPr>
        <p:spPr bwMode="auto">
          <a:xfrm>
            <a:off x="514350" y="1458217"/>
            <a:ext cx="8877299" cy="690557"/>
          </a:xfrm>
          <a:prstGeom prst="rect">
            <a:avLst/>
          </a:prstGeom>
          <a:noFill/>
          <a:ln w="9525" cap="flat" cmpd="sng" algn="ctr">
            <a:noFill/>
            <a:prstDash val="solid"/>
            <a:round/>
            <a:headEnd type="none" w="med" len="med"/>
            <a:tailEnd type="none" w="med" len="med"/>
          </a:ln>
          <a:effectLst/>
        </p:spPr>
        <p:txBody>
          <a:bodyPr vert="horz" wrap="square" lIns="105118" tIns="52559" rIns="105118" bIns="52559" numCol="1" rtlCol="0" anchor="ctr" anchorCtr="0" compatLnSpc="1"/>
          <a:lstStyle/>
          <a:p>
            <a:pPr marL="285750" indent="-285750" algn="just" defTabSz="1050925">
              <a:lnSpc>
                <a:spcPct val="150000"/>
              </a:lnSpc>
              <a:spcBef>
                <a:spcPts val="600"/>
              </a:spcBef>
              <a:buClr>
                <a:srgbClr val="C01C20"/>
              </a:buClr>
              <a:buFont typeface="Wingdings" panose="05000000000000000000" pitchFamily="2" charset="2"/>
              <a:buChar char="n"/>
            </a:pPr>
            <a:r>
              <a:rPr lang="zh-CN" altLang="en-US" sz="1200" dirty="0">
                <a:solidFill>
                  <a:sysClr val="windowText" lastClr="000000"/>
                </a:solidFill>
              </a:rPr>
              <a:t>截至目前，上交所科创板、深交所创业板和北交所均已实施注册制，其中科创板的开市时间为</a:t>
            </a:r>
            <a:r>
              <a:rPr lang="en-US" altLang="zh-CN" sz="1200" dirty="0"/>
              <a:t>2019</a:t>
            </a:r>
            <a:r>
              <a:rPr lang="zh-CN" altLang="en-US" sz="1200" dirty="0"/>
              <a:t>年</a:t>
            </a:r>
            <a:r>
              <a:rPr lang="en-US" altLang="zh-CN" sz="1200" dirty="0"/>
              <a:t>7</a:t>
            </a:r>
            <a:r>
              <a:rPr lang="zh-CN" altLang="en-US" sz="1200" dirty="0"/>
              <a:t>月，创业板注册制开市时间为</a:t>
            </a:r>
            <a:r>
              <a:rPr lang="en-US" altLang="zh-CN" sz="1200" dirty="0"/>
              <a:t>2020</a:t>
            </a:r>
            <a:r>
              <a:rPr lang="zh-CN" altLang="en-US" sz="1200" dirty="0"/>
              <a:t>年</a:t>
            </a:r>
            <a:r>
              <a:rPr lang="en-US" altLang="zh-CN" sz="1200" dirty="0"/>
              <a:t>8</a:t>
            </a:r>
            <a:r>
              <a:rPr lang="zh-CN" altLang="en-US" sz="1200" dirty="0"/>
              <a:t>月，北交所为</a:t>
            </a:r>
            <a:r>
              <a:rPr lang="en-US" altLang="zh-CN" sz="1200" dirty="0"/>
              <a:t>2021</a:t>
            </a:r>
            <a:r>
              <a:rPr lang="zh-CN" altLang="en-US" sz="1200" dirty="0"/>
              <a:t>年</a:t>
            </a:r>
            <a:r>
              <a:rPr lang="en-US" altLang="zh-CN" sz="1200" dirty="0"/>
              <a:t>11</a:t>
            </a:r>
            <a:r>
              <a:rPr lang="zh-CN" altLang="en-US" sz="1200" dirty="0"/>
              <a:t>月。</a:t>
            </a:r>
            <a:r>
              <a:rPr lang="zh-CN" altLang="en-US" sz="1200" dirty="0">
                <a:solidFill>
                  <a:sysClr val="windowText" lastClr="000000"/>
                </a:solidFill>
              </a:rPr>
              <a:t>注册制强调信息披露，与核准制的区别主要体现在以下五个方面：</a:t>
            </a:r>
            <a:endParaRPr lang="en-US" altLang="zh-CN" sz="1200" dirty="0">
              <a:solidFill>
                <a:sysClr val="windowText" lastClr="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p:nvGrpSpPr>
        <p:grpSpPr>
          <a:xfrm>
            <a:off x="489002" y="2569570"/>
            <a:ext cx="5389284" cy="3007778"/>
            <a:chOff x="189189" y="1549145"/>
            <a:chExt cx="4213827" cy="4592109"/>
          </a:xfrm>
        </p:grpSpPr>
        <p:sp>
          <p:nvSpPr>
            <p:cNvPr id="23" name="矩形 22"/>
            <p:cNvSpPr/>
            <p:nvPr/>
          </p:nvSpPr>
          <p:spPr bwMode="auto">
            <a:xfrm>
              <a:off x="189189" y="1549145"/>
              <a:ext cx="4213827" cy="4592109"/>
            </a:xfrm>
            <a:prstGeom prst="rect">
              <a:avLst/>
            </a:prstGeom>
            <a:solidFill>
              <a:schemeClr val="bg2"/>
            </a:solidFill>
            <a:ln w="6350" cap="flat" cmpd="sng" algn="ctr">
              <a:noFill/>
              <a:prstDash val="solid"/>
              <a:round/>
              <a:headEnd type="none" w="med" len="med"/>
              <a:tailEnd type="none" w="med" len="med"/>
            </a:ln>
          </p:spPr>
          <p:txBody>
            <a:bodyPr vert="horz" wrap="none" lIns="0" tIns="0" rIns="0" bIns="0" numCol="1" rtlCol="0" anchor="ctr" anchorCtr="0" compatLnSpc="1"/>
            <a:lstStyle/>
            <a:p>
              <a:pPr marL="0" marR="0" lvl="0" indent="0" algn="ctr" defTabSz="970280" rtl="0" eaLnBrk="1" fontAlgn="base" latinLnBrk="0" hangingPunct="1">
                <a:lnSpc>
                  <a:spcPct val="100000"/>
                </a:lnSpc>
                <a:spcBef>
                  <a:spcPct val="50000"/>
                </a:spcBef>
                <a:spcAft>
                  <a:spcPct val="0"/>
                </a:spcAft>
                <a:buClrTx/>
                <a:buSzTx/>
                <a:buFontTx/>
                <a:buNone/>
                <a:defRPr/>
              </a:pPr>
              <a:endParaRPr kumimoji="0" lang="zh-CN" altLang="en-US" sz="1660" b="1" i="0" u="none" strike="noStrike" kern="1200" cap="none" spc="0" normalizeH="0" baseline="0" noProof="0" dirty="0">
                <a:ln>
                  <a:noFill/>
                </a:ln>
                <a:solidFill>
                  <a:srgbClr val="DDDDDD">
                    <a:lumMod val="20000"/>
                    <a:lumOff val="80000"/>
                  </a:srgbClr>
                </a:solidFill>
                <a:effectLst/>
                <a:uLnTx/>
                <a:uFillTx/>
                <a:latin typeface="Arial" panose="020B0604020202020204"/>
                <a:ea typeface="楷体" panose="02010609060101010101" pitchFamily="49" charset="-122"/>
                <a:cs typeface="+mn-cs"/>
              </a:endParaRPr>
            </a:p>
          </p:txBody>
        </p:sp>
        <p:sp>
          <p:nvSpPr>
            <p:cNvPr id="24" name="矩形 23"/>
            <p:cNvSpPr/>
            <p:nvPr/>
          </p:nvSpPr>
          <p:spPr>
            <a:xfrm>
              <a:off x="339290" y="1709130"/>
              <a:ext cx="3913625" cy="4245211"/>
            </a:xfrm>
            <a:prstGeom prst="rect">
              <a:avLst/>
            </a:prstGeom>
            <a:solidFill>
              <a:schemeClr val="bg1"/>
            </a:solidFill>
            <a:ln>
              <a:solidFill>
                <a:srgbClr val="BFC9D3"/>
              </a:solidFill>
            </a:ln>
          </p:spPr>
          <p:txBody>
            <a:bodyPr wrap="square" lIns="49846" tIns="42089" rIns="16615" bIns="42089">
              <a:spAutoFit/>
            </a:bodyPr>
            <a:lstStyle/>
            <a:p>
              <a:pPr marL="144145" marR="0" lvl="0" indent="-171450"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农林牧渔业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71450"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采矿业</a:t>
              </a:r>
              <a:endPar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酒、饮料和精制茶制造业</a:t>
              </a:r>
              <a:endPar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纺织业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黑色金属冶炼和压延加工业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电力、热力、燃气及水生产和供应业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建筑业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交通运输、仓储和邮政业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住宿和餐饮业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金融业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房地产业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居民服务、修理和其他服务业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p:txBody>
        </p:sp>
      </p:grpSp>
      <p:sp>
        <p:nvSpPr>
          <p:cNvPr id="2" name="标题 1"/>
          <p:cNvSpPr>
            <a:spLocks noGrp="1"/>
          </p:cNvSpPr>
          <p:nvPr>
            <p:ph type="title"/>
          </p:nvPr>
        </p:nvSpPr>
        <p:spPr/>
        <p:txBody>
          <a:bodyPr/>
          <a:lstStyle/>
          <a:p>
            <a:r>
              <a:rPr lang="en-US" altLang="zh-CN" sz="2000" kern="1200" dirty="0" smtClean="0">
                <a:solidFill>
                  <a:srgbClr val="000000"/>
                </a:solidFill>
                <a:latin typeface="+mn-lt"/>
                <a:ea typeface="+mn-ea"/>
                <a:cs typeface="+mn-cs"/>
              </a:rPr>
              <a:t>2.2.1 </a:t>
            </a:r>
            <a:r>
              <a:rPr lang="zh-CN" altLang="en-US" sz="2000" dirty="0" smtClean="0">
                <a:cs typeface="+mn-ea"/>
                <a:sym typeface="Arial" panose="020B0604020202020204" pitchFamily="34" charset="0"/>
              </a:rPr>
              <a:t>创业</a:t>
            </a:r>
            <a:r>
              <a:rPr lang="zh-CN" altLang="en-US" sz="2000" dirty="0">
                <a:cs typeface="+mn-ea"/>
                <a:sym typeface="Arial" panose="020B0604020202020204" pitchFamily="34" charset="0"/>
              </a:rPr>
              <a:t>板行业负面清单</a:t>
            </a:r>
            <a:endParaRPr lang="zh-CN" altLang="en-US" sz="2000" dirty="0">
              <a:cs typeface="+mn-ea"/>
              <a:sym typeface="Arial" panose="020B0604020202020204" pitchFamily="34" charset="0"/>
            </a:endParaRPr>
          </a:p>
        </p:txBody>
      </p:sp>
      <p:sp>
        <p:nvSpPr>
          <p:cNvPr id="3" name="文本占位符 2"/>
          <p:cNvSpPr>
            <a:spLocks noGrp="1"/>
          </p:cNvSpPr>
          <p:nvPr>
            <p:ph type="body" sz="quarter" idx="14"/>
          </p:nvPr>
        </p:nvSpPr>
        <p:spPr>
          <a:xfrm>
            <a:off x="504977" y="1132050"/>
            <a:ext cx="8928000" cy="324000"/>
          </a:xfrm>
          <a:solidFill>
            <a:srgbClr val="D20B10"/>
          </a:solidFill>
          <a:ln>
            <a:solidFill>
              <a:srgbClr val="C00000"/>
            </a:solidFill>
          </a:ln>
          <a:effectLst/>
        </p:spPr>
        <p:txBody>
          <a:bodyPr vert="horz" wrap="square" lIns="91440" tIns="0" rIns="91440" bIns="0" rtlCol="0" anchor="ctr" anchorCtr="1">
            <a:noAutofit/>
          </a:bodyPr>
          <a:lstStyle/>
          <a:p>
            <a:pPr marL="0" indent="0" algn="ctr" defTabSz="892810">
              <a:spcBef>
                <a:spcPts val="0"/>
              </a:spcBef>
              <a:buClr>
                <a:srgbClr val="0E345B"/>
              </a:buClr>
              <a:buFont typeface="Wingdings" panose="05000000000000000000" pitchFamily="2" charset="2"/>
            </a:pPr>
            <a:r>
              <a:rPr lang="zh-CN" altLang="en-US" sz="1400" dirty="0">
                <a:solidFill>
                  <a:srgbClr val="FFFFFF"/>
                </a:solidFill>
                <a:cs typeface="+mn-ea"/>
                <a:sym typeface="Arial" panose="020B0604020202020204" pitchFamily="34" charset="0"/>
              </a:rPr>
              <a:t>创业板设立行业负面清单</a:t>
            </a:r>
            <a:endParaRPr lang="zh-CN" altLang="en-US" sz="1400" dirty="0">
              <a:solidFill>
                <a:srgbClr val="FFFFFF"/>
              </a:solidFill>
              <a:cs typeface="+mn-ea"/>
              <a:sym typeface="Arial" panose="020B0604020202020204" pitchFamily="34" charset="0"/>
            </a:endParaRPr>
          </a:p>
        </p:txBody>
      </p:sp>
      <p:sp>
        <p:nvSpPr>
          <p:cNvPr id="4" name="文本占位符 3"/>
          <p:cNvSpPr>
            <a:spLocks noGrp="1"/>
          </p:cNvSpPr>
          <p:nvPr>
            <p:ph type="body" sz="quarter" idx="56"/>
          </p:nvPr>
        </p:nvSpPr>
        <p:spPr/>
        <p:txBody>
          <a:bodyPr/>
          <a:lstStyle/>
          <a:p>
            <a:r>
              <a:rPr lang="zh-CN" altLang="en-US" sz="1000" dirty="0">
                <a:sym typeface="Arial" panose="020B0604020202020204" pitchFamily="34" charset="0"/>
              </a:rPr>
              <a:t>资料来源：深圳证券交易所</a:t>
            </a:r>
            <a:endParaRPr lang="zh-CN" altLang="en-US" sz="1000" dirty="0">
              <a:sym typeface="Arial" panose="020B0604020202020204" pitchFamily="34" charset="0"/>
            </a:endParaRPr>
          </a:p>
        </p:txBody>
      </p:sp>
      <p:sp>
        <p:nvSpPr>
          <p:cNvPr id="6" name="矩形 5"/>
          <p:cNvSpPr/>
          <p:nvPr/>
        </p:nvSpPr>
        <p:spPr bwMode="auto">
          <a:xfrm>
            <a:off x="498845" y="2104453"/>
            <a:ext cx="5389285" cy="369454"/>
          </a:xfrm>
          <a:prstGeom prst="rect">
            <a:avLst/>
          </a:prstGeom>
          <a:solidFill>
            <a:srgbClr val="D20A10"/>
          </a:solidFill>
          <a:ln w="9525" cap="flat" cmpd="sng" algn="ctr">
            <a:solidFill>
              <a:srgbClr val="C00000"/>
            </a:solidFill>
            <a:prstDash val="solid"/>
            <a:round/>
            <a:headEnd type="none" w="med" len="med"/>
            <a:tailEnd type="none" w="med" len="med"/>
          </a:ln>
          <a:effectLst/>
        </p:spPr>
        <p:txBody>
          <a:bodyPr vert="horz" wrap="square" lIns="91411" tIns="45706" rIns="91411" bIns="45706" numCol="1" rtlCol="0" anchor="ctr" anchorCtr="0" compatLnSpc="1"/>
          <a:lstStyle/>
          <a:p>
            <a:pPr marL="0" marR="0" lvl="0" indent="0" algn="ctr" defTabSz="914400" rtl="0" eaLnBrk="1" fontAlgn="base" latinLnBrk="0" hangingPunct="1">
              <a:lnSpc>
                <a:spcPct val="100000"/>
              </a:lnSpc>
              <a:spcBef>
                <a:spcPct val="50000"/>
              </a:spcBef>
              <a:spcAft>
                <a:spcPct val="0"/>
              </a:spcAft>
              <a:buClrTx/>
              <a:buSzPct val="80000"/>
              <a:buFontTx/>
              <a:buNone/>
              <a:defRPr/>
            </a:pPr>
            <a:r>
              <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rPr>
              <a:t>行业负面清单</a:t>
            </a:r>
            <a:endPar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endParaRPr>
          </a:p>
        </p:txBody>
      </p:sp>
      <p:sp>
        <p:nvSpPr>
          <p:cNvPr id="7" name="矩形 6"/>
          <p:cNvSpPr/>
          <p:nvPr/>
        </p:nvSpPr>
        <p:spPr bwMode="auto">
          <a:xfrm>
            <a:off x="6077927" y="2104453"/>
            <a:ext cx="3307120" cy="369454"/>
          </a:xfrm>
          <a:prstGeom prst="rect">
            <a:avLst/>
          </a:prstGeom>
          <a:solidFill>
            <a:srgbClr val="D20A10"/>
          </a:solidFill>
          <a:ln w="9525" cap="flat" cmpd="sng" algn="ctr">
            <a:solidFill>
              <a:srgbClr val="C00000"/>
            </a:solidFill>
            <a:prstDash val="solid"/>
            <a:round/>
            <a:headEnd type="none" w="med" len="med"/>
            <a:tailEnd type="none" w="med" len="med"/>
          </a:ln>
          <a:effectLst/>
        </p:spPr>
        <p:txBody>
          <a:bodyPr vert="horz" wrap="square" lIns="91411" tIns="45706" rIns="91411" bIns="45706" numCol="1" rtlCol="0" anchor="ctr" anchorCtr="0" compatLnSpc="1"/>
          <a:lstStyle/>
          <a:p>
            <a:pPr marL="0" marR="0" lvl="0" indent="0" algn="ctr" defTabSz="914400" rtl="0" eaLnBrk="1" fontAlgn="base" latinLnBrk="0" hangingPunct="1">
              <a:lnSpc>
                <a:spcPct val="100000"/>
              </a:lnSpc>
              <a:spcBef>
                <a:spcPct val="50000"/>
              </a:spcBef>
              <a:spcAft>
                <a:spcPct val="0"/>
              </a:spcAft>
              <a:buClrTx/>
              <a:buSzPct val="80000"/>
              <a:buFontTx/>
              <a:buNone/>
              <a:defRPr/>
            </a:pPr>
            <a:r>
              <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rPr>
              <a:t>行业负面清单的除外情况</a:t>
            </a:r>
            <a:endPar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endParaRPr>
          </a:p>
        </p:txBody>
      </p:sp>
      <p:sp>
        <p:nvSpPr>
          <p:cNvPr id="31" name="矩形 30"/>
          <p:cNvSpPr/>
          <p:nvPr/>
        </p:nvSpPr>
        <p:spPr>
          <a:xfrm>
            <a:off x="489002" y="1521075"/>
            <a:ext cx="8943975" cy="526365"/>
          </a:xfrm>
          <a:prstGeom prst="rect">
            <a:avLst/>
          </a:prstGeom>
          <a:noFill/>
          <a:ln>
            <a:solidFill>
              <a:schemeClr val="bg1">
                <a:lumMod val="75000"/>
              </a:schemeClr>
            </a:solidFill>
            <a:prstDash val="dash"/>
          </a:ln>
          <a:effectLst/>
        </p:spPr>
        <p:txBody>
          <a:bodyPr lIns="70301" rIns="70301"/>
          <a:lstStyle/>
          <a:p>
            <a:pPr marL="144145" marR="0" lvl="0" indent="-144145" algn="just" defTabSz="914400" rtl="0" eaLnBrk="1" fontAlgn="auto" latinLnBrk="0" hangingPunct="1">
              <a:lnSpc>
                <a:spcPct val="120000"/>
              </a:lnSpc>
              <a:spcBef>
                <a:spcPts val="300"/>
              </a:spcBef>
              <a:spcAft>
                <a:spcPts val="300"/>
              </a:spcAft>
              <a:buClr>
                <a:srgbClr val="C00000"/>
              </a:buClr>
              <a:buSzPct val="80000"/>
              <a:buFont typeface="Wingdings" panose="05000000000000000000" pitchFamily="2" charset="2"/>
              <a:buChar char="n"/>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2022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年</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12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月</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30</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日，深交所发布修订后的</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深圳证券交易所创业板企业发行上市申报及推荐暂行规定（</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2022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年修订）</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endPar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endParaRPr>
          </a:p>
          <a:p>
            <a:pPr marL="144145" marR="0" lvl="0" indent="-144145" algn="just" defTabSz="914400" rtl="0" eaLnBrk="1" fontAlgn="auto" latinLnBrk="0" hangingPunct="1">
              <a:lnSpc>
                <a:spcPct val="120000"/>
              </a:lnSpc>
              <a:spcBef>
                <a:spcPts val="300"/>
              </a:spcBef>
              <a:spcAft>
                <a:spcPts val="300"/>
              </a:spcAft>
              <a:buClr>
                <a:srgbClr val="C00000"/>
              </a:buClr>
              <a:buSzPct val="80000"/>
              <a:buFont typeface="Wingdings" panose="05000000000000000000" pitchFamily="2" charset="2"/>
              <a:buChar char="n"/>
              <a:defRPr/>
            </a:pPr>
            <a:r>
              <a:rPr kumimoji="0" lang="zh-CN" altLang="en-US" sz="1200" b="1"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属于上市公司行业分类相关规定中下列行业的企业，原则上不支持其申报在创业板发行上市：</a:t>
            </a:r>
            <a:endParaRPr kumimoji="0" lang="en-US" altLang="zh-CN" sz="1200" b="1"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endParaRPr>
          </a:p>
        </p:txBody>
      </p:sp>
      <p:grpSp>
        <p:nvGrpSpPr>
          <p:cNvPr id="18" name="组合 17"/>
          <p:cNvGrpSpPr/>
          <p:nvPr/>
        </p:nvGrpSpPr>
        <p:grpSpPr>
          <a:xfrm>
            <a:off x="6081486" y="2570895"/>
            <a:ext cx="3319539" cy="2991737"/>
            <a:chOff x="189189" y="1549145"/>
            <a:chExt cx="4213827" cy="5772947"/>
          </a:xfrm>
        </p:grpSpPr>
        <p:sp>
          <p:nvSpPr>
            <p:cNvPr id="19" name="矩形 18"/>
            <p:cNvSpPr/>
            <p:nvPr/>
          </p:nvSpPr>
          <p:spPr bwMode="auto">
            <a:xfrm>
              <a:off x="189189" y="1549145"/>
              <a:ext cx="4213827" cy="5772947"/>
            </a:xfrm>
            <a:prstGeom prst="rect">
              <a:avLst/>
            </a:prstGeom>
            <a:solidFill>
              <a:schemeClr val="bg2"/>
            </a:solidFill>
            <a:ln w="6350" cap="flat" cmpd="sng" algn="ctr">
              <a:noFill/>
              <a:prstDash val="solid"/>
              <a:round/>
              <a:headEnd type="none" w="med" len="med"/>
              <a:tailEnd type="none" w="med" len="med"/>
            </a:ln>
          </p:spPr>
          <p:txBody>
            <a:bodyPr vert="horz" wrap="none" lIns="0" tIns="0" rIns="0" bIns="0" numCol="1" rtlCol="0" anchor="ctr" anchorCtr="0" compatLnSpc="1"/>
            <a:lstStyle/>
            <a:p>
              <a:pPr marL="0" marR="0" lvl="0" indent="0" algn="ctr" defTabSz="970280" rtl="0" eaLnBrk="1" fontAlgn="base" latinLnBrk="0" hangingPunct="1">
                <a:lnSpc>
                  <a:spcPct val="100000"/>
                </a:lnSpc>
                <a:spcBef>
                  <a:spcPct val="50000"/>
                </a:spcBef>
                <a:spcAft>
                  <a:spcPct val="0"/>
                </a:spcAft>
                <a:buClrTx/>
                <a:buSzTx/>
                <a:buFontTx/>
                <a:buNone/>
                <a:defRPr/>
              </a:pPr>
              <a:endParaRPr kumimoji="0" lang="zh-CN" altLang="en-US" sz="1660" b="1" i="0" u="none" strike="noStrike" kern="1200" cap="none" spc="0" normalizeH="0" baseline="0" noProof="0" dirty="0">
                <a:ln>
                  <a:noFill/>
                </a:ln>
                <a:solidFill>
                  <a:srgbClr val="DDDDDD">
                    <a:lumMod val="20000"/>
                    <a:lumOff val="80000"/>
                  </a:srgbClr>
                </a:solidFill>
                <a:effectLst/>
                <a:uLnTx/>
                <a:uFillTx/>
                <a:latin typeface="Arial" panose="020B0604020202020204"/>
                <a:ea typeface="楷体" panose="02010609060101010101" pitchFamily="49" charset="-122"/>
                <a:cs typeface="+mn-cs"/>
              </a:endParaRPr>
            </a:p>
          </p:txBody>
        </p:sp>
        <p:sp>
          <p:nvSpPr>
            <p:cNvPr id="20" name="矩形 19"/>
            <p:cNvSpPr/>
            <p:nvPr/>
          </p:nvSpPr>
          <p:spPr>
            <a:xfrm>
              <a:off x="315079" y="1769056"/>
              <a:ext cx="3937836" cy="5267481"/>
            </a:xfrm>
            <a:prstGeom prst="rect">
              <a:avLst/>
            </a:prstGeom>
            <a:solidFill>
              <a:schemeClr val="bg1"/>
            </a:solidFill>
            <a:ln>
              <a:solidFill>
                <a:srgbClr val="BFC9D3"/>
              </a:solidFill>
            </a:ln>
          </p:spPr>
          <p:txBody>
            <a:bodyPr wrap="square" lIns="49846" tIns="42089" rIns="16615" bIns="42089">
              <a:spAutoFit/>
            </a:bodyPr>
            <a:lstStyle/>
            <a:p>
              <a:pPr marL="0" marR="0" lvl="0" indent="0" algn="l" defTabSz="728980" rtl="0" eaLnBrk="1" fontAlgn="base" latinLnBrk="0" hangingPunct="1">
                <a:lnSpc>
                  <a:spcPts val="2100"/>
                </a:lnSpc>
                <a:spcBef>
                  <a:spcPct val="0"/>
                </a:spcBef>
                <a:spcAft>
                  <a:spcPct val="0"/>
                </a:spcAft>
                <a:buClr>
                  <a:srgbClr val="D20A10"/>
                </a:buClr>
                <a:buSzPct val="50000"/>
                <a:buFontTx/>
                <a:buNone/>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前述行业的企业中与</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互联网</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大数据</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云计算</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自动化</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人工智能</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431800" marR="0" lvl="1" indent="-171450" algn="l" defTabSz="728980" rtl="0" eaLnBrk="1" fontAlgn="base" latinLnBrk="0" hangingPunct="1">
                <a:lnSpc>
                  <a:spcPts val="2100"/>
                </a:lnSpc>
                <a:spcBef>
                  <a:spcPct val="0"/>
                </a:spcBef>
                <a:spcAft>
                  <a:spcPct val="0"/>
                </a:spcAft>
                <a:buClr>
                  <a:srgbClr val="D20A10"/>
                </a:buClr>
                <a:buSzPct val="50000"/>
                <a:buFont typeface="Wingdings" panose="05000000000000000000" pitchFamily="2" charset="2"/>
                <a:buChar char="Ø"/>
                <a:defRPr/>
              </a:pPr>
              <a:r>
                <a:rPr kumimoji="0" lang="zh-CN" altLang="en-US" sz="120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新能源</a:t>
              </a:r>
              <a:endParaRPr kumimoji="0" lang="en-US" altLang="zh-CN" sz="120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260350" marR="0" lvl="1" algn="l" defTabSz="728980" rtl="0" eaLnBrk="1" fontAlgn="base" latinLnBrk="0" hangingPunct="1">
                <a:lnSpc>
                  <a:spcPts val="2100"/>
                </a:lnSpc>
                <a:spcBef>
                  <a:spcPct val="0"/>
                </a:spcBef>
                <a:spcAft>
                  <a:spcPct val="0"/>
                </a:spcAft>
                <a:buClr>
                  <a:srgbClr val="D20A10"/>
                </a:buClr>
                <a:buSzPct val="50000"/>
                <a:defRPr/>
              </a:pPr>
              <a:r>
                <a:rPr kumimoji="0" lang="zh-CN" altLang="en-US"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等新技术、新产业、新业态、新模式深度融合的创新创业企业</a:t>
              </a:r>
              <a:endParaRPr kumimoji="0" lang="en-US" altLang="zh-CN" sz="12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p:txBody>
        </p:sp>
      </p:grpSp>
      <p:sp>
        <p:nvSpPr>
          <p:cNvPr id="8" name="文本框 7"/>
          <p:cNvSpPr txBox="1"/>
          <p:nvPr/>
        </p:nvSpPr>
        <p:spPr>
          <a:xfrm>
            <a:off x="498845" y="5659620"/>
            <a:ext cx="8918205" cy="513539"/>
          </a:xfrm>
          <a:prstGeom prst="rect">
            <a:avLst/>
          </a:prstGeom>
          <a:noFill/>
        </p:spPr>
        <p:txBody>
          <a:bodyPr wrap="square">
            <a:spAutoFit/>
          </a:bodyPr>
          <a:lstStyle/>
          <a:p>
            <a:pPr marL="144145" marR="0" lvl="0" indent="-158115" algn="l" defTabSz="728980" rtl="0" eaLnBrk="1" fontAlgn="base" latinLnBrk="0" hangingPunct="1">
              <a:lnSpc>
                <a:spcPct val="120000"/>
              </a:lnSpc>
              <a:spcBef>
                <a:spcPct val="0"/>
              </a:spcBef>
              <a:spcAft>
                <a:spcPct val="0"/>
              </a:spcAft>
              <a:buClr>
                <a:srgbClr val="D20A10"/>
              </a:buClr>
              <a:buSzPct val="50000"/>
              <a:buFont typeface="Wingdings" panose="05000000000000000000" pitchFamily="2" charset="2"/>
              <a:buChar char="Ø"/>
              <a:defRPr/>
            </a:pPr>
            <a:r>
              <a:rPr kumimoji="0" lang="zh-CN" altLang="en-US" sz="1200" b="1" i="0" u="sng"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禁止产能过剩行业、</a:t>
            </a:r>
            <a:r>
              <a:rPr kumimoji="0" lang="en-US" altLang="zh-CN" sz="1200" b="1" i="0" u="sng"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a:t>
            </a:r>
            <a:r>
              <a:rPr kumimoji="0" lang="zh-CN" altLang="en-US" sz="1200" b="1" i="0" u="sng"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产业结构调整指导目录</a:t>
            </a:r>
            <a:r>
              <a:rPr kumimoji="0" lang="en-US" altLang="zh-CN" sz="1200" b="1" i="0" u="sng"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a:t>
            </a:r>
            <a:r>
              <a:rPr kumimoji="0" lang="zh-CN" altLang="en-US" sz="1200" b="1" i="0" u="sng"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中的淘汰类行业，以及从事学前教育、学科类培训、类金融业务的企业在创业板发行上市。</a:t>
            </a:r>
            <a:r>
              <a:rPr kumimoji="0" lang="zh-CN" altLang="en-US" sz="1200" b="1" i="0" u="sng" strike="noStrike" kern="1200" cap="none" spc="0" normalizeH="0" baseline="0" noProof="0" dirty="0">
                <a:ln>
                  <a:noFill/>
                </a:ln>
                <a:solidFill>
                  <a:srgbClr val="FF0000"/>
                </a:solidFill>
                <a:effectLst/>
                <a:uLnTx/>
                <a:uFillTx/>
                <a:latin typeface="Arial" panose="020B0604020202020204"/>
                <a:ea typeface="楷体" panose="02010609060101010101" pitchFamily="49" charset="-122"/>
                <a:cs typeface="+mn-cs"/>
              </a:rPr>
              <a:t>（新增）</a:t>
            </a:r>
            <a:endParaRPr kumimoji="0" lang="zh-CN" altLang="en-US" sz="1200" b="1" i="0" u="sng" strike="noStrike" kern="1200" cap="none" spc="0" normalizeH="0" baseline="0" noProof="0" dirty="0">
              <a:ln>
                <a:noFill/>
              </a:ln>
              <a:solidFill>
                <a:srgbClr val="FF0000"/>
              </a:solidFill>
              <a:effectLst/>
              <a:uLnTx/>
              <a:uFillTx/>
              <a:latin typeface="Arial" panose="020B0604020202020204"/>
              <a:ea typeface="楷体" panose="02010609060101010101" pitchFamily="49" charset="-122"/>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p:nvGrpSpPr>
        <p:grpSpPr>
          <a:xfrm>
            <a:off x="489000" y="2795538"/>
            <a:ext cx="4008572" cy="2696692"/>
            <a:chOff x="189189" y="1549145"/>
            <a:chExt cx="4213827" cy="3882715"/>
          </a:xfrm>
        </p:grpSpPr>
        <p:sp>
          <p:nvSpPr>
            <p:cNvPr id="23" name="矩形 22"/>
            <p:cNvSpPr/>
            <p:nvPr/>
          </p:nvSpPr>
          <p:spPr bwMode="auto">
            <a:xfrm>
              <a:off x="189189" y="1549145"/>
              <a:ext cx="4213827" cy="3882715"/>
            </a:xfrm>
            <a:prstGeom prst="rect">
              <a:avLst/>
            </a:prstGeom>
            <a:solidFill>
              <a:schemeClr val="bg2"/>
            </a:solidFill>
            <a:ln w="6350" cap="flat" cmpd="sng" algn="ctr">
              <a:noFill/>
              <a:prstDash val="solid"/>
              <a:round/>
              <a:headEnd type="none" w="med" len="med"/>
              <a:tailEnd type="none" w="med" len="med"/>
            </a:ln>
          </p:spPr>
          <p:txBody>
            <a:bodyPr vert="horz" wrap="none" lIns="0" tIns="0" rIns="0" bIns="0" numCol="1" rtlCol="0" anchor="ctr" anchorCtr="0" compatLnSpc="1"/>
            <a:lstStyle/>
            <a:p>
              <a:pPr marL="0" marR="0" lvl="0" indent="0" algn="ctr" defTabSz="970280" rtl="0" eaLnBrk="1" fontAlgn="base" latinLnBrk="0" hangingPunct="1">
                <a:lnSpc>
                  <a:spcPct val="100000"/>
                </a:lnSpc>
                <a:spcBef>
                  <a:spcPct val="50000"/>
                </a:spcBef>
                <a:spcAft>
                  <a:spcPct val="0"/>
                </a:spcAft>
                <a:buClrTx/>
                <a:buSzTx/>
                <a:buFontTx/>
                <a:buNone/>
                <a:defRPr/>
              </a:pPr>
              <a:endParaRPr kumimoji="0" lang="zh-CN" altLang="en-US" sz="1660" b="1" i="0" u="none" strike="noStrike" kern="1200" cap="none" spc="0" normalizeH="0" baseline="0" noProof="0" dirty="0">
                <a:ln>
                  <a:noFill/>
                </a:ln>
                <a:solidFill>
                  <a:srgbClr val="DDDDDD">
                    <a:lumMod val="20000"/>
                    <a:lumOff val="80000"/>
                  </a:srgbClr>
                </a:solidFill>
                <a:effectLst/>
                <a:uLnTx/>
                <a:uFillTx/>
                <a:latin typeface="Arial" panose="020B0604020202020204"/>
                <a:ea typeface="楷体" panose="02010609060101010101" pitchFamily="49" charset="-122"/>
                <a:cs typeface="+mn-cs"/>
              </a:endParaRPr>
            </a:p>
          </p:txBody>
        </p:sp>
        <p:sp>
          <p:nvSpPr>
            <p:cNvPr id="24" name="矩形 23"/>
            <p:cNvSpPr/>
            <p:nvPr/>
          </p:nvSpPr>
          <p:spPr>
            <a:xfrm>
              <a:off x="357760" y="1767783"/>
              <a:ext cx="3876684" cy="3420981"/>
            </a:xfrm>
            <a:prstGeom prst="rect">
              <a:avLst/>
            </a:prstGeom>
            <a:solidFill>
              <a:schemeClr val="bg1"/>
            </a:solidFill>
            <a:ln>
              <a:solidFill>
                <a:srgbClr val="BFC9D3"/>
              </a:solidFill>
            </a:ln>
          </p:spPr>
          <p:txBody>
            <a:bodyPr wrap="square" lIns="49846" tIns="42089" rIns="16615" bIns="42089">
              <a:spAutoFit/>
            </a:bodyPr>
            <a:lstStyle/>
            <a:p>
              <a:pPr marL="144145" marR="0" lvl="0" indent="-171450"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新一代信息技术领域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高端装备领域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新材料领域</a:t>
              </a:r>
              <a:endParaRPr kumimoji="0" lang="en-US" altLang="zh-CN"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新能源领域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节能环保领域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生物医药领域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符合科创板定位的其他领域</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p:txBody>
        </p:sp>
      </p:grpSp>
      <p:sp>
        <p:nvSpPr>
          <p:cNvPr id="2" name="标题 1"/>
          <p:cNvSpPr>
            <a:spLocks noGrp="1"/>
          </p:cNvSpPr>
          <p:nvPr>
            <p:ph type="title"/>
          </p:nvPr>
        </p:nvSpPr>
        <p:spPr/>
        <p:txBody>
          <a:bodyPr/>
          <a:lstStyle/>
          <a:p>
            <a:r>
              <a:rPr lang="en-US" altLang="zh-CN" sz="2000" kern="1200" dirty="0" smtClean="0">
                <a:solidFill>
                  <a:srgbClr val="000000"/>
                </a:solidFill>
                <a:latin typeface="+mn-lt"/>
                <a:ea typeface="+mn-ea"/>
                <a:cs typeface="+mn-cs"/>
              </a:rPr>
              <a:t>2.2.2 </a:t>
            </a:r>
            <a:r>
              <a:rPr lang="zh-CN" altLang="en-US" sz="2000" dirty="0" smtClean="0">
                <a:cs typeface="+mn-ea"/>
                <a:sym typeface="Arial" panose="020B0604020202020204" pitchFamily="34" charset="0"/>
              </a:rPr>
              <a:t>科</a:t>
            </a:r>
            <a:r>
              <a:rPr lang="zh-CN" altLang="en-US" sz="2000" dirty="0">
                <a:cs typeface="+mn-ea"/>
                <a:sym typeface="Arial" panose="020B0604020202020204" pitchFamily="34" charset="0"/>
              </a:rPr>
              <a:t>创板行业指引</a:t>
            </a:r>
            <a:endParaRPr lang="zh-CN" altLang="en-US" sz="2000" dirty="0">
              <a:cs typeface="+mn-ea"/>
              <a:sym typeface="Arial" panose="020B0604020202020204" pitchFamily="34" charset="0"/>
            </a:endParaRPr>
          </a:p>
        </p:txBody>
      </p:sp>
      <p:sp>
        <p:nvSpPr>
          <p:cNvPr id="3" name="文本占位符 2"/>
          <p:cNvSpPr>
            <a:spLocks noGrp="1"/>
          </p:cNvSpPr>
          <p:nvPr>
            <p:ph type="body" sz="quarter" idx="14"/>
          </p:nvPr>
        </p:nvSpPr>
        <p:spPr>
          <a:solidFill>
            <a:srgbClr val="D20B10"/>
          </a:solidFill>
          <a:ln>
            <a:solidFill>
              <a:srgbClr val="C00000"/>
            </a:solidFill>
          </a:ln>
          <a:effectLst/>
        </p:spPr>
        <p:txBody>
          <a:bodyPr vert="horz" wrap="square" lIns="91440" tIns="0" rIns="91440" bIns="0" rtlCol="0" anchor="ctr" anchorCtr="1">
            <a:noAutofit/>
          </a:bodyPr>
          <a:lstStyle/>
          <a:p>
            <a:pPr marL="0" indent="0" algn="ctr" defTabSz="892810">
              <a:spcBef>
                <a:spcPts val="0"/>
              </a:spcBef>
              <a:buClr>
                <a:srgbClr val="0E345B"/>
              </a:buClr>
              <a:buFont typeface="Wingdings" panose="05000000000000000000" pitchFamily="2" charset="2"/>
            </a:pPr>
            <a:r>
              <a:rPr lang="zh-CN" altLang="en-US" sz="1400" dirty="0">
                <a:solidFill>
                  <a:srgbClr val="FFFFFF"/>
                </a:solidFill>
                <a:cs typeface="+mn-ea"/>
                <a:sym typeface="Arial" panose="020B0604020202020204" pitchFamily="34" charset="0"/>
              </a:rPr>
              <a:t>科创板分类界定科创属性</a:t>
            </a:r>
            <a:endParaRPr lang="zh-CN" altLang="en-US" sz="1400" dirty="0">
              <a:solidFill>
                <a:srgbClr val="FFFFFF"/>
              </a:solidFill>
              <a:cs typeface="+mn-ea"/>
              <a:sym typeface="Arial" panose="020B0604020202020204" pitchFamily="34" charset="0"/>
            </a:endParaRPr>
          </a:p>
        </p:txBody>
      </p:sp>
      <p:sp>
        <p:nvSpPr>
          <p:cNvPr id="4" name="文本占位符 3"/>
          <p:cNvSpPr>
            <a:spLocks noGrp="1"/>
          </p:cNvSpPr>
          <p:nvPr>
            <p:ph type="body" sz="quarter" idx="56"/>
          </p:nvPr>
        </p:nvSpPr>
        <p:spPr/>
        <p:txBody>
          <a:bodyPr/>
          <a:lstStyle/>
          <a:p>
            <a:r>
              <a:rPr lang="zh-CN" altLang="en-US" sz="1000" dirty="0">
                <a:sym typeface="Arial" panose="020B0604020202020204" pitchFamily="34" charset="0"/>
              </a:rPr>
              <a:t>资料来源：上海证券交易所</a:t>
            </a:r>
            <a:endParaRPr lang="zh-CN" altLang="en-US" sz="1000" dirty="0">
              <a:sym typeface="Arial" panose="020B0604020202020204" pitchFamily="34" charset="0"/>
            </a:endParaRPr>
          </a:p>
        </p:txBody>
      </p:sp>
      <p:sp>
        <p:nvSpPr>
          <p:cNvPr id="6" name="矩形 5"/>
          <p:cNvSpPr/>
          <p:nvPr/>
        </p:nvSpPr>
        <p:spPr bwMode="auto">
          <a:xfrm>
            <a:off x="489000" y="2359093"/>
            <a:ext cx="4008572" cy="369454"/>
          </a:xfrm>
          <a:prstGeom prst="rect">
            <a:avLst/>
          </a:prstGeom>
          <a:solidFill>
            <a:srgbClr val="D20A10"/>
          </a:solidFill>
          <a:ln w="9525" cap="flat" cmpd="sng" algn="ctr">
            <a:solidFill>
              <a:srgbClr val="C00000"/>
            </a:solidFill>
            <a:prstDash val="solid"/>
            <a:round/>
            <a:headEnd type="none" w="med" len="med"/>
            <a:tailEnd type="none" w="med" len="med"/>
          </a:ln>
          <a:effectLst/>
        </p:spPr>
        <p:txBody>
          <a:bodyPr vert="horz" wrap="square" lIns="91411" tIns="45706" rIns="91411" bIns="45706" numCol="1" rtlCol="0" anchor="ctr" anchorCtr="0" compatLnSpc="1"/>
          <a:lstStyle/>
          <a:p>
            <a:pPr marL="0" marR="0" lvl="0" indent="0" algn="ctr" defTabSz="914400" rtl="0" eaLnBrk="1" fontAlgn="base" latinLnBrk="0" hangingPunct="1">
              <a:lnSpc>
                <a:spcPct val="100000"/>
              </a:lnSpc>
              <a:spcBef>
                <a:spcPct val="50000"/>
              </a:spcBef>
              <a:spcAft>
                <a:spcPct val="0"/>
              </a:spcAft>
              <a:buClrTx/>
              <a:buSzPct val="80000"/>
              <a:buFontTx/>
              <a:buNone/>
              <a:defRPr/>
            </a:pPr>
            <a:r>
              <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rPr>
              <a:t>支持类</a:t>
            </a:r>
            <a:endPar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endParaRPr>
          </a:p>
        </p:txBody>
      </p:sp>
      <p:sp>
        <p:nvSpPr>
          <p:cNvPr id="7" name="矩形 6"/>
          <p:cNvSpPr/>
          <p:nvPr/>
        </p:nvSpPr>
        <p:spPr bwMode="auto">
          <a:xfrm>
            <a:off x="5141721" y="2358089"/>
            <a:ext cx="4267513" cy="369454"/>
          </a:xfrm>
          <a:prstGeom prst="rect">
            <a:avLst/>
          </a:prstGeom>
          <a:solidFill>
            <a:srgbClr val="D20A10"/>
          </a:solidFill>
          <a:ln w="9525" cap="flat" cmpd="sng" algn="ctr">
            <a:solidFill>
              <a:srgbClr val="C00000"/>
            </a:solidFill>
            <a:prstDash val="solid"/>
            <a:round/>
            <a:headEnd type="none" w="med" len="med"/>
            <a:tailEnd type="none" w="med" len="med"/>
          </a:ln>
          <a:effectLst/>
        </p:spPr>
        <p:txBody>
          <a:bodyPr vert="horz" wrap="square" lIns="91411" tIns="45706" rIns="91411" bIns="45706" numCol="1" rtlCol="0" anchor="ctr" anchorCtr="0" compatLnSpc="1"/>
          <a:lstStyle/>
          <a:p>
            <a:pPr marL="0" marR="0" lvl="0" indent="0" algn="ctr" defTabSz="914400" rtl="0" eaLnBrk="1" fontAlgn="base" latinLnBrk="0" hangingPunct="1">
              <a:lnSpc>
                <a:spcPct val="100000"/>
              </a:lnSpc>
              <a:spcBef>
                <a:spcPct val="50000"/>
              </a:spcBef>
              <a:spcAft>
                <a:spcPct val="0"/>
              </a:spcAft>
              <a:buClrTx/>
              <a:buSzPct val="80000"/>
              <a:buFontTx/>
              <a:buNone/>
              <a:defRPr/>
            </a:pPr>
            <a:r>
              <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rPr>
              <a:t>限制类</a:t>
            </a:r>
            <a:endPar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endParaRPr>
          </a:p>
        </p:txBody>
      </p:sp>
      <p:sp>
        <p:nvSpPr>
          <p:cNvPr id="8" name="矩形 7"/>
          <p:cNvSpPr/>
          <p:nvPr/>
        </p:nvSpPr>
        <p:spPr bwMode="auto">
          <a:xfrm>
            <a:off x="5149487" y="4052352"/>
            <a:ext cx="4267512" cy="369454"/>
          </a:xfrm>
          <a:prstGeom prst="rect">
            <a:avLst/>
          </a:prstGeom>
          <a:solidFill>
            <a:srgbClr val="D20A10"/>
          </a:solidFill>
          <a:ln w="9525" cap="flat" cmpd="sng" algn="ctr">
            <a:solidFill>
              <a:srgbClr val="C00000"/>
            </a:solidFill>
            <a:prstDash val="solid"/>
            <a:round/>
            <a:headEnd type="none" w="med" len="med"/>
            <a:tailEnd type="none" w="med" len="med"/>
          </a:ln>
          <a:effectLst/>
        </p:spPr>
        <p:txBody>
          <a:bodyPr vert="horz" wrap="square" lIns="91411" tIns="45706" rIns="91411" bIns="45706" numCol="1" rtlCol="0" anchor="ctr" anchorCtr="0" compatLnSpc="1"/>
          <a:lstStyle/>
          <a:p>
            <a:pPr marL="0" marR="0" lvl="0" indent="0" algn="ctr" defTabSz="914400" rtl="0" eaLnBrk="1" fontAlgn="base" latinLnBrk="0" hangingPunct="1">
              <a:lnSpc>
                <a:spcPct val="100000"/>
              </a:lnSpc>
              <a:spcBef>
                <a:spcPct val="50000"/>
              </a:spcBef>
              <a:spcAft>
                <a:spcPct val="0"/>
              </a:spcAft>
              <a:buClrTx/>
              <a:buSzPct val="80000"/>
              <a:buFontTx/>
              <a:buNone/>
              <a:defRPr/>
            </a:pPr>
            <a:r>
              <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rPr>
              <a:t>禁止类</a:t>
            </a:r>
            <a:endParaRPr kumimoji="0" lang="zh-CN" altLang="en-US" sz="1400" b="1" i="0" u="none" strike="noStrike" kern="1200" cap="none" spc="0" normalizeH="0" baseline="0" noProof="0" dirty="0">
              <a:ln>
                <a:noFill/>
              </a:ln>
              <a:solidFill>
                <a:prstClr val="white"/>
              </a:solidFill>
              <a:effectLst/>
              <a:uLnTx/>
              <a:uFillTx/>
              <a:latin typeface="Arial" panose="020B0604020202020204" pitchFamily="34" charset="0"/>
              <a:ea typeface="楷体_GB2312" panose="02010609030101010101" pitchFamily="49" charset="-122"/>
              <a:cs typeface="+mn-cs"/>
              <a:sym typeface="Arial" panose="020B0604020202020204" pitchFamily="34" charset="0"/>
            </a:endParaRPr>
          </a:p>
        </p:txBody>
      </p:sp>
      <p:grpSp>
        <p:nvGrpSpPr>
          <p:cNvPr id="25" name="组合 24"/>
          <p:cNvGrpSpPr/>
          <p:nvPr/>
        </p:nvGrpSpPr>
        <p:grpSpPr>
          <a:xfrm>
            <a:off x="5141721" y="2835788"/>
            <a:ext cx="4291254" cy="1055904"/>
            <a:chOff x="-4125699" y="2236133"/>
            <a:chExt cx="4213827" cy="3882715"/>
          </a:xfrm>
        </p:grpSpPr>
        <p:sp>
          <p:nvSpPr>
            <p:cNvPr id="26" name="矩形 25"/>
            <p:cNvSpPr/>
            <p:nvPr/>
          </p:nvSpPr>
          <p:spPr bwMode="auto">
            <a:xfrm>
              <a:off x="-4125699" y="2236133"/>
              <a:ext cx="4213827" cy="3882715"/>
            </a:xfrm>
            <a:prstGeom prst="rect">
              <a:avLst/>
            </a:prstGeom>
            <a:solidFill>
              <a:schemeClr val="bg2"/>
            </a:solidFill>
            <a:ln w="6350" cap="flat" cmpd="sng" algn="ctr">
              <a:noFill/>
              <a:prstDash val="solid"/>
              <a:round/>
              <a:headEnd type="none" w="med" len="med"/>
              <a:tailEnd type="none" w="med" len="med"/>
            </a:ln>
          </p:spPr>
          <p:txBody>
            <a:bodyPr vert="horz" wrap="none" lIns="0" tIns="0" rIns="0" bIns="0" numCol="1" rtlCol="0" anchor="ctr" anchorCtr="0" compatLnSpc="1"/>
            <a:lstStyle/>
            <a:p>
              <a:pPr marL="0" marR="0" lvl="0" indent="0" algn="ctr" defTabSz="970280" rtl="0" eaLnBrk="1" fontAlgn="base" latinLnBrk="0" hangingPunct="1">
                <a:lnSpc>
                  <a:spcPct val="100000"/>
                </a:lnSpc>
                <a:spcBef>
                  <a:spcPct val="50000"/>
                </a:spcBef>
                <a:spcAft>
                  <a:spcPct val="0"/>
                </a:spcAft>
                <a:buClrTx/>
                <a:buSzTx/>
                <a:buFontTx/>
                <a:buNone/>
                <a:defRPr/>
              </a:pPr>
              <a:endParaRPr kumimoji="0" lang="zh-CN" altLang="en-US" sz="1660" b="1" i="0" u="none" strike="noStrike" kern="1200" cap="none" spc="0" normalizeH="0" baseline="0" noProof="0" dirty="0">
                <a:ln>
                  <a:noFill/>
                </a:ln>
                <a:solidFill>
                  <a:srgbClr val="DDDDDD">
                    <a:lumMod val="20000"/>
                    <a:lumOff val="80000"/>
                  </a:srgbClr>
                </a:solidFill>
                <a:effectLst/>
                <a:uLnTx/>
                <a:uFillTx/>
                <a:latin typeface="Arial" panose="020B0604020202020204"/>
                <a:ea typeface="楷体" panose="02010609060101010101" pitchFamily="49" charset="-122"/>
                <a:cs typeface="+mn-cs"/>
              </a:endParaRPr>
            </a:p>
          </p:txBody>
        </p:sp>
        <p:sp>
          <p:nvSpPr>
            <p:cNvPr id="27" name="矩形 26"/>
            <p:cNvSpPr/>
            <p:nvPr/>
          </p:nvSpPr>
          <p:spPr>
            <a:xfrm>
              <a:off x="-3957128" y="2721340"/>
              <a:ext cx="3876684" cy="2535250"/>
            </a:xfrm>
            <a:prstGeom prst="rect">
              <a:avLst/>
            </a:prstGeom>
            <a:solidFill>
              <a:schemeClr val="bg1"/>
            </a:solidFill>
            <a:ln>
              <a:solidFill>
                <a:srgbClr val="BFC9D3"/>
              </a:solidFill>
            </a:ln>
          </p:spPr>
          <p:txBody>
            <a:bodyPr wrap="square" lIns="49846" tIns="42089" rIns="16615" bIns="42089">
              <a:spAutoFit/>
            </a:bodyPr>
            <a:lstStyle/>
            <a:p>
              <a:pPr marL="144145" marR="0" lvl="0" indent="-171450"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金融科技企业</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模式创新企业</a:t>
              </a:r>
              <a:endParaRPr kumimoji="0" lang="en-US" altLang="zh-CN"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p:txBody>
        </p:sp>
      </p:grpSp>
      <p:grpSp>
        <p:nvGrpSpPr>
          <p:cNvPr id="28" name="组合 27"/>
          <p:cNvGrpSpPr/>
          <p:nvPr/>
        </p:nvGrpSpPr>
        <p:grpSpPr>
          <a:xfrm>
            <a:off x="5149487" y="4512637"/>
            <a:ext cx="4267512" cy="979593"/>
            <a:chOff x="-4125699" y="2236133"/>
            <a:chExt cx="4213827" cy="3882715"/>
          </a:xfrm>
        </p:grpSpPr>
        <p:sp>
          <p:nvSpPr>
            <p:cNvPr id="29" name="矩形 28"/>
            <p:cNvSpPr/>
            <p:nvPr/>
          </p:nvSpPr>
          <p:spPr bwMode="auto">
            <a:xfrm>
              <a:off x="-4125699" y="2236133"/>
              <a:ext cx="4213827" cy="3882715"/>
            </a:xfrm>
            <a:prstGeom prst="rect">
              <a:avLst/>
            </a:prstGeom>
            <a:solidFill>
              <a:schemeClr val="bg2"/>
            </a:solidFill>
            <a:ln w="6350" cap="flat" cmpd="sng" algn="ctr">
              <a:noFill/>
              <a:prstDash val="solid"/>
              <a:round/>
              <a:headEnd type="none" w="med" len="med"/>
              <a:tailEnd type="none" w="med" len="med"/>
            </a:ln>
          </p:spPr>
          <p:txBody>
            <a:bodyPr vert="horz" wrap="none" lIns="0" tIns="0" rIns="0" bIns="0" numCol="1" rtlCol="0" anchor="ctr" anchorCtr="0" compatLnSpc="1"/>
            <a:lstStyle/>
            <a:p>
              <a:pPr marL="0" marR="0" lvl="0" indent="0" algn="ctr" defTabSz="970280" rtl="0" eaLnBrk="1" fontAlgn="base" latinLnBrk="0" hangingPunct="1">
                <a:lnSpc>
                  <a:spcPct val="100000"/>
                </a:lnSpc>
                <a:spcBef>
                  <a:spcPct val="50000"/>
                </a:spcBef>
                <a:spcAft>
                  <a:spcPct val="0"/>
                </a:spcAft>
                <a:buClrTx/>
                <a:buSzTx/>
                <a:buFontTx/>
                <a:buNone/>
                <a:defRPr/>
              </a:pPr>
              <a:endParaRPr kumimoji="0" lang="zh-CN" altLang="en-US" sz="1660" b="1" i="0" u="none" strike="noStrike" kern="1200" cap="none" spc="0" normalizeH="0" baseline="0" noProof="0" dirty="0">
                <a:ln>
                  <a:noFill/>
                </a:ln>
                <a:solidFill>
                  <a:srgbClr val="DDDDDD">
                    <a:lumMod val="20000"/>
                    <a:lumOff val="80000"/>
                  </a:srgbClr>
                </a:solidFill>
                <a:effectLst/>
                <a:uLnTx/>
                <a:uFillTx/>
                <a:latin typeface="Arial" panose="020B0604020202020204"/>
                <a:ea typeface="楷体" panose="02010609060101010101" pitchFamily="49" charset="-122"/>
                <a:cs typeface="+mn-cs"/>
              </a:endParaRPr>
            </a:p>
          </p:txBody>
        </p:sp>
        <p:sp>
          <p:nvSpPr>
            <p:cNvPr id="30" name="矩形 29"/>
            <p:cNvSpPr/>
            <p:nvPr/>
          </p:nvSpPr>
          <p:spPr>
            <a:xfrm>
              <a:off x="-3957128" y="2732863"/>
              <a:ext cx="3876684" cy="2732748"/>
            </a:xfrm>
            <a:prstGeom prst="rect">
              <a:avLst/>
            </a:prstGeom>
            <a:solidFill>
              <a:schemeClr val="bg1"/>
            </a:solidFill>
            <a:ln>
              <a:solidFill>
                <a:srgbClr val="BFC9D3"/>
              </a:solidFill>
            </a:ln>
          </p:spPr>
          <p:txBody>
            <a:bodyPr wrap="square" lIns="49846" tIns="42089" rIns="16615" bIns="42089">
              <a:spAutoFit/>
            </a:bodyPr>
            <a:lstStyle/>
            <a:p>
              <a:pPr marL="144145" marR="0" lvl="0" indent="-171450"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房地产企业</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a:p>
              <a:pPr marL="144145" marR="0" lvl="0" indent="-158115" algn="l" defTabSz="728980" rtl="0" eaLnBrk="1" fontAlgn="base" latinLnBrk="0" hangingPunct="1">
                <a:lnSpc>
                  <a:spcPct val="150000"/>
                </a:lnSpc>
                <a:spcBef>
                  <a:spcPct val="0"/>
                </a:spcBef>
                <a:spcAft>
                  <a:spcPct val="0"/>
                </a:spcAft>
                <a:buClr>
                  <a:srgbClr val="D20A10"/>
                </a:buClr>
                <a:buSzPct val="50000"/>
                <a:buFont typeface="Wingdings" panose="05000000000000000000" pitchFamily="2" charset="2"/>
                <a:buChar char="Ø"/>
                <a:defRPr/>
              </a:pPr>
              <a:r>
                <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rPr>
                <a:t>主要从事金融、投资类业务的企业</a:t>
              </a:r>
              <a:endParaRPr kumimoji="0" lang="zh-CN" altLang="en-US" sz="1400" b="0" i="0" u="none" strike="noStrike" kern="1200" cap="none" spc="0" normalizeH="0" baseline="0" noProof="0" dirty="0">
                <a:ln>
                  <a:noFill/>
                </a:ln>
                <a:solidFill>
                  <a:srgbClr val="1C1C1B"/>
                </a:solidFill>
                <a:effectLst/>
                <a:uLnTx/>
                <a:uFillTx/>
                <a:latin typeface="Arial" panose="020B0604020202020204"/>
                <a:ea typeface="楷体" panose="02010609060101010101" pitchFamily="49" charset="-122"/>
                <a:cs typeface="+mn-cs"/>
              </a:endParaRPr>
            </a:p>
          </p:txBody>
        </p:sp>
      </p:grpSp>
      <p:sp>
        <p:nvSpPr>
          <p:cNvPr id="31" name="矩形 30"/>
          <p:cNvSpPr/>
          <p:nvPr/>
        </p:nvSpPr>
        <p:spPr>
          <a:xfrm>
            <a:off x="489000" y="1525560"/>
            <a:ext cx="8943975" cy="629753"/>
          </a:xfrm>
          <a:prstGeom prst="rect">
            <a:avLst/>
          </a:prstGeom>
          <a:noFill/>
          <a:ln>
            <a:solidFill>
              <a:schemeClr val="bg1">
                <a:lumMod val="75000"/>
              </a:schemeClr>
            </a:solidFill>
            <a:prstDash val="dash"/>
          </a:ln>
          <a:effectLst/>
        </p:spPr>
        <p:txBody>
          <a:bodyPr lIns="70301" rIns="70301" anchor="ctr" anchorCtr="0"/>
          <a:lstStyle/>
          <a:p>
            <a:pPr marL="144145" marR="0" lvl="0" indent="-144145" algn="just" defTabSz="914400" rtl="0" eaLnBrk="1" fontAlgn="auto" latinLnBrk="0" hangingPunct="1">
              <a:lnSpc>
                <a:spcPct val="120000"/>
              </a:lnSpc>
              <a:spcBef>
                <a:spcPts val="300"/>
              </a:spcBef>
              <a:spcAft>
                <a:spcPts val="300"/>
              </a:spcAft>
              <a:buClr>
                <a:srgbClr val="C00000"/>
              </a:buClr>
              <a:buSzPct val="80000"/>
              <a:buFont typeface="Wingdings" panose="05000000000000000000" pitchFamily="2" charset="2"/>
              <a:buChar char="n"/>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2022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年</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12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月</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30</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日，上交所发布修订后的</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上海证券交易所科创板企业发行上市申报及推荐暂行规定</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endPar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endParaRPr>
          </a:p>
          <a:p>
            <a:pPr marL="144145" marR="0" lvl="0" indent="-144145" algn="just" defTabSz="914400" rtl="0" eaLnBrk="1" fontAlgn="auto" latinLnBrk="0" hangingPunct="1">
              <a:lnSpc>
                <a:spcPct val="120000"/>
              </a:lnSpc>
              <a:spcBef>
                <a:spcPts val="300"/>
              </a:spcBef>
              <a:spcAft>
                <a:spcPts val="300"/>
              </a:spcAft>
              <a:buClr>
                <a:srgbClr val="C00000"/>
              </a:buClr>
              <a:buSzPct val="8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修订后的</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暂行规定</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仍按照支持类、限制类、禁止类，分类界定科创板行业领域</a:t>
            </a:r>
            <a:endPar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2"/>
          <p:cNvSpPr>
            <a:spLocks noGrp="1"/>
          </p:cNvSpPr>
          <p:nvPr>
            <p:ph type="title"/>
          </p:nvPr>
        </p:nvSpPr>
        <p:spPr/>
        <p:txBody>
          <a:bodyPr/>
          <a:lstStyle/>
          <a:p>
            <a:r>
              <a:rPr lang="en-US" altLang="zh-CN" sz="2000" kern="1200" dirty="0" smtClean="0">
                <a:solidFill>
                  <a:srgbClr val="000000"/>
                </a:solidFill>
                <a:latin typeface="+mn-lt"/>
                <a:ea typeface="+mn-ea"/>
                <a:cs typeface="+mn-cs"/>
              </a:rPr>
              <a:t>2.3.1  </a:t>
            </a:r>
            <a:r>
              <a:rPr lang="zh-CN" altLang="en-US" sz="2000" dirty="0" smtClean="0">
                <a:cs typeface="+mn-ea"/>
                <a:sym typeface="Arial" panose="020B0604020202020204" pitchFamily="34" charset="0"/>
              </a:rPr>
              <a:t>科</a:t>
            </a:r>
            <a:r>
              <a:rPr lang="zh-CN" altLang="en-US" sz="2000" dirty="0">
                <a:cs typeface="+mn-ea"/>
                <a:sym typeface="Arial" panose="020B0604020202020204" pitchFamily="34" charset="0"/>
              </a:rPr>
              <a:t>创属性</a:t>
            </a:r>
            <a:endParaRPr lang="zh-CN" altLang="en-US" sz="2000" dirty="0">
              <a:sym typeface="Arial" panose="020B0604020202020204" pitchFamily="34" charset="0"/>
            </a:endParaRPr>
          </a:p>
        </p:txBody>
      </p:sp>
      <p:sp>
        <p:nvSpPr>
          <p:cNvPr id="9" name="矩形 37"/>
          <p:cNvSpPr>
            <a:spLocks noChangeArrowheads="1"/>
          </p:cNvSpPr>
          <p:nvPr/>
        </p:nvSpPr>
        <p:spPr bwMode="auto">
          <a:xfrm>
            <a:off x="488950" y="876801"/>
            <a:ext cx="8852424" cy="854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462" tIns="13653" rIns="66462" bIns="13653"/>
          <a:lstStyle>
            <a:lvl1pPr marL="278130" indent="-186055" defTabSz="1149350" eaLnBrk="0" hangingPunct="0">
              <a:spcBef>
                <a:spcPct val="20000"/>
              </a:spcBef>
              <a:buClr>
                <a:srgbClr val="003399"/>
              </a:buClr>
              <a:buSzPct val="50000"/>
              <a:buFont typeface="Wingdings" panose="05000000000000000000" pitchFamily="2" charset="2"/>
              <a:buChar char="n"/>
              <a:defRPr sz="1400">
                <a:solidFill>
                  <a:schemeClr val="tx1"/>
                </a:solidFill>
                <a:latin typeface="Arial" panose="020B0604020202020204" pitchFamily="34" charset="0"/>
                <a:ea typeface="楷体_GB2312" panose="02010609030101010101" pitchFamily="49" charset="-122"/>
              </a:defRPr>
            </a:lvl1pPr>
            <a:lvl2pPr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2pPr>
            <a:lvl3pPr marL="11430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3pPr>
            <a:lvl4pPr marL="16002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4pPr>
            <a:lvl5pPr marL="20574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5pPr>
            <a:lvl6pPr marL="25146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6pPr>
            <a:lvl7pPr marL="29718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7pPr>
            <a:lvl8pPr marL="34290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8pPr>
            <a:lvl9pPr marL="38862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9pPr>
          </a:lstStyle>
          <a:p>
            <a:pPr marL="132715" indent="-132715" defTabSz="843915" eaLnBrk="1" fontAlgn="base" hangingPunct="1">
              <a:lnSpc>
                <a:spcPct val="150000"/>
              </a:lnSpc>
              <a:spcBef>
                <a:spcPts val="275"/>
              </a:spcBef>
              <a:spcAft>
                <a:spcPts val="275"/>
              </a:spcAft>
              <a:buClr>
                <a:srgbClr val="D10B10"/>
              </a:buClr>
              <a:buSzPct val="80000"/>
              <a:defRPr/>
            </a:pP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2022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年</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12</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月</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30</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日，证监会发布修订后的</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科创属性评价指引</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试行</a:t>
            </a:r>
            <a:r>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r>
              <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楷体_GB2312" panose="02010609030101010101" pitchFamily="49" charset="-122"/>
                <a:cs typeface="+mn-ea"/>
                <a:sym typeface="Arial" panose="020B0604020202020204" pitchFamily="34" charset="0"/>
              </a:rPr>
              <a:t>。</a:t>
            </a:r>
            <a:endParaRPr lang="en-US" altLang="zh-CN" sz="1200" b="1" dirty="0">
              <a:sym typeface="Arial" panose="020B0604020202020204" pitchFamily="34" charset="0"/>
            </a:endParaRPr>
          </a:p>
          <a:p>
            <a:pPr marL="132715" indent="-132715" defTabSz="843915" eaLnBrk="1" fontAlgn="base" hangingPunct="1">
              <a:lnSpc>
                <a:spcPct val="150000"/>
              </a:lnSpc>
              <a:spcBef>
                <a:spcPts val="275"/>
              </a:spcBef>
              <a:spcAft>
                <a:spcPts val="275"/>
              </a:spcAft>
              <a:buClr>
                <a:srgbClr val="D10B10"/>
              </a:buClr>
              <a:buSzPct val="80000"/>
              <a:defRPr/>
            </a:pPr>
            <a:r>
              <a:rPr lang="zh-CN" altLang="en-US" sz="1200" b="1" dirty="0">
                <a:sym typeface="Arial" panose="020B0604020202020204" pitchFamily="34" charset="0"/>
              </a:rPr>
              <a:t>科创板定位：</a:t>
            </a:r>
            <a:r>
              <a:rPr lang="zh-CN" altLang="en-US" sz="1200" dirty="0">
                <a:sym typeface="Arial" panose="020B0604020202020204" pitchFamily="34" charset="0"/>
              </a:rPr>
              <a:t>新一代信息技术、高端装备、新材料、新能源、节能环保以及生物医药等高新技术产业和战略性新兴产业。同时，发行人还需满足科创属性要求（</a:t>
            </a:r>
            <a:r>
              <a:rPr lang="en-US" altLang="zh-CN" sz="1200" dirty="0">
                <a:sym typeface="Arial" panose="020B0604020202020204" pitchFamily="34" charset="0"/>
              </a:rPr>
              <a:t>4</a:t>
            </a:r>
            <a:r>
              <a:rPr lang="zh-CN" altLang="en-US" sz="1200" dirty="0">
                <a:sym typeface="Arial" panose="020B0604020202020204" pitchFamily="34" charset="0"/>
              </a:rPr>
              <a:t>项常规，</a:t>
            </a:r>
            <a:r>
              <a:rPr lang="en-US" altLang="zh-CN" sz="1200" dirty="0">
                <a:sym typeface="Arial" panose="020B0604020202020204" pitchFamily="34" charset="0"/>
              </a:rPr>
              <a:t>5</a:t>
            </a:r>
            <a:r>
              <a:rPr lang="zh-CN" altLang="en-US" sz="1200" dirty="0">
                <a:sym typeface="Arial" panose="020B0604020202020204" pitchFamily="34" charset="0"/>
              </a:rPr>
              <a:t>项特殊）：</a:t>
            </a:r>
            <a:endParaRPr lang="en-US" altLang="zh-CN" sz="1200" dirty="0">
              <a:sym typeface="Arial" panose="020B0604020202020204" pitchFamily="34" charset="0"/>
            </a:endParaRPr>
          </a:p>
          <a:p>
            <a:pPr marL="0" indent="0" defTabSz="843915" eaLnBrk="1" fontAlgn="base" hangingPunct="1">
              <a:lnSpc>
                <a:spcPct val="150000"/>
              </a:lnSpc>
              <a:spcBef>
                <a:spcPts val="275"/>
              </a:spcBef>
              <a:spcAft>
                <a:spcPts val="275"/>
              </a:spcAft>
              <a:buClr>
                <a:srgbClr val="D10B10"/>
              </a:buClr>
              <a:buSzPct val="80000"/>
              <a:buNone/>
              <a:defRPr/>
            </a:pPr>
            <a:endParaRPr lang="en-US" altLang="zh-CN" sz="1200" dirty="0">
              <a:sym typeface="Arial" panose="020B0604020202020204" pitchFamily="34" charset="0"/>
            </a:endParaRPr>
          </a:p>
        </p:txBody>
      </p:sp>
      <p:sp>
        <p:nvSpPr>
          <p:cNvPr id="2" name="AutoShape 2"/>
          <p:cNvSpPr>
            <a:spLocks noChangeArrowheads="1"/>
          </p:cNvSpPr>
          <p:nvPr/>
        </p:nvSpPr>
        <p:spPr bwMode="auto">
          <a:xfrm>
            <a:off x="520732" y="1781312"/>
            <a:ext cx="1656122" cy="666147"/>
          </a:xfrm>
          <a:prstGeom prst="roundRect">
            <a:avLst>
              <a:gd name="adj" fmla="val 16667"/>
            </a:avLst>
          </a:prstGeom>
          <a:solidFill>
            <a:schemeClr val="accent1"/>
          </a:solidFill>
          <a:ln w="19050" algn="ctr">
            <a:round/>
          </a:ln>
          <a:effectLst/>
        </p:spPr>
        <p:txBody>
          <a:bodyPr lIns="0" tIns="39671" rIns="79342" bIns="39671" anchor="ctr">
            <a:flatTx/>
          </a:bodyPr>
          <a:lstStyle/>
          <a:p>
            <a:pPr algn="ctr" eaLnBrk="0" hangingPunct="0"/>
            <a:r>
              <a:rPr lang="zh-CN" altLang="en-US" sz="1200" b="1" dirty="0">
                <a:solidFill>
                  <a:srgbClr val="FFFFFF"/>
                </a:solidFill>
                <a:sym typeface="Arial" panose="020B0604020202020204"/>
              </a:rPr>
              <a:t>研发投入</a:t>
            </a:r>
            <a:endParaRPr lang="zh-CN" altLang="en-US" sz="1200" b="1" dirty="0">
              <a:solidFill>
                <a:srgbClr val="FFFFFF"/>
              </a:solidFill>
              <a:sym typeface="Arial" panose="020B0604020202020204"/>
            </a:endParaRPr>
          </a:p>
        </p:txBody>
      </p:sp>
      <p:sp>
        <p:nvSpPr>
          <p:cNvPr id="3" name="AutoShape 4"/>
          <p:cNvSpPr>
            <a:spLocks noChangeArrowheads="1"/>
          </p:cNvSpPr>
          <p:nvPr/>
        </p:nvSpPr>
        <p:spPr bwMode="auto">
          <a:xfrm>
            <a:off x="2349188" y="1773563"/>
            <a:ext cx="7067862" cy="666905"/>
          </a:xfrm>
          <a:prstGeom prst="roundRect">
            <a:avLst>
              <a:gd name="adj" fmla="val 16667"/>
            </a:avLst>
          </a:prstGeom>
          <a:solidFill>
            <a:srgbClr val="DDDDDD"/>
          </a:solidFill>
          <a:ln w="19050" algn="ctr">
            <a:round/>
          </a:ln>
          <a:effectLst/>
        </p:spPr>
        <p:txBody>
          <a:bodyPr lIns="0" tIns="39671" rIns="79342" bIns="39671" anchor="ctr">
            <a:flatTx/>
          </a:bodyPr>
          <a:lstStyle/>
          <a:p>
            <a:pPr marL="132715" indent="-132715" algn="just">
              <a:lnSpc>
                <a:spcPct val="120000"/>
              </a:lnSpc>
              <a:spcBef>
                <a:spcPts val="185"/>
              </a:spcBef>
              <a:spcAft>
                <a:spcPts val="185"/>
              </a:spcAft>
              <a:buClr>
                <a:schemeClr val="accent2"/>
              </a:buClr>
              <a:buSzPct val="80000"/>
              <a:buFont typeface="Wingdings" panose="05000000000000000000" pitchFamily="2" charset="2"/>
              <a:buChar char="n"/>
            </a:pPr>
            <a:r>
              <a:rPr lang="zh-CN" altLang="en-US" sz="1200" b="1" dirty="0">
                <a:solidFill>
                  <a:srgbClr val="000000"/>
                </a:solidFill>
                <a:cs typeface="Arial" panose="020B0604020202020204" pitchFamily="34" charset="0"/>
                <a:sym typeface="Arial" panose="020B0604020202020204"/>
              </a:rPr>
              <a:t>标准要求：</a:t>
            </a:r>
            <a:r>
              <a:rPr lang="zh-CN" altLang="zh-CN" sz="1200" dirty="0">
                <a:solidFill>
                  <a:srgbClr val="000000"/>
                </a:solidFill>
                <a:cs typeface="Arial" panose="020B0604020202020204" pitchFamily="34" charset="0"/>
              </a:rPr>
              <a:t>最近三年研发投入占营业收入比例</a:t>
            </a:r>
            <a:r>
              <a:rPr lang="en-US" altLang="zh-CN" sz="1400" b="1" dirty="0">
                <a:solidFill>
                  <a:srgbClr val="FF0000"/>
                </a:solidFill>
                <a:cs typeface="Arial" panose="020B0604020202020204" pitchFamily="34" charset="0"/>
              </a:rPr>
              <a:t>5%</a:t>
            </a:r>
            <a:r>
              <a:rPr lang="zh-CN" altLang="zh-CN" sz="1400" b="1" dirty="0">
                <a:solidFill>
                  <a:srgbClr val="FF0000"/>
                </a:solidFill>
                <a:cs typeface="Arial" panose="020B0604020202020204" pitchFamily="34" charset="0"/>
              </a:rPr>
              <a:t>以上</a:t>
            </a:r>
            <a:r>
              <a:rPr lang="zh-CN" altLang="zh-CN" sz="1200" dirty="0">
                <a:solidFill>
                  <a:srgbClr val="000000"/>
                </a:solidFill>
                <a:cs typeface="Arial" panose="020B0604020202020204" pitchFamily="34" charset="0"/>
              </a:rPr>
              <a:t>，或最近三年研发投入金额累计在</a:t>
            </a:r>
            <a:r>
              <a:rPr lang="en-US" altLang="zh-CN" sz="1400" b="1" dirty="0">
                <a:solidFill>
                  <a:srgbClr val="FF0000"/>
                </a:solidFill>
                <a:cs typeface="Arial" panose="020B0604020202020204" pitchFamily="34" charset="0"/>
              </a:rPr>
              <a:t>6000</a:t>
            </a:r>
            <a:r>
              <a:rPr lang="zh-CN" altLang="zh-CN" sz="1400" b="1" dirty="0">
                <a:solidFill>
                  <a:srgbClr val="FF0000"/>
                </a:solidFill>
                <a:cs typeface="Arial" panose="020B0604020202020204" pitchFamily="34" charset="0"/>
              </a:rPr>
              <a:t>万元</a:t>
            </a:r>
            <a:r>
              <a:rPr lang="zh-CN" altLang="zh-CN" sz="1200" dirty="0">
                <a:solidFill>
                  <a:srgbClr val="000000"/>
                </a:solidFill>
                <a:cs typeface="Arial" panose="020B0604020202020204" pitchFamily="34" charset="0"/>
              </a:rPr>
              <a:t>以上</a:t>
            </a:r>
            <a:endParaRPr lang="en-US" altLang="zh-CN" sz="1200" dirty="0">
              <a:solidFill>
                <a:srgbClr val="000000"/>
              </a:solidFill>
              <a:cs typeface="Arial" panose="020B0604020202020204" pitchFamily="34" charset="0"/>
            </a:endParaRPr>
          </a:p>
        </p:txBody>
      </p:sp>
      <p:sp>
        <p:nvSpPr>
          <p:cNvPr id="4" name="Oval 8"/>
          <p:cNvSpPr>
            <a:spLocks noChangeArrowheads="1"/>
          </p:cNvSpPr>
          <p:nvPr/>
        </p:nvSpPr>
        <p:spPr bwMode="auto">
          <a:xfrm>
            <a:off x="520732" y="1795560"/>
            <a:ext cx="308415" cy="260849"/>
          </a:xfrm>
          <a:prstGeom prst="ellipse">
            <a:avLst/>
          </a:prstGeom>
          <a:solidFill>
            <a:schemeClr val="accent2"/>
          </a:solidFill>
          <a:ln>
            <a:noFill/>
          </a:ln>
          <a:effectLst/>
        </p:spPr>
        <p:txBody>
          <a:bodyPr lIns="79342" tIns="39671" rIns="79342" bIns="39671" anchor="ctr"/>
          <a:lstStyle/>
          <a:p>
            <a:pPr marL="297815" indent="-297815" algn="ctr">
              <a:buClr>
                <a:srgbClr val="4B7EC3"/>
              </a:buClr>
              <a:buSzPct val="85000"/>
            </a:pPr>
            <a:r>
              <a:rPr lang="en-US" altLang="zh-CN" sz="1200" b="1" dirty="0">
                <a:solidFill>
                  <a:schemeClr val="bg1"/>
                </a:solidFill>
                <a:sym typeface="Arial" panose="020B0604020202020204"/>
              </a:rPr>
              <a:t>1</a:t>
            </a:r>
            <a:endParaRPr lang="en-US" altLang="zh-CN" sz="1200" b="1" dirty="0">
              <a:solidFill>
                <a:schemeClr val="bg1"/>
              </a:solidFill>
              <a:sym typeface="Arial" panose="020B0604020202020204"/>
            </a:endParaRPr>
          </a:p>
        </p:txBody>
      </p:sp>
      <p:sp>
        <p:nvSpPr>
          <p:cNvPr id="31" name="AutoShape 2"/>
          <p:cNvSpPr>
            <a:spLocks noChangeArrowheads="1"/>
          </p:cNvSpPr>
          <p:nvPr/>
        </p:nvSpPr>
        <p:spPr bwMode="auto">
          <a:xfrm>
            <a:off x="520732" y="2550404"/>
            <a:ext cx="1656122" cy="624364"/>
          </a:xfrm>
          <a:prstGeom prst="roundRect">
            <a:avLst>
              <a:gd name="adj" fmla="val 16667"/>
            </a:avLst>
          </a:prstGeom>
          <a:solidFill>
            <a:srgbClr val="E4D2AC"/>
          </a:solidFill>
          <a:ln w="19050" algn="ctr">
            <a:round/>
          </a:ln>
          <a:effectLst/>
        </p:spPr>
        <p:txBody>
          <a:bodyPr lIns="0" tIns="39671" rIns="79342" bIns="39671" anchor="ctr">
            <a:flatTx/>
          </a:bodyPr>
          <a:lstStyle/>
          <a:p>
            <a:pPr algn="ctr" eaLnBrk="0" hangingPunct="0"/>
            <a:r>
              <a:rPr lang="zh-CN" altLang="en-US" sz="1200" b="1" dirty="0">
                <a:sym typeface="Arial" panose="020B0604020202020204"/>
              </a:rPr>
              <a:t>专利数量</a:t>
            </a:r>
            <a:endParaRPr lang="zh-CN" altLang="en-US" sz="1200" b="1" dirty="0">
              <a:sym typeface="Arial" panose="020B0604020202020204"/>
            </a:endParaRPr>
          </a:p>
        </p:txBody>
      </p:sp>
      <p:sp>
        <p:nvSpPr>
          <p:cNvPr id="32" name="AutoShape 4"/>
          <p:cNvSpPr>
            <a:spLocks noChangeArrowheads="1"/>
          </p:cNvSpPr>
          <p:nvPr/>
        </p:nvSpPr>
        <p:spPr bwMode="auto">
          <a:xfrm>
            <a:off x="2349188" y="2541696"/>
            <a:ext cx="7067862" cy="625075"/>
          </a:xfrm>
          <a:prstGeom prst="roundRect">
            <a:avLst>
              <a:gd name="adj" fmla="val 16667"/>
            </a:avLst>
          </a:prstGeom>
          <a:solidFill>
            <a:srgbClr val="DDDDDD"/>
          </a:solidFill>
          <a:ln w="19050" algn="ctr">
            <a:round/>
          </a:ln>
          <a:effectLst/>
        </p:spPr>
        <p:txBody>
          <a:bodyPr lIns="0" tIns="39671" rIns="79342" bIns="39671" anchor="ctr">
            <a:flatTx/>
          </a:bodyPr>
          <a:lstStyle/>
          <a:p>
            <a:pPr marL="132715" indent="-132715" algn="just">
              <a:lnSpc>
                <a:spcPct val="120000"/>
              </a:lnSpc>
              <a:spcBef>
                <a:spcPts val="185"/>
              </a:spcBef>
              <a:spcAft>
                <a:spcPts val="185"/>
              </a:spcAft>
              <a:buClr>
                <a:schemeClr val="accent2"/>
              </a:buClr>
              <a:buSzPct val="80000"/>
              <a:buFont typeface="Wingdings" panose="05000000000000000000" pitchFamily="2" charset="2"/>
              <a:buChar char="n"/>
            </a:pPr>
            <a:r>
              <a:rPr lang="zh-CN" altLang="en-US" sz="1200" b="1" dirty="0">
                <a:solidFill>
                  <a:srgbClr val="000000"/>
                </a:solidFill>
                <a:cs typeface="Arial" panose="020B0604020202020204" pitchFamily="34" charset="0"/>
                <a:sym typeface="Arial" panose="020B0604020202020204"/>
              </a:rPr>
              <a:t>标准要求：</a:t>
            </a:r>
            <a:r>
              <a:rPr lang="zh-CN" altLang="en-US" sz="1200" dirty="0">
                <a:solidFill>
                  <a:srgbClr val="000000"/>
                </a:solidFill>
                <a:cs typeface="Arial" panose="020B0604020202020204" pitchFamily="34" charset="0"/>
              </a:rPr>
              <a:t>应用于公司主营业务的发明专利</a:t>
            </a:r>
            <a:r>
              <a:rPr lang="en-US" altLang="zh-CN" sz="1400" b="1" dirty="0">
                <a:solidFill>
                  <a:srgbClr val="FF0000"/>
                </a:solidFill>
                <a:cs typeface="Arial" panose="020B0604020202020204" pitchFamily="34" charset="0"/>
              </a:rPr>
              <a:t>5</a:t>
            </a:r>
            <a:r>
              <a:rPr lang="zh-CN" altLang="en-US" sz="1400" b="1" dirty="0">
                <a:solidFill>
                  <a:srgbClr val="FF0000"/>
                </a:solidFill>
                <a:cs typeface="Arial" panose="020B0604020202020204" pitchFamily="34" charset="0"/>
              </a:rPr>
              <a:t>项以上</a:t>
            </a:r>
            <a:r>
              <a:rPr lang="zh-CN" altLang="en-US" sz="1200" dirty="0">
                <a:solidFill>
                  <a:srgbClr val="000000"/>
                </a:solidFill>
                <a:cs typeface="Arial" panose="020B0604020202020204" pitchFamily="34" charset="0"/>
              </a:rPr>
              <a:t>（软件行业不适用，但研发投入占比应在</a:t>
            </a:r>
            <a:r>
              <a:rPr lang="en-US" altLang="zh-CN" sz="1200" dirty="0">
                <a:solidFill>
                  <a:srgbClr val="000000"/>
                </a:solidFill>
                <a:cs typeface="Arial" panose="020B0604020202020204" pitchFamily="34" charset="0"/>
              </a:rPr>
              <a:t>10%</a:t>
            </a:r>
            <a:r>
              <a:rPr lang="zh-CN" altLang="en-US" sz="1200" dirty="0">
                <a:solidFill>
                  <a:srgbClr val="000000"/>
                </a:solidFill>
                <a:cs typeface="Arial" panose="020B0604020202020204" pitchFamily="34" charset="0"/>
              </a:rPr>
              <a:t>以上）</a:t>
            </a:r>
            <a:r>
              <a:rPr lang="zh-CN" altLang="en-US" sz="1200" b="1" dirty="0">
                <a:solidFill>
                  <a:srgbClr val="FF0000"/>
                </a:solidFill>
                <a:cs typeface="Arial" panose="020B0604020202020204" pitchFamily="34" charset="0"/>
              </a:rPr>
              <a:t> （新修订）</a:t>
            </a:r>
            <a:endParaRPr lang="en-US" altLang="zh-CN" sz="1200" dirty="0">
              <a:solidFill>
                <a:srgbClr val="000000"/>
              </a:solidFill>
              <a:cs typeface="Arial" panose="020B0604020202020204" pitchFamily="34" charset="0"/>
            </a:endParaRPr>
          </a:p>
        </p:txBody>
      </p:sp>
      <p:sp>
        <p:nvSpPr>
          <p:cNvPr id="33" name="Oval 8"/>
          <p:cNvSpPr>
            <a:spLocks noChangeArrowheads="1"/>
          </p:cNvSpPr>
          <p:nvPr/>
        </p:nvSpPr>
        <p:spPr bwMode="auto">
          <a:xfrm>
            <a:off x="520732" y="2497518"/>
            <a:ext cx="308415" cy="293152"/>
          </a:xfrm>
          <a:prstGeom prst="ellipse">
            <a:avLst/>
          </a:prstGeom>
          <a:solidFill>
            <a:schemeClr val="accent2"/>
          </a:solidFill>
          <a:ln>
            <a:noFill/>
          </a:ln>
          <a:effectLst/>
        </p:spPr>
        <p:txBody>
          <a:bodyPr lIns="79342" tIns="39671" rIns="79342" bIns="39671" anchor="ctr"/>
          <a:lstStyle/>
          <a:p>
            <a:pPr marL="297815" indent="-297815" algn="ctr">
              <a:buClr>
                <a:srgbClr val="4B7EC3"/>
              </a:buClr>
              <a:buSzPct val="85000"/>
            </a:pPr>
            <a:r>
              <a:rPr lang="en-US" altLang="zh-CN" sz="1200" b="1" dirty="0">
                <a:solidFill>
                  <a:schemeClr val="bg1"/>
                </a:solidFill>
                <a:sym typeface="Arial" panose="020B0604020202020204"/>
              </a:rPr>
              <a:t>2</a:t>
            </a:r>
            <a:endParaRPr lang="en-US" altLang="zh-CN" sz="1200" b="1" dirty="0">
              <a:solidFill>
                <a:schemeClr val="bg1"/>
              </a:solidFill>
              <a:sym typeface="Arial" panose="020B0604020202020204"/>
            </a:endParaRPr>
          </a:p>
        </p:txBody>
      </p:sp>
      <p:sp>
        <p:nvSpPr>
          <p:cNvPr id="35" name="AutoShape 2"/>
          <p:cNvSpPr>
            <a:spLocks noChangeArrowheads="1"/>
          </p:cNvSpPr>
          <p:nvPr/>
        </p:nvSpPr>
        <p:spPr bwMode="auto">
          <a:xfrm>
            <a:off x="519888" y="3233535"/>
            <a:ext cx="1654831" cy="578386"/>
          </a:xfrm>
          <a:prstGeom prst="roundRect">
            <a:avLst>
              <a:gd name="adj" fmla="val 16667"/>
            </a:avLst>
          </a:prstGeom>
          <a:solidFill>
            <a:srgbClr val="F6CECF"/>
          </a:solidFill>
          <a:ln w="19050" algn="ctr">
            <a:round/>
          </a:ln>
          <a:effectLst/>
        </p:spPr>
        <p:txBody>
          <a:bodyPr lIns="0" tIns="39671" rIns="79342" bIns="39671" anchor="ctr">
            <a:flatTx/>
          </a:bodyPr>
          <a:lstStyle/>
          <a:p>
            <a:pPr algn="ctr" eaLnBrk="0" hangingPunct="0"/>
            <a:r>
              <a:rPr lang="zh-CN" altLang="en-US" sz="1200" b="1" dirty="0">
                <a:sym typeface="Arial" panose="020B0604020202020204"/>
              </a:rPr>
              <a:t>营收增长</a:t>
            </a:r>
            <a:endParaRPr lang="zh-CN" altLang="en-US" sz="1200" b="1" dirty="0">
              <a:sym typeface="Arial" panose="020B0604020202020204"/>
            </a:endParaRPr>
          </a:p>
        </p:txBody>
      </p:sp>
      <p:sp>
        <p:nvSpPr>
          <p:cNvPr id="36" name="AutoShape 4"/>
          <p:cNvSpPr>
            <a:spLocks noChangeArrowheads="1"/>
          </p:cNvSpPr>
          <p:nvPr/>
        </p:nvSpPr>
        <p:spPr bwMode="auto">
          <a:xfrm>
            <a:off x="2346918" y="3224827"/>
            <a:ext cx="7062354" cy="579045"/>
          </a:xfrm>
          <a:prstGeom prst="roundRect">
            <a:avLst>
              <a:gd name="adj" fmla="val 16667"/>
            </a:avLst>
          </a:prstGeom>
          <a:solidFill>
            <a:srgbClr val="DDDDDD"/>
          </a:solidFill>
          <a:ln w="19050" algn="ctr">
            <a:round/>
          </a:ln>
          <a:effectLst/>
        </p:spPr>
        <p:txBody>
          <a:bodyPr lIns="0" tIns="39671" rIns="79342" bIns="39671" anchor="ctr">
            <a:flatTx/>
          </a:bodyPr>
          <a:lstStyle/>
          <a:p>
            <a:pPr marL="132715" indent="-132715" algn="just">
              <a:lnSpc>
                <a:spcPct val="120000"/>
              </a:lnSpc>
              <a:spcBef>
                <a:spcPts val="185"/>
              </a:spcBef>
              <a:spcAft>
                <a:spcPts val="185"/>
              </a:spcAft>
              <a:buClr>
                <a:schemeClr val="accent2"/>
              </a:buClr>
              <a:buSzPct val="80000"/>
              <a:buFont typeface="Wingdings" panose="05000000000000000000" pitchFamily="2" charset="2"/>
              <a:buChar char="n"/>
            </a:pPr>
            <a:r>
              <a:rPr lang="zh-CN" altLang="en-US" sz="1200" b="1" dirty="0">
                <a:solidFill>
                  <a:srgbClr val="000000"/>
                </a:solidFill>
                <a:cs typeface="Arial" panose="020B0604020202020204" pitchFamily="34" charset="0"/>
                <a:sym typeface="Arial" panose="020B0604020202020204"/>
              </a:rPr>
              <a:t>标准要求：</a:t>
            </a:r>
            <a:r>
              <a:rPr lang="zh-CN" altLang="zh-CN" sz="1200" dirty="0">
                <a:solidFill>
                  <a:srgbClr val="000000"/>
                </a:solidFill>
                <a:cs typeface="Arial" panose="020B0604020202020204" pitchFamily="34" charset="0"/>
              </a:rPr>
              <a:t>最近三年营业收入复合增长率达到</a:t>
            </a:r>
            <a:r>
              <a:rPr lang="en-US" altLang="zh-CN" sz="1400" b="1" dirty="0">
                <a:solidFill>
                  <a:srgbClr val="FF0000"/>
                </a:solidFill>
                <a:cs typeface="Arial" panose="020B0604020202020204" pitchFamily="34" charset="0"/>
              </a:rPr>
              <a:t>20%</a:t>
            </a:r>
            <a:r>
              <a:rPr lang="zh-CN" altLang="zh-CN" sz="1200" dirty="0">
                <a:solidFill>
                  <a:srgbClr val="000000"/>
                </a:solidFill>
                <a:cs typeface="Arial" panose="020B0604020202020204" pitchFamily="34" charset="0"/>
              </a:rPr>
              <a:t>，或最近一年营业收入金额达到</a:t>
            </a:r>
            <a:r>
              <a:rPr lang="en-US" altLang="zh-CN" sz="1400" b="1" dirty="0">
                <a:solidFill>
                  <a:srgbClr val="FF0000"/>
                </a:solidFill>
                <a:cs typeface="Arial" panose="020B0604020202020204" pitchFamily="34" charset="0"/>
              </a:rPr>
              <a:t>3</a:t>
            </a:r>
            <a:r>
              <a:rPr lang="zh-CN" altLang="zh-CN" sz="1400" b="1" dirty="0">
                <a:solidFill>
                  <a:srgbClr val="FF0000"/>
                </a:solidFill>
                <a:cs typeface="Arial" panose="020B0604020202020204" pitchFamily="34" charset="0"/>
              </a:rPr>
              <a:t>亿元</a:t>
            </a:r>
            <a:r>
              <a:rPr lang="zh-CN" altLang="en-US" sz="1200" dirty="0">
                <a:cs typeface="Arial" panose="020B0604020202020204" pitchFamily="34" charset="0"/>
              </a:rPr>
              <a:t>（选取科创板第五套标准或符合条件的已境外上市红筹企业豁免适用）</a:t>
            </a:r>
            <a:endParaRPr lang="en-US" altLang="zh-CN" sz="1200" dirty="0">
              <a:cs typeface="Arial" panose="020B0604020202020204" pitchFamily="34" charset="0"/>
            </a:endParaRPr>
          </a:p>
        </p:txBody>
      </p:sp>
      <p:sp>
        <p:nvSpPr>
          <p:cNvPr id="37" name="Oval 8"/>
          <p:cNvSpPr>
            <a:spLocks noChangeArrowheads="1"/>
          </p:cNvSpPr>
          <p:nvPr/>
        </p:nvSpPr>
        <p:spPr bwMode="auto">
          <a:xfrm>
            <a:off x="519888" y="3249548"/>
            <a:ext cx="308175" cy="293152"/>
          </a:xfrm>
          <a:prstGeom prst="ellipse">
            <a:avLst/>
          </a:prstGeom>
          <a:solidFill>
            <a:schemeClr val="accent2"/>
          </a:solidFill>
          <a:ln>
            <a:noFill/>
          </a:ln>
          <a:effectLst/>
        </p:spPr>
        <p:txBody>
          <a:bodyPr lIns="79342" tIns="39671" rIns="79342" bIns="39671" anchor="ctr"/>
          <a:lstStyle/>
          <a:p>
            <a:pPr marL="297815" indent="-297815" algn="ctr">
              <a:buClr>
                <a:srgbClr val="4B7EC3"/>
              </a:buClr>
              <a:buSzPct val="85000"/>
            </a:pPr>
            <a:r>
              <a:rPr lang="en-US" altLang="zh-CN" sz="1200" b="1" dirty="0">
                <a:solidFill>
                  <a:schemeClr val="bg1"/>
                </a:solidFill>
                <a:sym typeface="Arial" panose="020B0604020202020204"/>
              </a:rPr>
              <a:t>3</a:t>
            </a:r>
            <a:endParaRPr lang="en-US" altLang="zh-CN" sz="1200" b="1" dirty="0">
              <a:solidFill>
                <a:schemeClr val="bg1"/>
              </a:solidFill>
              <a:sym typeface="Arial" panose="020B0604020202020204"/>
            </a:endParaRPr>
          </a:p>
        </p:txBody>
      </p:sp>
      <p:sp>
        <p:nvSpPr>
          <p:cNvPr id="41" name="矩形 37"/>
          <p:cNvSpPr>
            <a:spLocks noChangeArrowheads="1"/>
          </p:cNvSpPr>
          <p:nvPr/>
        </p:nvSpPr>
        <p:spPr bwMode="auto">
          <a:xfrm>
            <a:off x="519888" y="4522835"/>
            <a:ext cx="8890209" cy="1776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462" tIns="13653" rIns="66462" bIns="13653"/>
          <a:lstStyle>
            <a:lvl1pPr marL="278130" indent="-186055" defTabSz="1149350" eaLnBrk="0" hangingPunct="0">
              <a:spcBef>
                <a:spcPct val="20000"/>
              </a:spcBef>
              <a:buClr>
                <a:srgbClr val="003399"/>
              </a:buClr>
              <a:buSzPct val="50000"/>
              <a:buFont typeface="Wingdings" panose="05000000000000000000" pitchFamily="2" charset="2"/>
              <a:buChar char="n"/>
              <a:defRPr sz="1400">
                <a:solidFill>
                  <a:schemeClr val="tx1"/>
                </a:solidFill>
                <a:latin typeface="Arial" panose="020B0604020202020204" pitchFamily="34" charset="0"/>
                <a:ea typeface="楷体_GB2312" panose="02010609030101010101" pitchFamily="49" charset="-122"/>
              </a:defRPr>
            </a:lvl1pPr>
            <a:lvl2pPr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2pPr>
            <a:lvl3pPr marL="11430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3pPr>
            <a:lvl4pPr marL="16002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4pPr>
            <a:lvl5pPr marL="20574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5pPr>
            <a:lvl6pPr marL="25146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6pPr>
            <a:lvl7pPr marL="29718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7pPr>
            <a:lvl8pPr marL="34290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8pPr>
            <a:lvl9pPr marL="38862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9pPr>
          </a:lstStyle>
          <a:p>
            <a:pPr marL="132715" indent="-132715" defTabSz="843915" eaLnBrk="1" fontAlgn="base" hangingPunct="1">
              <a:lnSpc>
                <a:spcPct val="120000"/>
              </a:lnSpc>
              <a:spcBef>
                <a:spcPts val="275"/>
              </a:spcBef>
              <a:spcAft>
                <a:spcPts val="275"/>
              </a:spcAft>
              <a:buClr>
                <a:srgbClr val="D10B10"/>
              </a:buClr>
              <a:buSzPct val="80000"/>
              <a:defRPr/>
            </a:pPr>
            <a:r>
              <a:rPr lang="zh-CN" altLang="en-US" sz="1200" b="1" u="sng" dirty="0">
                <a:sym typeface="Arial" panose="020B0604020202020204" pitchFamily="34" charset="0"/>
              </a:rPr>
              <a:t>如公司</a:t>
            </a:r>
            <a:r>
              <a:rPr lang="zh-CN" altLang="en-US" sz="1200" b="1" u="sng" dirty="0">
                <a:solidFill>
                  <a:srgbClr val="FF0000"/>
                </a:solidFill>
                <a:sym typeface="Arial" panose="020B0604020202020204" pitchFamily="34" charset="0"/>
              </a:rPr>
              <a:t>未能同时满足</a:t>
            </a:r>
            <a:r>
              <a:rPr lang="zh-CN" altLang="en-US" sz="1200" b="1" u="sng" dirty="0">
                <a:sym typeface="Arial" panose="020B0604020202020204" pitchFamily="34" charset="0"/>
              </a:rPr>
              <a:t>前述</a:t>
            </a:r>
            <a:r>
              <a:rPr lang="en-US" altLang="zh-CN" sz="1200" b="1" u="sng" dirty="0">
                <a:sym typeface="Arial" panose="020B0604020202020204" pitchFamily="34" charset="0"/>
              </a:rPr>
              <a:t>4</a:t>
            </a:r>
            <a:r>
              <a:rPr lang="zh-CN" altLang="en-US" sz="1200" b="1" u="sng" dirty="0">
                <a:sym typeface="Arial" panose="020B0604020202020204" pitchFamily="34" charset="0"/>
              </a:rPr>
              <a:t>项常规评价属性，但符合下列</a:t>
            </a:r>
            <a:r>
              <a:rPr lang="en-US" altLang="zh-CN" sz="1200" b="1" u="sng" dirty="0">
                <a:sym typeface="Arial" panose="020B0604020202020204" pitchFamily="34" charset="0"/>
              </a:rPr>
              <a:t>5</a:t>
            </a:r>
            <a:r>
              <a:rPr lang="zh-CN" altLang="en-US" sz="1200" b="1" u="sng" dirty="0">
                <a:sym typeface="Arial" panose="020B0604020202020204" pitchFamily="34" charset="0"/>
              </a:rPr>
              <a:t>项例外条款之一，亦可满足科创属性要求（要求相对严苛）</a:t>
            </a:r>
            <a:r>
              <a:rPr lang="zh-CN" altLang="en-US" sz="1200" u="sng" dirty="0">
                <a:sym typeface="Arial" panose="020B0604020202020204" pitchFamily="34" charset="0"/>
              </a:rPr>
              <a:t>：</a:t>
            </a:r>
            <a:endParaRPr lang="en-US" altLang="zh-CN" sz="1200" u="sng" dirty="0">
              <a:sym typeface="Arial" panose="020B0604020202020204" pitchFamily="34" charset="0"/>
            </a:endParaRPr>
          </a:p>
          <a:p>
            <a:pPr marL="158115" indent="-158115" defTabSz="843915" eaLnBrk="1" fontAlgn="base" hangingPunct="1">
              <a:lnSpc>
                <a:spcPct val="120000"/>
              </a:lnSpc>
              <a:spcBef>
                <a:spcPts val="275"/>
              </a:spcBef>
              <a:spcAft>
                <a:spcPts val="275"/>
              </a:spcAft>
              <a:buClr>
                <a:srgbClr val="D10B10"/>
              </a:buClr>
              <a:buSzPct val="80000"/>
              <a:buFont typeface="Wingdings" panose="05000000000000000000" pitchFamily="2" charset="2"/>
              <a:buChar char="Ø"/>
              <a:defRPr/>
            </a:pPr>
            <a:r>
              <a:rPr lang="zh-CN" altLang="en-US" sz="1050" dirty="0">
                <a:sym typeface="Arial" panose="020B0604020202020204" pitchFamily="34" charset="0"/>
              </a:rPr>
              <a:t>发行人拥有的核心技术经国家主管部门认定具有国际领先、引领作用或者对于国家战略具有重大意义</a:t>
            </a:r>
            <a:endParaRPr lang="en-US" altLang="zh-CN" sz="1050" dirty="0">
              <a:sym typeface="Arial" panose="020B0604020202020204" pitchFamily="34" charset="0"/>
            </a:endParaRPr>
          </a:p>
          <a:p>
            <a:pPr marL="158115" indent="-158115" defTabSz="843915" eaLnBrk="1" fontAlgn="base" hangingPunct="1">
              <a:lnSpc>
                <a:spcPct val="120000"/>
              </a:lnSpc>
              <a:spcBef>
                <a:spcPts val="275"/>
              </a:spcBef>
              <a:spcAft>
                <a:spcPts val="275"/>
              </a:spcAft>
              <a:buClr>
                <a:srgbClr val="D10B10"/>
              </a:buClr>
              <a:buSzPct val="80000"/>
              <a:buFont typeface="Wingdings" panose="05000000000000000000" pitchFamily="2" charset="2"/>
              <a:buChar char="Ø"/>
              <a:defRPr/>
            </a:pPr>
            <a:r>
              <a:rPr lang="zh-CN" altLang="en-US" sz="1050" dirty="0">
                <a:sym typeface="Arial" panose="020B0604020202020204" pitchFamily="34" charset="0"/>
              </a:rPr>
              <a:t>发行人作为主要参与单位或者发行人的核心技术人员作为主要参与人员，获得国家科技进步奖、国家自然科学奖、国家技术发明奖，并将相关技术运用于公司主营业务</a:t>
            </a:r>
            <a:endParaRPr lang="en-US" altLang="zh-CN" sz="1050" dirty="0">
              <a:sym typeface="Arial" panose="020B0604020202020204" pitchFamily="34" charset="0"/>
            </a:endParaRPr>
          </a:p>
          <a:p>
            <a:pPr marL="158115" indent="-158115" defTabSz="843915" eaLnBrk="1" fontAlgn="base" hangingPunct="1">
              <a:lnSpc>
                <a:spcPct val="120000"/>
              </a:lnSpc>
              <a:spcBef>
                <a:spcPts val="275"/>
              </a:spcBef>
              <a:spcAft>
                <a:spcPts val="275"/>
              </a:spcAft>
              <a:buClr>
                <a:srgbClr val="D10B10"/>
              </a:buClr>
              <a:buSzPct val="80000"/>
              <a:buFont typeface="Wingdings" panose="05000000000000000000" pitchFamily="2" charset="2"/>
              <a:buChar char="Ø"/>
              <a:defRPr/>
            </a:pPr>
            <a:r>
              <a:rPr lang="zh-CN" altLang="en-US" sz="1050" dirty="0">
                <a:sym typeface="Arial" panose="020B0604020202020204" pitchFamily="34" charset="0"/>
              </a:rPr>
              <a:t>发行人独立或者牵头承担与主营业务和核心技术相关的“国家重大科技专项”项目</a:t>
            </a:r>
            <a:endParaRPr lang="en-US" altLang="zh-CN" sz="1050" dirty="0">
              <a:sym typeface="Arial" panose="020B0604020202020204" pitchFamily="34" charset="0"/>
            </a:endParaRPr>
          </a:p>
          <a:p>
            <a:pPr marL="158115" indent="-158115" defTabSz="843915" eaLnBrk="1" fontAlgn="base" hangingPunct="1">
              <a:lnSpc>
                <a:spcPct val="120000"/>
              </a:lnSpc>
              <a:spcBef>
                <a:spcPts val="275"/>
              </a:spcBef>
              <a:spcAft>
                <a:spcPts val="275"/>
              </a:spcAft>
              <a:buClr>
                <a:srgbClr val="D10B10"/>
              </a:buClr>
              <a:buSzPct val="80000"/>
              <a:buFont typeface="Wingdings" panose="05000000000000000000" pitchFamily="2" charset="2"/>
              <a:buChar char="Ø"/>
              <a:defRPr/>
            </a:pPr>
            <a:r>
              <a:rPr lang="zh-CN" altLang="en-US" sz="1050" dirty="0">
                <a:sym typeface="Arial" panose="020B0604020202020204" pitchFamily="34" charset="0"/>
              </a:rPr>
              <a:t>发行人依靠核心技术形成的主要产品（服务），属于国家鼓励、支持和推动的关键设备、关键产品、关键零部件、关键材料等，并实现了进口替代</a:t>
            </a:r>
            <a:endParaRPr lang="en-US" altLang="zh-CN" sz="1050" dirty="0">
              <a:sym typeface="Arial" panose="020B0604020202020204" pitchFamily="34" charset="0"/>
            </a:endParaRPr>
          </a:p>
          <a:p>
            <a:pPr marL="158115" indent="-158115" defTabSz="843915" eaLnBrk="1" fontAlgn="base" hangingPunct="1">
              <a:lnSpc>
                <a:spcPct val="120000"/>
              </a:lnSpc>
              <a:spcBef>
                <a:spcPts val="275"/>
              </a:spcBef>
              <a:spcAft>
                <a:spcPts val="275"/>
              </a:spcAft>
              <a:buClr>
                <a:srgbClr val="D10B10"/>
              </a:buClr>
              <a:buSzPct val="80000"/>
              <a:buFont typeface="Wingdings" panose="05000000000000000000" pitchFamily="2" charset="2"/>
              <a:buChar char="Ø"/>
              <a:defRPr/>
            </a:pPr>
            <a:r>
              <a:rPr lang="zh-CN" altLang="en-US" sz="1050" dirty="0">
                <a:sym typeface="Arial" panose="020B0604020202020204" pitchFamily="34" charset="0"/>
              </a:rPr>
              <a:t>形成核心技术和应用于主营业务的发明专利（含国防专利）合计 </a:t>
            </a:r>
            <a:r>
              <a:rPr lang="en-US" altLang="zh-CN" sz="1050" dirty="0">
                <a:sym typeface="Arial" panose="020B0604020202020204" pitchFamily="34" charset="0"/>
              </a:rPr>
              <a:t>50 </a:t>
            </a:r>
            <a:r>
              <a:rPr lang="zh-CN" altLang="en-US" sz="1050" dirty="0">
                <a:sym typeface="Arial" panose="020B0604020202020204" pitchFamily="34" charset="0"/>
              </a:rPr>
              <a:t>项以上</a:t>
            </a:r>
            <a:r>
              <a:rPr lang="zh-CN" altLang="en-US" sz="1050" b="1" dirty="0">
                <a:solidFill>
                  <a:srgbClr val="FF0000"/>
                </a:solidFill>
                <a:cs typeface="Arial" panose="020B0604020202020204" pitchFamily="34" charset="0"/>
              </a:rPr>
              <a:t>（新修订）</a:t>
            </a:r>
            <a:endParaRPr lang="en-US" altLang="zh-CN" sz="1050" dirty="0">
              <a:sym typeface="Arial" panose="020B0604020202020204" pitchFamily="34" charset="0"/>
            </a:endParaRPr>
          </a:p>
        </p:txBody>
      </p:sp>
      <p:sp>
        <p:nvSpPr>
          <p:cNvPr id="19" name="AutoShape 2"/>
          <p:cNvSpPr>
            <a:spLocks noChangeArrowheads="1"/>
          </p:cNvSpPr>
          <p:nvPr/>
        </p:nvSpPr>
        <p:spPr bwMode="auto">
          <a:xfrm>
            <a:off x="526788" y="3870692"/>
            <a:ext cx="1654831" cy="578385"/>
          </a:xfrm>
          <a:prstGeom prst="roundRect">
            <a:avLst>
              <a:gd name="adj" fmla="val 16667"/>
            </a:avLst>
          </a:prstGeom>
          <a:solidFill>
            <a:srgbClr val="D0DAEA"/>
          </a:solidFill>
          <a:ln w="19050" algn="ctr">
            <a:round/>
          </a:ln>
          <a:effectLst/>
        </p:spPr>
        <p:txBody>
          <a:bodyPr lIns="0" tIns="39671" rIns="79342" bIns="39671" anchor="ctr">
            <a:flatTx/>
          </a:bodyPr>
          <a:lstStyle/>
          <a:p>
            <a:pPr algn="ctr" eaLnBrk="0" hangingPunct="0"/>
            <a:r>
              <a:rPr lang="zh-CN" altLang="en-US" sz="1200" b="1" dirty="0">
                <a:sym typeface="Arial" panose="020B0604020202020204"/>
              </a:rPr>
              <a:t>研发人员</a:t>
            </a:r>
            <a:endParaRPr lang="zh-CN" altLang="en-US" sz="1200" b="1" dirty="0">
              <a:sym typeface="Arial" panose="020B0604020202020204"/>
            </a:endParaRPr>
          </a:p>
        </p:txBody>
      </p:sp>
      <p:sp>
        <p:nvSpPr>
          <p:cNvPr id="20" name="AutoShape 4"/>
          <p:cNvSpPr>
            <a:spLocks noChangeArrowheads="1"/>
          </p:cNvSpPr>
          <p:nvPr/>
        </p:nvSpPr>
        <p:spPr bwMode="auto">
          <a:xfrm>
            <a:off x="2353818" y="3861981"/>
            <a:ext cx="7062354" cy="579044"/>
          </a:xfrm>
          <a:prstGeom prst="roundRect">
            <a:avLst>
              <a:gd name="adj" fmla="val 16667"/>
            </a:avLst>
          </a:prstGeom>
          <a:solidFill>
            <a:srgbClr val="DDDDDD"/>
          </a:solidFill>
          <a:ln w="19050" algn="ctr">
            <a:round/>
          </a:ln>
          <a:effectLst/>
        </p:spPr>
        <p:txBody>
          <a:bodyPr lIns="0" tIns="39671" rIns="79342" bIns="39671" anchor="ctr">
            <a:flatTx/>
          </a:bodyPr>
          <a:lstStyle/>
          <a:p>
            <a:pPr marL="132715" indent="-132715" algn="just">
              <a:lnSpc>
                <a:spcPct val="120000"/>
              </a:lnSpc>
              <a:spcBef>
                <a:spcPts val="185"/>
              </a:spcBef>
              <a:spcAft>
                <a:spcPts val="185"/>
              </a:spcAft>
              <a:buClr>
                <a:schemeClr val="accent2"/>
              </a:buClr>
              <a:buSzPct val="80000"/>
              <a:buFont typeface="Wingdings" panose="05000000000000000000" pitchFamily="2" charset="2"/>
              <a:buChar char="n"/>
            </a:pPr>
            <a:r>
              <a:rPr lang="zh-CN" altLang="en-US" sz="1200" b="1" dirty="0">
                <a:solidFill>
                  <a:srgbClr val="000000"/>
                </a:solidFill>
                <a:cs typeface="Arial" panose="020B0604020202020204" pitchFamily="34" charset="0"/>
                <a:sym typeface="Arial" panose="020B0604020202020204"/>
              </a:rPr>
              <a:t>标准要求：</a:t>
            </a:r>
            <a:r>
              <a:rPr lang="zh-CN" altLang="en-US" sz="1200" dirty="0">
                <a:solidFill>
                  <a:srgbClr val="000000"/>
                </a:solidFill>
                <a:cs typeface="Arial" panose="020B0604020202020204" pitchFamily="34" charset="0"/>
              </a:rPr>
              <a:t>最近一年末，研发人员占当年员工总数的比例不低于 </a:t>
            </a:r>
            <a:r>
              <a:rPr lang="en-US" altLang="zh-CN" sz="1400" b="1" dirty="0">
                <a:solidFill>
                  <a:srgbClr val="FF0000"/>
                </a:solidFill>
                <a:cs typeface="Arial" panose="020B0604020202020204" pitchFamily="34" charset="0"/>
              </a:rPr>
              <a:t>10%</a:t>
            </a:r>
            <a:endParaRPr lang="en-US" altLang="zh-CN" sz="1200" b="1" dirty="0">
              <a:solidFill>
                <a:srgbClr val="FF0000"/>
              </a:solidFill>
              <a:cs typeface="Arial" panose="020B0604020202020204" pitchFamily="34" charset="0"/>
            </a:endParaRPr>
          </a:p>
        </p:txBody>
      </p:sp>
      <p:sp>
        <p:nvSpPr>
          <p:cNvPr id="22" name="Oval 8"/>
          <p:cNvSpPr>
            <a:spLocks noChangeArrowheads="1"/>
          </p:cNvSpPr>
          <p:nvPr/>
        </p:nvSpPr>
        <p:spPr bwMode="auto">
          <a:xfrm>
            <a:off x="526788" y="3886702"/>
            <a:ext cx="308175" cy="293152"/>
          </a:xfrm>
          <a:prstGeom prst="ellipse">
            <a:avLst/>
          </a:prstGeom>
          <a:solidFill>
            <a:schemeClr val="accent2"/>
          </a:solidFill>
          <a:ln>
            <a:noFill/>
          </a:ln>
          <a:effectLst/>
        </p:spPr>
        <p:txBody>
          <a:bodyPr lIns="79342" tIns="39671" rIns="79342" bIns="39671" anchor="ctr"/>
          <a:lstStyle/>
          <a:p>
            <a:pPr marL="297815" indent="-297815" algn="ctr">
              <a:buClr>
                <a:srgbClr val="4B7EC3"/>
              </a:buClr>
              <a:buSzPct val="85000"/>
            </a:pPr>
            <a:r>
              <a:rPr lang="en-US" altLang="zh-CN" sz="1200" b="1" dirty="0">
                <a:solidFill>
                  <a:schemeClr val="bg1"/>
                </a:solidFill>
                <a:sym typeface="Arial" panose="020B0604020202020204"/>
              </a:rPr>
              <a:t>4</a:t>
            </a:r>
            <a:endParaRPr lang="en-US" altLang="zh-CN" sz="1200" b="1" dirty="0">
              <a:solidFill>
                <a:schemeClr val="bg1"/>
              </a:solidFill>
              <a:sym typeface="Arial" panose="020B060402020202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2"/>
          <p:cNvSpPr>
            <a:spLocks noGrp="1"/>
          </p:cNvSpPr>
          <p:nvPr>
            <p:ph type="title"/>
          </p:nvPr>
        </p:nvSpPr>
        <p:spPr>
          <a:xfrm>
            <a:off x="488950" y="95250"/>
            <a:ext cx="8081736" cy="704849"/>
          </a:xfrm>
        </p:spPr>
        <p:txBody>
          <a:bodyPr/>
          <a:lstStyle/>
          <a:p>
            <a:r>
              <a:rPr lang="en-US" altLang="zh-CN" sz="2000" kern="1200" dirty="0" smtClean="0">
                <a:solidFill>
                  <a:srgbClr val="000000"/>
                </a:solidFill>
                <a:latin typeface="+mn-lt"/>
                <a:ea typeface="+mn-ea"/>
                <a:cs typeface="+mn-cs"/>
              </a:rPr>
              <a:t>2.3.2  </a:t>
            </a:r>
            <a:r>
              <a:rPr lang="zh-CN" altLang="en-US" sz="2000" dirty="0" smtClean="0">
                <a:solidFill>
                  <a:srgbClr val="000000"/>
                </a:solidFill>
                <a:ea typeface="+mn-ea"/>
              </a:rPr>
              <a:t>创业</a:t>
            </a:r>
            <a:r>
              <a:rPr lang="zh-CN" altLang="en-US" sz="2000" dirty="0">
                <a:solidFill>
                  <a:srgbClr val="000000"/>
                </a:solidFill>
                <a:ea typeface="+mn-ea"/>
              </a:rPr>
              <a:t>板</a:t>
            </a:r>
            <a:r>
              <a:rPr lang="zh-CN" altLang="en-US" sz="2000" dirty="0">
                <a:cs typeface="+mn-ea"/>
                <a:sym typeface="Arial" panose="020B0604020202020204" pitchFamily="34" charset="0"/>
              </a:rPr>
              <a:t>成长型创新创业企业评价标准</a:t>
            </a:r>
            <a:endParaRPr lang="zh-CN" altLang="en-US" sz="2000" dirty="0">
              <a:sym typeface="Arial" panose="020B0604020202020204" pitchFamily="34" charset="0"/>
            </a:endParaRPr>
          </a:p>
        </p:txBody>
      </p:sp>
      <p:sp>
        <p:nvSpPr>
          <p:cNvPr id="9" name="矩形 37"/>
          <p:cNvSpPr>
            <a:spLocks noChangeArrowheads="1"/>
          </p:cNvSpPr>
          <p:nvPr/>
        </p:nvSpPr>
        <p:spPr bwMode="auto">
          <a:xfrm>
            <a:off x="489003" y="1029013"/>
            <a:ext cx="8852424" cy="959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6462" tIns="13653" rIns="66462" bIns="13653"/>
          <a:lstStyle>
            <a:lvl1pPr marL="278130" indent="-186055" defTabSz="1149350" eaLnBrk="0" hangingPunct="0">
              <a:spcBef>
                <a:spcPct val="20000"/>
              </a:spcBef>
              <a:buClr>
                <a:srgbClr val="003399"/>
              </a:buClr>
              <a:buSzPct val="50000"/>
              <a:buFont typeface="Wingdings" panose="05000000000000000000" pitchFamily="2" charset="2"/>
              <a:buChar char="n"/>
              <a:defRPr sz="1400">
                <a:solidFill>
                  <a:schemeClr val="tx1"/>
                </a:solidFill>
                <a:latin typeface="Arial" panose="020B0604020202020204" pitchFamily="34" charset="0"/>
                <a:ea typeface="楷体_GB2312" panose="02010609030101010101" pitchFamily="49" charset="-122"/>
              </a:defRPr>
            </a:lvl1pPr>
            <a:lvl2pPr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2pPr>
            <a:lvl3pPr marL="11430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3pPr>
            <a:lvl4pPr marL="16002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4pPr>
            <a:lvl5pPr marL="20574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5pPr>
            <a:lvl6pPr marL="25146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6pPr>
            <a:lvl7pPr marL="29718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7pPr>
            <a:lvl8pPr marL="34290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8pPr>
            <a:lvl9pPr marL="38862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9pPr>
          </a:lstStyle>
          <a:p>
            <a:pPr marL="132715" indent="-132715" defTabSz="843915" eaLnBrk="1" fontAlgn="base" hangingPunct="1">
              <a:lnSpc>
                <a:spcPct val="150000"/>
              </a:lnSpc>
              <a:spcBef>
                <a:spcPts val="275"/>
              </a:spcBef>
              <a:spcAft>
                <a:spcPts val="275"/>
              </a:spcAft>
              <a:buClr>
                <a:srgbClr val="D10B10"/>
              </a:buClr>
              <a:buSzPct val="80000"/>
              <a:defRPr/>
            </a:pPr>
            <a:r>
              <a:rPr lang="en-US" altLang="zh-CN" sz="1200" dirty="0">
                <a:sym typeface="Arial" panose="020B0604020202020204" pitchFamily="34" charset="0"/>
              </a:rPr>
              <a:t>2022</a:t>
            </a:r>
            <a:r>
              <a:rPr lang="zh-CN" altLang="en-US" sz="1200" dirty="0">
                <a:sym typeface="Arial" panose="020B0604020202020204" pitchFamily="34" charset="0"/>
              </a:rPr>
              <a:t>年</a:t>
            </a:r>
            <a:r>
              <a:rPr lang="en-US" altLang="zh-CN" sz="1200" dirty="0">
                <a:sym typeface="Arial" panose="020B0604020202020204" pitchFamily="34" charset="0"/>
              </a:rPr>
              <a:t>12</a:t>
            </a:r>
            <a:r>
              <a:rPr lang="zh-CN" altLang="en-US" sz="1200" dirty="0">
                <a:sym typeface="Arial" panose="020B0604020202020204" pitchFamily="34" charset="0"/>
              </a:rPr>
              <a:t>月</a:t>
            </a:r>
            <a:r>
              <a:rPr lang="en-US" altLang="zh-CN" sz="1200" dirty="0">
                <a:sym typeface="Arial" panose="020B0604020202020204" pitchFamily="34" charset="0"/>
              </a:rPr>
              <a:t>30</a:t>
            </a:r>
            <a:r>
              <a:rPr lang="zh-CN" altLang="en-US" sz="1200" dirty="0">
                <a:sym typeface="Arial" panose="020B0604020202020204" pitchFamily="34" charset="0"/>
              </a:rPr>
              <a:t>日，新修订的申报及推荐暂行规定明确创业板成长型创新创业企业评价标准，制定研发投入复合增长率、研发投入金额、营业收入复合增长率等评价指标，对符合条件的企业豁免适用营业收入复合增长率等部分指标。</a:t>
            </a:r>
            <a:endParaRPr lang="en-US" altLang="zh-CN" sz="1200" dirty="0">
              <a:sym typeface="Arial" panose="020B0604020202020204" pitchFamily="34" charset="0"/>
            </a:endParaRPr>
          </a:p>
          <a:p>
            <a:pPr marL="132715" indent="-132715" defTabSz="843915" eaLnBrk="1" fontAlgn="base" hangingPunct="1">
              <a:lnSpc>
                <a:spcPct val="150000"/>
              </a:lnSpc>
              <a:spcBef>
                <a:spcPts val="275"/>
              </a:spcBef>
              <a:spcAft>
                <a:spcPts val="275"/>
              </a:spcAft>
              <a:buClr>
                <a:srgbClr val="D10B10"/>
              </a:buClr>
              <a:buSzPct val="80000"/>
              <a:defRPr/>
            </a:pPr>
            <a:r>
              <a:rPr lang="zh-CN" altLang="en-US" sz="1200" b="1" dirty="0">
                <a:sym typeface="Arial" panose="020B0604020202020204" pitchFamily="34" charset="0"/>
              </a:rPr>
              <a:t>深交所支持和鼓励符合下列标准之一的成长型创新创业企业申报在创业板发行上市：</a:t>
            </a:r>
            <a:endParaRPr lang="en-US" altLang="zh-CN" sz="1200" b="1" dirty="0">
              <a:sym typeface="Arial" panose="020B0604020202020204" pitchFamily="34" charset="0"/>
            </a:endParaRPr>
          </a:p>
        </p:txBody>
      </p:sp>
      <p:sp>
        <p:nvSpPr>
          <p:cNvPr id="41" name="矩形 37"/>
          <p:cNvSpPr>
            <a:spLocks noChangeArrowheads="1"/>
          </p:cNvSpPr>
          <p:nvPr/>
        </p:nvSpPr>
        <p:spPr bwMode="auto">
          <a:xfrm>
            <a:off x="1828800" y="5731391"/>
            <a:ext cx="7588250" cy="486966"/>
          </a:xfrm>
          <a:prstGeom prst="rect">
            <a:avLst/>
          </a:prstGeom>
          <a:solidFill>
            <a:schemeClr val="bg1">
              <a:lumMod val="85000"/>
            </a:schemeClr>
          </a:solidFill>
          <a:ln>
            <a:noFill/>
          </a:ln>
        </p:spPr>
        <p:txBody>
          <a:bodyPr lIns="66462" tIns="13653" rIns="66462" bIns="13653"/>
          <a:lstStyle>
            <a:lvl1pPr marL="278130" indent="-186055" defTabSz="1149350" eaLnBrk="0" hangingPunct="0">
              <a:spcBef>
                <a:spcPct val="20000"/>
              </a:spcBef>
              <a:buClr>
                <a:srgbClr val="003399"/>
              </a:buClr>
              <a:buSzPct val="50000"/>
              <a:buFont typeface="Wingdings" panose="05000000000000000000" pitchFamily="2" charset="2"/>
              <a:buChar char="n"/>
              <a:defRPr sz="1400">
                <a:solidFill>
                  <a:schemeClr val="tx1"/>
                </a:solidFill>
                <a:latin typeface="Arial" panose="020B0604020202020204" pitchFamily="34" charset="0"/>
                <a:ea typeface="楷体_GB2312" panose="02010609030101010101" pitchFamily="49" charset="-122"/>
              </a:defRPr>
            </a:lvl1pPr>
            <a:lvl2pPr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2pPr>
            <a:lvl3pPr marL="11430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3pPr>
            <a:lvl4pPr marL="16002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4pPr>
            <a:lvl5pPr marL="2057400" indent="-228600" defTabSz="1149350" eaLnBrk="0" hangingPunct="0">
              <a:spcBef>
                <a:spcPct val="20000"/>
              </a:spcBef>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5pPr>
            <a:lvl6pPr marL="25146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6pPr>
            <a:lvl7pPr marL="29718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7pPr>
            <a:lvl8pPr marL="34290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8pPr>
            <a:lvl9pPr marL="3886200" indent="-228600" defTabSz="114935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Arial" panose="020B0604020202020204" pitchFamily="34" charset="0"/>
                <a:ea typeface="楷体_GB2312" panose="02010609030101010101" pitchFamily="49" charset="-122"/>
              </a:defRPr>
            </a:lvl9pPr>
          </a:lstStyle>
          <a:p>
            <a:pPr marL="132715" indent="-132715" defTabSz="843915" eaLnBrk="1" fontAlgn="base" hangingPunct="1">
              <a:lnSpc>
                <a:spcPct val="120000"/>
              </a:lnSpc>
              <a:spcBef>
                <a:spcPts val="275"/>
              </a:spcBef>
              <a:spcAft>
                <a:spcPts val="275"/>
              </a:spcAft>
              <a:buClr>
                <a:srgbClr val="D10B10"/>
              </a:buClr>
              <a:buSzPct val="80000"/>
              <a:defRPr/>
            </a:pPr>
            <a:r>
              <a:rPr lang="zh-CN" altLang="en-US" sz="1200" b="1" u="sng" dirty="0">
                <a:sym typeface="Arial" panose="020B0604020202020204" pitchFamily="34" charset="0"/>
              </a:rPr>
              <a:t>最近一年营业收入金额达到 </a:t>
            </a:r>
            <a:r>
              <a:rPr lang="en-US" altLang="zh-CN" sz="1200" b="1" u="sng" dirty="0">
                <a:solidFill>
                  <a:srgbClr val="FF0000"/>
                </a:solidFill>
                <a:sym typeface="Arial" panose="020B0604020202020204" pitchFamily="34" charset="0"/>
              </a:rPr>
              <a:t>3 </a:t>
            </a:r>
            <a:r>
              <a:rPr lang="zh-CN" altLang="en-US" sz="1200" b="1" u="sng" dirty="0">
                <a:solidFill>
                  <a:srgbClr val="FF0000"/>
                </a:solidFill>
                <a:sym typeface="Arial" panose="020B0604020202020204" pitchFamily="34" charset="0"/>
              </a:rPr>
              <a:t>亿元</a:t>
            </a:r>
            <a:r>
              <a:rPr lang="zh-CN" altLang="en-US" sz="1200" b="1" u="sng" dirty="0">
                <a:sym typeface="Arial" panose="020B0604020202020204" pitchFamily="34" charset="0"/>
              </a:rPr>
              <a:t>的企业，或者按照</a:t>
            </a:r>
            <a:r>
              <a:rPr lang="en-US" altLang="zh-CN" sz="1200" b="1" u="sng" dirty="0">
                <a:sym typeface="Arial" panose="020B0604020202020204" pitchFamily="34" charset="0"/>
              </a:rPr>
              <a:t>《</a:t>
            </a:r>
            <a:r>
              <a:rPr lang="zh-CN" altLang="en-US" sz="1200" b="1" u="sng" dirty="0">
                <a:sym typeface="Arial" panose="020B0604020202020204" pitchFamily="34" charset="0"/>
              </a:rPr>
              <a:t>关于开展创新企业境内发行股票或存托凭证试点的若干意见</a:t>
            </a:r>
            <a:r>
              <a:rPr lang="en-US" altLang="zh-CN" sz="1200" b="1" u="sng" dirty="0">
                <a:sym typeface="Arial" panose="020B0604020202020204" pitchFamily="34" charset="0"/>
              </a:rPr>
              <a:t>》</a:t>
            </a:r>
            <a:r>
              <a:rPr lang="zh-CN" altLang="en-US" sz="1200" b="1" u="sng" dirty="0">
                <a:sym typeface="Arial" panose="020B0604020202020204" pitchFamily="34" charset="0"/>
              </a:rPr>
              <a:t>等相关规则申报创业板的</a:t>
            </a:r>
            <a:r>
              <a:rPr lang="zh-CN" altLang="en-US" sz="1200" b="1" u="sng" dirty="0">
                <a:solidFill>
                  <a:srgbClr val="FF0000"/>
                </a:solidFill>
                <a:sym typeface="Arial" panose="020B0604020202020204" pitchFamily="34" charset="0"/>
              </a:rPr>
              <a:t>已境外上市红筹企业</a:t>
            </a:r>
            <a:r>
              <a:rPr lang="zh-CN" altLang="en-US" sz="1200" b="1" u="sng" dirty="0">
                <a:sym typeface="Arial" panose="020B0604020202020204" pitchFamily="34" charset="0"/>
              </a:rPr>
              <a:t>，不适用前款规定的营业收入复合增长率要求。</a:t>
            </a:r>
            <a:endParaRPr lang="en-US" altLang="zh-CN" sz="1200" dirty="0">
              <a:sym typeface="Arial" panose="020B0604020202020204" pitchFamily="34" charset="0"/>
            </a:endParaRPr>
          </a:p>
        </p:txBody>
      </p:sp>
      <p:grpSp>
        <p:nvGrpSpPr>
          <p:cNvPr id="26" name="组合 25"/>
          <p:cNvGrpSpPr/>
          <p:nvPr/>
        </p:nvGrpSpPr>
        <p:grpSpPr>
          <a:xfrm>
            <a:off x="959200" y="2077756"/>
            <a:ext cx="7799635" cy="3525500"/>
            <a:chOff x="1039028" y="1938042"/>
            <a:chExt cx="7799635" cy="3525500"/>
          </a:xfrm>
        </p:grpSpPr>
        <p:sp>
          <p:nvSpPr>
            <p:cNvPr id="15" name="圆角矩形 37"/>
            <p:cNvSpPr/>
            <p:nvPr/>
          </p:nvSpPr>
          <p:spPr>
            <a:xfrm>
              <a:off x="1039028" y="2166956"/>
              <a:ext cx="7799635" cy="3296586"/>
            </a:xfrm>
            <a:prstGeom prst="roundRect">
              <a:avLst>
                <a:gd name="adj" fmla="val 3290"/>
              </a:avLst>
            </a:prstGeom>
            <a:noFill/>
            <a:ln w="19050" cap="flat" cmpd="sng" algn="ctr">
              <a:solidFill>
                <a:srgbClr val="4C5663"/>
              </a:solidFill>
              <a:prstDash val="sysDot"/>
            </a:ln>
            <a:effectLst/>
          </p:spPr>
          <p:txBody>
            <a:bodyPr rot="0" spcFirstLastPara="0" vertOverflow="overflow" horzOverflow="overflow" vert="horz" wrap="square" lIns="85954" tIns="42977" rIns="85954" bIns="42977" numCol="1" spcCol="0" rtlCol="0" fromWordArt="0" anchor="ctr" anchorCtr="0" forceAA="0" compatLnSpc="1">
              <a:noAutofit/>
            </a:bodyP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300" b="0" i="0" u="none" strike="noStrike" kern="0" cap="none" spc="0" normalizeH="0" baseline="0" noProof="0" dirty="0" err="1">
                <a:ln>
                  <a:noFill/>
                </a:ln>
                <a:solidFill>
                  <a:srgbClr val="000000"/>
                </a:solidFill>
                <a:effectLst/>
                <a:uLnTx/>
                <a:uFillTx/>
                <a:latin typeface="微软雅黑" panose="020B0503020204020204" charset="-122"/>
                <a:ea typeface="微软雅黑" panose="020B0503020204020204" charset="-122"/>
                <a:cs typeface="+mn-cs"/>
              </a:endParaRPr>
            </a:p>
          </p:txBody>
        </p:sp>
        <p:sp>
          <p:nvSpPr>
            <p:cNvPr id="16" name="矩形 15"/>
            <p:cNvSpPr/>
            <p:nvPr/>
          </p:nvSpPr>
          <p:spPr>
            <a:xfrm>
              <a:off x="2189493" y="1938042"/>
              <a:ext cx="5301960" cy="476373"/>
            </a:xfrm>
            <a:prstGeom prst="rect">
              <a:avLst/>
            </a:prstGeom>
            <a:solidFill>
              <a:srgbClr val="D20A10"/>
            </a:solidFill>
            <a:ln w="12700" cap="flat" cmpd="sng" algn="ctr">
              <a:noFill/>
              <a:prstDash val="solid"/>
            </a:ln>
            <a:effectLst/>
          </p:spPr>
          <p:txBody>
            <a:bodyPr rot="0" spcFirstLastPara="0" vertOverflow="overflow" horzOverflow="overflow" vert="horz" wrap="square" lIns="85954" tIns="42977" rIns="85954" bIns="42977" numCol="1" spcCol="0" rtlCol="0" fromWordArt="0" anchor="ctr" anchorCtr="0" forceAA="0" compatLnSpc="1">
              <a:no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4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成长型创新创业企业评价标准</a:t>
              </a:r>
              <a:endParaRPr kumimoji="0" lang="zh-CN" altLang="en-US" sz="14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p:txBody>
        </p:sp>
        <p:sp>
          <p:nvSpPr>
            <p:cNvPr id="17" name="矩形 16"/>
            <p:cNvSpPr/>
            <p:nvPr/>
          </p:nvSpPr>
          <p:spPr>
            <a:xfrm>
              <a:off x="1352631" y="2786033"/>
              <a:ext cx="2126937" cy="381099"/>
            </a:xfrm>
            <a:prstGeom prst="rect">
              <a:avLst/>
            </a:prstGeom>
            <a:solidFill>
              <a:srgbClr val="4C5663"/>
            </a:solidFill>
            <a:ln w="12700" cap="flat" cmpd="sng" algn="ctr">
              <a:noFill/>
              <a:prstDash val="solid"/>
            </a:ln>
            <a:effectLst/>
          </p:spPr>
          <p:txBody>
            <a:bodyPr rot="0" spcFirstLastPara="0" vertOverflow="overflow" horzOverflow="overflow" vert="horz" wrap="square" lIns="85954" tIns="42977" rIns="85954" bIns="42977" numCol="1" spcCol="0" rtlCol="0" fromWordArt="0" anchor="ctr" anchorCtr="0" forceAA="0" compatLnSpc="1">
              <a:no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标准一</a:t>
              </a:r>
              <a:endPar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p:txBody>
        </p:sp>
        <p:sp>
          <p:nvSpPr>
            <p:cNvPr id="18" name="矩形 17"/>
            <p:cNvSpPr/>
            <p:nvPr/>
          </p:nvSpPr>
          <p:spPr>
            <a:xfrm>
              <a:off x="3840622" y="2786033"/>
              <a:ext cx="2126937" cy="381099"/>
            </a:xfrm>
            <a:prstGeom prst="rect">
              <a:avLst/>
            </a:prstGeom>
            <a:solidFill>
              <a:srgbClr val="4C5663"/>
            </a:solidFill>
            <a:ln w="12700" cap="flat" cmpd="sng" algn="ctr">
              <a:noFill/>
              <a:prstDash val="solid"/>
            </a:ln>
            <a:effectLst/>
          </p:spPr>
          <p:txBody>
            <a:bodyPr rot="0" spcFirstLastPara="0" vertOverflow="overflow" horzOverflow="overflow" vert="horz" wrap="square" lIns="85954" tIns="42977" rIns="85954" bIns="42977" numCol="1" spcCol="0" rtlCol="0" fromWordArt="0" anchor="ctr" anchorCtr="0" forceAA="0" compatLnSpc="1">
              <a:no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标准二</a:t>
              </a:r>
              <a:endPar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p:txBody>
        </p:sp>
        <p:sp>
          <p:nvSpPr>
            <p:cNvPr id="21" name="矩形 20"/>
            <p:cNvSpPr/>
            <p:nvPr/>
          </p:nvSpPr>
          <p:spPr>
            <a:xfrm>
              <a:off x="6328613" y="2786033"/>
              <a:ext cx="2126937" cy="381099"/>
            </a:xfrm>
            <a:prstGeom prst="rect">
              <a:avLst/>
            </a:prstGeom>
            <a:solidFill>
              <a:srgbClr val="4C5663"/>
            </a:solidFill>
            <a:ln w="12700" cap="flat" cmpd="sng" algn="ctr">
              <a:noFill/>
              <a:prstDash val="solid"/>
            </a:ln>
            <a:effectLst/>
          </p:spPr>
          <p:txBody>
            <a:bodyPr rot="0" spcFirstLastPara="0" vertOverflow="overflow" horzOverflow="overflow" vert="horz" wrap="square" lIns="85954" tIns="42977" rIns="85954" bIns="42977" numCol="1" spcCol="0" rtlCol="0" fromWordArt="0" anchor="ctr" anchorCtr="0" forceAA="0" compatLnSpc="1">
              <a:no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标准三</a:t>
              </a:r>
              <a:endParaRPr kumimoji="0" lang="zh-CN" altLang="en-US" sz="1200" b="1" i="0" u="none" strike="noStrike" kern="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p:txBody>
        </p:sp>
        <p:sp>
          <p:nvSpPr>
            <p:cNvPr id="23" name="矩形 22"/>
            <p:cNvSpPr/>
            <p:nvPr/>
          </p:nvSpPr>
          <p:spPr>
            <a:xfrm>
              <a:off x="1352631" y="3240220"/>
              <a:ext cx="2126937" cy="1905705"/>
            </a:xfrm>
            <a:prstGeom prst="rect">
              <a:avLst/>
            </a:prstGeom>
            <a:solidFill>
              <a:srgbClr val="C9CACA"/>
            </a:solidFill>
            <a:ln w="12700" cap="flat" cmpd="sng" algn="ctr">
              <a:noFill/>
              <a:prstDash val="solid"/>
            </a:ln>
            <a:effectLst/>
          </p:spPr>
          <p:txBody>
            <a:bodyPr rot="0" spcFirstLastPara="0" vertOverflow="overflow" horzOverflow="overflow" vert="horz" wrap="square" lIns="85954" tIns="42977" rIns="85954" bIns="42977" numCol="1" spcCol="0" rtlCol="0" fromWordArt="0" anchor="t" anchorCtr="0" forceAA="0" compatLnSpc="1">
              <a:noAutofit/>
            </a:bodyPr>
            <a:lstStyle/>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最近三年研发投入复合增长率不低于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15%</a:t>
              </a: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a:t>
              </a:r>
              <a:endPar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endParaRPr>
            </a:p>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最近一年研发投入金额不低于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1000 </a:t>
              </a:r>
              <a:r>
                <a:rPr kumimoji="0" lang="zh-CN" altLang="en-US"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万元</a:t>
              </a: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a:t>
              </a:r>
              <a:endParaRPr kumimoji="0" lang="en-US" altLang="zh-CN"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endParaRPr>
            </a:p>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最近三年营业收入复合增长率不低于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20%</a:t>
              </a:r>
              <a:endParaRPr kumimoji="0" lang="en-US" altLang="zh-CN" sz="12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endParaRPr>
            </a:p>
          </p:txBody>
        </p:sp>
        <p:sp>
          <p:nvSpPr>
            <p:cNvPr id="24" name="矩形 23"/>
            <p:cNvSpPr/>
            <p:nvPr/>
          </p:nvSpPr>
          <p:spPr>
            <a:xfrm>
              <a:off x="3840622" y="3239724"/>
              <a:ext cx="2126937" cy="1905705"/>
            </a:xfrm>
            <a:prstGeom prst="rect">
              <a:avLst/>
            </a:prstGeom>
            <a:solidFill>
              <a:srgbClr val="C9CACA"/>
            </a:solidFill>
            <a:ln w="12700" cap="flat" cmpd="sng" algn="ctr">
              <a:noFill/>
              <a:prstDash val="solid"/>
            </a:ln>
            <a:effectLst/>
          </p:spPr>
          <p:txBody>
            <a:bodyPr rot="0" spcFirstLastPara="0" vertOverflow="overflow" horzOverflow="overflow" vert="horz" wrap="square" lIns="85954" tIns="42977" rIns="85954" bIns="42977" numCol="1" spcCol="0" rtlCol="0" fromWordArt="0" anchor="t" anchorCtr="0" forceAA="0" compatLnSpc="1">
              <a:noAutofit/>
            </a:bodyPr>
            <a:lstStyle/>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最近三年累计</a:t>
              </a:r>
              <a:r>
                <a:rPr kumimoji="0" lang="zh-CN" altLang="en-US" sz="120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研发投入</a:t>
              </a: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金额不低于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5000 </a:t>
              </a:r>
              <a:r>
                <a:rPr kumimoji="0" lang="zh-CN" altLang="en-US"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万元</a:t>
              </a: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a:t>
              </a:r>
              <a:endParaRPr kumimoji="0" lang="en-US" altLang="zh-CN"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endParaRPr>
            </a:p>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最近三年营业收入复合增长率不低于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20%</a:t>
              </a:r>
              <a:endParaRPr kumimoji="0" lang="zh-CN" altLang="en-US" sz="12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endParaRPr>
            </a:p>
          </p:txBody>
        </p:sp>
        <p:sp>
          <p:nvSpPr>
            <p:cNvPr id="25" name="矩形 24"/>
            <p:cNvSpPr/>
            <p:nvPr/>
          </p:nvSpPr>
          <p:spPr>
            <a:xfrm>
              <a:off x="6328613" y="3239724"/>
              <a:ext cx="2126937" cy="1905705"/>
            </a:xfrm>
            <a:prstGeom prst="rect">
              <a:avLst/>
            </a:prstGeom>
            <a:solidFill>
              <a:srgbClr val="C9CACA"/>
            </a:solidFill>
            <a:ln w="12700" cap="flat" cmpd="sng" algn="ctr">
              <a:noFill/>
              <a:prstDash val="solid"/>
            </a:ln>
            <a:effectLst/>
          </p:spPr>
          <p:txBody>
            <a:bodyPr rot="0" spcFirstLastPara="0" vertOverflow="overflow" horzOverflow="overflow" vert="horz" wrap="square" lIns="85954" tIns="42977" rIns="85954" bIns="42977" numCol="1" spcCol="0" rtlCol="0" fromWordArt="0" anchor="t" anchorCtr="0" forceAA="0" compatLnSpc="1">
              <a:noAutofit/>
            </a:bodyPr>
            <a:lstStyle/>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属于制造业优化升级、现代服务业或者数字经济等现代产业体系领域；</a:t>
              </a:r>
              <a:endParaRPr kumimoji="0" lang="en-US" altLang="zh-CN"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endParaRPr>
            </a:p>
            <a:p>
              <a:pPr marL="180975" marR="0" lvl="0" indent="-180975" defTabSz="914400" eaLnBrk="1" fontAlgn="auto" latinLnBrk="0" hangingPunct="1">
                <a:lnSpc>
                  <a:spcPct val="120000"/>
                </a:lnSpc>
                <a:spcBef>
                  <a:spcPts val="300"/>
                </a:spcBef>
                <a:spcAft>
                  <a:spcPts val="300"/>
                </a:spcAft>
                <a:buClr>
                  <a:srgbClr val="D20A10"/>
                </a:buClr>
                <a:buSzPct val="80000"/>
                <a:buFont typeface="Wingdings" panose="05000000000000000000" pitchFamily="2" charset="2"/>
                <a:buChar char="n"/>
                <a:defRPr/>
              </a:pP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最近三年营业收入复合增长率不低于 </a:t>
              </a:r>
              <a:r>
                <a:rPr kumimoji="0" lang="en-US" altLang="zh-CN" sz="1400" b="1" i="0" u="none" strike="noStrike" kern="0" cap="none" spc="0" normalizeH="0" baseline="0" noProof="0" dirty="0">
                  <a:ln>
                    <a:noFill/>
                  </a:ln>
                  <a:solidFill>
                    <a:srgbClr val="FF0000"/>
                  </a:solidFill>
                  <a:effectLst/>
                  <a:uLnTx/>
                  <a:uFillTx/>
                  <a:latin typeface="Arial" panose="020B0604020202020204"/>
                  <a:ea typeface="楷体_GB2312" panose="02010609030101010101" pitchFamily="49" charset="-122"/>
                  <a:cs typeface="Arial" panose="020B0604020202020204" pitchFamily="34" charset="0"/>
                </a:rPr>
                <a:t>30%</a:t>
              </a:r>
              <a:r>
                <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rPr>
                <a:t>。</a:t>
              </a:r>
              <a:endParaRPr kumimoji="0" lang="zh-CN" altLang="en-US" sz="1200" b="0" i="0" u="none" strike="noStrike" kern="0" cap="none" spc="0" normalizeH="0" baseline="0" noProof="0" dirty="0">
                <a:ln>
                  <a:noFill/>
                </a:ln>
                <a:solidFill>
                  <a:srgbClr val="000000"/>
                </a:solidFill>
                <a:effectLst/>
                <a:uLnTx/>
                <a:uFillTx/>
                <a:latin typeface="Arial" panose="020B0604020202020204"/>
                <a:ea typeface="楷体_GB2312" panose="02010609030101010101" pitchFamily="49" charset="-122"/>
                <a:cs typeface="Arial" panose="020B0604020202020204" pitchFamily="34" charset="0"/>
              </a:endParaRPr>
            </a:p>
          </p:txBody>
        </p:sp>
      </p:grpSp>
      <p:sp>
        <p:nvSpPr>
          <p:cNvPr id="27" name="AutoShape 2"/>
          <p:cNvSpPr>
            <a:spLocks noChangeArrowheads="1"/>
          </p:cNvSpPr>
          <p:nvPr/>
        </p:nvSpPr>
        <p:spPr bwMode="auto">
          <a:xfrm>
            <a:off x="488950" y="5740654"/>
            <a:ext cx="1216479" cy="486966"/>
          </a:xfrm>
          <a:prstGeom prst="roundRect">
            <a:avLst>
              <a:gd name="adj" fmla="val 16667"/>
            </a:avLst>
          </a:prstGeom>
          <a:solidFill>
            <a:srgbClr val="E4D2AC"/>
          </a:solidFill>
          <a:ln w="19050" algn="ctr">
            <a:round/>
          </a:ln>
          <a:effectLst/>
        </p:spPr>
        <p:txBody>
          <a:bodyPr lIns="0" tIns="39671" rIns="79342" bIns="39671" anchor="ctr">
            <a:flatTx/>
          </a:bodyPr>
          <a:lstStyle/>
          <a:p>
            <a:pPr algn="ctr" eaLnBrk="0" hangingPunct="0"/>
            <a:r>
              <a:rPr lang="zh-CN" altLang="en-US" sz="1200" b="1" dirty="0">
                <a:sym typeface="Arial" panose="020B0604020202020204"/>
              </a:rPr>
              <a:t>例外情况</a:t>
            </a:r>
            <a:endParaRPr lang="zh-CN" altLang="en-US" sz="1200" b="1" dirty="0">
              <a:sym typeface="Arial" panose="020B0604020202020204"/>
            </a:endParaRPr>
          </a:p>
        </p:txBody>
      </p:sp>
      <p:sp>
        <p:nvSpPr>
          <p:cNvPr id="28" name="文本占位符 3"/>
          <p:cNvSpPr txBox="1"/>
          <p:nvPr/>
        </p:nvSpPr>
        <p:spPr>
          <a:xfrm>
            <a:off x="3188785" y="6235529"/>
            <a:ext cx="6120000" cy="242887"/>
          </a:xfrm>
        </p:spPr>
        <p:txBody>
          <a:bodyPr tIns="0" bIns="0" anchor="ctr" anchorCtr="0"/>
          <a:lstStyle>
            <a:lvl1pPr marL="180340" indent="-180340" algn="r" rtl="0" eaLnBrk="1" fontAlgn="base" hangingPunct="1">
              <a:spcBef>
                <a:spcPct val="20000"/>
              </a:spcBef>
              <a:spcAft>
                <a:spcPct val="20000"/>
              </a:spcAft>
              <a:buClr>
                <a:srgbClr val="D20A10"/>
              </a:buClr>
              <a:buSzPct val="60000"/>
              <a:buFontTx/>
              <a:buNone/>
              <a:defRPr kumimoji="1" lang="zh-CN" altLang="en-US" sz="740" dirty="0">
                <a:solidFill>
                  <a:srgbClr val="000000"/>
                </a:solidFill>
                <a:latin typeface="Arial" panose="020B0604020202020204" pitchFamily="34" charset="0"/>
                <a:ea typeface="+mn-ea"/>
                <a:cs typeface="Arial" panose="020B0604020202020204" pitchFamily="34" charset="0"/>
              </a:defRPr>
            </a:lvl1pPr>
            <a:lvl2pPr marL="550545" indent="-175260" algn="l" rtl="0" eaLnBrk="1" fontAlgn="base" hangingPunct="1">
              <a:spcBef>
                <a:spcPct val="20000"/>
              </a:spcBef>
              <a:spcAft>
                <a:spcPct val="20000"/>
              </a:spcAft>
              <a:buClr>
                <a:schemeClr val="bg1">
                  <a:lumMod val="50000"/>
                </a:schemeClr>
              </a:buClr>
              <a:buSzPct val="60000"/>
              <a:buFont typeface="Wingdings" panose="05000000000000000000" pitchFamily="2" charset="2"/>
              <a:buChar char="l"/>
              <a:defRPr kumimoji="1" lang="en-US" altLang="zh-TW" sz="1190" dirty="0" smtClean="0">
                <a:solidFill>
                  <a:srgbClr val="000000"/>
                </a:solidFill>
                <a:latin typeface="+mn-lt"/>
                <a:ea typeface="+mn-ea"/>
              </a:defRPr>
            </a:lvl2pPr>
            <a:lvl3pPr marL="863600" indent="-151130" algn="l" rtl="0" eaLnBrk="1" fontAlgn="base" hangingPunct="1">
              <a:spcBef>
                <a:spcPct val="20000"/>
              </a:spcBef>
              <a:spcAft>
                <a:spcPct val="20000"/>
              </a:spcAft>
              <a:buClr>
                <a:srgbClr val="808080"/>
              </a:buClr>
              <a:buSzPct val="60000"/>
              <a:buFont typeface="Monotype Corsiva" panose="03010101010201010101" pitchFamily="66" charset="0"/>
              <a:buChar char="►"/>
              <a:defRPr kumimoji="1" lang="en-US" altLang="zh-TW" sz="1190" dirty="0" smtClean="0">
                <a:solidFill>
                  <a:srgbClr val="000000"/>
                </a:solidFill>
                <a:latin typeface="+mn-lt"/>
                <a:ea typeface="+mn-ea"/>
              </a:defRPr>
            </a:lvl3pPr>
            <a:lvl4pPr marL="1238250" indent="-165100" algn="l" rtl="0" eaLnBrk="1" fontAlgn="base" hangingPunct="1">
              <a:spcBef>
                <a:spcPct val="20000"/>
              </a:spcBef>
              <a:spcAft>
                <a:spcPct val="20000"/>
              </a:spcAft>
              <a:buClr>
                <a:srgbClr val="808080"/>
              </a:buClr>
              <a:buFont typeface="Monotype Corsiva" panose="03010101010201010101" pitchFamily="66" charset="0"/>
              <a:buChar char="–"/>
              <a:defRPr kumimoji="1" lang="en-US" altLang="zh-TW" sz="1190" dirty="0" smtClean="0">
                <a:solidFill>
                  <a:srgbClr val="000000"/>
                </a:solidFill>
                <a:latin typeface="+mn-lt"/>
                <a:ea typeface="+mn-ea"/>
              </a:defRPr>
            </a:lvl4pPr>
            <a:lvl5pPr marL="1559560" indent="-189230" algn="l" rtl="0" eaLnBrk="1" fontAlgn="base" hangingPunct="1">
              <a:spcBef>
                <a:spcPct val="20000"/>
              </a:spcBef>
              <a:spcAft>
                <a:spcPct val="20000"/>
              </a:spcAft>
              <a:buClr>
                <a:srgbClr val="808080"/>
              </a:buClr>
              <a:buFont typeface="Monotype Corsiva" panose="03010101010201010101" pitchFamily="66" charset="0"/>
              <a:buChar char="–"/>
              <a:defRPr kumimoji="1" lang="en-US" altLang="zh-TW" sz="1190" dirty="0" smtClean="0">
                <a:solidFill>
                  <a:srgbClr val="000000"/>
                </a:solidFill>
                <a:latin typeface="+mn-lt"/>
                <a:ea typeface="+mn-ea"/>
              </a:defRPr>
            </a:lvl5pPr>
            <a:lvl6pPr marL="20548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6pPr>
            <a:lvl7pPr marL="25501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7pPr>
            <a:lvl8pPr marL="30454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8pPr>
            <a:lvl9pPr marL="3540760" indent="-189230" algn="l" rtl="0" eaLnBrk="1" fontAlgn="base" hangingPunct="1">
              <a:spcBef>
                <a:spcPct val="20000"/>
              </a:spcBef>
              <a:spcAft>
                <a:spcPct val="20000"/>
              </a:spcAft>
              <a:buClr>
                <a:srgbClr val="808080"/>
              </a:buClr>
              <a:buFont typeface="Monotype Corsiva" panose="03010101010201010101" pitchFamily="66" charset="0"/>
              <a:buChar char="–"/>
              <a:defRPr kumimoji="1" sz="1410">
                <a:solidFill>
                  <a:schemeClr val="tx1"/>
                </a:solidFill>
                <a:latin typeface="+mn-lt"/>
                <a:ea typeface="+mn-ea"/>
              </a:defRPr>
            </a:lvl9pPr>
          </a:lstStyle>
          <a:p>
            <a:r>
              <a:rPr lang="zh-CN" altLang="en-US" sz="1000" kern="0">
                <a:sym typeface="Arial" panose="020B0604020202020204" pitchFamily="34" charset="0"/>
              </a:rPr>
              <a:t>资料来源：深圳证券交易所</a:t>
            </a:r>
            <a:endParaRPr lang="zh-CN" altLang="en-US" sz="1000" kern="0">
              <a:sym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2.4.1</a:t>
            </a:r>
            <a:r>
              <a:rPr lang="zh-CN" altLang="en-US" sz="2000" kern="1200" dirty="0" smtClean="0">
                <a:solidFill>
                  <a:srgbClr val="000000"/>
                </a:solidFill>
                <a:latin typeface="+mn-lt"/>
                <a:ea typeface="+mn-ea"/>
                <a:cs typeface="+mn-cs"/>
              </a:rPr>
              <a:t>三</a:t>
            </a:r>
            <a:r>
              <a:rPr lang="zh-CN" altLang="en-US" sz="2000" kern="1200" dirty="0">
                <a:solidFill>
                  <a:srgbClr val="000000"/>
                </a:solidFill>
                <a:latin typeface="+mn-lt"/>
                <a:ea typeface="+mn-ea"/>
                <a:cs typeface="+mn-cs"/>
              </a:rPr>
              <a:t>大板块上市</a:t>
            </a:r>
            <a:r>
              <a:rPr lang="zh-CN" altLang="en-US" sz="2000" kern="1200" dirty="0" smtClean="0">
                <a:solidFill>
                  <a:srgbClr val="000000"/>
                </a:solidFill>
                <a:latin typeface="+mn-lt"/>
                <a:ea typeface="+mn-ea"/>
                <a:cs typeface="+mn-cs"/>
              </a:rPr>
              <a:t>条件</a:t>
            </a:r>
            <a:r>
              <a:rPr lang="zh-CN" altLang="en-US" sz="2000" kern="1200" dirty="0">
                <a:solidFill>
                  <a:srgbClr val="000000"/>
                </a:solidFill>
              </a:rPr>
              <a:t>（</a:t>
            </a:r>
            <a:r>
              <a:rPr lang="zh-CN" altLang="en-US" sz="2000" dirty="0">
                <a:solidFill>
                  <a:srgbClr val="000000"/>
                </a:solidFill>
                <a:cs typeface="Arial" panose="020B0604020202020204" pitchFamily="34" charset="0"/>
                <a:sym typeface="Arial" panose="020B0604020202020204"/>
              </a:rPr>
              <a:t>上市条件包容性更强）</a:t>
            </a:r>
            <a:endParaRPr lang="zh-CN" altLang="en-US" sz="2000" kern="1200" dirty="0">
              <a:solidFill>
                <a:srgbClr val="000000"/>
              </a:solidFill>
              <a:latin typeface="+mn-lt"/>
              <a:ea typeface="+mn-ea"/>
              <a:cs typeface="+mn-cs"/>
            </a:endParaRPr>
          </a:p>
        </p:txBody>
      </p:sp>
      <p:sp>
        <p:nvSpPr>
          <p:cNvPr id="4" name="矩形 3"/>
          <p:cNvSpPr/>
          <p:nvPr/>
        </p:nvSpPr>
        <p:spPr>
          <a:xfrm>
            <a:off x="378060" y="884968"/>
            <a:ext cx="8928546" cy="373628"/>
          </a:xfrm>
          <a:prstGeom prst="rect">
            <a:avLst/>
          </a:prstGeom>
        </p:spPr>
        <p:txBody>
          <a:bodyPr wrap="square">
            <a:spAutoFit/>
          </a:bodyPr>
          <a:lstStyle/>
          <a:p>
            <a:pPr marL="285750" indent="-285750" algn="just" defTabSz="792480">
              <a:lnSpc>
                <a:spcPct val="150000"/>
              </a:lnSpc>
              <a:spcBef>
                <a:spcPts val="0"/>
              </a:spcBef>
              <a:spcAft>
                <a:spcPts val="0"/>
              </a:spcAft>
              <a:buClr>
                <a:srgbClr val="C01C20"/>
              </a:buClr>
              <a:buSzPct val="70000"/>
              <a:buFont typeface="Wingdings" panose="05000000000000000000" pitchFamily="2" charset="2"/>
              <a:buChar char="n"/>
              <a:defRPr/>
            </a:pPr>
            <a:r>
              <a:rPr lang="zh-CN" altLang="en-US"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对于目前在</a:t>
            </a:r>
            <a:r>
              <a:rPr lang="en-US" altLang="zh-CN"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A</a:t>
            </a:r>
            <a:r>
              <a:rPr lang="zh-CN" altLang="en-US"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股上市，不同板块的主要对比情况如下：</a:t>
            </a:r>
            <a:endParaRPr lang="en-US" altLang="zh-CN" sz="1400" b="1" dirty="0">
              <a:solidFill>
                <a:srgbClr val="000000"/>
              </a:solidFill>
              <a:ea typeface="KaiTi_GB2312" panose="02010609030101010101" pitchFamily="49" charset="-122"/>
              <a:cs typeface="Arial" panose="020B0604020202020204" pitchFamily="34" charset="0"/>
              <a:sym typeface="Arial" panose="020B0604020202020204" pitchFamily="34" charset="0"/>
            </a:endParaRPr>
          </a:p>
        </p:txBody>
      </p:sp>
      <p:graphicFrame>
        <p:nvGraphicFramePr>
          <p:cNvPr id="5" name="表格 4"/>
          <p:cNvGraphicFramePr>
            <a:graphicFrameLocks noGrp="1"/>
          </p:cNvGraphicFramePr>
          <p:nvPr/>
        </p:nvGraphicFramePr>
        <p:xfrm>
          <a:off x="304524" y="1258596"/>
          <a:ext cx="9296951" cy="4982382"/>
        </p:xfrm>
        <a:graphic>
          <a:graphicData uri="http://schemas.openxmlformats.org/drawingml/2006/table">
            <a:tbl>
              <a:tblPr firstRow="1" bandRow="1">
                <a:tableStyleId>{EB344D84-9AFB-497E-A393-DC336BA19D2E}</a:tableStyleId>
              </a:tblPr>
              <a:tblGrid>
                <a:gridCol w="704097"/>
                <a:gridCol w="2843409"/>
                <a:gridCol w="2849671"/>
                <a:gridCol w="2899774"/>
              </a:tblGrid>
              <a:tr h="262275">
                <a:tc>
                  <a:txBody>
                    <a:bodyPr/>
                    <a:lstStyle/>
                    <a:p>
                      <a:pPr algn="ctr">
                        <a:lnSpc>
                          <a:spcPct val="100000"/>
                        </a:lnSpc>
                      </a:pPr>
                      <a:r>
                        <a:rPr lang="zh-CN" altLang="en-US" sz="1000" b="1" dirty="0">
                          <a:solidFill>
                            <a:schemeClr val="bg1"/>
                          </a:solidFill>
                        </a:rPr>
                        <a:t>项目</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科创版</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创业板</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主板</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r>
              <a:tr h="259971">
                <a:tc>
                  <a:txBody>
                    <a:bodyPr/>
                    <a:lstStyle/>
                    <a:p>
                      <a:pPr marL="0" indent="0" algn="ctr" defTabSz="990600" rtl="0" eaLnBrk="1" latinLnBrk="0" hangingPunct="1">
                        <a:lnSpc>
                          <a:spcPct val="100000"/>
                        </a:lnSpc>
                        <a:buFont typeface="Wingdings" panose="05000000000000000000" pitchFamily="2" charset="2"/>
                        <a:buNone/>
                      </a:pPr>
                      <a:r>
                        <a:rPr lang="en-US" altLang="zh-CN" sz="1000" b="1" kern="1200" dirty="0">
                          <a:solidFill>
                            <a:schemeClr val="dk1"/>
                          </a:solidFill>
                          <a:latin typeface="+mn-lt"/>
                          <a:ea typeface="+mn-ea"/>
                          <a:cs typeface="+mn-cs"/>
                          <a:sym typeface="Arial" panose="020B0604020202020204" pitchFamily="34" charset="0"/>
                        </a:rPr>
                        <a:t>IPO</a:t>
                      </a:r>
                      <a:r>
                        <a:rPr lang="zh-CN" altLang="en-US" sz="1000" b="1" kern="1200" dirty="0">
                          <a:solidFill>
                            <a:schemeClr val="dk1"/>
                          </a:solidFill>
                          <a:latin typeface="+mn-lt"/>
                          <a:ea typeface="+mn-ea"/>
                          <a:cs typeface="+mn-cs"/>
                          <a:sym typeface="Arial" panose="020B0604020202020204" pitchFamily="34" charset="0"/>
                        </a:rPr>
                        <a:t>制度</a:t>
                      </a:r>
                      <a:endParaRPr lang="en-GB" sz="1000" b="1" kern="1200" dirty="0">
                        <a:solidFill>
                          <a:schemeClr val="dk1"/>
                        </a:solidFill>
                        <a:latin typeface="+mn-lt"/>
                        <a:ea typeface="+mn-ea"/>
                        <a:cs typeface="+mn-cs"/>
                        <a:sym typeface="Arial" panose="020B0604020202020204" pitchFamily="34" charset="0"/>
                      </a:endParaRPr>
                    </a:p>
                  </a:txBody>
                  <a:tcPr anchor="ctr">
                    <a:lnT w="25400" cmpd="sng">
                      <a:noFill/>
                    </a:lnT>
                  </a:tcP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注册制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注册制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注册制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T w="25400" cmpd="sng">
                      <a:noFill/>
                    </a:lnT>
                  </a:tcPr>
                </a:tc>
              </a:tr>
              <a:tr h="259971">
                <a:tc>
                  <a:txBody>
                    <a:bodyPr/>
                    <a:lstStyle/>
                    <a:p>
                      <a:pPr marL="0" indent="0" algn="ctr" defTabSz="990600" rtl="0" eaLnBrk="1" latinLnBrk="0" hangingPunct="1">
                        <a:lnSpc>
                          <a:spcPct val="10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审核周期</a:t>
                      </a:r>
                      <a:endParaRPr lang="en-GB"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en-US" altLang="zh-CN" sz="1000" kern="1200" dirty="0">
                          <a:solidFill>
                            <a:srgbClr val="000000"/>
                          </a:solidFill>
                          <a:latin typeface="+mn-lt"/>
                          <a:ea typeface="+mn-ea"/>
                          <a:cs typeface="+mn-cs"/>
                          <a:sym typeface="Arial" panose="020B0604020202020204" pitchFamily="34" charset="0"/>
                        </a:rPr>
                        <a:t>4-8</a:t>
                      </a:r>
                      <a:r>
                        <a:rPr kumimoji="1" lang="zh-CN" altLang="en-US" sz="1000" kern="1200" dirty="0">
                          <a:solidFill>
                            <a:srgbClr val="000000"/>
                          </a:solidFill>
                          <a:latin typeface="+mn-lt"/>
                          <a:ea typeface="+mn-ea"/>
                          <a:cs typeface="+mn-cs"/>
                          <a:sym typeface="Arial" panose="020B0604020202020204" pitchFamily="34" charset="0"/>
                        </a:rPr>
                        <a:t>个月</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en-US" altLang="zh-CN" sz="1000" kern="1200" dirty="0">
                          <a:solidFill>
                            <a:srgbClr val="000000"/>
                          </a:solidFill>
                          <a:latin typeface="+mn-lt"/>
                          <a:ea typeface="+mn-ea"/>
                          <a:cs typeface="+mn-cs"/>
                          <a:sym typeface="Arial" panose="020B0604020202020204" pitchFamily="34" charset="0"/>
                        </a:rPr>
                        <a:t>4-8</a:t>
                      </a:r>
                      <a:r>
                        <a:rPr kumimoji="1" lang="zh-CN" altLang="en-US" sz="1000" kern="1200" dirty="0">
                          <a:solidFill>
                            <a:srgbClr val="000000"/>
                          </a:solidFill>
                          <a:latin typeface="+mn-lt"/>
                          <a:ea typeface="+mn-ea"/>
                          <a:cs typeface="+mn-cs"/>
                          <a:sym typeface="Arial" panose="020B0604020202020204" pitchFamily="34" charset="0"/>
                        </a:rPr>
                        <a:t>个月</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en-US" altLang="zh-CN" sz="1000" kern="1200" dirty="0" smtClean="0">
                          <a:solidFill>
                            <a:srgbClr val="000000"/>
                          </a:solidFill>
                          <a:latin typeface="+mn-lt"/>
                          <a:ea typeface="+mn-ea"/>
                          <a:cs typeface="+mn-cs"/>
                          <a:sym typeface="Arial" panose="020B0604020202020204" pitchFamily="34" charset="0"/>
                        </a:rPr>
                        <a:t>--</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r>
              <a:tr h="1397347">
                <a:tc>
                  <a:txBody>
                    <a:bodyPr/>
                    <a:lstStyle/>
                    <a:p>
                      <a:pPr marL="0" marR="0" indent="0" algn="ctr" defTabSz="990600" rtl="0" eaLnBrk="1" fontAlgn="auto" latinLnBrk="0" hangingPunct="1">
                        <a:lnSpc>
                          <a:spcPct val="100000"/>
                        </a:lnSpc>
                        <a:spcBef>
                          <a:spcPts val="0"/>
                        </a:spcBef>
                        <a:spcAft>
                          <a:spcPts val="0"/>
                        </a:spcAft>
                        <a:buClrTx/>
                        <a:buSzTx/>
                        <a:buFont typeface="Wingdings" panose="05000000000000000000" pitchFamily="2" charset="2"/>
                        <a:buNone/>
                        <a:defRPr/>
                      </a:pPr>
                      <a:r>
                        <a:rPr lang="zh-CN" altLang="en-US" sz="1000" b="1" kern="1200" dirty="0">
                          <a:solidFill>
                            <a:schemeClr val="dk1"/>
                          </a:solidFill>
                          <a:latin typeface="+mn-lt"/>
                          <a:ea typeface="+mn-ea"/>
                          <a:cs typeface="+mn-cs"/>
                          <a:sym typeface="Arial" panose="020B0604020202020204" pitchFamily="34" charset="0"/>
                        </a:rPr>
                        <a:t>主体要求</a:t>
                      </a:r>
                      <a:endParaRPr lang="en-GB"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符合科创板定位，科技创新能力突出，主要依靠核心技术开展生产经营，具有稳定的商业模式，市场认可度高，社会形象良好，具有较强成长性的企业</a:t>
                      </a:r>
                      <a:endParaRPr kumimoji="1" lang="en-US" altLang="zh-CN" sz="1000" kern="1200" dirty="0">
                        <a:solidFill>
                          <a:srgbClr val="00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符合相关规定的红筹企业，科创板为该类创新企业提供了回国上市的路径</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支持和鼓励符合创业板定位的创新创业企业申报在创业板发行上市</a:t>
                      </a:r>
                      <a:endParaRPr kumimoji="1" lang="en-US" altLang="zh-CN" sz="1000" kern="1200" dirty="0">
                        <a:solidFill>
                          <a:srgbClr val="000000"/>
                        </a:solidFill>
                        <a:latin typeface="+mn-lt"/>
                        <a:ea typeface="+mn-ea"/>
                        <a:cs typeface="+mn-cs"/>
                        <a:sym typeface="Arial" panose="020B0604020202020204" pitchFamily="34" charset="0"/>
                      </a:endParaRPr>
                    </a:p>
                    <a:p>
                      <a:pPr marL="180340" marR="0" lvl="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符合相关规定的红筹企业，创业板为该类创新企业提供了回国上市的路径</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主体类型：依法设立且合法存续的股份有限公司</a:t>
                      </a:r>
                      <a:endParaRPr kumimoji="1" lang="en-US" altLang="zh-CN"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经营年限：持续经营三年以上</a:t>
                      </a:r>
                      <a:endParaRPr kumimoji="1" lang="en-US" altLang="zh-CN"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主营业务：最近三年内没有发生重大变化</a:t>
                      </a:r>
                      <a:endParaRPr kumimoji="1" lang="en-US" altLang="zh-CN"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董事、高级管理人员：最近三年内没有发生重大变化</a:t>
                      </a:r>
                      <a:endParaRPr kumimoji="1" lang="en-US" altLang="zh-CN"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实际控制人：最近三年内没有发生变更</a:t>
                      </a:r>
                      <a:endParaRPr kumimoji="1" lang="en-GB" sz="1000" kern="1200" dirty="0">
                        <a:solidFill>
                          <a:srgbClr val="000000"/>
                        </a:solidFill>
                        <a:latin typeface="+mn-lt"/>
                        <a:ea typeface="+mn-ea"/>
                        <a:cs typeface="+mn-cs"/>
                        <a:sym typeface="Arial" panose="020B0604020202020204" pitchFamily="34" charset="0"/>
                      </a:endParaRPr>
                    </a:p>
                  </a:txBody>
                  <a:tcPr anchor="ctr"/>
                </a:tc>
              </a:tr>
              <a:tr h="747418">
                <a:tc>
                  <a:txBody>
                    <a:bodyPr/>
                    <a:lstStyle/>
                    <a:p>
                      <a:pPr marL="0" indent="0" algn="ctr" defTabSz="990600" rtl="0" eaLnBrk="1" latinLnBrk="0" hangingPunct="1">
                        <a:lnSpc>
                          <a:spcPct val="10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行业定位</a:t>
                      </a:r>
                      <a:endParaRPr lang="zh-CN" altLang="en-US"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优先支持符合国家科技创新战略、拥有关键核心技术等先进技术、科技创新能力突出、科技成果转化能力突出、行业地位突出或市场认可度高等的科技创新企业</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深入贯彻创新驱动发展战略，适应发展更多依靠创新、创造、创意的大趋势，主要服务成长型创新创业企业， 并支持传统产业与新技术、新产业、新业态、新模式深度融合</a:t>
                      </a:r>
                      <a:endParaRPr kumimoji="1" lang="en-GB"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符合国家产业政策及环境保护政策</a:t>
                      </a:r>
                      <a:endParaRPr kumimoji="1" lang="en-GB" sz="1000" kern="1200" dirty="0">
                        <a:solidFill>
                          <a:srgbClr val="000000"/>
                        </a:solidFill>
                        <a:latin typeface="+mn-lt"/>
                        <a:ea typeface="+mn-ea"/>
                        <a:cs typeface="+mn-cs"/>
                        <a:sym typeface="Arial" panose="020B0604020202020204" pitchFamily="34" charset="0"/>
                      </a:endParaRPr>
                    </a:p>
                  </a:txBody>
                  <a:tcPr anchor="ctr"/>
                </a:tc>
              </a:tr>
              <a:tr h="1113004">
                <a:tc>
                  <a:txBody>
                    <a:bodyPr/>
                    <a:lstStyle/>
                    <a:p>
                      <a:pPr marL="0" indent="0" algn="ctr" defTabSz="990600" rtl="0" eaLnBrk="1" latinLnBrk="0" hangingPunct="1">
                        <a:lnSpc>
                          <a:spcPct val="10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股权激励</a:t>
                      </a:r>
                      <a:endParaRPr lang="en-GB"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上市公司在有效期内的全部股权激励计划所涉及的标的股票总数累计不得超过公司股本总额的</a:t>
                      </a:r>
                      <a:r>
                        <a:rPr kumimoji="1" lang="en-US" altLang="zh-CN" sz="1000" b="1" kern="1200" dirty="0">
                          <a:solidFill>
                            <a:srgbClr val="FF0000"/>
                          </a:solidFill>
                          <a:latin typeface="+mn-lt"/>
                          <a:ea typeface="+mn-ea"/>
                          <a:cs typeface="+mn-cs"/>
                          <a:sym typeface="Arial" panose="020B0604020202020204" pitchFamily="34" charset="0"/>
                        </a:rPr>
                        <a:t>20%</a:t>
                      </a:r>
                      <a:endParaRPr kumimoji="1" lang="en-US" altLang="zh-CN" sz="1000" b="1" kern="1200" dirty="0">
                        <a:solidFill>
                          <a:srgbClr val="FF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放宽激励对象，允许单独或合计持有上市公司</a:t>
                      </a:r>
                      <a:r>
                        <a:rPr kumimoji="1" lang="en-US" altLang="zh-CN" sz="1000" kern="1200" dirty="0">
                          <a:solidFill>
                            <a:srgbClr val="000000"/>
                          </a:solidFill>
                          <a:latin typeface="+mn-lt"/>
                          <a:ea typeface="+mn-ea"/>
                          <a:cs typeface="+mn-cs"/>
                          <a:sym typeface="Arial" panose="020B0604020202020204" pitchFamily="34" charset="0"/>
                        </a:rPr>
                        <a:t>5%</a:t>
                      </a:r>
                      <a:r>
                        <a:rPr kumimoji="1" lang="zh-CN" altLang="en-US" sz="1000" kern="1200" dirty="0">
                          <a:solidFill>
                            <a:srgbClr val="000000"/>
                          </a:solidFill>
                          <a:latin typeface="+mn-lt"/>
                          <a:ea typeface="+mn-ea"/>
                          <a:cs typeface="+mn-cs"/>
                          <a:sym typeface="Arial" panose="020B0604020202020204" pitchFamily="34" charset="0"/>
                        </a:rPr>
                        <a:t>以上股份的股东、实际控制人及其配偶、父母、子女成为股权激励对象</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上市公司在有效期内的全部股权激励计划所涉及的标的股票总数累计不得超过公司股本总额的</a:t>
                      </a:r>
                      <a:r>
                        <a:rPr kumimoji="1" lang="en-US" altLang="zh-CN" sz="1000" b="1" kern="1200" dirty="0">
                          <a:solidFill>
                            <a:srgbClr val="FF0000"/>
                          </a:solidFill>
                          <a:latin typeface="+mn-lt"/>
                          <a:ea typeface="+mn-ea"/>
                          <a:cs typeface="+mn-cs"/>
                          <a:sym typeface="Arial" panose="020B0604020202020204" pitchFamily="34" charset="0"/>
                        </a:rPr>
                        <a:t>20%</a:t>
                      </a:r>
                      <a:endParaRPr kumimoji="1" lang="en-US" altLang="zh-CN" sz="1000" b="1" kern="1200" dirty="0">
                        <a:solidFill>
                          <a:srgbClr val="FF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放宽激励对象，允许单独或合计持有上市公司</a:t>
                      </a:r>
                      <a:r>
                        <a:rPr kumimoji="1" lang="en-US" altLang="zh-CN" sz="1000" kern="1200" dirty="0">
                          <a:solidFill>
                            <a:srgbClr val="000000"/>
                          </a:solidFill>
                          <a:latin typeface="+mn-lt"/>
                          <a:ea typeface="+mn-ea"/>
                          <a:cs typeface="+mn-cs"/>
                          <a:sym typeface="Arial" panose="020B0604020202020204" pitchFamily="34" charset="0"/>
                        </a:rPr>
                        <a:t>5%</a:t>
                      </a:r>
                      <a:r>
                        <a:rPr kumimoji="1" lang="zh-CN" altLang="en-US" sz="1000" kern="1200" dirty="0">
                          <a:solidFill>
                            <a:srgbClr val="000000"/>
                          </a:solidFill>
                          <a:latin typeface="+mn-lt"/>
                          <a:ea typeface="+mn-ea"/>
                          <a:cs typeface="+mn-cs"/>
                          <a:sym typeface="Arial" panose="020B0604020202020204" pitchFamily="34" charset="0"/>
                        </a:rPr>
                        <a:t>以上股份的股东、实际控制人及其配偶、父母、子女成为股权激励对象</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上市公司在有效期内的全部股权激励计划所涉及的标的股票总数累计不得超过公司股本总额的</a:t>
                      </a:r>
                      <a:r>
                        <a:rPr kumimoji="1" lang="en-US" altLang="zh-CN" sz="1000" b="1" kern="1200" dirty="0">
                          <a:solidFill>
                            <a:srgbClr val="FF0000"/>
                          </a:solidFill>
                          <a:latin typeface="+mn-lt"/>
                          <a:ea typeface="+mn-ea"/>
                          <a:cs typeface="+mn-cs"/>
                          <a:sym typeface="Arial" panose="020B0604020202020204" pitchFamily="34" charset="0"/>
                        </a:rPr>
                        <a:t>10%</a:t>
                      </a:r>
                      <a:endParaRPr kumimoji="1" lang="en-US" altLang="zh-CN" sz="1000" b="1" kern="1200" dirty="0">
                        <a:solidFill>
                          <a:srgbClr val="FF0000"/>
                        </a:solidFill>
                        <a:latin typeface="+mn-lt"/>
                        <a:ea typeface="+mn-ea"/>
                        <a:cs typeface="+mn-cs"/>
                        <a:sym typeface="Arial" panose="020B0604020202020204" pitchFamily="34" charset="0"/>
                      </a:endParaRPr>
                    </a:p>
                  </a:txBody>
                  <a:tcPr anchor="ctr"/>
                </a:tc>
              </a:tr>
              <a:tr h="422454">
                <a:tc>
                  <a:txBody>
                    <a:bodyPr/>
                    <a:lstStyle/>
                    <a:p>
                      <a:pPr marL="0" marR="0" indent="0" algn="ctr" defTabSz="990600" rtl="0" eaLnBrk="1" fontAlgn="auto" latinLnBrk="0" hangingPunct="1">
                        <a:lnSpc>
                          <a:spcPct val="100000"/>
                        </a:lnSpc>
                        <a:spcBef>
                          <a:spcPts val="0"/>
                        </a:spcBef>
                        <a:spcAft>
                          <a:spcPts val="0"/>
                        </a:spcAft>
                        <a:buClrTx/>
                        <a:buSzTx/>
                        <a:buFont typeface="Wingdings" panose="05000000000000000000" pitchFamily="2" charset="2"/>
                        <a:buNone/>
                        <a:defRPr/>
                      </a:pPr>
                      <a:r>
                        <a:rPr lang="zh-CN" altLang="en-US" sz="1000" b="1" kern="1200" dirty="0">
                          <a:solidFill>
                            <a:schemeClr val="dk1"/>
                          </a:solidFill>
                          <a:latin typeface="+mn-lt"/>
                          <a:ea typeface="+mn-ea"/>
                          <a:cs typeface="+mn-cs"/>
                          <a:sym typeface="Arial" panose="020B0604020202020204" pitchFamily="34" charset="0"/>
                        </a:rPr>
                        <a:t>表决权差异</a:t>
                      </a:r>
                      <a:endParaRPr lang="en-GB"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允许存在表决权差异安排的企业申请股票或者存托凭证首次公开发行并在科创板上市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lvl="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允许存在表决权差异安排的企业申请股票或者存托凭证首次公开发行并在创业板上市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lvl="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允许存在表决权差异安排的企业申请股票或者存托凭证首次公开发行并在创业板上市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r>
              <a:tr h="259971">
                <a:tc>
                  <a:txBody>
                    <a:bodyPr/>
                    <a:lstStyle/>
                    <a:p>
                      <a:pPr marL="0" indent="0" algn="ctr" defTabSz="990600" rtl="0" eaLnBrk="1" latinLnBrk="0" hangingPunct="1">
                        <a:lnSpc>
                          <a:spcPct val="10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红筹企业</a:t>
                      </a:r>
                      <a:endParaRPr lang="en-GB"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允许红筹企业在科创板上市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允许红筹企业在创业板上市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允许红筹企业在创业板上市</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r>
              <a:tr h="259971">
                <a:tc>
                  <a:txBody>
                    <a:bodyPr/>
                    <a:lstStyle/>
                    <a:p>
                      <a:pPr marL="0" indent="0" algn="ctr" defTabSz="990600" rtl="0" eaLnBrk="1" latinLnBrk="0" hangingPunct="1">
                        <a:lnSpc>
                          <a:spcPct val="10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发行定价</a:t>
                      </a:r>
                      <a:endParaRPr lang="en-GB" sz="1000" b="1" kern="1200" dirty="0">
                        <a:solidFill>
                          <a:schemeClr val="dk1"/>
                        </a:solidFill>
                        <a:latin typeface="+mn-lt"/>
                        <a:ea typeface="+mn-ea"/>
                        <a:cs typeface="+mn-cs"/>
                        <a:sym typeface="Arial" panose="020B0604020202020204" pitchFamily="34" charset="0"/>
                      </a:endParaRPr>
                    </a:p>
                  </a:txBody>
                  <a:tcPr anchor="ctr">
                    <a:lnB w="9525" cap="flat" cmpd="sng" algn="ctr">
                      <a:solidFill>
                        <a:schemeClr val="bg1">
                          <a:lumMod val="50000"/>
                        </a:schemeClr>
                      </a:solidFill>
                      <a:prstDash val="solid"/>
                      <a:round/>
                      <a:headEnd type="none" w="med" len="med"/>
                      <a:tailEnd type="none" w="med" len="med"/>
                    </a:lnB>
                  </a:tcP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市场化询价机制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B w="9525" cap="flat" cmpd="sng" algn="ctr">
                      <a:solidFill>
                        <a:schemeClr val="bg1">
                          <a:lumMod val="50000"/>
                        </a:schemeClr>
                      </a:solidFill>
                      <a:prstDash val="solid"/>
                      <a:round/>
                      <a:headEnd type="none" w="med" len="med"/>
                      <a:tailEnd type="none" w="med" len="med"/>
                    </a:lnB>
                  </a:tcP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市场化询价机制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B w="9525" cap="flat" cmpd="sng" algn="ctr">
                      <a:solidFill>
                        <a:schemeClr val="bg1">
                          <a:lumMod val="50000"/>
                        </a:schemeClr>
                      </a:solidFill>
                      <a:prstDash val="solid"/>
                      <a:round/>
                      <a:headEnd type="none" w="med" len="med"/>
                      <a:tailEnd type="none" w="med" len="med"/>
                    </a:lnB>
                  </a:tcPr>
                </a:tc>
                <a:tc>
                  <a:txBody>
                    <a:bodyPr/>
                    <a:lstStyle/>
                    <a:p>
                      <a:pPr marL="180340" marR="0" indent="-180340" algn="just" defTabSz="914400" rtl="0" eaLnBrk="1" fontAlgn="base" latinLnBrk="0" hangingPunct="1">
                        <a:lnSpc>
                          <a:spcPct val="10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市场化询价机制</a:t>
                      </a:r>
                      <a:endParaRPr kumimoji="1" lang="en-US" altLang="zh-CN" sz="1000" kern="1200" dirty="0">
                        <a:solidFill>
                          <a:srgbClr val="000000"/>
                        </a:solidFill>
                        <a:latin typeface="+mn-lt"/>
                        <a:ea typeface="+mn-ea"/>
                        <a:cs typeface="+mn-cs"/>
                        <a:sym typeface="Arial" panose="020B0604020202020204" pitchFamily="34" charset="0"/>
                      </a:endParaRPr>
                    </a:p>
                  </a:txBody>
                  <a:tcPr anchor="ctr">
                    <a:lnB w="9525" cap="flat" cmpd="sng" algn="ctr">
                      <a:solidFill>
                        <a:schemeClr val="bg1">
                          <a:lumMod val="50000"/>
                        </a:schemeClr>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2.4.2 </a:t>
            </a:r>
            <a:r>
              <a:rPr lang="zh-CN" altLang="en-US" sz="2000" kern="1200" dirty="0">
                <a:solidFill>
                  <a:srgbClr val="000000"/>
                </a:solidFill>
                <a:latin typeface="+mn-lt"/>
                <a:ea typeface="+mn-ea"/>
                <a:cs typeface="+mn-cs"/>
              </a:rPr>
              <a:t>三大板块上市</a:t>
            </a:r>
            <a:r>
              <a:rPr lang="zh-CN" altLang="en-US" sz="2000" kern="1200" dirty="0" smtClean="0">
                <a:solidFill>
                  <a:srgbClr val="000000"/>
                </a:solidFill>
                <a:latin typeface="+mn-lt"/>
                <a:ea typeface="+mn-ea"/>
                <a:cs typeface="+mn-cs"/>
              </a:rPr>
              <a:t>条件</a:t>
            </a:r>
            <a:r>
              <a:rPr lang="zh-CN" altLang="en-US" sz="2000" kern="1200" dirty="0" smtClean="0">
                <a:solidFill>
                  <a:srgbClr val="000000"/>
                </a:solidFill>
              </a:rPr>
              <a:t>（</a:t>
            </a:r>
            <a:r>
              <a:rPr lang="zh-CN" altLang="en-US" sz="2000" dirty="0" smtClean="0">
                <a:solidFill>
                  <a:srgbClr val="000000"/>
                </a:solidFill>
                <a:cs typeface="Arial" panose="020B0604020202020204" pitchFamily="34" charset="0"/>
                <a:sym typeface="Arial" panose="020B0604020202020204"/>
              </a:rPr>
              <a:t>上市硬条件</a:t>
            </a:r>
            <a:r>
              <a:rPr lang="zh-CN" altLang="en-US" sz="2000" dirty="0">
                <a:solidFill>
                  <a:srgbClr val="000000"/>
                </a:solidFill>
                <a:cs typeface="Arial" panose="020B0604020202020204" pitchFamily="34" charset="0"/>
                <a:sym typeface="Arial" panose="020B0604020202020204"/>
              </a:rPr>
              <a:t>包容性更</a:t>
            </a:r>
            <a:r>
              <a:rPr lang="zh-CN" altLang="en-US" sz="2000" dirty="0" smtClean="0">
                <a:solidFill>
                  <a:srgbClr val="000000"/>
                </a:solidFill>
                <a:cs typeface="Arial" panose="020B0604020202020204" pitchFamily="34" charset="0"/>
                <a:sym typeface="Arial" panose="020B0604020202020204"/>
              </a:rPr>
              <a:t>强）</a:t>
            </a:r>
            <a:endParaRPr lang="zh-CN" altLang="en-US" sz="2000" kern="1200" dirty="0">
              <a:solidFill>
                <a:srgbClr val="000000"/>
              </a:solidFill>
              <a:latin typeface="+mn-lt"/>
              <a:ea typeface="+mn-ea"/>
              <a:cs typeface="+mn-cs"/>
            </a:endParaRPr>
          </a:p>
        </p:txBody>
      </p:sp>
      <p:sp>
        <p:nvSpPr>
          <p:cNvPr id="11" name="矩形 10"/>
          <p:cNvSpPr/>
          <p:nvPr/>
        </p:nvSpPr>
        <p:spPr>
          <a:xfrm>
            <a:off x="366879" y="928105"/>
            <a:ext cx="8928546" cy="373628"/>
          </a:xfrm>
          <a:prstGeom prst="rect">
            <a:avLst/>
          </a:prstGeom>
        </p:spPr>
        <p:txBody>
          <a:bodyPr wrap="square">
            <a:spAutoFit/>
          </a:bodyPr>
          <a:lstStyle/>
          <a:p>
            <a:pPr marL="285750" marR="0" lvl="0" indent="-285750" algn="just" defTabSz="792480" rtl="0" eaLnBrk="1" fontAlgn="auto" latinLnBrk="0" hangingPunct="1">
              <a:lnSpc>
                <a:spcPct val="150000"/>
              </a:lnSpc>
              <a:spcBef>
                <a:spcPts val="0"/>
              </a:spcBef>
              <a:spcAft>
                <a:spcPts val="0"/>
              </a:spcAft>
              <a:buClr>
                <a:srgbClr val="C01C20"/>
              </a:buClr>
              <a:buSzPct val="70000"/>
              <a:buFont typeface="Wingdings" panose="05000000000000000000" pitchFamily="2" charset="2"/>
              <a:buChar char="n"/>
              <a:defRPr/>
            </a:pPr>
            <a:r>
              <a:rPr kumimoji="0" lang="zh-CN" altLang="en-US" sz="1400" b="1" i="0" u="none" strike="noStrike" kern="1200" cap="none" spc="0" normalizeH="0" baseline="0" noProof="0" dirty="0">
                <a:ln>
                  <a:noFill/>
                </a:ln>
                <a:solidFill>
                  <a:srgbClr val="000000"/>
                </a:solidFill>
                <a:effectLst/>
                <a:uLnTx/>
                <a:uFillTx/>
                <a:latin typeface="Arial" panose="020B0604020202020204"/>
                <a:ea typeface="KaiTi_GB2312" panose="02010609030101010101" pitchFamily="49" charset="-122"/>
                <a:cs typeface="Arial" panose="020B0604020202020204" pitchFamily="34" charset="0"/>
                <a:sym typeface="Arial" panose="020B0604020202020204" pitchFamily="34" charset="0"/>
              </a:rPr>
              <a:t>对于目前在</a:t>
            </a:r>
            <a:r>
              <a:rPr kumimoji="0" lang="en-US" altLang="zh-CN" sz="1400" b="1" i="0" u="none" strike="noStrike" kern="1200" cap="none" spc="0" normalizeH="0" baseline="0" noProof="0" dirty="0">
                <a:ln>
                  <a:noFill/>
                </a:ln>
                <a:solidFill>
                  <a:srgbClr val="000000"/>
                </a:solidFill>
                <a:effectLst/>
                <a:uLnTx/>
                <a:uFillTx/>
                <a:latin typeface="Arial" panose="020B0604020202020204"/>
                <a:ea typeface="KaiTi_GB2312" panose="02010609030101010101" pitchFamily="49" charset="-122"/>
                <a:cs typeface="Arial" panose="020B0604020202020204" pitchFamily="34" charset="0"/>
                <a:sym typeface="Arial" panose="020B0604020202020204" pitchFamily="34" charset="0"/>
              </a:rPr>
              <a:t>A</a:t>
            </a:r>
            <a:r>
              <a:rPr kumimoji="0" lang="zh-CN" altLang="en-US" sz="1400" b="1" i="0" u="none" strike="noStrike" kern="1200" cap="none" spc="0" normalizeH="0" baseline="0" noProof="0" dirty="0">
                <a:ln>
                  <a:noFill/>
                </a:ln>
                <a:solidFill>
                  <a:srgbClr val="000000"/>
                </a:solidFill>
                <a:effectLst/>
                <a:uLnTx/>
                <a:uFillTx/>
                <a:latin typeface="Arial" panose="020B0604020202020204"/>
                <a:ea typeface="KaiTi_GB2312" panose="02010609030101010101" pitchFamily="49" charset="-122"/>
                <a:cs typeface="Arial" panose="020B0604020202020204" pitchFamily="34" charset="0"/>
                <a:sym typeface="Arial" panose="020B0604020202020204" pitchFamily="34" charset="0"/>
              </a:rPr>
              <a:t>股上市，不同板块的主要对比情况如下：</a:t>
            </a:r>
            <a:endParaRPr kumimoji="0" lang="en-US" altLang="zh-CN" sz="1400" b="1" i="0" u="none" strike="noStrike" kern="1200" cap="none" spc="0" normalizeH="0" baseline="0" noProof="0" dirty="0">
              <a:ln>
                <a:noFill/>
              </a:ln>
              <a:solidFill>
                <a:srgbClr val="000000"/>
              </a:solidFill>
              <a:effectLst/>
              <a:uLnTx/>
              <a:uFillTx/>
              <a:latin typeface="Arial" panose="020B0604020202020204"/>
              <a:ea typeface="KaiTi_GB2312" panose="02010609030101010101" pitchFamily="49" charset="-122"/>
              <a:cs typeface="Arial" panose="020B0604020202020204" pitchFamily="34" charset="0"/>
              <a:sym typeface="Arial" panose="020B0604020202020204" pitchFamily="34" charset="0"/>
            </a:endParaRPr>
          </a:p>
        </p:txBody>
      </p:sp>
      <p:graphicFrame>
        <p:nvGraphicFramePr>
          <p:cNvPr id="12" name="表格 11"/>
          <p:cNvGraphicFramePr>
            <a:graphicFrameLocks noGrp="1"/>
          </p:cNvGraphicFramePr>
          <p:nvPr/>
        </p:nvGraphicFramePr>
        <p:xfrm>
          <a:off x="488950" y="1301733"/>
          <a:ext cx="8928547" cy="4509853"/>
        </p:xfrm>
        <a:graphic>
          <a:graphicData uri="http://schemas.openxmlformats.org/drawingml/2006/table">
            <a:tbl>
              <a:tblPr firstRow="1" bandRow="1">
                <a:tableStyleId>{EB344D84-9AFB-497E-A393-DC336BA19D2E}</a:tableStyleId>
              </a:tblPr>
              <a:tblGrid>
                <a:gridCol w="791210"/>
                <a:gridCol w="2615721"/>
                <a:gridCol w="2736749"/>
                <a:gridCol w="2784867"/>
              </a:tblGrid>
              <a:tr h="284118">
                <a:tc>
                  <a:txBody>
                    <a:bodyPr/>
                    <a:lstStyle/>
                    <a:p>
                      <a:pPr algn="ctr">
                        <a:lnSpc>
                          <a:spcPct val="110000"/>
                        </a:lnSpc>
                      </a:pPr>
                      <a:r>
                        <a:rPr lang="zh-CN" altLang="en-US" sz="1200" b="1" dirty="0">
                          <a:solidFill>
                            <a:schemeClr val="bg1"/>
                          </a:solidFill>
                        </a:rPr>
                        <a:t>项目</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10000"/>
                        </a:lnSpc>
                      </a:pPr>
                      <a:r>
                        <a:rPr lang="zh-CN" altLang="en-US" sz="1200" b="1" dirty="0">
                          <a:solidFill>
                            <a:schemeClr val="bg1"/>
                          </a:solidFill>
                        </a:rPr>
                        <a:t>科创版</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10000"/>
                        </a:lnSpc>
                      </a:pPr>
                      <a:r>
                        <a:rPr lang="zh-CN" altLang="en-US" sz="1200" b="1" dirty="0">
                          <a:solidFill>
                            <a:schemeClr val="bg1"/>
                          </a:solidFill>
                        </a:rPr>
                        <a:t>创业板</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10000"/>
                        </a:lnSpc>
                      </a:pPr>
                      <a:r>
                        <a:rPr lang="zh-CN" altLang="en-US" sz="1200" b="1" dirty="0">
                          <a:solidFill>
                            <a:schemeClr val="bg1"/>
                          </a:solidFill>
                        </a:rPr>
                        <a:t>主板</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r>
              <a:tr h="283165">
                <a:tc>
                  <a:txBody>
                    <a:bodyPr/>
                    <a:lstStyle/>
                    <a:p>
                      <a:pPr marL="0" indent="0" algn="ctr" defTabSz="990600" rtl="0" eaLnBrk="1" latinLnBrk="0" hangingPunct="1">
                        <a:lnSpc>
                          <a:spcPct val="11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退市制度</a:t>
                      </a:r>
                      <a:endParaRPr lang="en-GB" sz="1000" b="1" kern="1200" dirty="0">
                        <a:solidFill>
                          <a:schemeClr val="dk1"/>
                        </a:solidFill>
                        <a:latin typeface="+mn-lt"/>
                        <a:ea typeface="+mn-ea"/>
                        <a:cs typeface="+mn-cs"/>
                        <a:sym typeface="Arial" panose="020B0604020202020204" pitchFamily="34" charset="0"/>
                      </a:endParaRPr>
                    </a:p>
                  </a:txBody>
                  <a:tcPr anchor="ctr">
                    <a:lnT w="25400" cmpd="sng">
                      <a:noFill/>
                    </a:lnT>
                  </a:tcPr>
                </a:tc>
                <a:tc>
                  <a:txBody>
                    <a:bodyPr/>
                    <a:lstStyle/>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较严格</a:t>
                      </a:r>
                      <a:endParaRPr kumimoji="1" lang="en-US" altLang="zh-CN"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较严格</a:t>
                      </a:r>
                      <a:endParaRPr kumimoji="1" lang="en-GB" altLang="zh-CN"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较严格</a:t>
                      </a:r>
                      <a:endParaRPr kumimoji="1" lang="en-GB" altLang="zh-CN" sz="1000" kern="1200" dirty="0" smtClean="0">
                        <a:solidFill>
                          <a:srgbClr val="000000"/>
                        </a:solidFill>
                        <a:latin typeface="+mn-lt"/>
                        <a:ea typeface="+mn-ea"/>
                        <a:cs typeface="+mn-cs"/>
                        <a:sym typeface="Arial" panose="020B0604020202020204" pitchFamily="34" charset="0"/>
                      </a:endParaRPr>
                    </a:p>
                  </a:txBody>
                  <a:tcPr anchor="ctr">
                    <a:lnT w="25400" cmpd="sng">
                      <a:noFill/>
                    </a:lnT>
                  </a:tcPr>
                </a:tc>
              </a:tr>
              <a:tr h="3820961">
                <a:tc>
                  <a:txBody>
                    <a:bodyPr/>
                    <a:lstStyle/>
                    <a:p>
                      <a:pPr marL="0" indent="0" algn="ctr" defTabSz="990600" rtl="0" eaLnBrk="1" latinLnBrk="0" hangingPunct="1">
                        <a:lnSpc>
                          <a:spcPct val="110000"/>
                        </a:lnSpc>
                        <a:buFont typeface="Wingdings" panose="05000000000000000000" pitchFamily="2" charset="2"/>
                        <a:buNone/>
                      </a:pPr>
                      <a:r>
                        <a:rPr lang="zh-CN" altLang="en-US" sz="1000" b="1" kern="1200" dirty="0">
                          <a:solidFill>
                            <a:schemeClr val="dk1"/>
                          </a:solidFill>
                          <a:latin typeface="+mn-lt"/>
                          <a:ea typeface="+mn-ea"/>
                          <a:cs typeface="+mn-cs"/>
                          <a:sym typeface="Arial" panose="020B0604020202020204" pitchFamily="34" charset="0"/>
                        </a:rPr>
                        <a:t>上市条件</a:t>
                      </a:r>
                      <a:endParaRPr lang="en-GB" altLang="zh-CN" sz="1000" b="1" kern="1200" dirty="0">
                        <a:solidFill>
                          <a:schemeClr val="dk1"/>
                        </a:solidFill>
                        <a:latin typeface="+mn-lt"/>
                        <a:ea typeface="+mn-ea"/>
                        <a:cs typeface="+mn-cs"/>
                        <a:sym typeface="Arial" panose="020B0604020202020204" pitchFamily="34" charset="0"/>
                      </a:endParaRPr>
                    </a:p>
                  </a:txBody>
                  <a:tcPr anchor="ctr"/>
                </a:tc>
                <a:tc>
                  <a:txBody>
                    <a:bodyPr/>
                    <a:lstStyle/>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预计市值不低于人民币</a:t>
                      </a:r>
                      <a:r>
                        <a:rPr kumimoji="1" lang="en-US" altLang="zh-CN" sz="1000" kern="1200" dirty="0">
                          <a:solidFill>
                            <a:srgbClr val="000000"/>
                          </a:solidFill>
                          <a:latin typeface="+mn-lt"/>
                          <a:ea typeface="+mn-ea"/>
                          <a:cs typeface="+mn-cs"/>
                          <a:sym typeface="Arial" panose="020B0604020202020204" pitchFamily="34" charset="0"/>
                        </a:rPr>
                        <a:t>10</a:t>
                      </a:r>
                      <a:r>
                        <a:rPr kumimoji="1" lang="zh-CN" altLang="en-US" sz="1000" kern="1200" dirty="0">
                          <a:solidFill>
                            <a:srgbClr val="000000"/>
                          </a:solidFill>
                          <a:latin typeface="+mn-lt"/>
                          <a:ea typeface="+mn-ea"/>
                          <a:cs typeface="+mn-cs"/>
                          <a:sym typeface="Arial" panose="020B0604020202020204" pitchFamily="34" charset="0"/>
                        </a:rPr>
                        <a:t>亿元，最近两年净利润均为正且累计净利润不低于人民币</a:t>
                      </a:r>
                      <a:r>
                        <a:rPr kumimoji="1" lang="en-US" altLang="zh-CN" sz="1000" kern="1200" dirty="0">
                          <a:solidFill>
                            <a:srgbClr val="000000"/>
                          </a:solidFill>
                          <a:latin typeface="+mn-lt"/>
                          <a:ea typeface="+mn-ea"/>
                          <a:cs typeface="+mn-cs"/>
                          <a:sym typeface="Arial" panose="020B0604020202020204" pitchFamily="34" charset="0"/>
                        </a:rPr>
                        <a:t>5,000</a:t>
                      </a:r>
                      <a:r>
                        <a:rPr kumimoji="1" lang="zh-CN" altLang="en-US" sz="1000" kern="1200" dirty="0">
                          <a:solidFill>
                            <a:srgbClr val="000000"/>
                          </a:solidFill>
                          <a:latin typeface="+mn-lt"/>
                          <a:ea typeface="+mn-ea"/>
                          <a:cs typeface="+mn-cs"/>
                          <a:sym typeface="Arial" panose="020B0604020202020204" pitchFamily="34" charset="0"/>
                        </a:rPr>
                        <a:t>万元，或者预计市值不低于人民币</a:t>
                      </a:r>
                      <a:r>
                        <a:rPr kumimoji="1" lang="en-US" altLang="zh-CN" sz="1000" kern="1200" dirty="0">
                          <a:solidFill>
                            <a:srgbClr val="000000"/>
                          </a:solidFill>
                          <a:latin typeface="+mn-lt"/>
                          <a:ea typeface="+mn-ea"/>
                          <a:cs typeface="+mn-cs"/>
                          <a:sym typeface="Arial" panose="020B0604020202020204" pitchFamily="34" charset="0"/>
                        </a:rPr>
                        <a:t>10</a:t>
                      </a:r>
                      <a:r>
                        <a:rPr kumimoji="1" lang="zh-CN" altLang="en-US" sz="1000" kern="1200" dirty="0">
                          <a:solidFill>
                            <a:srgbClr val="000000"/>
                          </a:solidFill>
                          <a:latin typeface="+mn-lt"/>
                          <a:ea typeface="+mn-ea"/>
                          <a:cs typeface="+mn-cs"/>
                          <a:sym typeface="Arial" panose="020B0604020202020204" pitchFamily="34" charset="0"/>
                        </a:rPr>
                        <a:t>亿元，最近一年净利润为正且营业收入不低于人民币</a:t>
                      </a:r>
                      <a:r>
                        <a:rPr kumimoji="1" lang="en-US" altLang="zh-CN" sz="1000" kern="1200" dirty="0">
                          <a:solidFill>
                            <a:srgbClr val="000000"/>
                          </a:solidFill>
                          <a:latin typeface="+mn-lt"/>
                          <a:ea typeface="+mn-ea"/>
                          <a:cs typeface="+mn-cs"/>
                          <a:sym typeface="Arial" panose="020B0604020202020204" pitchFamily="34" charset="0"/>
                        </a:rPr>
                        <a:t>1</a:t>
                      </a:r>
                      <a:r>
                        <a:rPr kumimoji="1" lang="zh-CN" altLang="en-US" sz="1000" kern="1200" dirty="0">
                          <a:solidFill>
                            <a:srgbClr val="000000"/>
                          </a:solidFill>
                          <a:latin typeface="+mn-lt"/>
                          <a:ea typeface="+mn-ea"/>
                          <a:cs typeface="+mn-cs"/>
                          <a:sym typeface="Arial" panose="020B0604020202020204" pitchFamily="34" charset="0"/>
                        </a:rPr>
                        <a:t>亿元</a:t>
                      </a:r>
                      <a:endParaRPr kumimoji="1" lang="zh-CN" altLang="en-US" sz="1000" kern="1200" dirty="0">
                        <a:solidFill>
                          <a:srgbClr val="00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预计市值不低于人民币</a:t>
                      </a:r>
                      <a:r>
                        <a:rPr kumimoji="1" lang="en-US" altLang="zh-CN" sz="1000" kern="1200" dirty="0">
                          <a:solidFill>
                            <a:srgbClr val="000000"/>
                          </a:solidFill>
                          <a:latin typeface="+mn-lt"/>
                          <a:ea typeface="+mn-ea"/>
                          <a:cs typeface="+mn-cs"/>
                          <a:sym typeface="Arial" panose="020B0604020202020204" pitchFamily="34" charset="0"/>
                        </a:rPr>
                        <a:t>15</a:t>
                      </a:r>
                      <a:r>
                        <a:rPr kumimoji="1" lang="zh-CN" altLang="en-US" sz="1000" kern="1200" dirty="0">
                          <a:solidFill>
                            <a:srgbClr val="000000"/>
                          </a:solidFill>
                          <a:latin typeface="+mn-lt"/>
                          <a:ea typeface="+mn-ea"/>
                          <a:cs typeface="+mn-cs"/>
                          <a:sym typeface="Arial" panose="020B0604020202020204" pitchFamily="34" charset="0"/>
                        </a:rPr>
                        <a:t>亿元，最近一年营业收入不低于人民币</a:t>
                      </a:r>
                      <a:r>
                        <a:rPr kumimoji="1" lang="en-US" altLang="zh-CN" sz="1000" kern="1200" dirty="0">
                          <a:solidFill>
                            <a:srgbClr val="000000"/>
                          </a:solidFill>
                          <a:latin typeface="+mn-lt"/>
                          <a:ea typeface="+mn-ea"/>
                          <a:cs typeface="+mn-cs"/>
                          <a:sym typeface="Arial" panose="020B0604020202020204" pitchFamily="34" charset="0"/>
                        </a:rPr>
                        <a:t>2</a:t>
                      </a:r>
                      <a:r>
                        <a:rPr kumimoji="1" lang="zh-CN" altLang="en-US" sz="1000" kern="1200" dirty="0">
                          <a:solidFill>
                            <a:srgbClr val="000000"/>
                          </a:solidFill>
                          <a:latin typeface="+mn-lt"/>
                          <a:ea typeface="+mn-ea"/>
                          <a:cs typeface="+mn-cs"/>
                          <a:sym typeface="Arial" panose="020B0604020202020204" pitchFamily="34" charset="0"/>
                        </a:rPr>
                        <a:t>亿元，且最近三年研发投入合计占最近三年营业收入的比例不低于</a:t>
                      </a:r>
                      <a:r>
                        <a:rPr kumimoji="1" lang="en-US" altLang="zh-CN" sz="1000" kern="1200" dirty="0">
                          <a:solidFill>
                            <a:srgbClr val="000000"/>
                          </a:solidFill>
                          <a:latin typeface="+mn-lt"/>
                          <a:ea typeface="+mn-ea"/>
                          <a:cs typeface="+mn-cs"/>
                          <a:sym typeface="Arial" panose="020B0604020202020204" pitchFamily="34" charset="0"/>
                        </a:rPr>
                        <a:t>15%</a:t>
                      </a:r>
                      <a:endParaRPr kumimoji="1" lang="zh-CN" altLang="en-US" sz="1000" kern="1200" dirty="0">
                        <a:solidFill>
                          <a:srgbClr val="00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预计市值不低于人民币</a:t>
                      </a:r>
                      <a:r>
                        <a:rPr kumimoji="1" lang="en-US" altLang="zh-CN" sz="1000" kern="1200" dirty="0">
                          <a:solidFill>
                            <a:srgbClr val="000000"/>
                          </a:solidFill>
                          <a:latin typeface="+mn-lt"/>
                          <a:ea typeface="+mn-ea"/>
                          <a:cs typeface="+mn-cs"/>
                          <a:sym typeface="Arial" panose="020B0604020202020204" pitchFamily="34" charset="0"/>
                        </a:rPr>
                        <a:t>20</a:t>
                      </a:r>
                      <a:r>
                        <a:rPr kumimoji="1" lang="zh-CN" altLang="en-US" sz="1000" kern="1200" dirty="0">
                          <a:solidFill>
                            <a:srgbClr val="000000"/>
                          </a:solidFill>
                          <a:latin typeface="+mn-lt"/>
                          <a:ea typeface="+mn-ea"/>
                          <a:cs typeface="+mn-cs"/>
                          <a:sym typeface="Arial" panose="020B0604020202020204" pitchFamily="34" charset="0"/>
                        </a:rPr>
                        <a:t>亿元，最近一年营业收入不低于人民币</a:t>
                      </a:r>
                      <a:r>
                        <a:rPr kumimoji="1" lang="en-US" altLang="zh-CN" sz="1000" kern="1200" dirty="0">
                          <a:solidFill>
                            <a:srgbClr val="000000"/>
                          </a:solidFill>
                          <a:latin typeface="+mn-lt"/>
                          <a:ea typeface="+mn-ea"/>
                          <a:cs typeface="+mn-cs"/>
                          <a:sym typeface="Arial" panose="020B0604020202020204" pitchFamily="34" charset="0"/>
                        </a:rPr>
                        <a:t>3</a:t>
                      </a:r>
                      <a:r>
                        <a:rPr kumimoji="1" lang="zh-CN" altLang="en-US" sz="1000" kern="1200" dirty="0">
                          <a:solidFill>
                            <a:srgbClr val="000000"/>
                          </a:solidFill>
                          <a:latin typeface="+mn-lt"/>
                          <a:ea typeface="+mn-ea"/>
                          <a:cs typeface="+mn-cs"/>
                          <a:sym typeface="Arial" panose="020B0604020202020204" pitchFamily="34" charset="0"/>
                        </a:rPr>
                        <a:t>亿元，且最近三年经营活动产生的现金流量净额累计不低于人民币</a:t>
                      </a:r>
                      <a:r>
                        <a:rPr kumimoji="1" lang="en-US" altLang="zh-CN" sz="1000" kern="1200" dirty="0">
                          <a:solidFill>
                            <a:srgbClr val="000000"/>
                          </a:solidFill>
                          <a:latin typeface="+mn-lt"/>
                          <a:ea typeface="+mn-ea"/>
                          <a:cs typeface="+mn-cs"/>
                          <a:sym typeface="Arial" panose="020B0604020202020204" pitchFamily="34" charset="0"/>
                        </a:rPr>
                        <a:t>1</a:t>
                      </a:r>
                      <a:r>
                        <a:rPr kumimoji="1" lang="zh-CN" altLang="en-US" sz="1000" kern="1200" dirty="0">
                          <a:solidFill>
                            <a:srgbClr val="000000"/>
                          </a:solidFill>
                          <a:latin typeface="+mn-lt"/>
                          <a:ea typeface="+mn-ea"/>
                          <a:cs typeface="+mn-cs"/>
                          <a:sym typeface="Arial" panose="020B0604020202020204" pitchFamily="34" charset="0"/>
                        </a:rPr>
                        <a:t>亿元</a:t>
                      </a:r>
                      <a:endParaRPr kumimoji="1" lang="zh-CN" altLang="en-US" sz="1000" kern="1200" dirty="0">
                        <a:solidFill>
                          <a:srgbClr val="00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预计市值不低于人民币</a:t>
                      </a:r>
                      <a:r>
                        <a:rPr kumimoji="1" lang="en-US" altLang="zh-CN" sz="1000" kern="1200" dirty="0">
                          <a:solidFill>
                            <a:srgbClr val="000000"/>
                          </a:solidFill>
                          <a:latin typeface="+mn-lt"/>
                          <a:ea typeface="+mn-ea"/>
                          <a:cs typeface="+mn-cs"/>
                          <a:sym typeface="Arial" panose="020B0604020202020204" pitchFamily="34" charset="0"/>
                        </a:rPr>
                        <a:t>30</a:t>
                      </a:r>
                      <a:r>
                        <a:rPr kumimoji="1" lang="zh-CN" altLang="en-US" sz="1000" kern="1200" dirty="0">
                          <a:solidFill>
                            <a:srgbClr val="000000"/>
                          </a:solidFill>
                          <a:latin typeface="+mn-lt"/>
                          <a:ea typeface="+mn-ea"/>
                          <a:cs typeface="+mn-cs"/>
                          <a:sym typeface="Arial" panose="020B0604020202020204" pitchFamily="34" charset="0"/>
                        </a:rPr>
                        <a:t>亿元，且最近一年营业收入不低于人民币</a:t>
                      </a:r>
                      <a:r>
                        <a:rPr kumimoji="1" lang="en-US" altLang="zh-CN" sz="1000" kern="1200" dirty="0">
                          <a:solidFill>
                            <a:srgbClr val="000000"/>
                          </a:solidFill>
                          <a:latin typeface="+mn-lt"/>
                          <a:ea typeface="+mn-ea"/>
                          <a:cs typeface="+mn-cs"/>
                          <a:sym typeface="Arial" panose="020B0604020202020204" pitchFamily="34" charset="0"/>
                        </a:rPr>
                        <a:t>3</a:t>
                      </a:r>
                      <a:r>
                        <a:rPr kumimoji="1" lang="zh-CN" altLang="en-US" sz="1000" kern="1200" dirty="0">
                          <a:solidFill>
                            <a:srgbClr val="000000"/>
                          </a:solidFill>
                          <a:latin typeface="+mn-lt"/>
                          <a:ea typeface="+mn-ea"/>
                          <a:cs typeface="+mn-cs"/>
                          <a:sym typeface="Arial" panose="020B0604020202020204" pitchFamily="34" charset="0"/>
                        </a:rPr>
                        <a:t>亿元</a:t>
                      </a:r>
                      <a:endParaRPr kumimoji="1" lang="zh-CN" altLang="en-US" sz="1000" kern="1200" dirty="0">
                        <a:solidFill>
                          <a:srgbClr val="000000"/>
                        </a:solidFill>
                        <a:latin typeface="+mn-lt"/>
                        <a:ea typeface="+mn-ea"/>
                        <a:cs typeface="+mn-cs"/>
                        <a:sym typeface="Arial" panose="020B0604020202020204" pitchFamily="34" charset="0"/>
                      </a:endParaRPr>
                    </a:p>
                    <a:p>
                      <a:pPr marL="18034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预计市值不低于人民币</a:t>
                      </a:r>
                      <a:r>
                        <a:rPr kumimoji="1" lang="en-US" altLang="zh-CN" sz="1000" kern="1200" dirty="0">
                          <a:solidFill>
                            <a:srgbClr val="000000"/>
                          </a:solidFill>
                          <a:latin typeface="+mn-lt"/>
                          <a:ea typeface="+mn-ea"/>
                          <a:cs typeface="+mn-cs"/>
                          <a:sym typeface="Arial" panose="020B0604020202020204" pitchFamily="34" charset="0"/>
                        </a:rPr>
                        <a:t>40</a:t>
                      </a:r>
                      <a:r>
                        <a:rPr kumimoji="1" lang="zh-CN" altLang="en-US" sz="1000" kern="1200" dirty="0">
                          <a:solidFill>
                            <a:srgbClr val="000000"/>
                          </a:solidFill>
                          <a:latin typeface="+mn-lt"/>
                          <a:ea typeface="+mn-ea"/>
                          <a:cs typeface="+mn-cs"/>
                          <a:sym typeface="Arial" panose="020B0604020202020204" pitchFamily="34" charset="0"/>
                        </a:rPr>
                        <a:t>亿元，主要业务或产品需经国家有关部门批准，市场空间大，目前已取得阶段性成果。医药行业企业需至少有一项核心产品获准开展二期临床试验，其他符合科创板定位的企业需具备明显的技术优势并满足相应条件</a:t>
                      </a:r>
                      <a:endParaRPr kumimoji="1" lang="en-US" altLang="zh-CN"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最近两年净利润均为正， 且累计净利润不低于 </a:t>
                      </a:r>
                      <a:r>
                        <a:rPr kumimoji="1" lang="en-US" altLang="zh-CN" sz="1000" kern="1200" dirty="0">
                          <a:solidFill>
                            <a:srgbClr val="000000"/>
                          </a:solidFill>
                          <a:latin typeface="+mn-lt"/>
                          <a:ea typeface="+mn-ea"/>
                          <a:cs typeface="+mn-cs"/>
                          <a:sym typeface="Arial" panose="020B0604020202020204" pitchFamily="34" charset="0"/>
                        </a:rPr>
                        <a:t>5,000</a:t>
                      </a:r>
                      <a:r>
                        <a:rPr kumimoji="1" lang="zh-CN" altLang="en-US" sz="1000" kern="1200" dirty="0" smtClean="0">
                          <a:solidFill>
                            <a:srgbClr val="000000"/>
                          </a:solidFill>
                          <a:latin typeface="+mn-lt"/>
                          <a:ea typeface="+mn-ea"/>
                          <a:cs typeface="+mn-cs"/>
                          <a:sym typeface="Arial" panose="020B0604020202020204" pitchFamily="34" charset="0"/>
                        </a:rPr>
                        <a:t>万元</a:t>
                      </a:r>
                      <a:endParaRPr kumimoji="1" lang="en-US" altLang="zh-CN"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zh-CN" altLang="en-US"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a:t>
                      </a:r>
                      <a:r>
                        <a:rPr kumimoji="1" lang="en-US" altLang="zh-CN" sz="1000" kern="1200" dirty="0">
                          <a:solidFill>
                            <a:srgbClr val="000000"/>
                          </a:solidFill>
                          <a:latin typeface="+mn-lt"/>
                          <a:ea typeface="+mn-ea"/>
                          <a:cs typeface="+mn-cs"/>
                          <a:sym typeface="Arial" panose="020B0604020202020204" pitchFamily="34" charset="0"/>
                        </a:rPr>
                        <a:t>10</a:t>
                      </a:r>
                      <a:r>
                        <a:rPr kumimoji="1" lang="zh-CN" altLang="en-US" sz="1000" kern="1200" dirty="0">
                          <a:solidFill>
                            <a:srgbClr val="000000"/>
                          </a:solidFill>
                          <a:latin typeface="+mn-lt"/>
                          <a:ea typeface="+mn-ea"/>
                          <a:cs typeface="+mn-cs"/>
                          <a:sym typeface="Arial" panose="020B0604020202020204" pitchFamily="34" charset="0"/>
                        </a:rPr>
                        <a:t>亿元，最近一年净利润为正且营业收入不低于</a:t>
                      </a:r>
                      <a:r>
                        <a:rPr kumimoji="1" lang="en-US" altLang="zh-CN" sz="1000" kern="1200" dirty="0">
                          <a:solidFill>
                            <a:srgbClr val="000000"/>
                          </a:solidFill>
                          <a:latin typeface="+mn-lt"/>
                          <a:ea typeface="+mn-ea"/>
                          <a:cs typeface="+mn-cs"/>
                          <a:sym typeface="Arial" panose="020B0604020202020204" pitchFamily="34" charset="0"/>
                        </a:rPr>
                        <a:t>1</a:t>
                      </a:r>
                      <a:r>
                        <a:rPr kumimoji="1" lang="zh-CN" altLang="en-US" sz="1000" kern="1200" dirty="0">
                          <a:solidFill>
                            <a:srgbClr val="000000"/>
                          </a:solidFill>
                          <a:latin typeface="+mn-lt"/>
                          <a:ea typeface="+mn-ea"/>
                          <a:cs typeface="+mn-cs"/>
                          <a:sym typeface="Arial" panose="020B0604020202020204" pitchFamily="34" charset="0"/>
                        </a:rPr>
                        <a:t>亿</a:t>
                      </a:r>
                      <a:r>
                        <a:rPr kumimoji="1" lang="zh-CN" altLang="en-US" sz="1000" kern="1200" dirty="0" smtClean="0">
                          <a:solidFill>
                            <a:srgbClr val="000000"/>
                          </a:solidFill>
                          <a:latin typeface="+mn-lt"/>
                          <a:ea typeface="+mn-ea"/>
                          <a:cs typeface="+mn-cs"/>
                          <a:sym typeface="Arial" panose="020B0604020202020204" pitchFamily="34" charset="0"/>
                        </a:rPr>
                        <a:t>元</a:t>
                      </a:r>
                      <a:endParaRPr kumimoji="1" lang="en-US" altLang="zh-CN"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zh-CN" altLang="en-US" sz="1000" kern="1200" dirty="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预计市值不低于</a:t>
                      </a:r>
                      <a:r>
                        <a:rPr kumimoji="1" lang="en-US" altLang="zh-CN" sz="1000" kern="1200" dirty="0">
                          <a:solidFill>
                            <a:srgbClr val="000000"/>
                          </a:solidFill>
                          <a:latin typeface="+mn-lt"/>
                          <a:ea typeface="+mn-ea"/>
                          <a:cs typeface="+mn-cs"/>
                          <a:sym typeface="Arial" panose="020B0604020202020204" pitchFamily="34" charset="0"/>
                        </a:rPr>
                        <a:t>50</a:t>
                      </a:r>
                      <a:r>
                        <a:rPr kumimoji="1" lang="zh-CN" altLang="en-US" sz="1000" kern="1200" dirty="0">
                          <a:solidFill>
                            <a:srgbClr val="000000"/>
                          </a:solidFill>
                          <a:latin typeface="+mn-lt"/>
                          <a:ea typeface="+mn-ea"/>
                          <a:cs typeface="+mn-cs"/>
                          <a:sym typeface="Arial" panose="020B0604020202020204" pitchFamily="34" charset="0"/>
                        </a:rPr>
                        <a:t>亿元，且最近一年营业收入不低于</a:t>
                      </a:r>
                      <a:r>
                        <a:rPr kumimoji="1" lang="en-US" altLang="zh-CN" sz="1000" kern="1200" dirty="0">
                          <a:solidFill>
                            <a:srgbClr val="000000"/>
                          </a:solidFill>
                          <a:latin typeface="+mn-lt"/>
                          <a:ea typeface="+mn-ea"/>
                          <a:cs typeface="+mn-cs"/>
                          <a:sym typeface="Arial" panose="020B0604020202020204" pitchFamily="34" charset="0"/>
                        </a:rPr>
                        <a:t>3</a:t>
                      </a:r>
                      <a:r>
                        <a:rPr kumimoji="1" lang="zh-CN" altLang="en-US" sz="1000" kern="1200" dirty="0">
                          <a:solidFill>
                            <a:srgbClr val="000000"/>
                          </a:solidFill>
                          <a:latin typeface="+mn-lt"/>
                          <a:ea typeface="+mn-ea"/>
                          <a:cs typeface="+mn-cs"/>
                          <a:sym typeface="Arial" panose="020B0604020202020204" pitchFamily="34" charset="0"/>
                        </a:rPr>
                        <a:t>亿元</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a:txBody>
                    <a:bodyPr/>
                    <a:lstStyle/>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en-US" altLang="zh-CN"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最近三年净利润均为正，且最近三年净利润累计不低于</a:t>
                      </a:r>
                      <a:r>
                        <a:rPr kumimoji="1" lang="en-US" altLang="zh-CN" sz="1000" kern="1200" dirty="0" smtClean="0">
                          <a:solidFill>
                            <a:srgbClr val="000000"/>
                          </a:solidFill>
                          <a:latin typeface="+mn-lt"/>
                          <a:ea typeface="+mn-ea"/>
                          <a:cs typeface="+mn-cs"/>
                          <a:sym typeface="Arial" panose="020B0604020202020204" pitchFamily="34" charset="0"/>
                        </a:rPr>
                        <a:t>1.5</a:t>
                      </a:r>
                      <a:r>
                        <a:rPr kumimoji="1" lang="zh-CN" altLang="en-US" sz="1000" kern="1200" dirty="0" smtClean="0">
                          <a:solidFill>
                            <a:srgbClr val="000000"/>
                          </a:solidFill>
                          <a:latin typeface="+mn-lt"/>
                          <a:ea typeface="+mn-ea"/>
                          <a:cs typeface="+mn-cs"/>
                          <a:sym typeface="Arial" panose="020B0604020202020204" pitchFamily="34" charset="0"/>
                        </a:rPr>
                        <a:t>亿元，最近一年净利润不低于</a:t>
                      </a:r>
                      <a:r>
                        <a:rPr kumimoji="1" lang="en-US" altLang="zh-CN" sz="1000" kern="1200" dirty="0" smtClean="0">
                          <a:solidFill>
                            <a:srgbClr val="000000"/>
                          </a:solidFill>
                          <a:latin typeface="+mn-lt"/>
                          <a:ea typeface="+mn-ea"/>
                          <a:cs typeface="+mn-cs"/>
                          <a:sym typeface="Arial" panose="020B0604020202020204" pitchFamily="34" charset="0"/>
                        </a:rPr>
                        <a:t>6,000</a:t>
                      </a:r>
                      <a:r>
                        <a:rPr kumimoji="1" lang="zh-CN" altLang="en-US" sz="1000" kern="1200" dirty="0" smtClean="0">
                          <a:solidFill>
                            <a:srgbClr val="000000"/>
                          </a:solidFill>
                          <a:latin typeface="+mn-lt"/>
                          <a:ea typeface="+mn-ea"/>
                          <a:cs typeface="+mn-cs"/>
                          <a:sym typeface="Arial" panose="020B0604020202020204" pitchFamily="34" charset="0"/>
                        </a:rPr>
                        <a:t>万元；最近三年经营活动产生的现金流量净额累计不低于</a:t>
                      </a:r>
                      <a:r>
                        <a:rPr kumimoji="1" lang="en-US" altLang="zh-CN" sz="1000" kern="1200" dirty="0" smtClean="0">
                          <a:solidFill>
                            <a:srgbClr val="000000"/>
                          </a:solidFill>
                          <a:latin typeface="+mn-lt"/>
                          <a:ea typeface="+mn-ea"/>
                          <a:cs typeface="+mn-cs"/>
                          <a:sym typeface="Arial" panose="020B0604020202020204" pitchFamily="34" charset="0"/>
                        </a:rPr>
                        <a:t>1</a:t>
                      </a:r>
                      <a:r>
                        <a:rPr kumimoji="1" lang="zh-CN" altLang="en-US" sz="1000" kern="1200" dirty="0" smtClean="0">
                          <a:solidFill>
                            <a:srgbClr val="000000"/>
                          </a:solidFill>
                          <a:latin typeface="+mn-lt"/>
                          <a:ea typeface="+mn-ea"/>
                          <a:cs typeface="+mn-cs"/>
                          <a:sym typeface="Arial" panose="020B0604020202020204" pitchFamily="34" charset="0"/>
                        </a:rPr>
                        <a:t>亿元或者营业收入累计不低于</a:t>
                      </a:r>
                      <a:r>
                        <a:rPr kumimoji="1" lang="en-US" altLang="zh-CN" sz="1000" kern="1200" dirty="0" smtClean="0">
                          <a:solidFill>
                            <a:srgbClr val="000000"/>
                          </a:solidFill>
                          <a:latin typeface="+mn-lt"/>
                          <a:ea typeface="+mn-ea"/>
                          <a:cs typeface="+mn-cs"/>
                          <a:sym typeface="Arial" panose="020B0604020202020204" pitchFamily="34" charset="0"/>
                        </a:rPr>
                        <a:t>10</a:t>
                      </a:r>
                      <a:r>
                        <a:rPr kumimoji="1" lang="zh-CN" altLang="en-US" sz="1000" kern="1200" dirty="0" smtClean="0">
                          <a:solidFill>
                            <a:srgbClr val="000000"/>
                          </a:solidFill>
                          <a:latin typeface="+mn-lt"/>
                          <a:ea typeface="+mn-ea"/>
                          <a:cs typeface="+mn-cs"/>
                          <a:sym typeface="Arial" panose="020B0604020202020204" pitchFamily="34" charset="0"/>
                        </a:rPr>
                        <a:t>亿元</a:t>
                      </a:r>
                      <a:endParaRPr kumimoji="1" lang="en-US" altLang="zh-CN"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zh-CN" altLang="en-US" sz="1000" kern="1200" noProof="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预计市值不低于</a:t>
                      </a:r>
                      <a:r>
                        <a:rPr kumimoji="1" lang="en-US" altLang="zh-CN" sz="1000" kern="1200" dirty="0" smtClean="0">
                          <a:solidFill>
                            <a:srgbClr val="000000"/>
                          </a:solidFill>
                          <a:latin typeface="+mn-lt"/>
                          <a:ea typeface="+mn-ea"/>
                          <a:cs typeface="+mn-cs"/>
                          <a:sym typeface="Arial" panose="020B0604020202020204" pitchFamily="34" charset="0"/>
                        </a:rPr>
                        <a:t>50</a:t>
                      </a:r>
                      <a:r>
                        <a:rPr kumimoji="1" lang="zh-CN" altLang="en-US" sz="1000" kern="1200" dirty="0" smtClean="0">
                          <a:solidFill>
                            <a:srgbClr val="000000"/>
                          </a:solidFill>
                          <a:latin typeface="+mn-lt"/>
                          <a:ea typeface="+mn-ea"/>
                          <a:cs typeface="+mn-cs"/>
                          <a:sym typeface="Arial" panose="020B0604020202020204" pitchFamily="34" charset="0"/>
                        </a:rPr>
                        <a:t>亿元；最近一年净利润为正；最近一年营业收入不低于</a:t>
                      </a:r>
                      <a:r>
                        <a:rPr kumimoji="1" lang="en-US" altLang="zh-CN" sz="1000" kern="1200" dirty="0" smtClean="0">
                          <a:solidFill>
                            <a:srgbClr val="000000"/>
                          </a:solidFill>
                          <a:latin typeface="+mn-lt"/>
                          <a:ea typeface="+mn-ea"/>
                          <a:cs typeface="+mn-cs"/>
                          <a:sym typeface="Arial" panose="020B0604020202020204" pitchFamily="34" charset="0"/>
                        </a:rPr>
                        <a:t>6</a:t>
                      </a:r>
                      <a:r>
                        <a:rPr kumimoji="1" lang="zh-CN" altLang="en-US" sz="1000" kern="1200" dirty="0" smtClean="0">
                          <a:solidFill>
                            <a:srgbClr val="000000"/>
                          </a:solidFill>
                          <a:latin typeface="+mn-lt"/>
                          <a:ea typeface="+mn-ea"/>
                          <a:cs typeface="+mn-cs"/>
                          <a:sym typeface="Arial" panose="020B0604020202020204" pitchFamily="34" charset="0"/>
                        </a:rPr>
                        <a:t>亿元；最近三年经营活动产生的现金流量净额累计不低于</a:t>
                      </a:r>
                      <a:r>
                        <a:rPr kumimoji="1" lang="en-US" altLang="zh-CN" sz="1000" kern="1200" dirty="0" smtClean="0">
                          <a:solidFill>
                            <a:srgbClr val="000000"/>
                          </a:solidFill>
                          <a:latin typeface="+mn-lt"/>
                          <a:ea typeface="+mn-ea"/>
                          <a:cs typeface="+mn-cs"/>
                          <a:sym typeface="Arial" panose="020B0604020202020204" pitchFamily="34" charset="0"/>
                        </a:rPr>
                        <a:t>1.5</a:t>
                      </a:r>
                      <a:r>
                        <a:rPr kumimoji="1" lang="zh-CN" altLang="en-US" sz="1000" kern="1200" dirty="0" smtClean="0">
                          <a:solidFill>
                            <a:srgbClr val="000000"/>
                          </a:solidFill>
                          <a:latin typeface="+mn-lt"/>
                          <a:ea typeface="+mn-ea"/>
                          <a:cs typeface="+mn-cs"/>
                          <a:sym typeface="Arial" panose="020B0604020202020204" pitchFamily="34" charset="0"/>
                        </a:rPr>
                        <a:t>亿元</a:t>
                      </a:r>
                      <a:endParaRPr kumimoji="1" lang="zh-CN" altLang="en-US" sz="1000" kern="1200" noProof="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en-US" altLang="zh-CN"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smtClean="0">
                          <a:solidFill>
                            <a:srgbClr val="000000"/>
                          </a:solidFill>
                          <a:latin typeface="+mn-lt"/>
                          <a:ea typeface="+mn-ea"/>
                          <a:cs typeface="+mn-cs"/>
                          <a:sym typeface="Arial" panose="020B0604020202020204" pitchFamily="34" charset="0"/>
                        </a:rPr>
                        <a:t>预计市值不低于</a:t>
                      </a:r>
                      <a:r>
                        <a:rPr kumimoji="1" lang="en-US" altLang="zh-CN" sz="1000" kern="1200" dirty="0" smtClean="0">
                          <a:solidFill>
                            <a:srgbClr val="000000"/>
                          </a:solidFill>
                          <a:latin typeface="+mn-lt"/>
                          <a:ea typeface="+mn-ea"/>
                          <a:cs typeface="+mn-cs"/>
                          <a:sym typeface="Arial" panose="020B0604020202020204" pitchFamily="34" charset="0"/>
                        </a:rPr>
                        <a:t>80</a:t>
                      </a:r>
                      <a:r>
                        <a:rPr kumimoji="1" lang="zh-CN" altLang="en-US" sz="1000" kern="1200" dirty="0" smtClean="0">
                          <a:solidFill>
                            <a:srgbClr val="000000"/>
                          </a:solidFill>
                          <a:latin typeface="+mn-lt"/>
                          <a:ea typeface="+mn-ea"/>
                          <a:cs typeface="+mn-cs"/>
                          <a:sym typeface="Arial" panose="020B0604020202020204" pitchFamily="34" charset="0"/>
                        </a:rPr>
                        <a:t>亿元；最近一年净利润为正；最近一年营业收入不低于</a:t>
                      </a:r>
                      <a:r>
                        <a:rPr kumimoji="1" lang="en-US" altLang="zh-CN" sz="1000" kern="1200" dirty="0" smtClean="0">
                          <a:solidFill>
                            <a:srgbClr val="000000"/>
                          </a:solidFill>
                          <a:latin typeface="+mn-lt"/>
                          <a:ea typeface="+mn-ea"/>
                          <a:cs typeface="+mn-cs"/>
                          <a:sym typeface="Arial" panose="020B0604020202020204" pitchFamily="34" charset="0"/>
                        </a:rPr>
                        <a:t>8</a:t>
                      </a:r>
                      <a:r>
                        <a:rPr kumimoji="1" lang="zh-CN" altLang="en-US" sz="1000" kern="1200" dirty="0" smtClean="0">
                          <a:solidFill>
                            <a:srgbClr val="000000"/>
                          </a:solidFill>
                          <a:latin typeface="+mn-lt"/>
                          <a:ea typeface="+mn-ea"/>
                          <a:cs typeface="+mn-cs"/>
                          <a:sym typeface="Arial" panose="020B0604020202020204" pitchFamily="34" charset="0"/>
                        </a:rPr>
                        <a:t>亿元</a:t>
                      </a:r>
                      <a:endParaRPr kumimoji="1" lang="zh-CN" altLang="en-US" sz="1000" kern="1200" dirty="0" smtClean="0">
                        <a:solidFill>
                          <a:srgbClr val="000000"/>
                        </a:solidFill>
                        <a:latin typeface="+mn-lt"/>
                        <a:ea typeface="+mn-ea"/>
                        <a:cs typeface="+mn-cs"/>
                        <a:sym typeface="Arial" panose="020B0604020202020204" pitchFamily="34" charset="0"/>
                      </a:endParaRPr>
                    </a:p>
                    <a:p>
                      <a:pPr marL="180340" marR="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endParaRPr kumimoji="1" lang="zh-CN" altLang="en-US" sz="1000" kern="1200" dirty="0">
                        <a:solidFill>
                          <a:srgbClr val="000000"/>
                        </a:solidFill>
                        <a:latin typeface="+mn-lt"/>
                        <a:ea typeface="+mn-ea"/>
                        <a:cs typeface="+mn-cs"/>
                        <a:sym typeface="Arial" panose="020B0604020202020204" pitchFamily="34" charset="0"/>
                      </a:endParaRPr>
                    </a:p>
                  </a:txBody>
                  <a:tcPr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TW" altLang="en-US" dirty="0">
                <a:latin typeface="+mn-lt"/>
              </a:rPr>
              <a:t>目 录</a:t>
            </a:r>
            <a:endParaRPr lang="zh-CN" altLang="en-US" dirty="0">
              <a:latin typeface="+mn-lt"/>
            </a:endParaRPr>
          </a:p>
        </p:txBody>
      </p:sp>
      <p:graphicFrame>
        <p:nvGraphicFramePr>
          <p:cNvPr id="5" name="Group 421"/>
          <p:cNvGraphicFramePr>
            <a:graphicFrameLocks noGrp="1"/>
          </p:cNvGraphicFramePr>
          <p:nvPr/>
        </p:nvGraphicFramePr>
        <p:xfrm>
          <a:off x="1597409" y="2170834"/>
          <a:ext cx="6825481" cy="3340676"/>
        </p:xfrm>
        <a:graphic>
          <a:graphicData uri="http://schemas.openxmlformats.org/drawingml/2006/table">
            <a:tbl>
              <a:tblPr/>
              <a:tblGrid>
                <a:gridCol w="904558"/>
                <a:gridCol w="5071442"/>
                <a:gridCol w="849481"/>
              </a:tblGrid>
              <a:tr h="835169">
                <a:tc>
                  <a:txBody>
                    <a:bodyPr/>
                    <a:lstStyle/>
                    <a:p>
                      <a:pPr marL="0" marR="0" lvl="0" indent="0" algn="ct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pPr>
                      <a:r>
                        <a:rPr kumimoji="1" lang="zh-CN" altLang="en-US" sz="1400" b="0" i="0" u="none" strike="noStrike" cap="none" normalizeH="0" baseline="0" dirty="0">
                          <a:ln>
                            <a:noFill/>
                          </a:ln>
                          <a:solidFill>
                            <a:schemeClr val="tx1"/>
                          </a:solidFill>
                          <a:effectLst/>
                          <a:latin typeface="+mn-lt"/>
                          <a:ea typeface="+mn-ea"/>
                        </a:rPr>
                        <a:t>第一部分</a:t>
                      </a:r>
                      <a:endParaRPr kumimoji="1" lang="zh-CN" altLang="en-US" sz="1400" b="0" i="0" u="none" strike="noStrike" cap="none" normalizeH="0" baseline="0" dirty="0">
                        <a:ln>
                          <a:noFill/>
                        </a:ln>
                        <a:solidFill>
                          <a:schemeClr val="tx1"/>
                        </a:solidFill>
                        <a:effectLst/>
                        <a:latin typeface="+mn-lt"/>
                        <a:ea typeface="+mn-ea"/>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spcBef>
                          <a:spcPts val="600"/>
                        </a:spcBef>
                      </a:pPr>
                      <a:r>
                        <a:rPr lang="zh-CN" altLang="en-US" sz="1400" dirty="0" smtClean="0">
                          <a:latin typeface="+mn-lt"/>
                        </a:rPr>
                        <a:t>注册制改革十年历程</a:t>
                      </a:r>
                      <a:endParaRPr lang="en-US" altLang="zh-CN" sz="1400" dirty="0">
                        <a:latin typeface="+mn-lt"/>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pPr>
                      <a:r>
                        <a:rPr kumimoji="1" lang="en-US" sz="1400" b="0" i="0" u="none" strike="noStrike" cap="none" normalizeH="0" baseline="0" dirty="0">
                          <a:ln>
                            <a:noFill/>
                          </a:ln>
                          <a:solidFill>
                            <a:schemeClr val="tx1"/>
                          </a:solidFill>
                          <a:effectLst/>
                          <a:latin typeface="+mn-lt"/>
                          <a:ea typeface="+mn-ea"/>
                        </a:rPr>
                        <a:t>2</a:t>
                      </a:r>
                      <a:endParaRPr kumimoji="1" lang="en-US" sz="1400" b="0" i="0" u="none" strike="noStrike" cap="none" normalizeH="0" baseline="0" dirty="0">
                        <a:ln>
                          <a:noFill/>
                        </a:ln>
                        <a:solidFill>
                          <a:schemeClr val="tx1"/>
                        </a:solidFill>
                        <a:effectLst/>
                        <a:latin typeface="+mn-lt"/>
                        <a:ea typeface="+mn-ea"/>
                      </a:endParaRPr>
                    </a:p>
                  </a:txBody>
                  <a:tcPr marL="72000" marR="72000" marT="108000" marB="108000" anchor="ctr" horzOverflow="overflow">
                    <a:lnL>
                      <a:noFill/>
                    </a:lnL>
                    <a:lnR cap="flat">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835169">
                <a:tc>
                  <a:txBody>
                    <a:bodyPr/>
                    <a:lstStyle/>
                    <a:p>
                      <a:pPr marL="0" marR="0" lvl="0" indent="0" algn="ct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pPr>
                      <a:r>
                        <a:rPr kumimoji="1" lang="zh-CN" altLang="en-US" sz="1400" b="0" i="0" u="none" strike="noStrike" cap="none" normalizeH="0" baseline="0" dirty="0">
                          <a:ln>
                            <a:noFill/>
                          </a:ln>
                          <a:solidFill>
                            <a:schemeClr val="tx1"/>
                          </a:solidFill>
                          <a:effectLst/>
                          <a:latin typeface="+mn-lt"/>
                          <a:ea typeface="+mn-ea"/>
                        </a:rPr>
                        <a:t>第二部分</a:t>
                      </a:r>
                      <a:r>
                        <a:rPr kumimoji="1" lang="en-US" sz="1400" b="0" i="0" u="none" strike="noStrike" cap="none" normalizeH="0" baseline="0" dirty="0">
                          <a:ln>
                            <a:noFill/>
                          </a:ln>
                          <a:solidFill>
                            <a:schemeClr val="tx1"/>
                          </a:solidFill>
                          <a:effectLst/>
                          <a:latin typeface="+mn-lt"/>
                          <a:ea typeface="+mn-ea"/>
                        </a:rPr>
                        <a:t> </a:t>
                      </a:r>
                      <a:endParaRPr kumimoji="1" lang="zh-CN" altLang="en-US" sz="1400" b="0" i="0" u="none" strike="noStrike" kern="1200" cap="none" normalizeH="0" baseline="0" dirty="0">
                        <a:ln>
                          <a:noFill/>
                        </a:ln>
                        <a:solidFill>
                          <a:schemeClr val="tx1"/>
                        </a:solidFill>
                        <a:effectLst/>
                        <a:latin typeface="+mn-lt"/>
                        <a:ea typeface="+mn-ea"/>
                        <a:cs typeface="+mn-cs"/>
                        <a:sym typeface="Arial" panose="020B0604020202020204" pitchFamily="34" charset="0"/>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lang="zh-CN" altLang="en-US" sz="1400" dirty="0" smtClean="0">
                          <a:latin typeface="+mn-lt"/>
                        </a:rPr>
                        <a:t>注册制改革主要政策变化</a:t>
                      </a:r>
                      <a:endParaRPr lang="en-US" altLang="zh-CN" sz="1400" dirty="0" smtClean="0">
                        <a:latin typeface="+mn-lt"/>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kumimoji="1" lang="en-US" altLang="zh-CN" sz="1400" b="0" i="0" u="none" strike="noStrike" kern="1200" cap="none" spc="0" normalizeH="0" baseline="0" noProof="0" dirty="0" smtClean="0">
                          <a:ln>
                            <a:noFill/>
                          </a:ln>
                          <a:solidFill>
                            <a:srgbClr val="000000"/>
                          </a:solidFill>
                          <a:effectLst/>
                          <a:uLnTx/>
                          <a:uFillTx/>
                          <a:latin typeface="Arial" panose="020B0604020202020204"/>
                          <a:ea typeface="KaiTi_GB2312"/>
                          <a:cs typeface="+mn-cs"/>
                        </a:rPr>
                        <a:t>7</a:t>
                      </a:r>
                      <a:endParaRPr kumimoji="1" lang="en-US" altLang="zh-CN" sz="1400" b="0" i="0" u="none" strike="noStrike" kern="1200" cap="none" spc="0" normalizeH="0" baseline="0" noProof="0" dirty="0">
                        <a:ln>
                          <a:noFill/>
                        </a:ln>
                        <a:solidFill>
                          <a:srgbClr val="000000"/>
                        </a:solidFill>
                        <a:effectLst/>
                        <a:uLnTx/>
                        <a:uFillTx/>
                        <a:latin typeface="Arial" panose="020B0604020202020204"/>
                        <a:ea typeface="KaiTi_GB2312"/>
                        <a:cs typeface="+mn-cs"/>
                      </a:endParaRPr>
                    </a:p>
                  </a:txBody>
                  <a:tcPr marL="72000" marR="72000" marT="108000" marB="108000" anchor="ctr" horzOverflow="overflow">
                    <a:lnL>
                      <a:noFill/>
                    </a:lnL>
                    <a:lnR cap="flat">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835169">
                <a:tc>
                  <a:txBody>
                    <a:bodyPr/>
                    <a:lstStyle/>
                    <a:p>
                      <a:pPr marL="0" marR="0" lvl="0" indent="0" algn="ct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pPr>
                      <a:r>
                        <a:rPr kumimoji="1" lang="zh-CN" altLang="en-US" sz="1400" b="0" i="0" u="none" strike="noStrike" kern="1200" cap="none" normalizeH="0" baseline="0" dirty="0" smtClean="0">
                          <a:ln>
                            <a:noFill/>
                          </a:ln>
                          <a:solidFill>
                            <a:schemeClr val="tx1"/>
                          </a:solidFill>
                          <a:effectLst/>
                          <a:latin typeface="+mn-lt"/>
                          <a:ea typeface="+mn-ea"/>
                          <a:cs typeface="+mn-cs"/>
                          <a:sym typeface="Arial" panose="020B0604020202020204" pitchFamily="34" charset="0"/>
                        </a:rPr>
                        <a:t>第三部分</a:t>
                      </a:r>
                      <a:endParaRPr kumimoji="1" lang="zh-CN" altLang="en-US" sz="1400" b="0" i="0" u="none" strike="noStrike" kern="1200" cap="none" normalizeH="0" baseline="0" dirty="0">
                        <a:ln>
                          <a:noFill/>
                        </a:ln>
                        <a:solidFill>
                          <a:schemeClr val="tx1"/>
                        </a:solidFill>
                        <a:effectLst/>
                        <a:latin typeface="+mn-lt"/>
                        <a:ea typeface="+mn-ea"/>
                        <a:cs typeface="+mn-cs"/>
                        <a:sym typeface="Arial" panose="020B0604020202020204" pitchFamily="34" charset="0"/>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kumimoji="1" lang="zh-CN" altLang="en-US" sz="1400" b="0" i="0" u="none" strike="noStrike" kern="1200" cap="none" spc="0" normalizeH="0" baseline="0" noProof="0" dirty="0" smtClean="0">
                          <a:ln>
                            <a:noFill/>
                          </a:ln>
                          <a:solidFill>
                            <a:srgbClr val="000000"/>
                          </a:solidFill>
                          <a:effectLst/>
                          <a:uLnTx/>
                          <a:uFillTx/>
                          <a:latin typeface="+mn-lt"/>
                          <a:ea typeface="+mn-ea"/>
                          <a:cs typeface="+mn-cs"/>
                        </a:rPr>
                        <a:t>注册制审核实践情况的变化</a:t>
                      </a:r>
                      <a:endParaRPr kumimoji="1" lang="zh-CN" altLang="en-US" sz="1400" b="0" i="0" u="none" strike="noStrike" kern="1200" cap="none" spc="0" normalizeH="0" baseline="0" noProof="0" dirty="0" smtClean="0">
                        <a:ln>
                          <a:noFill/>
                        </a:ln>
                        <a:solidFill>
                          <a:srgbClr val="000000"/>
                        </a:solidFill>
                        <a:effectLst/>
                        <a:uLnTx/>
                        <a:uFillTx/>
                        <a:latin typeface="+mn-lt"/>
                        <a:ea typeface="+mn-ea"/>
                        <a:cs typeface="+mn-cs"/>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kumimoji="1" lang="en-US" altLang="zh-CN" sz="1400" b="0" i="0" u="none" strike="noStrike" kern="1200" cap="none" spc="0" normalizeH="0" baseline="0" noProof="0" dirty="0" smtClean="0">
                          <a:ln>
                            <a:noFill/>
                          </a:ln>
                          <a:solidFill>
                            <a:srgbClr val="000000"/>
                          </a:solidFill>
                          <a:effectLst/>
                          <a:uLnTx/>
                          <a:uFillTx/>
                          <a:latin typeface="Arial" panose="020B0604020202020204"/>
                          <a:ea typeface="KaiTi_GB2312"/>
                          <a:cs typeface="+mn-cs"/>
                        </a:rPr>
                        <a:t>17</a:t>
                      </a:r>
                      <a:endParaRPr kumimoji="1" lang="en-US" altLang="zh-CN" sz="1400" b="0" i="0" u="none" strike="noStrike" kern="1200" cap="none" spc="0" normalizeH="0" baseline="0" noProof="0" dirty="0">
                        <a:ln>
                          <a:noFill/>
                        </a:ln>
                        <a:solidFill>
                          <a:srgbClr val="000000"/>
                        </a:solidFill>
                        <a:effectLst/>
                        <a:uLnTx/>
                        <a:uFillTx/>
                        <a:latin typeface="Arial" panose="020B0604020202020204"/>
                        <a:ea typeface="KaiTi_GB2312"/>
                        <a:cs typeface="+mn-cs"/>
                      </a:endParaRPr>
                    </a:p>
                  </a:txBody>
                  <a:tcPr marL="72000" marR="72000" marT="108000" marB="108000" anchor="ctr" horzOverflow="overflow">
                    <a:lnL>
                      <a:noFill/>
                    </a:lnL>
                    <a:lnR cap="flat">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835169">
                <a:tc>
                  <a:txBody>
                    <a:bodyPr/>
                    <a:lstStyle/>
                    <a:p>
                      <a:pPr marL="0" marR="0" lvl="0" indent="0" algn="ct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pPr>
                      <a:r>
                        <a:rPr kumimoji="1" lang="zh-CN" altLang="en-US" sz="1400" b="0" i="0" u="none" strike="noStrike" kern="1200" cap="none" normalizeH="0" baseline="0" dirty="0" smtClean="0">
                          <a:ln>
                            <a:noFill/>
                          </a:ln>
                          <a:solidFill>
                            <a:schemeClr val="tx1"/>
                          </a:solidFill>
                          <a:effectLst/>
                          <a:latin typeface="+mn-lt"/>
                          <a:ea typeface="+mn-ea"/>
                          <a:cs typeface="+mn-cs"/>
                          <a:sym typeface="Arial" panose="020B0604020202020204" pitchFamily="34" charset="0"/>
                        </a:rPr>
                        <a:t>第四部分</a:t>
                      </a:r>
                      <a:endParaRPr kumimoji="1" lang="zh-CN" altLang="en-US" sz="1400" b="0" i="0" u="none" strike="noStrike" kern="1200" cap="none" normalizeH="0" baseline="0" dirty="0">
                        <a:ln>
                          <a:noFill/>
                        </a:ln>
                        <a:solidFill>
                          <a:schemeClr val="tx1"/>
                        </a:solidFill>
                        <a:effectLst/>
                        <a:latin typeface="+mn-lt"/>
                        <a:ea typeface="+mn-ea"/>
                        <a:cs typeface="+mn-cs"/>
                        <a:sym typeface="Arial" panose="020B0604020202020204" pitchFamily="34" charset="0"/>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lang="en-US" altLang="zh-CN" sz="1400" dirty="0" smtClean="0"/>
                        <a:t>IPO</a:t>
                      </a:r>
                      <a:r>
                        <a:rPr lang="zh-CN" altLang="en-US" sz="1400" dirty="0" smtClean="0"/>
                        <a:t>审核核心关注点及上市规划和路径选择</a:t>
                      </a:r>
                      <a:endParaRPr kumimoji="1" lang="zh-CN" altLang="en-US" sz="1400" b="0" i="0" u="none" strike="noStrike" kern="1200" cap="none" spc="0" normalizeH="0" baseline="0" noProof="0" dirty="0" smtClean="0">
                        <a:ln>
                          <a:noFill/>
                        </a:ln>
                        <a:solidFill>
                          <a:srgbClr val="000000"/>
                        </a:solidFill>
                        <a:effectLst/>
                        <a:uLnTx/>
                        <a:uFillTx/>
                        <a:latin typeface="+mn-lt"/>
                        <a:ea typeface="+mn-ea"/>
                        <a:cs typeface="+mn-cs"/>
                      </a:endParaRPr>
                    </a:p>
                  </a:txBody>
                  <a:tcPr marL="72000" marR="72000" marT="108000" marB="108000" anchor="ctr" horzOverflow="overflow">
                    <a:lnL cap="flat">
                      <a:noFill/>
                    </a:lnL>
                    <a:lnR>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20000"/>
                        </a:spcAft>
                        <a:buClr>
                          <a:srgbClr val="A80000"/>
                        </a:buClr>
                        <a:buSzPct val="60000"/>
                        <a:buFont typeface="Wingdings" panose="05000000000000000000" pitchFamily="2" charset="2"/>
                        <a:buNone/>
                        <a:defRPr/>
                      </a:pPr>
                      <a:r>
                        <a:rPr kumimoji="1" lang="en-US" altLang="zh-CN" sz="1400" b="0" i="0" u="none" strike="noStrike" kern="1200" cap="none" spc="0" normalizeH="0" baseline="0" noProof="0" dirty="0" smtClean="0">
                          <a:ln>
                            <a:noFill/>
                          </a:ln>
                          <a:solidFill>
                            <a:srgbClr val="000000"/>
                          </a:solidFill>
                          <a:effectLst/>
                          <a:uLnTx/>
                          <a:uFillTx/>
                          <a:latin typeface="Arial" panose="020B0604020202020204"/>
                          <a:ea typeface="KaiTi_GB2312"/>
                          <a:cs typeface="+mn-cs"/>
                        </a:rPr>
                        <a:t>26</a:t>
                      </a:r>
                      <a:endParaRPr kumimoji="1" lang="en-US" altLang="zh-CN" sz="1400" b="0" i="0" u="none" strike="noStrike" kern="1200" cap="none" spc="0" normalizeH="0" baseline="0" noProof="0" dirty="0">
                        <a:ln>
                          <a:noFill/>
                        </a:ln>
                        <a:solidFill>
                          <a:srgbClr val="000000"/>
                        </a:solidFill>
                        <a:effectLst/>
                        <a:uLnTx/>
                        <a:uFillTx/>
                        <a:latin typeface="Arial" panose="020B0604020202020204"/>
                        <a:ea typeface="KaiTi_GB2312"/>
                        <a:cs typeface="+mn-cs"/>
                      </a:endParaRPr>
                    </a:p>
                  </a:txBody>
                  <a:tcPr marL="72000" marR="72000" marT="108000" marB="108000" anchor="ctr" horzOverflow="overflow">
                    <a:lnL>
                      <a:noFill/>
                    </a:lnL>
                    <a:lnR cap="flat">
                      <a:noFill/>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smtClean="0">
                <a:solidFill>
                  <a:srgbClr val="000000"/>
                </a:solidFill>
                <a:latin typeface="+mn-lt"/>
                <a:ea typeface="+mn-ea"/>
                <a:cs typeface="+mn-cs"/>
              </a:rPr>
              <a:t>2.4.2 </a:t>
            </a:r>
            <a:r>
              <a:rPr lang="zh-CN" altLang="en-US" sz="2000" kern="1200" dirty="0">
                <a:solidFill>
                  <a:srgbClr val="000000"/>
                </a:solidFill>
                <a:latin typeface="+mn-lt"/>
                <a:ea typeface="+mn-ea"/>
                <a:cs typeface="+mn-cs"/>
              </a:rPr>
              <a:t>三大板块上市</a:t>
            </a:r>
            <a:r>
              <a:rPr lang="zh-CN" altLang="en-US" sz="2000" kern="1200" dirty="0" smtClean="0">
                <a:solidFill>
                  <a:srgbClr val="000000"/>
                </a:solidFill>
                <a:latin typeface="+mn-lt"/>
                <a:ea typeface="+mn-ea"/>
                <a:cs typeface="+mn-cs"/>
              </a:rPr>
              <a:t>条件（</a:t>
            </a:r>
            <a:r>
              <a:rPr lang="zh-CN" altLang="en-US" sz="2000" kern="1200" dirty="0">
                <a:solidFill>
                  <a:srgbClr val="000000"/>
                </a:solidFill>
                <a:latin typeface="+mn-lt"/>
                <a:ea typeface="+mn-ea"/>
                <a:cs typeface="+mn-cs"/>
              </a:rPr>
              <a:t>续）</a:t>
            </a:r>
            <a:endParaRPr lang="zh-CN" altLang="en-US" sz="2000" kern="1200" dirty="0">
              <a:solidFill>
                <a:srgbClr val="000000"/>
              </a:solidFill>
              <a:latin typeface="+mn-lt"/>
              <a:ea typeface="+mn-ea"/>
              <a:cs typeface="+mn-cs"/>
            </a:endParaRPr>
          </a:p>
        </p:txBody>
      </p:sp>
      <p:sp>
        <p:nvSpPr>
          <p:cNvPr id="4" name="矩形 3"/>
          <p:cNvSpPr/>
          <p:nvPr/>
        </p:nvSpPr>
        <p:spPr>
          <a:xfrm>
            <a:off x="488950" y="884968"/>
            <a:ext cx="8817656" cy="373628"/>
          </a:xfrm>
          <a:prstGeom prst="rect">
            <a:avLst/>
          </a:prstGeom>
        </p:spPr>
        <p:txBody>
          <a:bodyPr wrap="square">
            <a:spAutoFit/>
          </a:bodyPr>
          <a:lstStyle/>
          <a:p>
            <a:pPr marL="285750" indent="-285750" algn="just" defTabSz="792480">
              <a:lnSpc>
                <a:spcPct val="150000"/>
              </a:lnSpc>
              <a:spcBef>
                <a:spcPts val="0"/>
              </a:spcBef>
              <a:spcAft>
                <a:spcPts val="0"/>
              </a:spcAft>
              <a:buClr>
                <a:srgbClr val="C01C20"/>
              </a:buClr>
              <a:buSzPct val="70000"/>
              <a:buFont typeface="Wingdings" panose="05000000000000000000" pitchFamily="2" charset="2"/>
              <a:buChar char="n"/>
              <a:defRPr/>
            </a:pPr>
            <a:r>
              <a:rPr lang="zh-CN" altLang="en-US"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对于目前在</a:t>
            </a:r>
            <a:r>
              <a:rPr lang="en-US" altLang="zh-CN"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A</a:t>
            </a:r>
            <a:r>
              <a:rPr lang="zh-CN" altLang="en-US" sz="1400" b="1" dirty="0">
                <a:solidFill>
                  <a:srgbClr val="000000"/>
                </a:solidFill>
                <a:ea typeface="KaiTi_GB2312" panose="02010609030101010101" pitchFamily="49" charset="-122"/>
                <a:cs typeface="Arial" panose="020B0604020202020204" pitchFamily="34" charset="0"/>
                <a:sym typeface="Arial" panose="020B0604020202020204" pitchFamily="34" charset="0"/>
              </a:rPr>
              <a:t>股上市，不同板块的主要对比情况如下：</a:t>
            </a:r>
            <a:endParaRPr lang="en-US" altLang="zh-CN" sz="1400" b="1" dirty="0">
              <a:solidFill>
                <a:srgbClr val="000000"/>
              </a:solidFill>
              <a:ea typeface="KaiTi_GB2312" panose="02010609030101010101" pitchFamily="49" charset="-122"/>
              <a:cs typeface="Arial" panose="020B0604020202020204" pitchFamily="34" charset="0"/>
              <a:sym typeface="Arial" panose="020B0604020202020204" pitchFamily="34" charset="0"/>
            </a:endParaRPr>
          </a:p>
        </p:txBody>
      </p:sp>
      <p:graphicFrame>
        <p:nvGraphicFramePr>
          <p:cNvPr id="5" name="表格 4"/>
          <p:cNvGraphicFramePr>
            <a:graphicFrameLocks noGrp="1"/>
          </p:cNvGraphicFramePr>
          <p:nvPr/>
        </p:nvGraphicFramePr>
        <p:xfrm>
          <a:off x="488950" y="1258596"/>
          <a:ext cx="8897098" cy="4853447"/>
        </p:xfrm>
        <a:graphic>
          <a:graphicData uri="http://schemas.openxmlformats.org/drawingml/2006/table">
            <a:tbl>
              <a:tblPr firstRow="1" bandRow="1">
                <a:tableStyleId>{EB344D84-9AFB-497E-A393-DC336BA19D2E}</a:tableStyleId>
              </a:tblPr>
              <a:tblGrid>
                <a:gridCol w="673815"/>
                <a:gridCol w="2721117"/>
                <a:gridCol w="2727109"/>
                <a:gridCol w="2775057"/>
              </a:tblGrid>
              <a:tr h="258384">
                <a:tc>
                  <a:txBody>
                    <a:bodyPr/>
                    <a:lstStyle/>
                    <a:p>
                      <a:pPr algn="ctr">
                        <a:lnSpc>
                          <a:spcPct val="100000"/>
                        </a:lnSpc>
                      </a:pPr>
                      <a:r>
                        <a:rPr lang="zh-CN" altLang="en-US" sz="1000" b="1" dirty="0">
                          <a:solidFill>
                            <a:schemeClr val="bg1"/>
                          </a:solidFill>
                        </a:rPr>
                        <a:t>项目</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科创版</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创业板</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c>
                  <a:txBody>
                    <a:bodyPr/>
                    <a:lstStyle/>
                    <a:p>
                      <a:pPr algn="ctr">
                        <a:lnSpc>
                          <a:spcPct val="100000"/>
                        </a:lnSpc>
                      </a:pPr>
                      <a:r>
                        <a:rPr lang="zh-CN" altLang="en-US" sz="1000" b="1" dirty="0">
                          <a:solidFill>
                            <a:schemeClr val="bg1"/>
                          </a:solidFill>
                        </a:rPr>
                        <a:t>主板</a:t>
                      </a:r>
                      <a:endParaRPr lang="en-US" sz="10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C01C20"/>
                    </a:solidFill>
                  </a:tcPr>
                </a:tc>
              </a:tr>
              <a:tr h="785288">
                <a:tc>
                  <a:txBody>
                    <a:bodyPr/>
                    <a:lstStyle/>
                    <a:p>
                      <a:pPr marL="0" marR="0" lvl="0" indent="0" algn="ctr" defTabSz="914400" rtl="0" eaLnBrk="1" fontAlgn="auto" latinLnBrk="1" hangingPunct="1">
                        <a:lnSpc>
                          <a:spcPct val="120000"/>
                        </a:lnSpc>
                        <a:spcBef>
                          <a:spcPts val="0"/>
                        </a:spcBef>
                        <a:spcAft>
                          <a:spcPts val="0"/>
                        </a:spcAft>
                        <a:buClrTx/>
                        <a:buSzTx/>
                        <a:buFontTx/>
                        <a:buNone/>
                        <a:defRPr/>
                      </a:pPr>
                      <a:r>
                        <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rPr>
                        <a:t>主营业务及董监高</a:t>
                      </a:r>
                      <a:endPar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endParaRPr>
                    </a:p>
                  </a:txBody>
                  <a:tcPr anchor="ctr">
                    <a:lnT w="25400" cmpd="sng">
                      <a:noFill/>
                    </a:lnT>
                  </a:tcPr>
                </a:tc>
                <a:tc>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发行人主营业务、控制权、管理团队和核心技术人员稳定，最近两年内主营业务和董事、高级管理人员及核心技术人员均没有发生重大不利变化</a:t>
                      </a:r>
                      <a:endParaRPr kumimoji="1" lang="zh-CN" altLang="en-US"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发行人主营业务、控制权和管理团队稳定，最近两年内主营业务和董事、高级管理人员均没有发生重大不利变化</a:t>
                      </a:r>
                      <a:endParaRPr kumimoji="1" lang="zh-CN" altLang="en-US" sz="1000" kern="1200" dirty="0">
                        <a:solidFill>
                          <a:srgbClr val="000000"/>
                        </a:solidFill>
                        <a:latin typeface="+mn-lt"/>
                        <a:ea typeface="+mn-ea"/>
                        <a:cs typeface="+mn-cs"/>
                        <a:sym typeface="Arial" panose="020B0604020202020204" pitchFamily="34" charset="0"/>
                      </a:endParaRPr>
                    </a:p>
                  </a:txBody>
                  <a:tcPr anchor="ctr">
                    <a:lnT w="25400" cmpd="sng">
                      <a:noFill/>
                    </a:lnT>
                  </a:tcPr>
                </a:tc>
                <a:tc>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rPr>
                        <a:t>发行人最近三年内主营业务和董事、高级管理人员没有发生重大变化，实际控制人没有发生变更</a:t>
                      </a:r>
                      <a:endParaRPr kumimoji="1" lang="zh-CN" altLang="en-US" sz="1000" kern="1200" dirty="0">
                        <a:solidFill>
                          <a:srgbClr val="000000"/>
                        </a:solidFill>
                        <a:latin typeface="+mn-lt"/>
                        <a:ea typeface="+mn-ea"/>
                        <a:cs typeface="+mn-cs"/>
                      </a:endParaRPr>
                    </a:p>
                  </a:txBody>
                  <a:tcPr anchor="ctr">
                    <a:lnT w="25400" cmpd="sng">
                      <a:noFill/>
                    </a:lnT>
                  </a:tcPr>
                </a:tc>
              </a:tr>
              <a:tr h="609209">
                <a:tc>
                  <a:txBody>
                    <a:bodyPr/>
                    <a:lstStyle/>
                    <a:p>
                      <a:pPr marL="0" marR="0" lvl="0" indent="0" algn="ctr" defTabSz="914400" rtl="0" eaLnBrk="1" fontAlgn="auto" latinLnBrk="1" hangingPunct="1">
                        <a:lnSpc>
                          <a:spcPct val="120000"/>
                        </a:lnSpc>
                        <a:spcBef>
                          <a:spcPts val="0"/>
                        </a:spcBef>
                        <a:spcAft>
                          <a:spcPts val="0"/>
                        </a:spcAft>
                        <a:buClrTx/>
                        <a:buSzTx/>
                        <a:buFontTx/>
                        <a:buNone/>
                        <a:defRPr/>
                      </a:pPr>
                      <a:r>
                        <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rPr>
                        <a:t>股权与控制权</a:t>
                      </a:r>
                      <a:endPar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endParaRPr>
                    </a:p>
                  </a:txBody>
                  <a:tcPr anchor="ctr"/>
                </a:tc>
                <a:tc gridSpan="2">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控制股东和受控股股东、实际控制人支配的股东所持发行人的股份权属清晰，最近两年实际控制人没有发生变更，不存在导致控制权可能变更的重大权属纠纷</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hMerge="1">
                  <a:tcPr anchor="ctr"/>
                </a:tc>
                <a:tc>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发行人的股权清晰，控股股东和受控股股东、实际控制人支配的股东持有的发行人股份不存在重大权属纠纷</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r>
              <a:tr h="729071">
                <a:tc>
                  <a:txBody>
                    <a:bodyPr/>
                    <a:lstStyle/>
                    <a:p>
                      <a:pPr marL="0" marR="0" lvl="0" indent="0" algn="ctr" defTabSz="914400" rtl="0" eaLnBrk="1" fontAlgn="auto" latinLnBrk="1" hangingPunct="1">
                        <a:lnSpc>
                          <a:spcPct val="120000"/>
                        </a:lnSpc>
                        <a:spcBef>
                          <a:spcPts val="0"/>
                        </a:spcBef>
                        <a:spcAft>
                          <a:spcPts val="0"/>
                        </a:spcAft>
                        <a:buClrTx/>
                        <a:buSzTx/>
                        <a:buFontTx/>
                        <a:buNone/>
                        <a:defRPr/>
                      </a:pPr>
                      <a:r>
                        <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rPr>
                        <a:t>合规性</a:t>
                      </a:r>
                      <a:endPar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endParaRPr>
                    </a:p>
                  </a:txBody>
                  <a:tcPr anchor="ctr"/>
                </a:tc>
                <a:tc gridSpan="3">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发行人生产经营符合法律、行政法规的规定，符合国家产业政策</a:t>
                      </a:r>
                      <a:endParaRPr kumimoji="1" lang="zh-CN" altLang="en-US" sz="1000" kern="1200" dirty="0">
                        <a:solidFill>
                          <a:srgbClr val="000000"/>
                        </a:solidFill>
                        <a:latin typeface="+mn-lt"/>
                        <a:ea typeface="+mn-ea"/>
                        <a:cs typeface="+mn-cs"/>
                        <a:sym typeface="Arial" panose="020B0604020202020204" pitchFamily="34" charset="0"/>
                      </a:endParaRPr>
                    </a:p>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最近三年内，发行人及其控股股东、实际控制人不存在重大违法行为，董监高未受到特定机关的行政处罚或立案调查尚未有明确结论</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hMerge="1">
                  <a:tcPr anchor="ctr"/>
                </a:tc>
                <a:tc hMerge="1">
                  <a:tcPr anchor="ctr"/>
                </a:tc>
              </a:tr>
              <a:tr h="643241">
                <a:tc>
                  <a:txBody>
                    <a:bodyPr/>
                    <a:lstStyle/>
                    <a:p>
                      <a:pPr marL="0" marR="0" lvl="0" indent="0" algn="ctr" defTabSz="914400" rtl="0" eaLnBrk="1" fontAlgn="auto" latinLnBrk="1" hangingPunct="1">
                        <a:lnSpc>
                          <a:spcPct val="120000"/>
                        </a:lnSpc>
                        <a:spcBef>
                          <a:spcPts val="0"/>
                        </a:spcBef>
                        <a:spcAft>
                          <a:spcPts val="0"/>
                        </a:spcAft>
                        <a:buClrTx/>
                        <a:buSzTx/>
                        <a:buFontTx/>
                        <a:buNone/>
                        <a:defRPr/>
                      </a:pPr>
                      <a:r>
                        <a:rPr lang="zh-CN" altLang="en-US" sz="1000" b="1" kern="100" dirty="0">
                          <a:solidFill>
                            <a:schemeClr val="dk1"/>
                          </a:solidFill>
                          <a:effectLst/>
                          <a:latin typeface="+mn-lt"/>
                          <a:ea typeface="+mn-ea"/>
                          <a:cs typeface="Times New Roman" panose="02020603050405020304" pitchFamily="18" charset="0"/>
                          <a:sym typeface="Arial" panose="020B0604020202020204" pitchFamily="34" charset="0"/>
                        </a:rPr>
                        <a:t>独立性</a:t>
                      </a:r>
                      <a:endParaRPr lang="zh-CN" altLang="en-US" sz="1000" b="1" kern="100" dirty="0">
                        <a:solidFill>
                          <a:schemeClr val="dk1"/>
                        </a:solidFill>
                        <a:effectLst/>
                        <a:latin typeface="+mn-lt"/>
                        <a:ea typeface="+mn-ea"/>
                        <a:cs typeface="Times New Roman" panose="02020603050405020304" pitchFamily="18" charset="0"/>
                        <a:sym typeface="Arial" panose="020B0604020202020204" pitchFamily="34" charset="0"/>
                      </a:endParaRPr>
                    </a:p>
                  </a:txBody>
                  <a:tcPr anchor="ctr"/>
                </a:tc>
                <a:tc gridSpan="3">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资产完整，业务及人员、财务、机构独立，与控股股东、实际控制人及其控制的其他企业间不存在对发行人构成重大不利影响的同业竞争，不存在严重影响独立性或者显失公平的关联交易</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hMerge="1">
                  <a:tcPr anchor="ctr"/>
                </a:tc>
                <a:tc hMerge="1">
                  <a:tcPr anchor="ctr"/>
                </a:tc>
              </a:tr>
              <a:tr h="922911">
                <a:tc>
                  <a:txBody>
                    <a:bodyPr/>
                    <a:lstStyle/>
                    <a:p>
                      <a:pPr marL="0" marR="0" lvl="0" indent="0" algn="ctr" defTabSz="914400" rtl="0" eaLnBrk="1" fontAlgn="auto" latinLnBrk="1" hangingPunct="1">
                        <a:lnSpc>
                          <a:spcPct val="120000"/>
                        </a:lnSpc>
                        <a:spcBef>
                          <a:spcPts val="0"/>
                        </a:spcBef>
                        <a:spcAft>
                          <a:spcPts val="0"/>
                        </a:spcAft>
                        <a:buClrTx/>
                        <a:buSzTx/>
                        <a:buFontTx/>
                        <a:buNone/>
                        <a:defRPr/>
                      </a:pPr>
                      <a:r>
                        <a:rPr lang="zh-CN" altLang="en-US" sz="1000" b="1" kern="100" dirty="0">
                          <a:effectLst/>
                          <a:latin typeface="+mn-lt"/>
                          <a:ea typeface="+mn-ea"/>
                          <a:cs typeface="Times New Roman" panose="02020603050405020304" pitchFamily="18" charset="0"/>
                          <a:sym typeface="Arial" panose="020B0604020202020204" pitchFamily="34" charset="0"/>
                        </a:rPr>
                        <a:t>诉讼</a:t>
                      </a:r>
                      <a:endParaRPr lang="zh-CN" altLang="en-US" sz="1000" b="1" kern="100" dirty="0">
                        <a:effectLst/>
                        <a:latin typeface="+mn-lt"/>
                        <a:ea typeface="+mn-ea"/>
                        <a:cs typeface="Times New Roman" panose="02020603050405020304" pitchFamily="18" charset="0"/>
                        <a:sym typeface="Arial" panose="020B0604020202020204" pitchFamily="34" charset="0"/>
                      </a:endParaRPr>
                    </a:p>
                  </a:txBody>
                  <a:tcPr anchor="ctr"/>
                </a:tc>
                <a:tc gridSpan="3">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不存在涉及主要资产、核心技术、商标等的重大权属纠纷，重大偿债风险，重大担保、诉讼、仲裁等或有事项，经营环境已经或者将要发生重大变化等对持续经营有重大不利影响的事项</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hMerge="1">
                  <a:tcPr anchor="ctr"/>
                </a:tc>
                <a:tc hMerge="1">
                  <a:tcPr anchor="ctr"/>
                </a:tc>
              </a:tr>
              <a:tr h="905343">
                <a:tc>
                  <a:txBody>
                    <a:bodyPr/>
                    <a:lstStyle/>
                    <a:p>
                      <a:pPr marL="0" marR="0" lvl="0" indent="0" algn="ctr" defTabSz="914400" rtl="0" eaLnBrk="1" fontAlgn="auto" latinLnBrk="0" hangingPunct="1">
                        <a:lnSpc>
                          <a:spcPct val="120000"/>
                        </a:lnSpc>
                        <a:spcBef>
                          <a:spcPts val="0"/>
                        </a:spcBef>
                        <a:spcAft>
                          <a:spcPts val="0"/>
                        </a:spcAft>
                        <a:buClrTx/>
                        <a:buSzTx/>
                        <a:buFontTx/>
                        <a:buNone/>
                        <a:defRPr/>
                      </a:pPr>
                      <a:r>
                        <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rPr>
                        <a:t>会计及</a:t>
                      </a:r>
                      <a:endParaRPr lang="en-US" altLang="zh-CN" sz="1000" b="1" kern="100" dirty="0">
                        <a:solidFill>
                          <a:schemeClr val="tx1"/>
                        </a:solidFill>
                        <a:effectLst/>
                        <a:latin typeface="+mn-lt"/>
                        <a:ea typeface="+mn-ea"/>
                        <a:cs typeface="Times New Roman" panose="02020603050405020304" pitchFamily="18" charset="0"/>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r>
                        <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rPr>
                        <a:t>内部控制</a:t>
                      </a:r>
                      <a:endParaRPr lang="zh-CN" altLang="en-US" sz="1000" b="1" kern="100" dirty="0">
                        <a:solidFill>
                          <a:schemeClr val="tx1"/>
                        </a:solidFill>
                        <a:effectLst/>
                        <a:latin typeface="+mn-lt"/>
                        <a:ea typeface="+mn-ea"/>
                        <a:cs typeface="Times New Roman" panose="02020603050405020304" pitchFamily="18" charset="0"/>
                        <a:sym typeface="Arial" panose="020B0604020202020204" pitchFamily="34" charset="0"/>
                      </a:endParaRPr>
                    </a:p>
                  </a:txBody>
                  <a:tcPr anchor="ctr"/>
                </a:tc>
                <a:tc gridSpan="3">
                  <a:txBody>
                    <a:bodyPr/>
                    <a:lstStyle/>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会计基础工作规范</a:t>
                      </a:r>
                      <a:endParaRPr kumimoji="1" lang="en-US" altLang="zh-CN" sz="1000" kern="1200" dirty="0">
                        <a:solidFill>
                          <a:srgbClr val="000000"/>
                        </a:solidFill>
                        <a:latin typeface="+mn-lt"/>
                        <a:ea typeface="+mn-ea"/>
                        <a:cs typeface="+mn-cs"/>
                        <a:sym typeface="Arial" panose="020B0604020202020204" pitchFamily="34" charset="0"/>
                      </a:endParaRPr>
                    </a:p>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财务会计报告由注册会计师出具无保留意见的审计报告</a:t>
                      </a:r>
                      <a:endParaRPr kumimoji="1" lang="en-US" altLang="zh-CN" sz="1000" kern="1200" dirty="0">
                        <a:solidFill>
                          <a:srgbClr val="000000"/>
                        </a:solidFill>
                        <a:latin typeface="+mn-lt"/>
                        <a:ea typeface="+mn-ea"/>
                        <a:cs typeface="+mn-cs"/>
                        <a:sym typeface="Arial" panose="020B0604020202020204" pitchFamily="34" charset="0"/>
                      </a:endParaRPr>
                    </a:p>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内部控制制度健全且被有效执行</a:t>
                      </a:r>
                      <a:endParaRPr kumimoji="1" lang="en-US" altLang="zh-CN" sz="1000" kern="1200" dirty="0">
                        <a:solidFill>
                          <a:srgbClr val="000000"/>
                        </a:solidFill>
                        <a:latin typeface="+mn-lt"/>
                        <a:ea typeface="+mn-ea"/>
                        <a:cs typeface="+mn-cs"/>
                        <a:sym typeface="Arial" panose="020B0604020202020204" pitchFamily="34" charset="0"/>
                      </a:endParaRPr>
                    </a:p>
                    <a:p>
                      <a:pPr marL="180340" marR="0" lvl="0" indent="-180340" algn="just" defTabSz="914400" rtl="0" eaLnBrk="1" fontAlgn="base" latinLnBrk="0" hangingPunct="1">
                        <a:lnSpc>
                          <a:spcPct val="110000"/>
                        </a:lnSpc>
                        <a:spcBef>
                          <a:spcPts val="300"/>
                        </a:spcBef>
                        <a:spcAft>
                          <a:spcPts val="0"/>
                        </a:spcAft>
                        <a:buClr>
                          <a:srgbClr val="C01C20"/>
                        </a:buClr>
                        <a:buSzPct val="70000"/>
                        <a:buFont typeface="Wingdings" panose="05000000000000000000" pitchFamily="2" charset="2"/>
                        <a:buChar char="n"/>
                        <a:defRPr/>
                      </a:pPr>
                      <a:r>
                        <a:rPr kumimoji="1" lang="zh-CN" altLang="en-US" sz="1000" kern="1200" dirty="0">
                          <a:solidFill>
                            <a:srgbClr val="000000"/>
                          </a:solidFill>
                          <a:latin typeface="+mn-lt"/>
                          <a:ea typeface="+mn-ea"/>
                          <a:cs typeface="+mn-cs"/>
                          <a:sym typeface="Arial" panose="020B0604020202020204" pitchFamily="34" charset="0"/>
                        </a:rPr>
                        <a:t>由注册会计师出具无保留结论的内部控制鉴证报告</a:t>
                      </a:r>
                      <a:endParaRPr kumimoji="1" lang="zh-CN" altLang="en-US" sz="1000" kern="1200" dirty="0">
                        <a:solidFill>
                          <a:srgbClr val="000000"/>
                        </a:solidFill>
                        <a:latin typeface="+mn-lt"/>
                        <a:ea typeface="+mn-ea"/>
                        <a:cs typeface="+mn-cs"/>
                        <a:sym typeface="Arial" panose="020B0604020202020204" pitchFamily="34" charset="0"/>
                      </a:endParaRPr>
                    </a:p>
                  </a:txBody>
                  <a:tcPr anchor="ctr"/>
                </a:tc>
                <a:tc hMerge="1">
                  <a:tcPr anchor="ctr"/>
                </a:tc>
                <a:tc hMerge="1">
                  <a:tcPr anchor="ct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436145" y="2364436"/>
            <a:ext cx="6997639" cy="454208"/>
          </a:xfrm>
        </p:spPr>
        <p:txBody>
          <a:bodyPr/>
          <a:lstStyle/>
          <a:p>
            <a:r>
              <a:rPr lang="zh-CN" altLang="en-US" sz="2000" dirty="0" smtClean="0"/>
              <a:t>第三部分 </a:t>
            </a:r>
            <a:r>
              <a:rPr lang="zh-CN" altLang="en-US" sz="2000" b="0" kern="1200" dirty="0" smtClean="0">
                <a:solidFill>
                  <a:srgbClr val="000000"/>
                </a:solidFill>
              </a:rPr>
              <a:t>注册</a:t>
            </a:r>
            <a:r>
              <a:rPr lang="zh-CN" altLang="en-US" sz="2000" b="0" kern="1200" dirty="0">
                <a:solidFill>
                  <a:srgbClr val="000000"/>
                </a:solidFill>
              </a:rPr>
              <a:t>制</a:t>
            </a:r>
            <a:r>
              <a:rPr lang="zh-CN" altLang="en-US" sz="2000" b="0" kern="1200" dirty="0" smtClean="0">
                <a:solidFill>
                  <a:srgbClr val="000000"/>
                </a:solidFill>
              </a:rPr>
              <a:t>审核实践情况的变化</a:t>
            </a:r>
            <a:br>
              <a:rPr lang="zh-CN" altLang="en-US" sz="2000" b="0" kern="1200" dirty="0">
                <a:solidFill>
                  <a:srgbClr val="000000"/>
                </a:solidFill>
              </a:rPr>
            </a:br>
            <a:br>
              <a:rPr lang="zh-CN" altLang="en-US" sz="2000" b="0" kern="1200" dirty="0">
                <a:solidFill>
                  <a:srgbClr val="000000"/>
                </a:solidFill>
              </a:rPr>
            </a:br>
            <a:br>
              <a:rPr lang="zh-CN" altLang="en-US" dirty="0" smtClean="0"/>
            </a:br>
            <a:br>
              <a:rPr lang="zh-CN" altLang="en-US" dirty="0" smtClean="0"/>
            </a:br>
            <a:br>
              <a:rPr lang="zh-CN" altLang="en-US" dirty="0" smtClean="0"/>
            </a:br>
            <a:br>
              <a:rPr lang="zh-CN" altLang="en-US" dirty="0" smtClean="0"/>
            </a:br>
            <a:br>
              <a:rPr lang="zh-CN" altLang="en-US" dirty="0" smtClean="0"/>
            </a:br>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3.1 </a:t>
            </a:r>
            <a:r>
              <a:rPr lang="zh-CN" altLang="en-US" sz="2000" kern="1200" dirty="0">
                <a:solidFill>
                  <a:srgbClr val="000000"/>
                </a:solidFill>
                <a:latin typeface="+mn-lt"/>
                <a:ea typeface="+mn-ea"/>
                <a:cs typeface="+mn-cs"/>
              </a:rPr>
              <a:t>现场检查、现场督导工作明显增多</a:t>
            </a:r>
            <a:endParaRPr lang="zh-CN" altLang="en-US" sz="2000" dirty="0">
              <a:latin typeface="+mn-lt"/>
              <a:ea typeface="+mn-ea"/>
            </a:endParaRPr>
          </a:p>
        </p:txBody>
      </p:sp>
      <p:sp>
        <p:nvSpPr>
          <p:cNvPr id="3" name="文本占位符 5"/>
          <p:cNvSpPr txBox="1"/>
          <p:nvPr/>
        </p:nvSpPr>
        <p:spPr>
          <a:xfrm>
            <a:off x="5096917" y="3120249"/>
            <a:ext cx="4319935" cy="313796"/>
          </a:xfrm>
          <a:prstGeom prst="rect">
            <a:avLst/>
          </a:prstGeom>
          <a:solidFill>
            <a:schemeClr val="accent2"/>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en-US" altLang="zh-CN" sz="1400" b="1" kern="0" dirty="0">
                <a:solidFill>
                  <a:srgbClr val="FFFFFF"/>
                </a:solidFill>
                <a:ea typeface="楷体_GB2312" panose="02010609030101010101" pitchFamily="49" charset="-122"/>
              </a:rPr>
              <a:t>2014</a:t>
            </a:r>
            <a:r>
              <a:rPr lang="zh-CN" altLang="en-US" sz="1400" b="1" kern="0" dirty="0">
                <a:solidFill>
                  <a:srgbClr val="FFFFFF"/>
                </a:solidFill>
                <a:ea typeface="楷体_GB2312" panose="02010609030101010101" pitchFamily="49" charset="-122"/>
              </a:rPr>
              <a:t>年至今各年份的抽查频次与抽取比率</a:t>
            </a:r>
            <a:endParaRPr lang="zh-CN" altLang="en-US" sz="1400" b="1" kern="0" dirty="0">
              <a:solidFill>
                <a:srgbClr val="FFFFFF"/>
              </a:solidFill>
              <a:ea typeface="楷体_GB2312" panose="02010609030101010101" pitchFamily="49" charset="-122"/>
            </a:endParaRPr>
          </a:p>
        </p:txBody>
      </p:sp>
      <p:sp>
        <p:nvSpPr>
          <p:cNvPr id="4" name="文本占位符 5"/>
          <p:cNvSpPr txBox="1"/>
          <p:nvPr/>
        </p:nvSpPr>
        <p:spPr>
          <a:xfrm>
            <a:off x="488999" y="1023155"/>
            <a:ext cx="8928001" cy="347763"/>
          </a:xfrm>
          <a:prstGeom prst="rect">
            <a:avLst/>
          </a:prstGeom>
          <a:solidFill>
            <a:srgbClr val="C01C20"/>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zh-CN" altLang="en-US" sz="1400" b="1" kern="0" dirty="0">
                <a:solidFill>
                  <a:srgbClr val="FFFFFF"/>
                </a:solidFill>
                <a:ea typeface="楷体_GB2312" panose="02010609030101010101" pitchFamily="49" charset="-122"/>
              </a:rPr>
              <a:t>现场检查由来已久，注册制下愈发严格</a:t>
            </a:r>
            <a:endParaRPr lang="zh-CN" altLang="en-US" sz="1400" b="1" kern="0" dirty="0">
              <a:solidFill>
                <a:srgbClr val="FFFFFF"/>
              </a:solidFill>
              <a:ea typeface="楷体_GB2312" panose="02010609030101010101" pitchFamily="49" charset="-122"/>
            </a:endParaRPr>
          </a:p>
        </p:txBody>
      </p:sp>
      <p:grpSp>
        <p:nvGrpSpPr>
          <p:cNvPr id="5" name="组合 4"/>
          <p:cNvGrpSpPr/>
          <p:nvPr/>
        </p:nvGrpSpPr>
        <p:grpSpPr>
          <a:xfrm>
            <a:off x="488851" y="1427381"/>
            <a:ext cx="8928001" cy="1507500"/>
            <a:chOff x="488950" y="1531391"/>
            <a:chExt cx="8928100" cy="1507500"/>
          </a:xfrm>
        </p:grpSpPr>
        <p:sp>
          <p:nvSpPr>
            <p:cNvPr id="6" name="矩形 5"/>
            <p:cNvSpPr/>
            <p:nvPr/>
          </p:nvSpPr>
          <p:spPr>
            <a:xfrm>
              <a:off x="488950" y="1531391"/>
              <a:ext cx="8928100" cy="1028853"/>
            </a:xfrm>
            <a:prstGeom prst="rect">
              <a:avLst/>
            </a:prstGeom>
            <a:ln>
              <a:noFill/>
            </a:ln>
          </p:spPr>
          <p:txBody>
            <a:bodyPr wrap="square" lIns="91422" tIns="45711" rIns="91422" bIns="45711">
              <a:spAutoFit/>
            </a:bodyPr>
            <a:lstStyle/>
            <a:p>
              <a:pPr marL="310515" lvl="0" indent="-310515" algn="just" defTabSz="993140">
                <a:lnSpc>
                  <a:spcPct val="130000"/>
                </a:lnSpc>
                <a:spcBef>
                  <a:spcPts val="600"/>
                </a:spcBef>
                <a:spcAft>
                  <a:spcPts val="600"/>
                </a:spcAft>
                <a:buClr>
                  <a:srgbClr val="C01C20"/>
                </a:buClr>
                <a:buSzPct val="80000"/>
                <a:buFont typeface="Wingdings" panose="05000000000000000000" pitchFamily="2" charset="2"/>
                <a:buChar char="n"/>
                <a:defRPr/>
              </a:pPr>
              <a:r>
                <a:rPr lang="en-US" altLang="zh-CN" sz="1200" kern="100" dirty="0">
                  <a:solidFill>
                    <a:srgbClr val="000000"/>
                  </a:solidFill>
                  <a:ea typeface="楷体_GB2312" panose="02010609030101010101" pitchFamily="49" charset="-122"/>
                  <a:cs typeface="Times New Roman" panose="02020603050405020304" pitchFamily="18" charset="0"/>
                </a:rPr>
                <a:t>2014</a:t>
              </a:r>
              <a:r>
                <a:rPr lang="zh-CN" altLang="en-US" sz="1200" kern="100" dirty="0">
                  <a:solidFill>
                    <a:srgbClr val="000000"/>
                  </a:solidFill>
                  <a:ea typeface="楷体_GB2312" panose="02010609030101010101" pitchFamily="49" charset="-122"/>
                  <a:cs typeface="Times New Roman" panose="02020603050405020304" pitchFamily="18" charset="0"/>
                </a:rPr>
                <a:t>年</a:t>
              </a:r>
              <a:r>
                <a:rPr lang="en-US" altLang="zh-CN" sz="1200" kern="100" dirty="0">
                  <a:solidFill>
                    <a:srgbClr val="000000"/>
                  </a:solidFill>
                  <a:ea typeface="楷体_GB2312" panose="02010609030101010101" pitchFamily="49" charset="-122"/>
                  <a:cs typeface="Times New Roman" panose="02020603050405020304" pitchFamily="18" charset="0"/>
                </a:rPr>
                <a:t>4</a:t>
              </a:r>
              <a:r>
                <a:rPr lang="zh-CN" altLang="en-US" sz="1200" kern="100" dirty="0">
                  <a:solidFill>
                    <a:srgbClr val="000000"/>
                  </a:solidFill>
                  <a:ea typeface="楷体_GB2312" panose="02010609030101010101" pitchFamily="49" charset="-122"/>
                  <a:cs typeface="Times New Roman" panose="02020603050405020304" pitchFamily="18" charset="0"/>
                </a:rPr>
                <a:t>月，证监会发布</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关于组织对首发企业信息披露质量进行抽查的通知</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，开始对拟</a:t>
              </a:r>
              <a:r>
                <a:rPr lang="en-US" altLang="zh-CN" sz="1200" kern="100" dirty="0">
                  <a:solidFill>
                    <a:srgbClr val="000000"/>
                  </a:solidFill>
                  <a:ea typeface="楷体_GB2312" panose="02010609030101010101" pitchFamily="49" charset="-122"/>
                  <a:cs typeface="Times New Roman" panose="02020603050405020304" pitchFamily="18" charset="0"/>
                </a:rPr>
                <a:t>IPO</a:t>
              </a:r>
              <a:r>
                <a:rPr lang="zh-CN" altLang="en-US" sz="1200" kern="100" dirty="0">
                  <a:solidFill>
                    <a:srgbClr val="000000"/>
                  </a:solidFill>
                  <a:ea typeface="楷体_GB2312" panose="02010609030101010101" pitchFamily="49" charset="-122"/>
                  <a:cs typeface="Times New Roman" panose="02020603050405020304" pitchFamily="18" charset="0"/>
                </a:rPr>
                <a:t>企业进行抽查检查，制度实施以来对首发信息披露质量的提高有一定的促进作用。随着</a:t>
              </a:r>
              <a:r>
                <a:rPr lang="en-US" altLang="zh-CN" sz="1200" kern="100" dirty="0">
                  <a:solidFill>
                    <a:srgbClr val="000000"/>
                  </a:solidFill>
                  <a:ea typeface="楷体_GB2312" panose="02010609030101010101" pitchFamily="49" charset="-122"/>
                  <a:cs typeface="Times New Roman" panose="02020603050405020304" pitchFamily="18" charset="0"/>
                </a:rPr>
                <a:t>2019</a:t>
              </a:r>
              <a:r>
                <a:rPr lang="zh-CN" altLang="en-US" sz="1200" kern="100" dirty="0">
                  <a:solidFill>
                    <a:srgbClr val="000000"/>
                  </a:solidFill>
                  <a:ea typeface="楷体_GB2312" panose="02010609030101010101" pitchFamily="49" charset="-122"/>
                  <a:cs typeface="Times New Roman" panose="02020603050405020304" pitchFamily="18" charset="0"/>
                </a:rPr>
                <a:t>年新</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证券法</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的颁布和注册制的推行，信息披露质量成为发行监管的“重中之重”。基于此，证监会于</a:t>
              </a:r>
              <a:r>
                <a:rPr lang="en-US" altLang="zh-CN" sz="1200" kern="100" dirty="0">
                  <a:solidFill>
                    <a:srgbClr val="000000"/>
                  </a:solidFill>
                  <a:ea typeface="楷体_GB2312" panose="02010609030101010101" pitchFamily="49" charset="-122"/>
                  <a:cs typeface="Times New Roman" panose="02020603050405020304" pitchFamily="18" charset="0"/>
                </a:rPr>
                <a:t>2021</a:t>
              </a:r>
              <a:r>
                <a:rPr lang="zh-CN" altLang="en-US" sz="1200" kern="100" dirty="0">
                  <a:solidFill>
                    <a:srgbClr val="000000"/>
                  </a:solidFill>
                  <a:ea typeface="楷体_GB2312" panose="02010609030101010101" pitchFamily="49" charset="-122"/>
                  <a:cs typeface="Times New Roman" panose="02020603050405020304" pitchFamily="18" charset="0"/>
                </a:rPr>
                <a:t>年</a:t>
              </a:r>
              <a:r>
                <a:rPr lang="en-US" altLang="zh-CN" sz="1200" kern="100" dirty="0">
                  <a:solidFill>
                    <a:srgbClr val="000000"/>
                  </a:solidFill>
                  <a:ea typeface="楷体_GB2312" panose="02010609030101010101" pitchFamily="49" charset="-122"/>
                  <a:cs typeface="Times New Roman" panose="02020603050405020304" pitchFamily="18" charset="0"/>
                </a:rPr>
                <a:t>1</a:t>
              </a:r>
              <a:r>
                <a:rPr lang="zh-CN" altLang="en-US" sz="1200" kern="100" dirty="0">
                  <a:solidFill>
                    <a:srgbClr val="000000"/>
                  </a:solidFill>
                  <a:ea typeface="楷体_GB2312" panose="02010609030101010101" pitchFamily="49" charset="-122"/>
                  <a:cs typeface="Times New Roman" panose="02020603050405020304" pitchFamily="18" charset="0"/>
                </a:rPr>
                <a:t>月发布</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首发企业现场检查规定</a:t>
              </a:r>
              <a:r>
                <a:rPr lang="en-US" altLang="zh-CN" sz="1200" kern="100" dirty="0">
                  <a:solidFill>
                    <a:srgbClr val="000000"/>
                  </a:solidFill>
                  <a:ea typeface="楷体_GB2312" panose="02010609030101010101" pitchFamily="49" charset="-122"/>
                  <a:cs typeface="Times New Roman" panose="02020603050405020304" pitchFamily="18" charset="0"/>
                </a:rPr>
                <a:t>》</a:t>
              </a:r>
              <a:r>
                <a:rPr lang="zh-CN" altLang="en-US" sz="1200" kern="100" dirty="0">
                  <a:solidFill>
                    <a:srgbClr val="000000"/>
                  </a:solidFill>
                  <a:ea typeface="楷体_GB2312" panose="02010609030101010101" pitchFamily="49" charset="-122"/>
                  <a:cs typeface="Times New Roman" panose="02020603050405020304" pitchFamily="18" charset="0"/>
                </a:rPr>
                <a:t>，以专项文件的形式细化</a:t>
              </a:r>
              <a:r>
                <a:rPr lang="zh-CN" altLang="en-US" sz="1200" kern="100" dirty="0">
                  <a:solidFill>
                    <a:srgbClr val="000000"/>
                  </a:solidFill>
                  <a:cs typeface="Times New Roman" panose="02020603050405020304" pitchFamily="18" charset="0"/>
                </a:rPr>
                <a:t>“双随机”（即检查对象与检查人员随机抽取并予以公示）机制为核心的</a:t>
              </a:r>
              <a:r>
                <a:rPr lang="zh-CN" altLang="en-US" sz="1200" kern="100" dirty="0">
                  <a:solidFill>
                    <a:srgbClr val="000000"/>
                  </a:solidFill>
                  <a:ea typeface="楷体_GB2312" panose="02010609030101010101" pitchFamily="49" charset="-122"/>
                  <a:cs typeface="Times New Roman" panose="02020603050405020304" pitchFamily="18" charset="0"/>
                </a:rPr>
                <a:t>现场检查相关制度，进一步强化</a:t>
              </a:r>
              <a:r>
                <a:rPr kumimoji="1" lang="en-US" altLang="zh-CN" sz="1200" kern="100" dirty="0">
                  <a:solidFill>
                    <a:srgbClr val="000000"/>
                  </a:solidFill>
                  <a:ea typeface="楷体_GB2312" panose="02010609030101010101" pitchFamily="49" charset="-122"/>
                  <a:cs typeface="Times New Roman" panose="02020603050405020304" pitchFamily="18" charset="0"/>
                </a:rPr>
                <a:t>IPO</a:t>
              </a:r>
              <a:r>
                <a:rPr kumimoji="1" lang="zh-CN" altLang="en-US" sz="1200" kern="100" dirty="0">
                  <a:solidFill>
                    <a:srgbClr val="000000"/>
                  </a:solidFill>
                  <a:ea typeface="楷体_GB2312" panose="02010609030101010101" pitchFamily="49" charset="-122"/>
                  <a:cs typeface="Times New Roman" panose="02020603050405020304" pitchFamily="18" charset="0"/>
                </a:rPr>
                <a:t>各环节全链条监管</a:t>
              </a:r>
              <a:endParaRPr kumimoji="1" lang="en-US" altLang="zh-CN" sz="1200" kern="100" dirty="0">
                <a:solidFill>
                  <a:srgbClr val="000000"/>
                </a:solidFill>
                <a:ea typeface="楷体_GB2312" panose="02010609030101010101" pitchFamily="49" charset="-122"/>
                <a:cs typeface="Times New Roman" panose="02020603050405020304" pitchFamily="18" charset="0"/>
              </a:endParaRPr>
            </a:p>
          </p:txBody>
        </p:sp>
        <p:sp>
          <p:nvSpPr>
            <p:cNvPr id="7" name="矩形 6"/>
            <p:cNvSpPr/>
            <p:nvPr/>
          </p:nvSpPr>
          <p:spPr>
            <a:xfrm>
              <a:off x="488950" y="2490169"/>
              <a:ext cx="8928100" cy="548722"/>
            </a:xfrm>
            <a:prstGeom prst="rect">
              <a:avLst/>
            </a:prstGeom>
            <a:ln>
              <a:noFill/>
            </a:ln>
          </p:spPr>
          <p:txBody>
            <a:bodyPr wrap="square" lIns="91422" tIns="45711" rIns="91422" bIns="45711">
              <a:spAutoFit/>
            </a:bodyPr>
            <a:lstStyle/>
            <a:p>
              <a:pPr marL="310515" lvl="0" indent="-310515" algn="just" defTabSz="993140">
                <a:lnSpc>
                  <a:spcPct val="130000"/>
                </a:lnSpc>
                <a:spcBef>
                  <a:spcPts val="600"/>
                </a:spcBef>
                <a:spcAft>
                  <a:spcPts val="600"/>
                </a:spcAft>
                <a:buClr>
                  <a:srgbClr val="C01C20"/>
                </a:buClr>
                <a:buSzPct val="80000"/>
                <a:buFont typeface="Wingdings" panose="05000000000000000000" pitchFamily="2" charset="2"/>
                <a:buChar char="n"/>
                <a:defRPr/>
              </a:pPr>
              <a:r>
                <a:rPr lang="en-US" altLang="zh-CN" sz="1200" kern="100" dirty="0">
                  <a:solidFill>
                    <a:srgbClr val="000000"/>
                  </a:solidFill>
                  <a:ea typeface="楷体_GB2312" panose="02010609030101010101" pitchFamily="49" charset="-122"/>
                  <a:cs typeface="Times New Roman" panose="02020603050405020304" pitchFamily="18" charset="0"/>
                </a:rPr>
                <a:t>2014</a:t>
              </a:r>
              <a:r>
                <a:rPr lang="zh-CN" altLang="en-US" sz="1200" kern="100" dirty="0">
                  <a:solidFill>
                    <a:srgbClr val="000000"/>
                  </a:solidFill>
                  <a:ea typeface="楷体_GB2312" panose="02010609030101010101" pitchFamily="49" charset="-122"/>
                  <a:cs typeface="Times New Roman" panose="02020603050405020304" pitchFamily="18" charset="0"/>
                </a:rPr>
                <a:t>年以来，证监会及中证协共进行了</a:t>
              </a:r>
              <a:r>
                <a:rPr lang="en-US" altLang="zh-CN" sz="1200" kern="100" dirty="0">
                  <a:solidFill>
                    <a:srgbClr val="000000"/>
                  </a:solidFill>
                  <a:ea typeface="楷体_GB2312" panose="02010609030101010101" pitchFamily="49" charset="-122"/>
                  <a:cs typeface="Times New Roman" panose="02020603050405020304" pitchFamily="18" charset="0"/>
                </a:rPr>
                <a:t>34</a:t>
              </a:r>
              <a:r>
                <a:rPr lang="zh-CN" altLang="en-US" sz="1200" kern="100" dirty="0">
                  <a:solidFill>
                    <a:srgbClr val="000000"/>
                  </a:solidFill>
                  <a:ea typeface="楷体_GB2312" panose="02010609030101010101" pitchFamily="49" charset="-122"/>
                  <a:cs typeface="Times New Roman" panose="02020603050405020304" pitchFamily="18" charset="0"/>
                </a:rPr>
                <a:t>次现场检查抽签，抽取范围为截至抽签当日已申报且尚未参与抽签的</a:t>
              </a:r>
              <a:r>
                <a:rPr lang="en-US" altLang="zh-CN" sz="1200" kern="100" dirty="0">
                  <a:solidFill>
                    <a:srgbClr val="000000"/>
                  </a:solidFill>
                  <a:ea typeface="楷体_GB2312" panose="02010609030101010101" pitchFamily="49" charset="-122"/>
                  <a:cs typeface="Times New Roman" panose="02020603050405020304" pitchFamily="18" charset="0"/>
                </a:rPr>
                <a:t>IPO</a:t>
              </a:r>
              <a:r>
                <a:rPr lang="zh-CN" altLang="en-US" sz="1200" kern="100" dirty="0">
                  <a:solidFill>
                    <a:srgbClr val="000000"/>
                  </a:solidFill>
                  <a:ea typeface="楷体_GB2312" panose="02010609030101010101" pitchFamily="49" charset="-122"/>
                  <a:cs typeface="Times New Roman" panose="02020603050405020304" pitchFamily="18" charset="0"/>
                </a:rPr>
                <a:t>企业，抽取比率为</a:t>
              </a:r>
              <a:r>
                <a:rPr lang="en-US" altLang="zh-CN" sz="1200" kern="100" dirty="0">
                  <a:solidFill>
                    <a:srgbClr val="000000"/>
                  </a:solidFill>
                  <a:ea typeface="楷体_GB2312" panose="02010609030101010101" pitchFamily="49" charset="-122"/>
                  <a:cs typeface="Times New Roman" panose="02020603050405020304" pitchFamily="18" charset="0"/>
                </a:rPr>
                <a:t>5%</a:t>
              </a:r>
              <a:r>
                <a:rPr lang="zh-CN" altLang="en-US" sz="1200" kern="100" dirty="0">
                  <a:solidFill>
                    <a:srgbClr val="000000"/>
                  </a:solidFill>
                  <a:ea typeface="楷体_GB2312" panose="02010609030101010101" pitchFamily="49" charset="-122"/>
                  <a:cs typeface="Times New Roman" panose="02020603050405020304" pitchFamily="18" charset="0"/>
                </a:rPr>
                <a:t>上下浮动。抽签频率方面，</a:t>
              </a:r>
              <a:r>
                <a:rPr lang="en-US" altLang="zh-CN" sz="1200" kern="100" dirty="0">
                  <a:solidFill>
                    <a:srgbClr val="000000"/>
                  </a:solidFill>
                  <a:ea typeface="楷体_GB2312" panose="02010609030101010101" pitchFamily="49" charset="-122"/>
                  <a:cs typeface="Times New Roman" panose="02020603050405020304" pitchFamily="18" charset="0"/>
                </a:rPr>
                <a:t>2014</a:t>
              </a:r>
              <a:r>
                <a:rPr lang="zh-CN" altLang="en-US" sz="1200" kern="100" dirty="0">
                  <a:solidFill>
                    <a:srgbClr val="000000"/>
                  </a:solidFill>
                  <a:ea typeface="楷体_GB2312" panose="02010609030101010101" pitchFamily="49" charset="-122"/>
                  <a:cs typeface="Times New Roman" panose="02020603050405020304" pitchFamily="18" charset="0"/>
                </a:rPr>
                <a:t>、</a:t>
              </a:r>
              <a:r>
                <a:rPr lang="en-US" altLang="zh-CN" sz="1200" kern="100" dirty="0">
                  <a:solidFill>
                    <a:srgbClr val="000000"/>
                  </a:solidFill>
                  <a:ea typeface="楷体_GB2312" panose="02010609030101010101" pitchFamily="49" charset="-122"/>
                  <a:cs typeface="Times New Roman" panose="02020603050405020304" pitchFamily="18" charset="0"/>
                </a:rPr>
                <a:t>2015</a:t>
              </a:r>
              <a:r>
                <a:rPr lang="zh-CN" altLang="en-US" sz="1200" kern="100" dirty="0">
                  <a:solidFill>
                    <a:srgbClr val="000000"/>
                  </a:solidFill>
                  <a:ea typeface="楷体_GB2312" panose="02010609030101010101" pitchFamily="49" charset="-122"/>
                  <a:cs typeface="Times New Roman" panose="02020603050405020304" pitchFamily="18" charset="0"/>
                </a:rPr>
                <a:t>年频率较高，目前基本保持在每年</a:t>
              </a:r>
              <a:r>
                <a:rPr lang="en-US" altLang="zh-CN" sz="1200" kern="100" dirty="0">
                  <a:solidFill>
                    <a:srgbClr val="000000"/>
                  </a:solidFill>
                  <a:ea typeface="楷体_GB2312" panose="02010609030101010101" pitchFamily="49" charset="-122"/>
                  <a:cs typeface="Times New Roman" panose="02020603050405020304" pitchFamily="18" charset="0"/>
                </a:rPr>
                <a:t>2</a:t>
              </a:r>
              <a:r>
                <a:rPr lang="zh-CN" altLang="en-US" sz="1200" kern="100" dirty="0">
                  <a:solidFill>
                    <a:srgbClr val="000000"/>
                  </a:solidFill>
                  <a:ea typeface="楷体_GB2312" panose="02010609030101010101" pitchFamily="49" charset="-122"/>
                  <a:cs typeface="Times New Roman" panose="02020603050405020304" pitchFamily="18" charset="0"/>
                </a:rPr>
                <a:t>次左右，并根据申报企业数量适当调整</a:t>
              </a:r>
              <a:endParaRPr kumimoji="1" lang="en-US" altLang="zh-CN" sz="1200" kern="100" dirty="0">
                <a:solidFill>
                  <a:srgbClr val="000000"/>
                </a:solidFill>
                <a:ea typeface="楷体_GB2312" panose="02010609030101010101" pitchFamily="49" charset="-122"/>
                <a:cs typeface="Times New Roman" panose="02020603050405020304" pitchFamily="18" charset="0"/>
              </a:endParaRPr>
            </a:p>
          </p:txBody>
        </p:sp>
      </p:grpSp>
      <p:grpSp>
        <p:nvGrpSpPr>
          <p:cNvPr id="8" name="组合 7"/>
          <p:cNvGrpSpPr/>
          <p:nvPr/>
        </p:nvGrpSpPr>
        <p:grpSpPr>
          <a:xfrm>
            <a:off x="488851" y="3120249"/>
            <a:ext cx="4319936" cy="2673609"/>
            <a:chOff x="5097017" y="3279420"/>
            <a:chExt cx="4319936" cy="2673609"/>
          </a:xfrm>
        </p:grpSpPr>
        <p:sp>
          <p:nvSpPr>
            <p:cNvPr id="9" name="文本占位符 5"/>
            <p:cNvSpPr txBox="1"/>
            <p:nvPr/>
          </p:nvSpPr>
          <p:spPr>
            <a:xfrm>
              <a:off x="5097018" y="3279420"/>
              <a:ext cx="4319933" cy="313796"/>
            </a:xfrm>
            <a:prstGeom prst="rect">
              <a:avLst/>
            </a:prstGeom>
            <a:solidFill>
              <a:schemeClr val="accent2"/>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en-US" altLang="zh-CN" sz="1400" b="1" kern="0" dirty="0">
                  <a:solidFill>
                    <a:srgbClr val="FFFFFF"/>
                  </a:solidFill>
                  <a:ea typeface="楷体_GB2312" panose="02010609030101010101" pitchFamily="49" charset="-122"/>
                </a:rPr>
                <a:t>2014</a:t>
              </a:r>
              <a:r>
                <a:rPr lang="zh-CN" altLang="en-US" sz="1400" b="1" kern="0" dirty="0">
                  <a:solidFill>
                    <a:srgbClr val="FFFFFF"/>
                  </a:solidFill>
                  <a:ea typeface="楷体_GB2312" panose="02010609030101010101" pitchFamily="49" charset="-122"/>
                </a:rPr>
                <a:t>年至今各年份的抽查范围与抽取数量</a:t>
              </a:r>
              <a:endParaRPr lang="zh-CN" altLang="en-US" sz="1400" b="1" kern="0" dirty="0">
                <a:solidFill>
                  <a:srgbClr val="FFFFFF"/>
                </a:solidFill>
                <a:ea typeface="楷体_GB2312" panose="02010609030101010101" pitchFamily="49" charset="-122"/>
              </a:endParaRPr>
            </a:p>
          </p:txBody>
        </p:sp>
        <p:graphicFrame>
          <p:nvGraphicFramePr>
            <p:cNvPr id="10" name="Group 4"/>
            <p:cNvGraphicFramePr/>
            <p:nvPr/>
          </p:nvGraphicFramePr>
          <p:xfrm>
            <a:off x="5097017" y="3660178"/>
            <a:ext cx="4319936" cy="2292851"/>
          </p:xfrm>
          <a:graphic>
            <a:graphicData uri="http://schemas.openxmlformats.org/drawingml/2006/table">
              <a:tbl>
                <a:tblPr/>
                <a:tblGrid>
                  <a:gridCol w="1079984"/>
                  <a:gridCol w="1079984"/>
                  <a:gridCol w="1079984"/>
                  <a:gridCol w="1079984"/>
                </a:tblGrid>
                <a:tr h="241067">
                  <a:tc>
                    <a:txBody>
                      <a:bodyPr/>
                      <a:lstStyle>
                        <a:lvl1pPr marL="0" algn="l" defTabSz="914400" rtl="0" eaLnBrk="1" latinLnBrk="0" hangingPunct="1">
                          <a:defRPr sz="1800" kern="1200">
                            <a:solidFill>
                              <a:schemeClr val="tx1"/>
                            </a:solidFill>
                            <a:latin typeface="Arial" panose="020B0604020202020204"/>
                            <a:ea typeface="楷体_GB2312" panose="02010609030101010101" pitchFamily="49" charset="-122"/>
                          </a:defRPr>
                        </a:lvl1pPr>
                        <a:lvl2pPr marL="457200" algn="l" defTabSz="914400" rtl="0" eaLnBrk="1" latinLnBrk="0" hangingPunct="1">
                          <a:defRPr sz="1800" kern="1200">
                            <a:solidFill>
                              <a:schemeClr val="tx1"/>
                            </a:solidFill>
                            <a:latin typeface="Arial" panose="020B0604020202020204"/>
                            <a:ea typeface="楷体_GB2312" panose="02010609030101010101" pitchFamily="49" charset="-122"/>
                          </a:defRPr>
                        </a:lvl2pPr>
                        <a:lvl3pPr marL="914400" algn="l" defTabSz="914400" rtl="0" eaLnBrk="1" latinLnBrk="0" hangingPunct="1">
                          <a:defRPr sz="1800" kern="1200">
                            <a:solidFill>
                              <a:schemeClr val="tx1"/>
                            </a:solidFill>
                            <a:latin typeface="Arial" panose="020B0604020202020204"/>
                            <a:ea typeface="楷体_GB2312" panose="02010609030101010101" pitchFamily="49" charset="-122"/>
                          </a:defRPr>
                        </a:lvl3pPr>
                        <a:lvl4pPr marL="1371600" algn="l" defTabSz="914400" rtl="0" eaLnBrk="1" latinLnBrk="0" hangingPunct="1">
                          <a:defRPr sz="1800" kern="1200">
                            <a:solidFill>
                              <a:schemeClr val="tx1"/>
                            </a:solidFill>
                            <a:latin typeface="Arial" panose="020B0604020202020204"/>
                            <a:ea typeface="楷体_GB2312" panose="02010609030101010101" pitchFamily="49" charset="-122"/>
                          </a:defRPr>
                        </a:lvl4pPr>
                        <a:lvl5pPr marL="1828800" algn="l" defTabSz="914400" rtl="0" eaLnBrk="1" latinLnBrk="0" hangingPunct="1">
                          <a:defRPr sz="1800" kern="1200">
                            <a:solidFill>
                              <a:schemeClr val="tx1"/>
                            </a:solidFill>
                            <a:latin typeface="Arial" panose="020B0604020202020204"/>
                            <a:ea typeface="楷体_GB2312" panose="02010609030101010101" pitchFamily="49" charset="-122"/>
                          </a:defRPr>
                        </a:lvl5pPr>
                        <a:lvl6pPr marL="2286000" algn="l" defTabSz="914400" rtl="0" eaLnBrk="1" latinLnBrk="0" hangingPunct="1">
                          <a:defRPr sz="1800" kern="1200">
                            <a:solidFill>
                              <a:schemeClr val="tx1"/>
                            </a:solidFill>
                            <a:latin typeface="Arial" panose="020B0604020202020204"/>
                            <a:ea typeface="楷体_GB2312" panose="02010609030101010101" pitchFamily="49" charset="-122"/>
                          </a:defRPr>
                        </a:lvl6pPr>
                        <a:lvl7pPr marL="2743200" algn="l" defTabSz="914400" rtl="0" eaLnBrk="1" latinLnBrk="0" hangingPunct="1">
                          <a:defRPr sz="1800" kern="1200">
                            <a:solidFill>
                              <a:schemeClr val="tx1"/>
                            </a:solidFill>
                            <a:latin typeface="Arial" panose="020B0604020202020204"/>
                            <a:ea typeface="楷体_GB2312" panose="02010609030101010101" pitchFamily="49" charset="-122"/>
                          </a:defRPr>
                        </a:lvl7pPr>
                        <a:lvl8pPr marL="3200400" algn="l" defTabSz="914400" rtl="0" eaLnBrk="1" latinLnBrk="0" hangingPunct="1">
                          <a:defRPr sz="1800" kern="1200">
                            <a:solidFill>
                              <a:schemeClr val="tx1"/>
                            </a:solidFill>
                            <a:latin typeface="Arial" panose="020B0604020202020204"/>
                            <a:ea typeface="楷体_GB2312" panose="02010609030101010101" pitchFamily="49" charset="-122"/>
                          </a:defRPr>
                        </a:lvl8pPr>
                        <a:lvl9pPr marL="3657600" algn="l" defTabSz="914400" rtl="0" eaLnBrk="1" latinLnBrk="0" hangingPunct="1">
                          <a:defRPr sz="1800" kern="1200">
                            <a:solidFill>
                              <a:schemeClr val="tx1"/>
                            </a:solidFill>
                            <a:latin typeface="Arial" panose="020B0604020202020204"/>
                            <a:ea typeface="楷体_GB2312" panose="02010609030101010101" pitchFamily="49" charset="-122"/>
                          </a:defRPr>
                        </a:lvl9pPr>
                      </a:lstStyle>
                      <a:p>
                        <a:pPr marL="0" marR="0" lvl="0" indent="0" algn="ctr" defTabSz="914400" rtl="0" eaLnBrk="1" fontAlgn="ctr" latinLnBrk="0" hangingPunct="1">
                          <a:lnSpc>
                            <a:spcPct val="100000"/>
                          </a:lnSpc>
                          <a:spcBef>
                            <a:spcPts val="0"/>
                          </a:spcBef>
                          <a:spcAft>
                            <a:spcPts val="0"/>
                          </a:spcAft>
                          <a:buClrTx/>
                          <a:buSzTx/>
                          <a:buFontTx/>
                          <a:buNone/>
                        </a:pPr>
                        <a:r>
                          <a:rPr kumimoji="0" lang="zh-CN" altLang="en-US" sz="1100" b="1" i="0" u="none" strike="noStrike" cap="none" normalizeH="0" baseline="0" dirty="0">
                            <a:ln>
                              <a:noFill/>
                            </a:ln>
                            <a:solidFill>
                              <a:schemeClr val="tx1"/>
                            </a:solidFill>
                            <a:effectLst/>
                            <a:latin typeface="Arial" panose="020B0604020202020204" pitchFamily="34" charset="0"/>
                            <a:ea typeface="楷体_GB2312" panose="02010609030101010101" pitchFamily="49" charset="-122"/>
                          </a:rPr>
                          <a:t>年份</a:t>
                        </a:r>
                        <a:endParaRPr kumimoji="0" lang="zh-CN" altLang="en-US" sz="1100" b="0" i="0" u="none" strike="noStrike" cap="none" normalizeH="0" baseline="0" dirty="0">
                          <a:ln>
                            <a:noFill/>
                          </a:ln>
                          <a:solidFill>
                            <a:schemeClr val="tx1"/>
                          </a:solidFill>
                          <a:effectLst/>
                          <a:latin typeface="Arial" panose="020B0604020202020204" pitchFamily="34" charset="0"/>
                          <a:ea typeface="楷体_GB2312" panose="02010609030101010101" pitchFamily="49" charset="-122"/>
                        </a:endParaRPr>
                      </a:p>
                    </a:txBody>
                    <a:tcPr marL="90000" marR="90000" marT="3600" marB="3600" anchor="ct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14400" rtl="0" eaLnBrk="1" latinLnBrk="0" hangingPunct="1">
                          <a:defRPr sz="1800" kern="1200">
                            <a:solidFill>
                              <a:schemeClr val="tx1"/>
                            </a:solidFill>
                            <a:latin typeface="Arial" panose="020B0604020202020204"/>
                            <a:ea typeface="楷体_GB2312" panose="02010609030101010101" pitchFamily="49" charset="-122"/>
                          </a:defRPr>
                        </a:lvl1pPr>
                        <a:lvl2pPr marL="457200" algn="l" defTabSz="914400" rtl="0" eaLnBrk="1" latinLnBrk="0" hangingPunct="1">
                          <a:defRPr sz="1800" kern="1200">
                            <a:solidFill>
                              <a:schemeClr val="tx1"/>
                            </a:solidFill>
                            <a:latin typeface="Arial" panose="020B0604020202020204"/>
                            <a:ea typeface="楷体_GB2312" panose="02010609030101010101" pitchFamily="49" charset="-122"/>
                          </a:defRPr>
                        </a:lvl2pPr>
                        <a:lvl3pPr marL="914400" algn="l" defTabSz="914400" rtl="0" eaLnBrk="1" latinLnBrk="0" hangingPunct="1">
                          <a:defRPr sz="1800" kern="1200">
                            <a:solidFill>
                              <a:schemeClr val="tx1"/>
                            </a:solidFill>
                            <a:latin typeface="Arial" panose="020B0604020202020204"/>
                            <a:ea typeface="楷体_GB2312" panose="02010609030101010101" pitchFamily="49" charset="-122"/>
                          </a:defRPr>
                        </a:lvl3pPr>
                        <a:lvl4pPr marL="1371600" algn="l" defTabSz="914400" rtl="0" eaLnBrk="1" latinLnBrk="0" hangingPunct="1">
                          <a:defRPr sz="1800" kern="1200">
                            <a:solidFill>
                              <a:schemeClr val="tx1"/>
                            </a:solidFill>
                            <a:latin typeface="Arial" panose="020B0604020202020204"/>
                            <a:ea typeface="楷体_GB2312" panose="02010609030101010101" pitchFamily="49" charset="-122"/>
                          </a:defRPr>
                        </a:lvl4pPr>
                        <a:lvl5pPr marL="1828800" algn="l" defTabSz="914400" rtl="0" eaLnBrk="1" latinLnBrk="0" hangingPunct="1">
                          <a:defRPr sz="1800" kern="1200">
                            <a:solidFill>
                              <a:schemeClr val="tx1"/>
                            </a:solidFill>
                            <a:latin typeface="Arial" panose="020B0604020202020204"/>
                            <a:ea typeface="楷体_GB2312" panose="02010609030101010101" pitchFamily="49" charset="-122"/>
                          </a:defRPr>
                        </a:lvl5pPr>
                        <a:lvl6pPr marL="2286000" algn="l" defTabSz="914400" rtl="0" eaLnBrk="1" latinLnBrk="0" hangingPunct="1">
                          <a:defRPr sz="1800" kern="1200">
                            <a:solidFill>
                              <a:schemeClr val="tx1"/>
                            </a:solidFill>
                            <a:latin typeface="Arial" panose="020B0604020202020204"/>
                            <a:ea typeface="楷体_GB2312" panose="02010609030101010101" pitchFamily="49" charset="-122"/>
                          </a:defRPr>
                        </a:lvl6pPr>
                        <a:lvl7pPr marL="2743200" algn="l" defTabSz="914400" rtl="0" eaLnBrk="1" latinLnBrk="0" hangingPunct="1">
                          <a:defRPr sz="1800" kern="1200">
                            <a:solidFill>
                              <a:schemeClr val="tx1"/>
                            </a:solidFill>
                            <a:latin typeface="Arial" panose="020B0604020202020204"/>
                            <a:ea typeface="楷体_GB2312" panose="02010609030101010101" pitchFamily="49" charset="-122"/>
                          </a:defRPr>
                        </a:lvl7pPr>
                        <a:lvl8pPr marL="3200400" algn="l" defTabSz="914400" rtl="0" eaLnBrk="1" latinLnBrk="0" hangingPunct="1">
                          <a:defRPr sz="1800" kern="1200">
                            <a:solidFill>
                              <a:schemeClr val="tx1"/>
                            </a:solidFill>
                            <a:latin typeface="Arial" panose="020B0604020202020204"/>
                            <a:ea typeface="楷体_GB2312" panose="02010609030101010101" pitchFamily="49" charset="-122"/>
                          </a:defRPr>
                        </a:lvl8pPr>
                        <a:lvl9pPr marL="3657600" algn="l" defTabSz="914400" rtl="0" eaLnBrk="1" latinLnBrk="0" hangingPunct="1">
                          <a:defRPr sz="1800" kern="1200">
                            <a:solidFill>
                              <a:schemeClr val="tx1"/>
                            </a:solidFill>
                            <a:latin typeface="Arial" panose="020B0604020202020204"/>
                            <a:ea typeface="楷体_GB2312" panose="02010609030101010101" pitchFamily="49" charset="-122"/>
                          </a:defRPr>
                        </a:lvl9pPr>
                      </a:lstStyle>
                      <a:p>
                        <a:pPr marL="0" marR="0" lvl="0" indent="0" algn="ctr" defTabSz="914400" rtl="0" eaLnBrk="1" fontAlgn="ctr" latinLnBrk="0" hangingPunct="1">
                          <a:lnSpc>
                            <a:spcPct val="100000"/>
                          </a:lnSpc>
                          <a:spcBef>
                            <a:spcPts val="0"/>
                          </a:spcBef>
                          <a:spcAft>
                            <a:spcPts val="0"/>
                          </a:spcAft>
                          <a:buClrTx/>
                          <a:buSzTx/>
                          <a:buFontTx/>
                          <a:buNone/>
                        </a:pPr>
                        <a:r>
                          <a:rPr kumimoji="0" lang="zh-CN" altLang="en-US" sz="1100" b="1" i="0" u="none" strike="noStrike" cap="none" normalizeH="0" baseline="0" dirty="0">
                            <a:ln>
                              <a:noFill/>
                            </a:ln>
                            <a:solidFill>
                              <a:schemeClr val="tx1"/>
                            </a:solidFill>
                            <a:effectLst/>
                            <a:latin typeface="Arial" panose="020B0604020202020204" pitchFamily="34" charset="0"/>
                            <a:ea typeface="楷体_GB2312" panose="02010609030101010101" pitchFamily="49" charset="-122"/>
                          </a:rPr>
                          <a:t>抽查范围</a:t>
                        </a:r>
                        <a:endParaRPr kumimoji="0" lang="zh-CN" altLang="en-US" sz="1100" b="1" i="0" u="none" strike="noStrike" cap="none" normalizeH="0" baseline="0" dirty="0">
                          <a:ln>
                            <a:noFill/>
                          </a:ln>
                          <a:solidFill>
                            <a:schemeClr val="tx1"/>
                          </a:solidFill>
                          <a:effectLst/>
                          <a:latin typeface="Arial" panose="020B0604020202020204" pitchFamily="34" charset="0"/>
                          <a:ea typeface="楷体_GB2312" panose="02010609030101010101" pitchFamily="49" charset="-122"/>
                        </a:endParaRPr>
                      </a:p>
                    </a:txBody>
                    <a:tcPr marL="90000" marR="90000" marT="3600" marB="3600" anchor="ct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14400" rtl="0" eaLnBrk="1" latinLnBrk="0" hangingPunct="1">
                          <a:defRPr sz="1800" kern="1200">
                            <a:solidFill>
                              <a:schemeClr val="tx1"/>
                            </a:solidFill>
                            <a:latin typeface="Arial" panose="020B0604020202020204"/>
                            <a:ea typeface="楷体_GB2312" panose="02010609030101010101" pitchFamily="49" charset="-122"/>
                          </a:defRPr>
                        </a:lvl1pPr>
                        <a:lvl2pPr marL="457200" algn="l" defTabSz="914400" rtl="0" eaLnBrk="1" latinLnBrk="0" hangingPunct="1">
                          <a:defRPr sz="1800" kern="1200">
                            <a:solidFill>
                              <a:schemeClr val="tx1"/>
                            </a:solidFill>
                            <a:latin typeface="Arial" panose="020B0604020202020204"/>
                            <a:ea typeface="楷体_GB2312" panose="02010609030101010101" pitchFamily="49" charset="-122"/>
                          </a:defRPr>
                        </a:lvl2pPr>
                        <a:lvl3pPr marL="914400" algn="l" defTabSz="914400" rtl="0" eaLnBrk="1" latinLnBrk="0" hangingPunct="1">
                          <a:defRPr sz="1800" kern="1200">
                            <a:solidFill>
                              <a:schemeClr val="tx1"/>
                            </a:solidFill>
                            <a:latin typeface="Arial" panose="020B0604020202020204"/>
                            <a:ea typeface="楷体_GB2312" panose="02010609030101010101" pitchFamily="49" charset="-122"/>
                          </a:defRPr>
                        </a:lvl3pPr>
                        <a:lvl4pPr marL="1371600" algn="l" defTabSz="914400" rtl="0" eaLnBrk="1" latinLnBrk="0" hangingPunct="1">
                          <a:defRPr sz="1800" kern="1200">
                            <a:solidFill>
                              <a:schemeClr val="tx1"/>
                            </a:solidFill>
                            <a:latin typeface="Arial" panose="020B0604020202020204"/>
                            <a:ea typeface="楷体_GB2312" panose="02010609030101010101" pitchFamily="49" charset="-122"/>
                          </a:defRPr>
                        </a:lvl4pPr>
                        <a:lvl5pPr marL="1828800" algn="l" defTabSz="914400" rtl="0" eaLnBrk="1" latinLnBrk="0" hangingPunct="1">
                          <a:defRPr sz="1800" kern="1200">
                            <a:solidFill>
                              <a:schemeClr val="tx1"/>
                            </a:solidFill>
                            <a:latin typeface="Arial" panose="020B0604020202020204"/>
                            <a:ea typeface="楷体_GB2312" panose="02010609030101010101" pitchFamily="49" charset="-122"/>
                          </a:defRPr>
                        </a:lvl5pPr>
                        <a:lvl6pPr marL="2286000" algn="l" defTabSz="914400" rtl="0" eaLnBrk="1" latinLnBrk="0" hangingPunct="1">
                          <a:defRPr sz="1800" kern="1200">
                            <a:solidFill>
                              <a:schemeClr val="tx1"/>
                            </a:solidFill>
                            <a:latin typeface="Arial" panose="020B0604020202020204"/>
                            <a:ea typeface="楷体_GB2312" panose="02010609030101010101" pitchFamily="49" charset="-122"/>
                          </a:defRPr>
                        </a:lvl6pPr>
                        <a:lvl7pPr marL="2743200" algn="l" defTabSz="914400" rtl="0" eaLnBrk="1" latinLnBrk="0" hangingPunct="1">
                          <a:defRPr sz="1800" kern="1200">
                            <a:solidFill>
                              <a:schemeClr val="tx1"/>
                            </a:solidFill>
                            <a:latin typeface="Arial" panose="020B0604020202020204"/>
                            <a:ea typeface="楷体_GB2312" panose="02010609030101010101" pitchFamily="49" charset="-122"/>
                          </a:defRPr>
                        </a:lvl7pPr>
                        <a:lvl8pPr marL="3200400" algn="l" defTabSz="914400" rtl="0" eaLnBrk="1" latinLnBrk="0" hangingPunct="1">
                          <a:defRPr sz="1800" kern="1200">
                            <a:solidFill>
                              <a:schemeClr val="tx1"/>
                            </a:solidFill>
                            <a:latin typeface="Arial" panose="020B0604020202020204"/>
                            <a:ea typeface="楷体_GB2312" panose="02010609030101010101" pitchFamily="49" charset="-122"/>
                          </a:defRPr>
                        </a:lvl8pPr>
                        <a:lvl9pPr marL="3657600" algn="l" defTabSz="914400" rtl="0" eaLnBrk="1" latinLnBrk="0" hangingPunct="1">
                          <a:defRPr sz="1800" kern="1200">
                            <a:solidFill>
                              <a:schemeClr val="tx1"/>
                            </a:solidFill>
                            <a:latin typeface="Arial" panose="020B0604020202020204"/>
                            <a:ea typeface="楷体_GB2312" panose="02010609030101010101" pitchFamily="49" charset="-122"/>
                          </a:defRPr>
                        </a:lvl9pPr>
                      </a:lstStyle>
                      <a:p>
                        <a:pPr marL="0" marR="0" lvl="0" indent="0" algn="ctr" defTabSz="914400" rtl="0" eaLnBrk="1" fontAlgn="ctr" latinLnBrk="0" hangingPunct="1">
                          <a:lnSpc>
                            <a:spcPct val="100000"/>
                          </a:lnSpc>
                          <a:spcBef>
                            <a:spcPts val="0"/>
                          </a:spcBef>
                          <a:spcAft>
                            <a:spcPts val="0"/>
                          </a:spcAft>
                          <a:buClrTx/>
                          <a:buSzTx/>
                          <a:buFontTx/>
                          <a:buNone/>
                        </a:pPr>
                        <a:r>
                          <a:rPr kumimoji="0" lang="zh-CN" altLang="en-US" sz="1100" b="1" i="0" u="none" strike="noStrike" cap="none" normalizeH="0" baseline="0" dirty="0">
                            <a:ln>
                              <a:noFill/>
                            </a:ln>
                            <a:solidFill>
                              <a:schemeClr val="tx1"/>
                            </a:solidFill>
                            <a:effectLst/>
                            <a:latin typeface="Arial" panose="020B0604020202020204" pitchFamily="34" charset="0"/>
                            <a:ea typeface="楷体_GB2312" panose="02010609030101010101" pitchFamily="49" charset="-122"/>
                          </a:rPr>
                          <a:t>抽取数量</a:t>
                        </a:r>
                        <a:endParaRPr kumimoji="0" lang="zh-CN" altLang="en-US" sz="1100" b="0" i="0" u="none" strike="noStrike" cap="none" normalizeH="0" baseline="0" dirty="0">
                          <a:ln>
                            <a:noFill/>
                          </a:ln>
                          <a:solidFill>
                            <a:schemeClr val="tx1"/>
                          </a:solidFill>
                          <a:effectLst/>
                          <a:latin typeface="Arial" panose="020B0604020202020204" pitchFamily="34" charset="0"/>
                          <a:ea typeface="楷体_GB2312" panose="02010609030101010101" pitchFamily="49" charset="-122"/>
                        </a:endParaRPr>
                      </a:p>
                    </a:txBody>
                    <a:tcPr marL="90000" marR="90000" marT="3600" marB="3600" anchor="ct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pPr>
                        <a:r>
                          <a:rPr kumimoji="0" lang="zh-CN" altLang="en-US" sz="1100" b="1" i="0" u="none" strike="noStrike" kern="1200" cap="none" normalizeH="0" baseline="0" dirty="0">
                            <a:ln>
                              <a:noFill/>
                            </a:ln>
                            <a:solidFill>
                              <a:schemeClr val="tx1"/>
                            </a:solidFill>
                            <a:effectLst/>
                            <a:latin typeface="Arial" panose="020B0604020202020204" pitchFamily="34" charset="0"/>
                            <a:ea typeface="楷体_GB2312" panose="02010609030101010101" pitchFamily="49" charset="-122"/>
                            <a:cs typeface="+mn-cs"/>
                          </a:rPr>
                          <a:t>抽取比率</a:t>
                        </a:r>
                        <a:endParaRPr kumimoji="0" lang="zh-CN" altLang="en-US" sz="1100" b="1" i="0" u="none" strike="noStrike" kern="1200" cap="none" normalizeH="0" baseline="0" dirty="0">
                          <a:ln>
                            <a:noFill/>
                          </a:ln>
                          <a:solidFill>
                            <a:schemeClr val="tx1"/>
                          </a:solidFill>
                          <a:effectLst/>
                          <a:latin typeface="Arial" panose="020B0604020202020204" pitchFamily="34" charset="0"/>
                          <a:ea typeface="楷体_GB2312" panose="02010609030101010101" pitchFamily="49" charset="-122"/>
                          <a:cs typeface="+mn-cs"/>
                        </a:endParaRPr>
                      </a:p>
                    </a:txBody>
                    <a:tcPr marL="90000" marR="90000" marT="3600" marB="3600" anchor="ct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85000"/>
                        </a:schemeClr>
                      </a:solidFill>
                    </a:tcPr>
                  </a:tc>
                </a:tr>
                <a:tr h="227976">
                  <a:tc>
                    <a:txBody>
                      <a:bodyPr/>
                      <a:lstStyle>
                        <a:lvl1pPr marL="0" algn="l" defTabSz="914400" rtl="0" eaLnBrk="1" latinLnBrk="0" hangingPunct="1">
                          <a:defRPr sz="1800" kern="1200">
                            <a:solidFill>
                              <a:schemeClr val="tx1"/>
                            </a:solidFill>
                            <a:latin typeface="Arial" panose="020B0604020202020204"/>
                            <a:ea typeface="楷体_GB2312" panose="02010609030101010101" pitchFamily="49" charset="-122"/>
                          </a:defRPr>
                        </a:lvl1pPr>
                        <a:lvl2pPr marL="457200" algn="l" defTabSz="914400" rtl="0" eaLnBrk="1" latinLnBrk="0" hangingPunct="1">
                          <a:defRPr sz="1800" kern="1200">
                            <a:solidFill>
                              <a:schemeClr val="tx1"/>
                            </a:solidFill>
                            <a:latin typeface="Arial" panose="020B0604020202020204"/>
                            <a:ea typeface="楷体_GB2312" panose="02010609030101010101" pitchFamily="49" charset="-122"/>
                          </a:defRPr>
                        </a:lvl2pPr>
                        <a:lvl3pPr marL="914400" algn="l" defTabSz="914400" rtl="0" eaLnBrk="1" latinLnBrk="0" hangingPunct="1">
                          <a:defRPr sz="1800" kern="1200">
                            <a:solidFill>
                              <a:schemeClr val="tx1"/>
                            </a:solidFill>
                            <a:latin typeface="Arial" panose="020B0604020202020204"/>
                            <a:ea typeface="楷体_GB2312" panose="02010609030101010101" pitchFamily="49" charset="-122"/>
                          </a:defRPr>
                        </a:lvl3pPr>
                        <a:lvl4pPr marL="1371600" algn="l" defTabSz="914400" rtl="0" eaLnBrk="1" latinLnBrk="0" hangingPunct="1">
                          <a:defRPr sz="1800" kern="1200">
                            <a:solidFill>
                              <a:schemeClr val="tx1"/>
                            </a:solidFill>
                            <a:latin typeface="Arial" panose="020B0604020202020204"/>
                            <a:ea typeface="楷体_GB2312" panose="02010609030101010101" pitchFamily="49" charset="-122"/>
                          </a:defRPr>
                        </a:lvl4pPr>
                        <a:lvl5pPr marL="1828800" algn="l" defTabSz="914400" rtl="0" eaLnBrk="1" latinLnBrk="0" hangingPunct="1">
                          <a:defRPr sz="1800" kern="1200">
                            <a:solidFill>
                              <a:schemeClr val="tx1"/>
                            </a:solidFill>
                            <a:latin typeface="Arial" panose="020B0604020202020204"/>
                            <a:ea typeface="楷体_GB2312" panose="02010609030101010101" pitchFamily="49" charset="-122"/>
                          </a:defRPr>
                        </a:lvl5pPr>
                        <a:lvl6pPr marL="2286000" algn="l" defTabSz="914400" rtl="0" eaLnBrk="1" latinLnBrk="0" hangingPunct="1">
                          <a:defRPr sz="1800" kern="1200">
                            <a:solidFill>
                              <a:schemeClr val="tx1"/>
                            </a:solidFill>
                            <a:latin typeface="Arial" panose="020B0604020202020204"/>
                            <a:ea typeface="楷体_GB2312" panose="02010609030101010101" pitchFamily="49" charset="-122"/>
                          </a:defRPr>
                        </a:lvl6pPr>
                        <a:lvl7pPr marL="2743200" algn="l" defTabSz="914400" rtl="0" eaLnBrk="1" latinLnBrk="0" hangingPunct="1">
                          <a:defRPr sz="1800" kern="1200">
                            <a:solidFill>
                              <a:schemeClr val="tx1"/>
                            </a:solidFill>
                            <a:latin typeface="Arial" panose="020B0604020202020204"/>
                            <a:ea typeface="楷体_GB2312" panose="02010609030101010101" pitchFamily="49" charset="-122"/>
                          </a:defRPr>
                        </a:lvl7pPr>
                        <a:lvl8pPr marL="3200400" algn="l" defTabSz="914400" rtl="0" eaLnBrk="1" latinLnBrk="0" hangingPunct="1">
                          <a:defRPr sz="1800" kern="1200">
                            <a:solidFill>
                              <a:schemeClr val="tx1"/>
                            </a:solidFill>
                            <a:latin typeface="Arial" panose="020B0604020202020204"/>
                            <a:ea typeface="楷体_GB2312" panose="02010609030101010101" pitchFamily="49" charset="-122"/>
                          </a:defRPr>
                        </a:lvl8pPr>
                        <a:lvl9pPr marL="3657600" algn="l" defTabSz="914400" rtl="0" eaLnBrk="1" latinLnBrk="0" hangingPunct="1">
                          <a:defRPr sz="1800" kern="1200">
                            <a:solidFill>
                              <a:schemeClr val="tx1"/>
                            </a:solidFill>
                            <a:latin typeface="Arial" panose="020B0604020202020204"/>
                            <a:ea typeface="楷体_GB2312" panose="02010609030101010101" pitchFamily="49" charset="-122"/>
                          </a:defRPr>
                        </a:lvl9p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2014</a:t>
                        </a:r>
                        <a:endParaRPr lang="zh-CN" altLang="en-US"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220</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11</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5.00%</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lvl1pPr marL="0" algn="l" defTabSz="914400" rtl="0" eaLnBrk="1" latinLnBrk="0" hangingPunct="1">
                          <a:defRPr sz="1800" kern="1200">
                            <a:solidFill>
                              <a:schemeClr val="tx1"/>
                            </a:solidFill>
                            <a:latin typeface="Arial" panose="020B0604020202020204"/>
                            <a:ea typeface="楷体_GB2312" panose="02010609030101010101" pitchFamily="49" charset="-122"/>
                          </a:defRPr>
                        </a:lvl1pPr>
                        <a:lvl2pPr marL="457200" algn="l" defTabSz="914400" rtl="0" eaLnBrk="1" latinLnBrk="0" hangingPunct="1">
                          <a:defRPr sz="1800" kern="1200">
                            <a:solidFill>
                              <a:schemeClr val="tx1"/>
                            </a:solidFill>
                            <a:latin typeface="Arial" panose="020B0604020202020204"/>
                            <a:ea typeface="楷体_GB2312" panose="02010609030101010101" pitchFamily="49" charset="-122"/>
                          </a:defRPr>
                        </a:lvl2pPr>
                        <a:lvl3pPr marL="914400" algn="l" defTabSz="914400" rtl="0" eaLnBrk="1" latinLnBrk="0" hangingPunct="1">
                          <a:defRPr sz="1800" kern="1200">
                            <a:solidFill>
                              <a:schemeClr val="tx1"/>
                            </a:solidFill>
                            <a:latin typeface="Arial" panose="020B0604020202020204"/>
                            <a:ea typeface="楷体_GB2312" panose="02010609030101010101" pitchFamily="49" charset="-122"/>
                          </a:defRPr>
                        </a:lvl3pPr>
                        <a:lvl4pPr marL="1371600" algn="l" defTabSz="914400" rtl="0" eaLnBrk="1" latinLnBrk="0" hangingPunct="1">
                          <a:defRPr sz="1800" kern="1200">
                            <a:solidFill>
                              <a:schemeClr val="tx1"/>
                            </a:solidFill>
                            <a:latin typeface="Arial" panose="020B0604020202020204"/>
                            <a:ea typeface="楷体_GB2312" panose="02010609030101010101" pitchFamily="49" charset="-122"/>
                          </a:defRPr>
                        </a:lvl4pPr>
                        <a:lvl5pPr marL="1828800" algn="l" defTabSz="914400" rtl="0" eaLnBrk="1" latinLnBrk="0" hangingPunct="1">
                          <a:defRPr sz="1800" kern="1200">
                            <a:solidFill>
                              <a:schemeClr val="tx1"/>
                            </a:solidFill>
                            <a:latin typeface="Arial" panose="020B0604020202020204"/>
                            <a:ea typeface="楷体_GB2312" panose="02010609030101010101" pitchFamily="49" charset="-122"/>
                          </a:defRPr>
                        </a:lvl5pPr>
                        <a:lvl6pPr marL="2286000" algn="l" defTabSz="914400" rtl="0" eaLnBrk="1" latinLnBrk="0" hangingPunct="1">
                          <a:defRPr sz="1800" kern="1200">
                            <a:solidFill>
                              <a:schemeClr val="tx1"/>
                            </a:solidFill>
                            <a:latin typeface="Arial" panose="020B0604020202020204"/>
                            <a:ea typeface="楷体_GB2312" panose="02010609030101010101" pitchFamily="49" charset="-122"/>
                          </a:defRPr>
                        </a:lvl6pPr>
                        <a:lvl7pPr marL="2743200" algn="l" defTabSz="914400" rtl="0" eaLnBrk="1" latinLnBrk="0" hangingPunct="1">
                          <a:defRPr sz="1800" kern="1200">
                            <a:solidFill>
                              <a:schemeClr val="tx1"/>
                            </a:solidFill>
                            <a:latin typeface="Arial" panose="020B0604020202020204"/>
                            <a:ea typeface="楷体_GB2312" panose="02010609030101010101" pitchFamily="49" charset="-122"/>
                          </a:defRPr>
                        </a:lvl7pPr>
                        <a:lvl8pPr marL="3200400" algn="l" defTabSz="914400" rtl="0" eaLnBrk="1" latinLnBrk="0" hangingPunct="1">
                          <a:defRPr sz="1800" kern="1200">
                            <a:solidFill>
                              <a:schemeClr val="tx1"/>
                            </a:solidFill>
                            <a:latin typeface="Arial" panose="020B0604020202020204"/>
                            <a:ea typeface="楷体_GB2312" panose="02010609030101010101" pitchFamily="49" charset="-122"/>
                          </a:defRPr>
                        </a:lvl8pPr>
                        <a:lvl9pPr marL="3657600" algn="l" defTabSz="914400" rtl="0" eaLnBrk="1" latinLnBrk="0" hangingPunct="1">
                          <a:defRPr sz="1800" kern="1200">
                            <a:solidFill>
                              <a:schemeClr val="tx1"/>
                            </a:solidFill>
                            <a:latin typeface="Arial" panose="020B0604020202020204"/>
                            <a:ea typeface="楷体_GB2312" panose="02010609030101010101" pitchFamily="49" charset="-122"/>
                          </a:defRPr>
                        </a:lvl9p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2015</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519</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26</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5.01%</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2016</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300</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15</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5.00%</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2017</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638</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32</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5.02%</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2018</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rPr>
                          <a:t>145</a:t>
                        </a:r>
                        <a:endPar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7</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rPr>
                          <a:t>4.83%</a:t>
                        </a:r>
                        <a:endPar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2019</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323</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16</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4.95%</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2020</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rPr>
                          <a:t>153</a:t>
                        </a:r>
                        <a:endPar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8</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5.23%</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2021</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rPr>
                          <a:t>909</a:t>
                        </a:r>
                        <a:endParaRPr lang="en-US" altLang="zh-CN" sz="1100" b="0" i="0" u="none" strike="noStrike" kern="1200" baseline="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46</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5.06%</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r h="227976">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rgbClr val="000000"/>
                            </a:solidFill>
                            <a:latin typeface="Arial" panose="020B0604020202020204" pitchFamily="34" charset="0"/>
                            <a:ea typeface="楷体_GB2312" panose="02010609030101010101" pitchFamily="49" charset="-122"/>
                            <a:cs typeface="+mn-cs"/>
                          </a:rPr>
                          <a:t>2022</a:t>
                        </a:r>
                        <a:endParaRPr lang="zh-CN" altLang="en-US" sz="1100" b="0" i="0" u="none" strike="noStrike" kern="1200" baseline="0" dirty="0">
                          <a:solidFill>
                            <a:srgbClr val="000000"/>
                          </a:solidFill>
                          <a:latin typeface="Arial" panose="020B0604020202020204" pitchFamily="34" charset="0"/>
                          <a:ea typeface="楷体_GB2312" panose="02010609030101010101" pitchFamily="49" charset="-122"/>
                          <a:cs typeface="+mn-cs"/>
                        </a:endParaRPr>
                      </a:p>
                    </a:txBody>
                    <a:tcPr marL="90000" marR="90000" marT="3600" marB="36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689</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34</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spcBef>
                            <a:spcPts val="0"/>
                          </a:spcBef>
                          <a:spcAft>
                            <a:spcPts val="0"/>
                          </a:spcAft>
                        </a:pPr>
                        <a:r>
                          <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rPr>
                          <a:t>4.93%</a:t>
                        </a:r>
                        <a:endParaRPr lang="en-US" altLang="zh-CN" sz="1100" b="0" i="0" u="none" strike="noStrike" kern="1200" baseline="0" dirty="0">
                          <a:solidFill>
                            <a:schemeClr val="tx1"/>
                          </a:solidFill>
                          <a:latin typeface="Arial" panose="020B0604020202020204" pitchFamily="34" charset="0"/>
                          <a:ea typeface="楷体_GB2312" panose="02010609030101010101" pitchFamily="49" charset="-122"/>
                          <a:cs typeface="+mn-cs"/>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a:noFill/>
                      </a:lnTlToBr>
                      <a:lnBlToTr>
                        <a:noFill/>
                      </a:lnBlToTr>
                      <a:noFill/>
                    </a:tcPr>
                  </a:tc>
                </a:tr>
              </a:tbl>
            </a:graphicData>
          </a:graphic>
        </p:graphicFrame>
      </p:grpSp>
      <p:graphicFrame>
        <p:nvGraphicFramePr>
          <p:cNvPr id="13" name="图表 12"/>
          <p:cNvGraphicFramePr/>
          <p:nvPr/>
        </p:nvGraphicFramePr>
        <p:xfrm>
          <a:off x="5096917" y="3474118"/>
          <a:ext cx="4320000" cy="245160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3.1 </a:t>
            </a:r>
            <a:r>
              <a:rPr lang="zh-CN" altLang="en-US" sz="2000" kern="1200" dirty="0">
                <a:solidFill>
                  <a:srgbClr val="000000"/>
                </a:solidFill>
                <a:latin typeface="+mn-lt"/>
                <a:ea typeface="+mn-ea"/>
                <a:cs typeface="+mn-cs"/>
              </a:rPr>
              <a:t>现场检查、现场督导工作明显增多（续）</a:t>
            </a:r>
            <a:endParaRPr lang="zh-CN" altLang="en-US" sz="2000" dirty="0">
              <a:latin typeface="+mn-lt"/>
              <a:ea typeface="+mn-ea"/>
            </a:endParaRPr>
          </a:p>
        </p:txBody>
      </p:sp>
      <p:graphicFrame>
        <p:nvGraphicFramePr>
          <p:cNvPr id="16" name="表格 15"/>
          <p:cNvGraphicFramePr>
            <a:graphicFrameLocks noGrp="1"/>
          </p:cNvGraphicFramePr>
          <p:nvPr/>
        </p:nvGraphicFramePr>
        <p:xfrm>
          <a:off x="488950" y="2841931"/>
          <a:ext cx="8928099" cy="2982382"/>
        </p:xfrm>
        <a:graphic>
          <a:graphicData uri="http://schemas.openxmlformats.org/drawingml/2006/table">
            <a:tbl>
              <a:tblPr/>
              <a:tblGrid>
                <a:gridCol w="928884"/>
                <a:gridCol w="3164440"/>
                <a:gridCol w="382941"/>
                <a:gridCol w="962973"/>
                <a:gridCol w="1787703"/>
                <a:gridCol w="1701158"/>
              </a:tblGrid>
              <a:tr h="285152">
                <a:tc gridSpan="2">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r>
                        <a:rPr lang="zh-CN" altLang="en-US" sz="1400" b="1" u="none" strike="noStrike" dirty="0">
                          <a:solidFill>
                            <a:schemeClr val="bg1"/>
                          </a:solidFill>
                          <a:effectLst/>
                          <a:latin typeface="+mn-ea"/>
                          <a:ea typeface="+mn-ea"/>
                        </a:rPr>
                        <a:t>监督体系</a:t>
                      </a:r>
                      <a:endParaRPr lang="zh-CN" altLang="en-US" sz="1400" b="1" i="0" u="none" strike="noStrike" dirty="0">
                        <a:solidFill>
                          <a:schemeClr val="bg1"/>
                        </a:solidFill>
                        <a:effectLst/>
                        <a:latin typeface="+mn-ea"/>
                        <a:ea typeface="+mn-ea"/>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5663"/>
                    </a:solidFill>
                  </a:tcPr>
                </a:tc>
                <a:tc hMerge="1">
                  <a:tcPr marL="7767" marR="7767" marT="77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1C20"/>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endParaRPr lang="zh-CN" altLang="en-US" sz="1400" b="1" i="0" u="none" strike="noStrike" dirty="0">
                        <a:solidFill>
                          <a:schemeClr val="bg1"/>
                        </a:solidFill>
                        <a:effectLst/>
                        <a:latin typeface="+mn-ea"/>
                        <a:ea typeface="+mn-ea"/>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r>
                        <a:rPr lang="zh-CN" altLang="en-US" sz="1400" b="1" u="none" strike="noStrike" dirty="0">
                          <a:solidFill>
                            <a:schemeClr val="bg1"/>
                          </a:solidFill>
                          <a:effectLst/>
                          <a:latin typeface="+mn-ea"/>
                          <a:ea typeface="+mn-ea"/>
                        </a:rPr>
                        <a:t>项目</a:t>
                      </a:r>
                      <a:endParaRPr lang="zh-CN" altLang="en-US" sz="1400" b="1" i="0" u="none" strike="noStrike" dirty="0">
                        <a:solidFill>
                          <a:schemeClr val="bg1"/>
                        </a:solidFill>
                        <a:effectLst/>
                        <a:latin typeface="+mn-ea"/>
                        <a:ea typeface="+mn-ea"/>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5663"/>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r>
                        <a:rPr lang="zh-CN" altLang="en-US" sz="1400" b="1" u="none" strike="noStrike" dirty="0">
                          <a:solidFill>
                            <a:schemeClr val="bg1"/>
                          </a:solidFill>
                          <a:effectLst/>
                          <a:latin typeface="+mn-ea"/>
                          <a:ea typeface="+mn-ea"/>
                        </a:rPr>
                        <a:t>现场检查</a:t>
                      </a:r>
                      <a:endParaRPr lang="zh-CN" altLang="en-US" sz="1400" b="1" i="0" u="none" strike="noStrike" dirty="0">
                        <a:solidFill>
                          <a:schemeClr val="bg1"/>
                        </a:solidFill>
                        <a:effectLst/>
                        <a:latin typeface="+mn-ea"/>
                        <a:ea typeface="+mn-ea"/>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5663"/>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r>
                        <a:rPr lang="zh-CN" altLang="en-US" sz="1400" b="1" u="none" strike="noStrike" dirty="0">
                          <a:solidFill>
                            <a:schemeClr val="bg1"/>
                          </a:solidFill>
                          <a:effectLst/>
                          <a:latin typeface="+mn-ea"/>
                          <a:ea typeface="+mn-ea"/>
                        </a:rPr>
                        <a:t>现场督导</a:t>
                      </a:r>
                      <a:endParaRPr lang="zh-CN" altLang="en-US" sz="1400" b="1" i="0" u="none" strike="noStrike" dirty="0">
                        <a:solidFill>
                          <a:schemeClr val="bg1"/>
                        </a:solidFill>
                        <a:effectLst/>
                        <a:latin typeface="+mn-ea"/>
                        <a:ea typeface="+mn-ea"/>
                      </a:endParaRP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5663"/>
                    </a:solidFill>
                  </a:tcPr>
                </a:tc>
              </a:tr>
              <a:tr h="543985">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监管目标</a:t>
                      </a:r>
                      <a:endParaRPr lang="zh-CN" altLang="en-US" sz="12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把好资本市场入口关，从源头上提高上市公司质量</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50000"/>
                        </a:lnSpc>
                      </a:pP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对象</a:t>
                      </a: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lvl="0" algn="l" fontAlgn="ctr">
                        <a:lnSpc>
                          <a:spcPct val="100000"/>
                        </a:lnSpc>
                      </a:pPr>
                      <a:r>
                        <a:rPr lang="zh-CN" altLang="en-US" sz="1100" u="none" strike="noStrike" dirty="0">
                          <a:effectLst/>
                          <a:latin typeface="+mn-ea"/>
                          <a:ea typeface="+mn-ea"/>
                        </a:rPr>
                        <a:t>发行人为主，同步关注中介执业质量</a:t>
                      </a:r>
                      <a:endParaRPr lang="zh-CN" altLang="en-US" sz="1100" b="0" i="0" u="none" strike="noStrike" dirty="0">
                        <a:solidFill>
                          <a:srgbClr val="000000"/>
                        </a:solidFill>
                        <a:effectLst/>
                        <a:latin typeface="+mn-ea"/>
                        <a:ea typeface="+mn-ea"/>
                      </a:endParaRPr>
                    </a:p>
                  </a:txBody>
                  <a:tcPr marL="163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中介机构执业质量为主</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r>
              <a:tr h="528441">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监管尺度</a:t>
                      </a:r>
                      <a:endParaRPr lang="zh-CN" altLang="en-US" sz="12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聚焦重大风险，严打财务造假</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50000"/>
                        </a:lnSpc>
                      </a:pP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场所</a:t>
                      </a: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lvl="0" algn="l" fontAlgn="ctr">
                        <a:lnSpc>
                          <a:spcPct val="100000"/>
                        </a:lnSpc>
                      </a:pPr>
                      <a:r>
                        <a:rPr lang="zh-CN" altLang="en-US" sz="1100" u="none" strike="noStrike" dirty="0">
                          <a:effectLst/>
                          <a:latin typeface="+mn-ea"/>
                          <a:ea typeface="+mn-ea"/>
                        </a:rPr>
                        <a:t>发行人现场</a:t>
                      </a:r>
                      <a:endParaRPr lang="zh-CN" altLang="en-US" sz="1100" b="0" i="0" u="none" strike="noStrike" dirty="0">
                        <a:solidFill>
                          <a:srgbClr val="000000"/>
                        </a:solidFill>
                        <a:effectLst/>
                        <a:latin typeface="+mn-ea"/>
                        <a:ea typeface="+mn-ea"/>
                      </a:endParaRPr>
                    </a:p>
                  </a:txBody>
                  <a:tcPr marL="163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保荐机构现场</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r>
              <a:tr h="517186">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监管态度</a:t>
                      </a:r>
                      <a:endParaRPr lang="zh-CN" altLang="en-US" sz="12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专业对话，既真检实查，又尊重市场主体</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50000"/>
                        </a:lnSpc>
                      </a:pP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关注</a:t>
                      </a: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lvl="0" algn="l" fontAlgn="ctr">
                        <a:lnSpc>
                          <a:spcPct val="100000"/>
                        </a:lnSpc>
                      </a:pPr>
                      <a:r>
                        <a:rPr lang="zh-CN" altLang="en-US" sz="1100" u="none" strike="noStrike" dirty="0">
                          <a:effectLst/>
                          <a:latin typeface="+mn-ea"/>
                          <a:ea typeface="+mn-ea"/>
                        </a:rPr>
                        <a:t>问题导向</a:t>
                      </a:r>
                      <a:r>
                        <a:rPr lang="en-US" altLang="zh-CN" sz="1100" u="none" strike="noStrike" dirty="0">
                          <a:effectLst/>
                          <a:latin typeface="+mn-ea"/>
                          <a:ea typeface="+mn-ea"/>
                        </a:rPr>
                        <a:t>+</a:t>
                      </a:r>
                      <a:r>
                        <a:rPr lang="zh-CN" altLang="en-US" sz="1100" u="none" strike="noStrike" dirty="0">
                          <a:effectLst/>
                          <a:latin typeface="+mn-ea"/>
                          <a:ea typeface="+mn-ea"/>
                        </a:rPr>
                        <a:t>随机抽取</a:t>
                      </a:r>
                      <a:endParaRPr lang="zh-CN" altLang="en-US" sz="1100" b="0" i="0" u="none" strike="noStrike" dirty="0">
                        <a:solidFill>
                          <a:srgbClr val="000000"/>
                        </a:solidFill>
                        <a:effectLst/>
                        <a:latin typeface="+mn-ea"/>
                        <a:ea typeface="+mn-ea"/>
                      </a:endParaRPr>
                    </a:p>
                  </a:txBody>
                  <a:tcPr marL="163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问题导向</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r>
              <a:tr h="543985">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监管思路</a:t>
                      </a:r>
                      <a:endParaRPr lang="zh-CN" altLang="en-US" sz="12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理解业务，识别风险，关注重大异常、矛盾和差异</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50000"/>
                        </a:lnSpc>
                      </a:pP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时限</a:t>
                      </a: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lvl="0" algn="l" fontAlgn="ctr">
                        <a:lnSpc>
                          <a:spcPct val="100000"/>
                        </a:lnSpc>
                      </a:pPr>
                      <a:r>
                        <a:rPr lang="en-US" altLang="zh-CN" sz="1100" u="none" strike="noStrike" dirty="0">
                          <a:effectLst/>
                          <a:latin typeface="+mn-ea"/>
                          <a:ea typeface="+mn-ea"/>
                        </a:rPr>
                        <a:t>3-4</a:t>
                      </a:r>
                      <a:r>
                        <a:rPr lang="zh-CN" altLang="en-US" sz="1100" u="none" strike="noStrike" dirty="0">
                          <a:effectLst/>
                          <a:latin typeface="+mn-ea"/>
                          <a:ea typeface="+mn-ea"/>
                        </a:rPr>
                        <a:t>周左右</a:t>
                      </a:r>
                      <a:endParaRPr lang="zh-CN" altLang="en-US" sz="1100" b="0" i="0" u="none" strike="noStrike" dirty="0">
                        <a:solidFill>
                          <a:srgbClr val="000000"/>
                        </a:solidFill>
                        <a:effectLst/>
                        <a:latin typeface="+mn-ea"/>
                        <a:ea typeface="+mn-ea"/>
                      </a:endParaRPr>
                    </a:p>
                  </a:txBody>
                  <a:tcPr marL="163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一般不超过</a:t>
                      </a:r>
                      <a:r>
                        <a:rPr lang="en-US" altLang="zh-CN" sz="1100" u="none" strike="noStrike" dirty="0">
                          <a:effectLst/>
                          <a:latin typeface="+mn-ea"/>
                          <a:ea typeface="+mn-ea"/>
                        </a:rPr>
                        <a:t>2</a:t>
                      </a:r>
                      <a:r>
                        <a:rPr lang="zh-CN" altLang="en-US" sz="1100" u="none" strike="noStrike" dirty="0">
                          <a:effectLst/>
                          <a:latin typeface="+mn-ea"/>
                          <a:ea typeface="+mn-ea"/>
                        </a:rPr>
                        <a:t>周</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E7E7E7"/>
                    </a:solidFill>
                  </a:tcPr>
                </a:tc>
              </a:tr>
              <a:tr h="543985">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监管红线</a:t>
                      </a:r>
                      <a:endParaRPr lang="zh-CN" altLang="en-US" sz="12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E7E7E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法规明确禁止条款，无商量余地</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E7E7E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50000"/>
                        </a:lnSpc>
                      </a:pP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ctr" fontAlgn="ctr">
                        <a:lnSpc>
                          <a:spcPct val="100000"/>
                        </a:lnSpc>
                      </a:pPr>
                      <a:r>
                        <a:rPr lang="zh-CN" altLang="en-US" sz="1200" b="1" u="none" strike="noStrike" dirty="0">
                          <a:effectLst/>
                          <a:latin typeface="+mn-ea"/>
                          <a:ea typeface="+mn-ea"/>
                        </a:rPr>
                        <a:t>方式</a:t>
                      </a:r>
                      <a:endParaRPr lang="zh-CN" altLang="en-US" sz="1200" b="1"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E7E7E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lvl="0" algn="l" fontAlgn="ctr">
                        <a:lnSpc>
                          <a:spcPct val="100000"/>
                        </a:lnSpc>
                      </a:pPr>
                      <a:r>
                        <a:rPr lang="zh-CN" altLang="en-US" sz="1100" u="none" strike="noStrike" dirty="0">
                          <a:effectLst/>
                          <a:latin typeface="+mn-ea"/>
                          <a:ea typeface="+mn-ea"/>
                        </a:rPr>
                        <a:t>清仓查库，内查外调，</a:t>
                      </a:r>
                      <a:endParaRPr lang="en-US" altLang="zh-CN" sz="1100" u="none" strike="noStrike" dirty="0">
                        <a:effectLst/>
                        <a:latin typeface="+mn-ea"/>
                        <a:ea typeface="+mn-ea"/>
                      </a:endParaRPr>
                    </a:p>
                    <a:p>
                      <a:pPr lvl="0" algn="l" fontAlgn="ctr">
                        <a:lnSpc>
                          <a:spcPct val="100000"/>
                        </a:lnSpc>
                      </a:pPr>
                      <a:r>
                        <a:rPr lang="zh-CN" altLang="en-US" sz="1100" u="none" strike="noStrike" dirty="0">
                          <a:effectLst/>
                          <a:latin typeface="+mn-ea"/>
                          <a:ea typeface="+mn-ea"/>
                        </a:rPr>
                        <a:t>以合法合规为主</a:t>
                      </a:r>
                      <a:endParaRPr lang="zh-CN" altLang="en-US" sz="1100" b="0" i="0" u="none" strike="noStrike" dirty="0">
                        <a:solidFill>
                          <a:srgbClr val="000000"/>
                        </a:solidFill>
                        <a:effectLst/>
                        <a:latin typeface="+mn-ea"/>
                        <a:ea typeface="+mn-ea"/>
                      </a:endParaRPr>
                    </a:p>
                  </a:txBody>
                  <a:tcPr marL="163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E7E7E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楷体_GB2312" panose="02010609030101010101" pitchFamily="49" charset="-122"/>
                        </a:defRPr>
                      </a:lvl1pPr>
                      <a:lvl2pPr marL="495300" algn="l" defTabSz="990600" rtl="0" eaLnBrk="1" latinLnBrk="0" hangingPunct="1">
                        <a:defRPr sz="1950" kern="1200">
                          <a:solidFill>
                            <a:schemeClr val="tx1"/>
                          </a:solidFill>
                          <a:latin typeface="Arial" panose="020B0604020202020204"/>
                          <a:ea typeface="楷体_GB2312" panose="02010609030101010101" pitchFamily="49" charset="-122"/>
                        </a:defRPr>
                      </a:lvl2pPr>
                      <a:lvl3pPr marL="990600" algn="l" defTabSz="990600" rtl="0" eaLnBrk="1" latinLnBrk="0" hangingPunct="1">
                        <a:defRPr sz="1950" kern="1200">
                          <a:solidFill>
                            <a:schemeClr val="tx1"/>
                          </a:solidFill>
                          <a:latin typeface="Arial" panose="020B0604020202020204"/>
                          <a:ea typeface="楷体_GB2312" panose="02010609030101010101" pitchFamily="49" charset="-122"/>
                        </a:defRPr>
                      </a:lvl3pPr>
                      <a:lvl4pPr marL="1485900" algn="l" defTabSz="990600" rtl="0" eaLnBrk="1" latinLnBrk="0" hangingPunct="1">
                        <a:defRPr sz="1950" kern="1200">
                          <a:solidFill>
                            <a:schemeClr val="tx1"/>
                          </a:solidFill>
                          <a:latin typeface="Arial" panose="020B0604020202020204"/>
                          <a:ea typeface="楷体_GB2312" panose="02010609030101010101" pitchFamily="49" charset="-122"/>
                        </a:defRPr>
                      </a:lvl4pPr>
                      <a:lvl5pPr marL="1981200" algn="l" defTabSz="990600" rtl="0" eaLnBrk="1" latinLnBrk="0" hangingPunct="1">
                        <a:defRPr sz="1950" kern="1200">
                          <a:solidFill>
                            <a:schemeClr val="tx1"/>
                          </a:solidFill>
                          <a:latin typeface="Arial" panose="020B0604020202020204"/>
                          <a:ea typeface="楷体_GB2312" panose="02010609030101010101" pitchFamily="49" charset="-122"/>
                        </a:defRPr>
                      </a:lvl5pPr>
                      <a:lvl6pPr marL="2476500" algn="l" defTabSz="990600" rtl="0" eaLnBrk="1" latinLnBrk="0" hangingPunct="1">
                        <a:defRPr sz="1950" kern="1200">
                          <a:solidFill>
                            <a:schemeClr val="tx1"/>
                          </a:solidFill>
                          <a:latin typeface="Arial" panose="020B0604020202020204"/>
                          <a:ea typeface="楷体_GB2312" panose="02010609030101010101" pitchFamily="49" charset="-122"/>
                        </a:defRPr>
                      </a:lvl6pPr>
                      <a:lvl7pPr marL="2971800" algn="l" defTabSz="990600" rtl="0" eaLnBrk="1" latinLnBrk="0" hangingPunct="1">
                        <a:defRPr sz="1950" kern="1200">
                          <a:solidFill>
                            <a:schemeClr val="tx1"/>
                          </a:solidFill>
                          <a:latin typeface="Arial" panose="020B0604020202020204"/>
                          <a:ea typeface="楷体_GB2312" panose="02010609030101010101" pitchFamily="49" charset="-122"/>
                        </a:defRPr>
                      </a:lvl7pPr>
                      <a:lvl8pPr marL="3467100" algn="l" defTabSz="990600" rtl="0" eaLnBrk="1" latinLnBrk="0" hangingPunct="1">
                        <a:defRPr sz="1950" kern="1200">
                          <a:solidFill>
                            <a:schemeClr val="tx1"/>
                          </a:solidFill>
                          <a:latin typeface="Arial" panose="020B0604020202020204"/>
                          <a:ea typeface="楷体_GB2312" panose="02010609030101010101" pitchFamily="49" charset="-122"/>
                        </a:defRPr>
                      </a:lvl8pPr>
                      <a:lvl9pPr marL="3962400" algn="l" defTabSz="990600" rtl="0" eaLnBrk="1" latinLnBrk="0" hangingPunct="1">
                        <a:defRPr sz="1950" kern="1200">
                          <a:solidFill>
                            <a:schemeClr val="tx1"/>
                          </a:solidFill>
                          <a:latin typeface="Arial" panose="020B0604020202020204"/>
                          <a:ea typeface="楷体_GB2312" panose="02010609030101010101" pitchFamily="49" charset="-122"/>
                        </a:defRPr>
                      </a:lvl9pPr>
                    </a:lstStyle>
                    <a:p>
                      <a:pPr algn="l" fontAlgn="ctr">
                        <a:lnSpc>
                          <a:spcPct val="100000"/>
                        </a:lnSpc>
                      </a:pPr>
                      <a:r>
                        <a:rPr lang="zh-CN" altLang="en-US" sz="1100" u="none" strike="noStrike" dirty="0">
                          <a:effectLst/>
                          <a:latin typeface="+mn-ea"/>
                          <a:ea typeface="+mn-ea"/>
                        </a:rPr>
                        <a:t>现场问询，底稿验证，以信息披露为主</a:t>
                      </a:r>
                      <a:endParaRPr lang="zh-CN" altLang="en-US" sz="1100" b="0" i="0" u="none" strike="noStrike" dirty="0">
                        <a:solidFill>
                          <a:srgbClr val="000000"/>
                        </a:solidFill>
                        <a:effectLst/>
                        <a:latin typeface="+mn-ea"/>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E7E7E7"/>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7" name="文本占位符 5"/>
          <p:cNvSpPr txBox="1"/>
          <p:nvPr/>
        </p:nvSpPr>
        <p:spPr>
          <a:xfrm>
            <a:off x="488950" y="2438939"/>
            <a:ext cx="4104010"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相同点</a:t>
            </a:r>
            <a:endParaRPr lang="zh-CN" altLang="en-US" dirty="0"/>
          </a:p>
        </p:txBody>
      </p:sp>
      <p:sp>
        <p:nvSpPr>
          <p:cNvPr id="18" name="文本占位符 5"/>
          <p:cNvSpPr txBox="1"/>
          <p:nvPr/>
        </p:nvSpPr>
        <p:spPr>
          <a:xfrm>
            <a:off x="4953000" y="2438939"/>
            <a:ext cx="445608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不同点</a:t>
            </a:r>
            <a:endParaRPr lang="zh-CN" altLang="en-US" dirty="0"/>
          </a:p>
        </p:txBody>
      </p:sp>
      <p:sp>
        <p:nvSpPr>
          <p:cNvPr id="19" name="Rectangle 3"/>
          <p:cNvSpPr>
            <a:spLocks noChangeArrowheads="1"/>
          </p:cNvSpPr>
          <p:nvPr/>
        </p:nvSpPr>
        <p:spPr bwMode="auto">
          <a:xfrm>
            <a:off x="404068" y="1398795"/>
            <a:ext cx="9012981" cy="1028871"/>
          </a:xfrm>
          <a:prstGeom prst="rect">
            <a:avLst/>
          </a:prstGeom>
          <a:noFill/>
          <a:ln w="9525" algn="ctr">
            <a:noFill/>
            <a:miter lim="800000"/>
          </a:ln>
        </p:spPr>
        <p:txBody>
          <a:bodyPr wrap="square">
            <a:spAutoFit/>
          </a:bodyPr>
          <a:lstStyle/>
          <a:p>
            <a:pPr marL="168275" indent="-168275" defTabSz="769620">
              <a:lnSpc>
                <a:spcPct val="130000"/>
              </a:lnSpc>
              <a:buClr>
                <a:srgbClr val="C00000"/>
              </a:buClr>
              <a:buSzPct val="80000"/>
              <a:buFont typeface="Wingdings" panose="05000000000000000000" pitchFamily="2" charset="2"/>
              <a:buChar char="n"/>
              <a:defRPr/>
            </a:pPr>
            <a:r>
              <a:rPr kumimoji="1" lang="en-US" altLang="zh-CN" sz="1200" kern="0" dirty="0">
                <a:solidFill>
                  <a:sysClr val="windowText" lastClr="000000"/>
                </a:solidFill>
                <a:cs typeface="+mn-ea"/>
                <a:sym typeface="+mn-lt"/>
              </a:rPr>
              <a:t>2021</a:t>
            </a:r>
            <a:r>
              <a:rPr kumimoji="1" lang="zh-CN" altLang="en-US" sz="1200" kern="0" dirty="0">
                <a:solidFill>
                  <a:sysClr val="windowText" lastClr="000000"/>
                </a:solidFill>
                <a:cs typeface="+mn-ea"/>
                <a:sym typeface="+mn-lt"/>
              </a:rPr>
              <a:t>年</a:t>
            </a:r>
            <a:r>
              <a:rPr kumimoji="1" lang="en-US" altLang="zh-CN" sz="1200" kern="0" dirty="0">
                <a:solidFill>
                  <a:sysClr val="windowText" lastClr="000000"/>
                </a:solidFill>
                <a:cs typeface="+mn-ea"/>
                <a:sym typeface="+mn-lt"/>
              </a:rPr>
              <a:t>2</a:t>
            </a:r>
            <a:r>
              <a:rPr kumimoji="1" lang="zh-CN" altLang="en-US" sz="1200" kern="0" dirty="0">
                <a:solidFill>
                  <a:sysClr val="windowText" lastClr="000000"/>
                </a:solidFill>
                <a:cs typeface="+mn-ea"/>
                <a:sym typeface="+mn-lt"/>
              </a:rPr>
              <a:t>月</a:t>
            </a:r>
            <a:r>
              <a:rPr kumimoji="1" lang="en-US" altLang="zh-CN" sz="1200" kern="0" dirty="0">
                <a:solidFill>
                  <a:sysClr val="windowText" lastClr="000000"/>
                </a:solidFill>
                <a:cs typeface="+mn-ea"/>
                <a:sym typeface="+mn-lt"/>
              </a:rPr>
              <a:t>3</a:t>
            </a:r>
            <a:r>
              <a:rPr kumimoji="1" lang="zh-CN" altLang="en-US" sz="1200" kern="0" dirty="0">
                <a:solidFill>
                  <a:sysClr val="windowText" lastClr="000000"/>
                </a:solidFill>
                <a:cs typeface="+mn-ea"/>
                <a:sym typeface="+mn-lt"/>
              </a:rPr>
              <a:t>日和</a:t>
            </a:r>
            <a:r>
              <a:rPr kumimoji="1" lang="en-US" altLang="zh-CN" sz="1200" kern="0" dirty="0">
                <a:solidFill>
                  <a:sysClr val="windowText" lastClr="000000"/>
                </a:solidFill>
                <a:cs typeface="+mn-ea"/>
                <a:sym typeface="+mn-lt"/>
              </a:rPr>
              <a:t>4</a:t>
            </a:r>
            <a:r>
              <a:rPr kumimoji="1" lang="zh-CN" altLang="en-US" sz="1200" kern="0" dirty="0">
                <a:solidFill>
                  <a:sysClr val="windowText" lastClr="000000"/>
                </a:solidFill>
                <a:cs typeface="+mn-ea"/>
                <a:sym typeface="+mn-lt"/>
              </a:rPr>
              <a:t>月</a:t>
            </a:r>
            <a:r>
              <a:rPr kumimoji="1" lang="en-US" altLang="zh-CN" sz="1200" kern="0" dirty="0">
                <a:solidFill>
                  <a:sysClr val="windowText" lastClr="000000"/>
                </a:solidFill>
                <a:cs typeface="+mn-ea"/>
                <a:sym typeface="+mn-lt"/>
              </a:rPr>
              <a:t>30</a:t>
            </a:r>
            <a:r>
              <a:rPr kumimoji="1" lang="zh-CN" altLang="en-US" sz="1200" kern="0" dirty="0">
                <a:solidFill>
                  <a:sysClr val="windowText" lastClr="000000"/>
                </a:solidFill>
                <a:cs typeface="+mn-ea"/>
                <a:sym typeface="+mn-lt"/>
              </a:rPr>
              <a:t>日，上交所和深交所分别发布了科创板和创业板</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保荐业务现场督导指引</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。相较于</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首发企业现场检查规定</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，科创板和创业板</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保荐业务现场督导指引</a:t>
            </a:r>
            <a:r>
              <a:rPr kumimoji="1" lang="en-US" altLang="zh-CN" sz="1200" kern="0" dirty="0">
                <a:solidFill>
                  <a:sysClr val="windowText" lastClr="000000"/>
                </a:solidFill>
                <a:cs typeface="+mn-ea"/>
                <a:sym typeface="+mn-lt"/>
              </a:rPr>
              <a:t>》</a:t>
            </a:r>
            <a:r>
              <a:rPr kumimoji="1" lang="zh-CN" altLang="en-US" sz="1200" kern="0" dirty="0">
                <a:solidFill>
                  <a:sysClr val="windowText" lastClr="000000"/>
                </a:solidFill>
                <a:cs typeface="+mn-ea"/>
                <a:sym typeface="+mn-lt"/>
              </a:rPr>
              <a:t>更聚焦于保荐机构的执业质量，旨在督促保荐机构、证券服务机构勤勉尽责，压实有关中介机构的把关责任。现场检查与现场督导均作为督促中介机构履行好资本市场“看门人”职责的重要手段，二者的区别主要如下：</a:t>
            </a:r>
            <a:endParaRPr kumimoji="1" lang="en-US" altLang="zh-CN" sz="1200" kern="0" dirty="0">
              <a:solidFill>
                <a:sysClr val="windowText" lastClr="000000"/>
              </a:solidFill>
              <a:cs typeface="+mn-ea"/>
              <a:sym typeface="+mn-lt"/>
            </a:endParaRPr>
          </a:p>
        </p:txBody>
      </p:sp>
      <p:sp>
        <p:nvSpPr>
          <p:cNvPr id="20" name="Rectangle 3"/>
          <p:cNvSpPr>
            <a:spLocks noChangeArrowheads="1"/>
          </p:cNvSpPr>
          <p:nvPr/>
        </p:nvSpPr>
        <p:spPr bwMode="auto">
          <a:xfrm>
            <a:off x="396100" y="5800345"/>
            <a:ext cx="9012981" cy="545855"/>
          </a:xfrm>
          <a:prstGeom prst="rect">
            <a:avLst/>
          </a:prstGeom>
          <a:noFill/>
          <a:ln w="9525" algn="ctr">
            <a:noFill/>
            <a:miter lim="800000"/>
          </a:ln>
        </p:spPr>
        <p:txBody>
          <a:bodyPr wrap="square">
            <a:spAutoFit/>
          </a:bodyPr>
          <a:lstStyle/>
          <a:p>
            <a:pPr marL="168275" indent="-168275" defTabSz="769620">
              <a:lnSpc>
                <a:spcPct val="130000"/>
              </a:lnSpc>
              <a:buClr>
                <a:srgbClr val="C00000"/>
              </a:buClr>
              <a:buSzPct val="80000"/>
              <a:buFont typeface="Wingdings" panose="05000000000000000000" pitchFamily="2" charset="2"/>
              <a:buChar char="n"/>
              <a:defRPr/>
            </a:pPr>
            <a:r>
              <a:rPr kumimoji="1" lang="en-US" altLang="zh-CN" sz="1200" kern="0" dirty="0">
                <a:solidFill>
                  <a:sysClr val="windowText" lastClr="000000"/>
                </a:solidFill>
                <a:cs typeface="+mn-ea"/>
                <a:sym typeface="+mn-lt"/>
              </a:rPr>
              <a:t>2022</a:t>
            </a:r>
            <a:r>
              <a:rPr kumimoji="1" lang="zh-CN" altLang="en-US" sz="1200" kern="0" dirty="0">
                <a:solidFill>
                  <a:sysClr val="windowText" lastClr="000000"/>
                </a:solidFill>
                <a:cs typeface="+mn-ea"/>
                <a:sym typeface="+mn-lt"/>
              </a:rPr>
              <a:t>年以来，中证协先后启动了</a:t>
            </a:r>
            <a:r>
              <a:rPr kumimoji="1" lang="zh-CN" altLang="en-US" sz="1200" b="1" kern="0" dirty="0">
                <a:solidFill>
                  <a:sysClr val="windowText" lastClr="000000"/>
                </a:solidFill>
                <a:cs typeface="+mn-ea"/>
                <a:sym typeface="+mn-lt"/>
              </a:rPr>
              <a:t>三次现场检查</a:t>
            </a:r>
            <a:r>
              <a:rPr kumimoji="1" lang="zh-CN" altLang="en-US" sz="1200" kern="0" dirty="0">
                <a:solidFill>
                  <a:sysClr val="windowText" lastClr="000000"/>
                </a:solidFill>
                <a:cs typeface="+mn-ea"/>
                <a:sym typeface="+mn-lt"/>
              </a:rPr>
              <a:t>，共检查</a:t>
            </a:r>
            <a:r>
              <a:rPr kumimoji="1" lang="en-US" altLang="zh-CN" sz="1200" b="1" kern="0" dirty="0">
                <a:solidFill>
                  <a:sysClr val="windowText" lastClr="000000"/>
                </a:solidFill>
                <a:cs typeface="+mn-ea"/>
                <a:sym typeface="+mn-lt"/>
              </a:rPr>
              <a:t>31</a:t>
            </a:r>
            <a:r>
              <a:rPr kumimoji="1" lang="zh-CN" altLang="en-US" sz="1200" b="1" kern="0" dirty="0">
                <a:solidFill>
                  <a:sysClr val="windowText" lastClr="000000"/>
                </a:solidFill>
                <a:cs typeface="+mn-ea"/>
                <a:sym typeface="+mn-lt"/>
              </a:rPr>
              <a:t>家首发企业</a:t>
            </a:r>
            <a:r>
              <a:rPr kumimoji="1" lang="zh-CN" altLang="en-US" sz="1200" kern="0" dirty="0">
                <a:solidFill>
                  <a:sysClr val="windowText" lastClr="000000"/>
                </a:solidFill>
                <a:cs typeface="+mn-ea"/>
                <a:sym typeface="+mn-lt"/>
              </a:rPr>
              <a:t>。其中最近一次现场检查名单于</a:t>
            </a:r>
            <a:r>
              <a:rPr kumimoji="1" lang="en-US" altLang="zh-CN" sz="1200" kern="0" dirty="0">
                <a:solidFill>
                  <a:sysClr val="windowText" lastClr="000000"/>
                </a:solidFill>
                <a:cs typeface="+mn-ea"/>
                <a:sym typeface="+mn-lt"/>
              </a:rPr>
              <a:t>7</a:t>
            </a:r>
            <a:r>
              <a:rPr kumimoji="1" lang="zh-CN" altLang="en-US" sz="1200" kern="0" dirty="0">
                <a:solidFill>
                  <a:sysClr val="windowText" lastClr="000000"/>
                </a:solidFill>
                <a:cs typeface="+mn-ea"/>
                <a:sym typeface="+mn-lt"/>
              </a:rPr>
              <a:t>月</a:t>
            </a:r>
            <a:r>
              <a:rPr kumimoji="1" lang="en-US" altLang="zh-CN" sz="1200" kern="0" dirty="0">
                <a:solidFill>
                  <a:sysClr val="windowText" lastClr="000000"/>
                </a:solidFill>
                <a:cs typeface="+mn-ea"/>
                <a:sym typeface="+mn-lt"/>
              </a:rPr>
              <a:t>15</a:t>
            </a:r>
            <a:r>
              <a:rPr kumimoji="1" lang="zh-CN" altLang="en-US" sz="1200" kern="0" dirty="0">
                <a:solidFill>
                  <a:sysClr val="windowText" lastClr="000000"/>
                </a:solidFill>
                <a:cs typeface="+mn-ea"/>
                <a:sym typeface="+mn-lt"/>
              </a:rPr>
              <a:t>日公布，数量达到</a:t>
            </a:r>
            <a:r>
              <a:rPr kumimoji="1" lang="en-US" altLang="zh-CN" sz="1200" kern="0" dirty="0">
                <a:solidFill>
                  <a:sysClr val="windowText" lastClr="000000"/>
                </a:solidFill>
                <a:cs typeface="+mn-ea"/>
                <a:sym typeface="+mn-lt"/>
              </a:rPr>
              <a:t>20</a:t>
            </a:r>
            <a:r>
              <a:rPr kumimoji="1" lang="zh-CN" altLang="en-US" sz="1200" kern="0" dirty="0">
                <a:solidFill>
                  <a:sysClr val="windowText" lastClr="000000"/>
                </a:solidFill>
                <a:cs typeface="+mn-ea"/>
                <a:sym typeface="+mn-lt"/>
              </a:rPr>
              <a:t>家，其中大多为主板拟上市企业，且存在报告期内业绩大幅度波动和内部不规范情形。</a:t>
            </a:r>
            <a:endParaRPr kumimoji="1" lang="en-US" altLang="zh-CN" sz="1200" kern="0" dirty="0">
              <a:solidFill>
                <a:sysClr val="windowText" lastClr="000000"/>
              </a:solidFill>
              <a:cs typeface="+mn-ea"/>
              <a:sym typeface="+mn-lt"/>
            </a:endParaRPr>
          </a:p>
        </p:txBody>
      </p:sp>
      <p:sp>
        <p:nvSpPr>
          <p:cNvPr id="21"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现场检查和现场督导的区别</a:t>
            </a:r>
            <a:endParaRPr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j-ea"/>
                <a:cs typeface="+mn-cs"/>
              </a:rPr>
              <a:t>3.2 </a:t>
            </a:r>
            <a:r>
              <a:rPr lang="zh-CN" altLang="en-US" sz="2000" kern="1200" dirty="0">
                <a:solidFill>
                  <a:srgbClr val="000000"/>
                </a:solidFill>
                <a:latin typeface="+mn-lt"/>
                <a:ea typeface="+mj-ea"/>
                <a:cs typeface="+mn-cs"/>
              </a:rPr>
              <a:t>银行流水核查日趋严格，内控要求显著提高</a:t>
            </a:r>
            <a:endParaRPr lang="zh-CN" altLang="en-US" sz="2000" dirty="0">
              <a:latin typeface="+mn-lt"/>
              <a:ea typeface="+mj-ea"/>
            </a:endParaRPr>
          </a:p>
        </p:txBody>
      </p:sp>
      <p:sp>
        <p:nvSpPr>
          <p:cNvPr id="8"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ea typeface="+mj-ea"/>
              </a:rPr>
              <a:t>监管规则对于“银行流水核查”的规定</a:t>
            </a:r>
            <a:endParaRPr lang="zh-CN" altLang="en-US" dirty="0">
              <a:ea typeface="+mj-ea"/>
            </a:endParaRPr>
          </a:p>
        </p:txBody>
      </p:sp>
      <p:grpSp>
        <p:nvGrpSpPr>
          <p:cNvPr id="10" name="组合 9"/>
          <p:cNvGrpSpPr/>
          <p:nvPr/>
        </p:nvGrpSpPr>
        <p:grpSpPr>
          <a:xfrm>
            <a:off x="488949" y="1568201"/>
            <a:ext cx="8928052" cy="4583217"/>
            <a:chOff x="392694" y="1302790"/>
            <a:chExt cx="9284763" cy="4922989"/>
          </a:xfrm>
        </p:grpSpPr>
        <p:sp>
          <p:nvSpPr>
            <p:cNvPr id="12" name="AutoShape 9"/>
            <p:cNvSpPr>
              <a:spLocks noChangeArrowheads="1"/>
            </p:cNvSpPr>
            <p:nvPr/>
          </p:nvSpPr>
          <p:spPr bwMode="auto">
            <a:xfrm>
              <a:off x="564879" y="1897705"/>
              <a:ext cx="1331307" cy="2311064"/>
            </a:xfrm>
            <a:prstGeom prst="flowChartAlternateProcess">
              <a:avLst/>
            </a:prstGeom>
            <a:noFill/>
            <a:ln>
              <a:noFill/>
            </a:ln>
          </p:spPr>
          <p:txBody>
            <a:bodyPr wrap="none" lIns="108423" tIns="54213" rIns="108423" bIns="54213" anchor="ctr"/>
            <a:lstStyle>
              <a:lvl1pPr defTabSz="1206500">
                <a:defRPr sz="1600" b="1">
                  <a:solidFill>
                    <a:schemeClr val="tx1"/>
                  </a:solidFill>
                  <a:latin typeface="Arial" panose="020B0604020202020204" pitchFamily="34" charset="0"/>
                  <a:ea typeface="宋体" panose="02010600030101010101" pitchFamily="2" charset="-122"/>
                </a:defRPr>
              </a:lvl1pPr>
              <a:lvl2pPr marL="742950" indent="-285750" defTabSz="1206500">
                <a:defRPr sz="1600" b="1">
                  <a:solidFill>
                    <a:schemeClr val="tx1"/>
                  </a:solidFill>
                  <a:latin typeface="Arial" panose="020B0604020202020204" pitchFamily="34" charset="0"/>
                  <a:ea typeface="宋体" panose="02010600030101010101" pitchFamily="2" charset="-122"/>
                </a:defRPr>
              </a:lvl2pPr>
              <a:lvl3pPr marL="1143000" indent="-228600" defTabSz="1206500">
                <a:defRPr sz="1600" b="1">
                  <a:solidFill>
                    <a:schemeClr val="tx1"/>
                  </a:solidFill>
                  <a:latin typeface="Arial" panose="020B0604020202020204" pitchFamily="34" charset="0"/>
                  <a:ea typeface="宋体" panose="02010600030101010101" pitchFamily="2" charset="-122"/>
                </a:defRPr>
              </a:lvl3pPr>
              <a:lvl4pPr marL="1600200" indent="-228600" defTabSz="1206500">
                <a:defRPr sz="1600" b="1">
                  <a:solidFill>
                    <a:schemeClr val="tx1"/>
                  </a:solidFill>
                  <a:latin typeface="Arial" panose="020B0604020202020204" pitchFamily="34" charset="0"/>
                  <a:ea typeface="宋体" panose="02010600030101010101" pitchFamily="2" charset="-122"/>
                </a:defRPr>
              </a:lvl4pPr>
              <a:lvl5pPr marL="2057400" indent="-228600" defTabSz="1206500">
                <a:defRPr sz="1600" b="1">
                  <a:solidFill>
                    <a:schemeClr val="tx1"/>
                  </a:solidFill>
                  <a:latin typeface="Arial" panose="020B0604020202020204" pitchFamily="34" charset="0"/>
                  <a:ea typeface="宋体" panose="02010600030101010101" pitchFamily="2" charset="-122"/>
                </a:defRPr>
              </a:lvl5pPr>
              <a:lvl6pPr marL="2514600" indent="-228600" defTabSz="12065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6pPr>
              <a:lvl7pPr marL="2971800" indent="-228600" defTabSz="12065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7pPr>
              <a:lvl8pPr marL="3429000" indent="-228600" defTabSz="12065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8pPr>
              <a:lvl9pPr marL="3886200" indent="-228600" defTabSz="1206500" eaLnBrk="0" fontAlgn="base" hangingPunct="0">
                <a:spcBef>
                  <a:spcPct val="0"/>
                </a:spcBef>
                <a:spcAft>
                  <a:spcPct val="0"/>
                </a:spcAft>
                <a:defRPr sz="1600" b="1">
                  <a:solidFill>
                    <a:schemeClr val="tx1"/>
                  </a:solidFill>
                  <a:latin typeface="Arial" panose="020B0604020202020204" pitchFamily="34" charset="0"/>
                  <a:ea typeface="宋体" panose="02010600030101010101" pitchFamily="2" charset="-122"/>
                </a:defRPr>
              </a:lvl9pPr>
            </a:lstStyle>
            <a:p>
              <a:pPr marL="0" marR="0" lvl="0" indent="0" algn="ctr" defTabSz="1083945"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chemeClr val="bg1"/>
                  </a:solidFill>
                  <a:effectLst/>
                  <a:uLnTx/>
                  <a:uFillTx/>
                  <a:latin typeface="+mn-lt"/>
                  <a:ea typeface="+mj-ea"/>
                  <a:cs typeface="Arial" panose="020B0604020202020204" pitchFamily="34" charset="0"/>
                </a:rPr>
                <a:t>银行资金流水</a:t>
              </a:r>
              <a:endParaRPr kumimoji="0" lang="en-US" altLang="zh-CN" sz="1400" b="1" i="0" u="none" strike="noStrike" kern="1200" cap="none" spc="0" normalizeH="0" baseline="0" noProof="0" dirty="0">
                <a:ln>
                  <a:noFill/>
                </a:ln>
                <a:solidFill>
                  <a:schemeClr val="bg1"/>
                </a:solidFill>
                <a:effectLst/>
                <a:uLnTx/>
                <a:uFillTx/>
                <a:latin typeface="+mn-lt"/>
                <a:ea typeface="+mj-ea"/>
                <a:cs typeface="Arial" panose="020B0604020202020204" pitchFamily="34" charset="0"/>
              </a:endParaRPr>
            </a:p>
            <a:p>
              <a:pPr marL="0" marR="0" lvl="0" indent="0" algn="ctr" defTabSz="1083945"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0" normalizeH="0" baseline="0" noProof="0" dirty="0">
                  <a:ln>
                    <a:noFill/>
                  </a:ln>
                  <a:solidFill>
                    <a:schemeClr val="bg1"/>
                  </a:solidFill>
                  <a:effectLst/>
                  <a:uLnTx/>
                  <a:uFillTx/>
                  <a:latin typeface="+mn-lt"/>
                  <a:ea typeface="+mj-ea"/>
                  <a:cs typeface="Arial" panose="020B0604020202020204" pitchFamily="34" charset="0"/>
                </a:rPr>
                <a:t>核查要求</a:t>
              </a:r>
              <a:endParaRPr kumimoji="0" lang="zh-CN" altLang="en-US" sz="1400" b="1" i="0" u="none" strike="noStrike" kern="1200" cap="none" spc="0" normalizeH="0" baseline="0" noProof="0" dirty="0">
                <a:ln>
                  <a:noFill/>
                </a:ln>
                <a:solidFill>
                  <a:schemeClr val="bg1"/>
                </a:solidFill>
                <a:effectLst/>
                <a:uLnTx/>
                <a:uFillTx/>
                <a:latin typeface="+mn-lt"/>
                <a:ea typeface="+mj-ea"/>
                <a:cs typeface="Times New Roman" panose="02020603050405020304" pitchFamily="18" charset="0"/>
              </a:endParaRPr>
            </a:p>
          </p:txBody>
        </p:sp>
        <p:sp>
          <p:nvSpPr>
            <p:cNvPr id="14" name=".7055475"/>
            <p:cNvSpPr txBox="1"/>
            <p:nvPr/>
          </p:nvSpPr>
          <p:spPr>
            <a:xfrm>
              <a:off x="392696" y="1302790"/>
              <a:ext cx="9284761" cy="1998748"/>
            </a:xfrm>
            <a:prstGeom prst="rect">
              <a:avLst/>
            </a:prstGeom>
            <a:noFill/>
            <a:ln>
              <a:solidFill>
                <a:srgbClr val="C01C20"/>
              </a:solidFill>
              <a:prstDash val="sysDash"/>
            </a:ln>
          </p:spPr>
          <p:txBody>
            <a:bodyPr wrap="square" lIns="95664" tIns="47832" rIns="95664" bIns="47832" rtlCol="0">
              <a:noAutofit/>
            </a:bodyPr>
            <a:lstStyle>
              <a:defPPr>
                <a:defRPr lang="zh-CN"/>
              </a:defPPr>
              <a:lvl1pPr marL="180975" indent="-180975">
                <a:spcBef>
                  <a:spcPts val="800"/>
                </a:spcBef>
                <a:buSzPct val="80000"/>
                <a:buFont typeface="Wingdings" panose="05000000000000000000" pitchFamily="2" charset="2"/>
                <a:buChar char="n"/>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1pPr>
              <a:lvl2pPr marL="333375" lvl="1" indent="-133350">
                <a:spcBef>
                  <a:spcPts val="800"/>
                </a:spcBef>
                <a:buSzPct val="80000"/>
                <a:buFont typeface="Arial" panose="020B0604020202020204" pitchFamily="34" charset="0"/>
                <a:buChar char="–"/>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2pPr>
              <a:lvl3pPr marL="485775" lvl="2" indent="-123825">
                <a:spcBef>
                  <a:spcPts val="800"/>
                </a:spcBef>
                <a:buSzPct val="80000"/>
                <a:buFont typeface="Arial" panose="020B0604020202020204" pitchFamily="34" charset="0"/>
                <a:buChar char="•"/>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3pPr>
              <a:lvl4pPr marL="638175" lvl="3" indent="-142875">
                <a:spcBef>
                  <a:spcPts val="800"/>
                </a:spcBef>
                <a:buSzPct val="80000"/>
                <a:buFont typeface="Wingdings" panose="05000000000000000000" pitchFamily="2" charset="2"/>
                <a:buChar char="ü"/>
                <a:defRPr sz="1200">
                  <a:latin typeface="Arial" panose="020B0604020202020204" pitchFamily="34" charset="0"/>
                  <a:ea typeface="楷体_GB2312" panose="02010609030101010101" pitchFamily="49" charset="-122"/>
                  <a:cs typeface="Arial" panose="020B0604020202020204" pitchFamily="34" charset="0"/>
                </a:defRPr>
              </a:lvl4pPr>
              <a:lvl5pPr marL="790575" lvl="4" indent="-133350">
                <a:spcBef>
                  <a:spcPts val="800"/>
                </a:spcBef>
                <a:buSzPct val="80000"/>
                <a:buFont typeface="Arial" panose="020B0604020202020204" pitchFamily="34" charset="0"/>
                <a:buChar char="»"/>
                <a:defRPr sz="1200">
                  <a:latin typeface="Arial" panose="020B0604020202020204" pitchFamily="34" charset="0"/>
                  <a:ea typeface="楷体_GB2312" panose="02010609030101010101" pitchFamily="49" charset="-122"/>
                  <a:cs typeface="Arial" panose="020B0604020202020204" pitchFamily="34" charset="0"/>
                </a:defRPr>
              </a:lvl5pPr>
            </a:lstStyle>
            <a:p>
              <a:pPr marL="0" marR="0" lvl="1" indent="0" algn="l" defTabSz="914400" rtl="0" eaLnBrk="1" fontAlgn="auto" latinLnBrk="0" hangingPunct="1">
                <a:lnSpc>
                  <a:spcPct val="120000"/>
                </a:lnSpc>
                <a:spcBef>
                  <a:spcPts val="300"/>
                </a:spcBef>
                <a:spcAft>
                  <a:spcPts val="300"/>
                </a:spcAft>
                <a:buClr>
                  <a:srgbClr val="C00000"/>
                </a:buClr>
                <a:buSzPct val="60000"/>
                <a:buFont typeface="Arial" panose="020B0604020202020204" pitchFamily="34" charset="0"/>
                <a:buNone/>
                <a:defRPr/>
              </a:pPr>
              <a:r>
                <a:rPr kumimoji="0" lang="en-US" altLang="zh-CN" sz="1200" b="1" i="0" u="none" strike="noStrike" kern="1200" cap="none" spc="0" normalizeH="0" baseline="0" noProof="0" dirty="0">
                  <a:ln>
                    <a:noFill/>
                  </a:ln>
                  <a:solidFill>
                    <a:srgbClr val="000000"/>
                  </a:solidFill>
                  <a:effectLst/>
                  <a:uLnTx/>
                  <a:uFillTx/>
                  <a:latin typeface="+mn-lt"/>
                  <a:ea typeface="+mj-ea"/>
                  <a:cs typeface="Arial" panose="020B0604020202020204" pitchFamily="34" charset="0"/>
                </a:rPr>
                <a:t>【</a:t>
              </a:r>
              <a:r>
                <a:rPr kumimoji="0" lang="zh-CN" altLang="en-US" sz="1200" b="1" i="0" u="none" strike="noStrike" kern="1200" cap="none" spc="0" normalizeH="0" baseline="0" noProof="0" dirty="0">
                  <a:ln>
                    <a:noFill/>
                  </a:ln>
                  <a:solidFill>
                    <a:srgbClr val="000000"/>
                  </a:solidFill>
                  <a:effectLst/>
                  <a:uLnTx/>
                  <a:uFillTx/>
                  <a:latin typeface="+mn-lt"/>
                  <a:ea typeface="+mj-ea"/>
                  <a:cs typeface="Arial" panose="020B0604020202020204" pitchFamily="34" charset="0"/>
                </a:rPr>
                <a:t>监管规定</a:t>
              </a:r>
              <a:r>
                <a:rPr kumimoji="0" lang="en-US" altLang="zh-CN" sz="1200" b="1" i="0" u="none" strike="noStrike" kern="1200" cap="none" spc="0" normalizeH="0" baseline="0" noProof="0" dirty="0">
                  <a:ln>
                    <a:noFill/>
                  </a:ln>
                  <a:solidFill>
                    <a:srgbClr val="000000"/>
                  </a:solidFill>
                  <a:effectLst/>
                  <a:uLnTx/>
                  <a:uFillTx/>
                  <a:latin typeface="+mn-lt"/>
                  <a:ea typeface="+mj-ea"/>
                  <a:cs typeface="Arial" panose="020B0604020202020204" pitchFamily="34" charset="0"/>
                </a:rPr>
                <a:t>】</a:t>
              </a:r>
              <a:endParaRPr kumimoji="0" lang="en-US" altLang="zh-CN" sz="1200" b="1" i="0" u="none" strike="noStrike" kern="1200" cap="none" spc="0" normalizeH="0" baseline="0" noProof="0" dirty="0">
                <a:ln>
                  <a:noFill/>
                </a:ln>
                <a:solidFill>
                  <a:srgbClr val="000000"/>
                </a:solidFill>
                <a:effectLst/>
                <a:uLnTx/>
                <a:uFillTx/>
                <a:latin typeface="+mn-lt"/>
                <a:ea typeface="+mj-ea"/>
                <a:cs typeface="Arial" panose="020B0604020202020204" pitchFamily="34" charset="0"/>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证监会</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2020</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年</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6</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月</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10</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日颁布的</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首发业务若干问题解答</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（新</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54</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条）对发行人相关银行账户资金流水的核查有如下要求：</a:t>
              </a:r>
              <a:endPar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“发行人及其控股股东、实际控制人、董事、监事、高管等相关人员应按照诚实信用原则，向中介机构提供完整的银行账户信息，配合中介机构核查资金流水。</a:t>
              </a:r>
              <a:endPar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资金流水核查范围除发行人银行账户资金流水以外，结合发行人实际情况，还可能包括控股股东、实际控制人、发行人主要关联方、董事、监事、高管、关键岗位人员等开立或控制的银行账户资金流水，以及与上述银行账户发生异常往来的发行人关联方及员工开立或控制的银行账户资金流水”</a:t>
              </a:r>
              <a:endPar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p:txBody>
        </p:sp>
        <p:sp>
          <p:nvSpPr>
            <p:cNvPr id="15" name=".7055475"/>
            <p:cNvSpPr txBox="1"/>
            <p:nvPr/>
          </p:nvSpPr>
          <p:spPr>
            <a:xfrm>
              <a:off x="392694" y="3780603"/>
              <a:ext cx="9284760" cy="2445176"/>
            </a:xfrm>
            <a:prstGeom prst="rect">
              <a:avLst/>
            </a:prstGeom>
            <a:noFill/>
            <a:ln>
              <a:solidFill>
                <a:srgbClr val="C01C20"/>
              </a:solidFill>
              <a:prstDash val="sysDash"/>
            </a:ln>
          </p:spPr>
          <p:txBody>
            <a:bodyPr wrap="square" lIns="95664" tIns="47832" rIns="95664" bIns="47832" rtlCol="0">
              <a:noAutofit/>
            </a:bodyPr>
            <a:lstStyle>
              <a:defPPr>
                <a:defRPr lang="zh-CN"/>
              </a:defPPr>
              <a:lvl1pPr marL="180975" indent="-180975">
                <a:spcBef>
                  <a:spcPts val="800"/>
                </a:spcBef>
                <a:buSzPct val="80000"/>
                <a:buFont typeface="Wingdings" panose="05000000000000000000" pitchFamily="2" charset="2"/>
                <a:buChar char="n"/>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1pPr>
              <a:lvl2pPr marL="333375" lvl="1" indent="-133350">
                <a:spcBef>
                  <a:spcPts val="800"/>
                </a:spcBef>
                <a:buSzPct val="80000"/>
                <a:buFont typeface="Arial" panose="020B0604020202020204" pitchFamily="34" charset="0"/>
                <a:buChar char="–"/>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2pPr>
              <a:lvl3pPr marL="485775" lvl="2" indent="-123825">
                <a:spcBef>
                  <a:spcPts val="800"/>
                </a:spcBef>
                <a:buSzPct val="80000"/>
                <a:buFont typeface="Arial" panose="020B0604020202020204" pitchFamily="34" charset="0"/>
                <a:buChar char="•"/>
                <a:defRPr sz="1200">
                  <a:solidFill>
                    <a:srgbClr val="000000"/>
                  </a:solidFill>
                  <a:latin typeface="Arial" panose="020B0604020202020204" pitchFamily="34" charset="0"/>
                  <a:ea typeface="楷体_GB2312" panose="02010609030101010101" pitchFamily="49" charset="-122"/>
                  <a:cs typeface="Arial" panose="020B0604020202020204" pitchFamily="34" charset="0"/>
                </a:defRPr>
              </a:lvl3pPr>
              <a:lvl4pPr marL="638175" lvl="3" indent="-142875">
                <a:spcBef>
                  <a:spcPts val="800"/>
                </a:spcBef>
                <a:buSzPct val="80000"/>
                <a:buFont typeface="Wingdings" panose="05000000000000000000" pitchFamily="2" charset="2"/>
                <a:buChar char="ü"/>
                <a:defRPr sz="1200">
                  <a:latin typeface="Arial" panose="020B0604020202020204" pitchFamily="34" charset="0"/>
                  <a:ea typeface="楷体_GB2312" panose="02010609030101010101" pitchFamily="49" charset="-122"/>
                  <a:cs typeface="Arial" panose="020B0604020202020204" pitchFamily="34" charset="0"/>
                </a:defRPr>
              </a:lvl4pPr>
              <a:lvl5pPr marL="790575" lvl="4" indent="-133350">
                <a:spcBef>
                  <a:spcPts val="800"/>
                </a:spcBef>
                <a:buSzPct val="80000"/>
                <a:buFont typeface="Arial" panose="020B0604020202020204" pitchFamily="34" charset="0"/>
                <a:buChar char="»"/>
                <a:defRPr sz="1200">
                  <a:latin typeface="Arial" panose="020B0604020202020204" pitchFamily="34" charset="0"/>
                  <a:ea typeface="楷体_GB2312" panose="02010609030101010101" pitchFamily="49" charset="-122"/>
                  <a:cs typeface="Arial" panose="020B0604020202020204" pitchFamily="34" charset="0"/>
                </a:defRPr>
              </a:lvl5pPr>
            </a:lstStyle>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根据最新的监管要求，银行流水</a:t>
              </a:r>
              <a:r>
                <a:rPr kumimoji="0" lang="zh-CN" altLang="en-US" sz="1200" b="1" i="0" u="sng"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打印的范围包括</a:t>
              </a:r>
              <a:r>
                <a:rPr lang="zh-CN" altLang="en-US" b="1" u="sng" dirty="0">
                  <a:latin typeface="+mn-lt"/>
                  <a:ea typeface="+mj-ea"/>
                  <a:cs typeface="Times New Roman" panose="02020603050405020304" pitchFamily="18" charset="0"/>
                  <a:sym typeface="Wingdings" panose="05000000000000000000" pitchFamily="2" charset="2"/>
                </a:rPr>
                <a:t>：</a:t>
              </a:r>
              <a:endParaRPr lang="en-US" altLang="zh-CN" b="1" u="sng" dirty="0">
                <a:latin typeface="+mn-lt"/>
                <a:ea typeface="+mj-ea"/>
                <a:cs typeface="Times New Roman" panose="02020603050405020304" pitchFamily="18" charset="0"/>
                <a:sym typeface="Wingdings" panose="05000000000000000000" pitchFamily="2" charset="2"/>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lang="zh-CN" altLang="en-US" dirty="0">
                  <a:latin typeface="+mn-lt"/>
                  <a:ea typeface="+mj-ea"/>
                  <a:cs typeface="Times New Roman" panose="02020603050405020304" pitchFamily="18" charset="0"/>
                  <a:sym typeface="Wingdings" panose="05000000000000000000" pitchFamily="2" charset="2"/>
                </a:rPr>
                <a:t>（</a:t>
              </a:r>
              <a:r>
                <a:rPr lang="en-US" altLang="zh-CN" dirty="0">
                  <a:latin typeface="+mn-lt"/>
                  <a:ea typeface="+mj-ea"/>
                  <a:cs typeface="Times New Roman" panose="02020603050405020304" pitchFamily="18" charset="0"/>
                  <a:sym typeface="Wingdings" panose="05000000000000000000" pitchFamily="2" charset="2"/>
                </a:rPr>
                <a:t>1</a:t>
              </a:r>
              <a:r>
                <a:rPr lang="zh-CN" altLang="en-US" dirty="0">
                  <a:latin typeface="+mn-lt"/>
                  <a:ea typeface="+mj-ea"/>
                  <a:cs typeface="Times New Roman" panose="02020603050405020304" pitchFamily="18" charset="0"/>
                  <a:sym typeface="Wingdings" panose="05000000000000000000" pitchFamily="2" charset="2"/>
                </a:rPr>
                <a:t>）</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董事、监事、高管（</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2</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实际控制人、实际控制人的直系亲属（配偶、父母、年满十八岁的子女）及其控制的企业的银行流水，报告期内与实际控制人及其控制的企业存在大额资金往来的实际控制人的近亲属及其控制的企业的银行流水（</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3</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）采购主管、销售主管、财务负责人、出纳、实际控制人的秘书</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助理</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司机的银行流水（</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4</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）在公司任职的自然人股东（持股</a:t>
              </a:r>
              <a:r>
                <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1%</a:t>
              </a:r>
              <a:r>
                <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rPr>
                <a:t>以上）的银行流水</a:t>
              </a:r>
              <a:endParaRPr kumimoji="0" lang="en-US" altLang="zh-CN"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r>
                <a:rPr lang="zh-CN" altLang="en-US" b="1" u="sng" dirty="0">
                  <a:latin typeface="+mn-lt"/>
                  <a:ea typeface="+mj-ea"/>
                  <a:cs typeface="Times New Roman" panose="02020603050405020304" pitchFamily="18" charset="0"/>
                </a:rPr>
                <a:t>核查要求：</a:t>
              </a:r>
              <a:r>
                <a:rPr lang="zh-CN" altLang="en-US" dirty="0">
                  <a:latin typeface="+mn-lt"/>
                  <a:ea typeface="+mj-ea"/>
                  <a:cs typeface="Times New Roman" panose="02020603050405020304" pitchFamily="18" charset="0"/>
                </a:rPr>
                <a:t>针对董监高、实控人及其近亲属的银行流水，需中介机构陪同打印且拍照证明，针对上述人员，无论是否用下属银行账户，均需本人到银行柜台核查，一般需包括：中国银行、中国建设银行、中国工商银行、中国农业银行、交通银行、邮储银行及发行人所在地周边的股份制银行和城商行、农商行等</a:t>
              </a:r>
              <a:endPar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a:p>
              <a:pPr marL="180975" marR="0" lvl="1" indent="-180975" algn="l" defTabSz="914400" rtl="0" eaLnBrk="1" fontAlgn="auto" latinLnBrk="0" hangingPunct="1">
                <a:lnSpc>
                  <a:spcPct val="120000"/>
                </a:lnSpc>
                <a:spcBef>
                  <a:spcPts val="300"/>
                </a:spcBef>
                <a:spcAft>
                  <a:spcPts val="300"/>
                </a:spcAft>
                <a:buClr>
                  <a:srgbClr val="C00000"/>
                </a:buClr>
                <a:buSzPct val="60000"/>
                <a:buFont typeface="Wingdings" panose="05000000000000000000" pitchFamily="2" charset="2"/>
                <a:buChar char="n"/>
                <a:defRPr/>
              </a:pPr>
              <a:endParaRPr kumimoji="0" lang="zh-CN" altLang="en-US" sz="1200" b="0" i="0" u="none" strike="noStrike" kern="1200" cap="none" spc="0" normalizeH="0" baseline="0" noProof="0" dirty="0">
                <a:ln>
                  <a:noFill/>
                </a:ln>
                <a:solidFill>
                  <a:srgbClr val="000000"/>
                </a:solidFill>
                <a:effectLst/>
                <a:uLnTx/>
                <a:uFillTx/>
                <a:latin typeface="+mn-lt"/>
                <a:ea typeface="+mj-ea"/>
                <a:cs typeface="Times New Roman" panose="02020603050405020304" pitchFamily="18"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000" kern="1200" dirty="0" smtClean="0">
                <a:solidFill>
                  <a:srgbClr val="000000"/>
                </a:solidFill>
                <a:latin typeface="+mn-lt"/>
                <a:ea typeface="+mn-ea"/>
                <a:cs typeface="+mn-cs"/>
              </a:rPr>
              <a:t>3.3 </a:t>
            </a:r>
            <a:r>
              <a:rPr lang="zh-CN" altLang="en-US" sz="2000" kern="1200" dirty="0">
                <a:solidFill>
                  <a:srgbClr val="000000"/>
                </a:solidFill>
                <a:latin typeface="+mn-lt"/>
                <a:ea typeface="+mn-ea"/>
                <a:cs typeface="+mn-cs"/>
              </a:rPr>
              <a:t>审核整体趋严，过会率显著降低</a:t>
            </a:r>
            <a:endParaRPr lang="zh-CN" altLang="en-US" sz="2000" dirty="0">
              <a:latin typeface="+mn-lt"/>
              <a:ea typeface="+mn-ea"/>
            </a:endParaRPr>
          </a:p>
        </p:txBody>
      </p:sp>
      <p:sp>
        <p:nvSpPr>
          <p:cNvPr id="9" name="object 4"/>
          <p:cNvSpPr/>
          <p:nvPr/>
        </p:nvSpPr>
        <p:spPr>
          <a:xfrm>
            <a:off x="542926" y="1020305"/>
            <a:ext cx="8839199" cy="288000"/>
          </a:xfrm>
          <a:custGeom>
            <a:avLst/>
            <a:gdLst/>
            <a:ahLst/>
            <a:cxnLst/>
            <a:rect l="l" t="t" r="r" b="b"/>
            <a:pathLst>
              <a:path w="8358251" h="265849">
                <a:moveTo>
                  <a:pt x="0" y="265849"/>
                </a:moveTo>
                <a:lnTo>
                  <a:pt x="8358251" y="265849"/>
                </a:lnTo>
                <a:lnTo>
                  <a:pt x="8358251" y="0"/>
                </a:lnTo>
                <a:lnTo>
                  <a:pt x="0" y="0"/>
                </a:lnTo>
                <a:lnTo>
                  <a:pt x="0" y="265849"/>
                </a:lnTo>
                <a:close/>
              </a:path>
            </a:pathLst>
          </a:custGeom>
          <a:solidFill>
            <a:srgbClr val="C01C20"/>
          </a:solidFill>
        </p:spPr>
        <p:txBody>
          <a:bodyPr anchor="ctr" anchorCtr="0"/>
          <a:lstStyle/>
          <a:p>
            <a:pPr algn="ctr" defTabSz="945515" eaLnBrk="0" fontAlgn="base" hangingPunct="0">
              <a:spcAft>
                <a:spcPct val="0"/>
              </a:spcAft>
              <a:buClr>
                <a:srgbClr val="003399"/>
              </a:buClr>
              <a:buSzPct val="50000"/>
            </a:pPr>
            <a:r>
              <a:rPr lang="en-US" altLang="zh-CN" sz="1400" b="1" kern="0" dirty="0">
                <a:solidFill>
                  <a:srgbClr val="FFFFFF"/>
                </a:solidFill>
                <a:ea typeface="楷体_GB2312" panose="02010609030101010101" pitchFamily="49" charset="-122"/>
                <a:sym typeface="+mn-lt"/>
              </a:rPr>
              <a:t>2019</a:t>
            </a:r>
            <a:r>
              <a:rPr lang="zh-CN" altLang="en-US" sz="1400" b="1" kern="0" dirty="0">
                <a:solidFill>
                  <a:srgbClr val="FFFFFF"/>
                </a:solidFill>
                <a:ea typeface="楷体_GB2312" panose="02010609030101010101" pitchFamily="49" charset="-122"/>
                <a:sym typeface="+mn-lt"/>
              </a:rPr>
              <a:t>年</a:t>
            </a:r>
            <a:r>
              <a:rPr lang="en-US" altLang="zh-CN" sz="1400" b="1" kern="0" dirty="0">
                <a:solidFill>
                  <a:srgbClr val="FFFFFF"/>
                </a:solidFill>
                <a:ea typeface="楷体_GB2312" panose="02010609030101010101" pitchFamily="49" charset="-122"/>
                <a:sym typeface="+mn-lt"/>
              </a:rPr>
              <a:t>-2022</a:t>
            </a:r>
            <a:r>
              <a:rPr lang="zh-CN" altLang="en-US" sz="1400" b="1" kern="0" dirty="0">
                <a:solidFill>
                  <a:srgbClr val="FFFFFF"/>
                </a:solidFill>
                <a:ea typeface="楷体_GB2312" panose="02010609030101010101" pitchFamily="49" charset="-122"/>
                <a:sym typeface="+mn-lt"/>
              </a:rPr>
              <a:t>年各板块企业</a:t>
            </a:r>
            <a:r>
              <a:rPr lang="en-US" altLang="zh-CN" sz="1400" b="1" kern="0" dirty="0">
                <a:solidFill>
                  <a:srgbClr val="FFFFFF"/>
                </a:solidFill>
                <a:ea typeface="楷体_GB2312" panose="02010609030101010101" pitchFamily="49" charset="-122"/>
                <a:sym typeface="+mn-lt"/>
              </a:rPr>
              <a:t>IPO</a:t>
            </a:r>
            <a:r>
              <a:rPr lang="zh-CN" altLang="en-US" sz="1400" b="1" kern="0" dirty="0">
                <a:solidFill>
                  <a:srgbClr val="FFFFFF"/>
                </a:solidFill>
                <a:ea typeface="楷体_GB2312" panose="02010609030101010101" pitchFamily="49" charset="-122"/>
                <a:sym typeface="+mn-lt"/>
              </a:rPr>
              <a:t>审核数量及过会</a:t>
            </a:r>
            <a:r>
              <a:rPr lang="zh-CN" altLang="en-US" sz="1400" b="1" kern="0" dirty="0" smtClean="0">
                <a:solidFill>
                  <a:srgbClr val="FFFFFF"/>
                </a:solidFill>
                <a:ea typeface="楷体_GB2312" panose="02010609030101010101" pitchFamily="49" charset="-122"/>
                <a:sym typeface="+mn-lt"/>
              </a:rPr>
              <a:t>情况</a:t>
            </a:r>
            <a:endParaRPr lang="en-US" altLang="zh-CN" sz="1400" b="1" kern="0" dirty="0">
              <a:solidFill>
                <a:srgbClr val="FFFFFF"/>
              </a:solidFill>
              <a:ea typeface="楷体_GB2312" panose="02010609030101010101" pitchFamily="49" charset="-122"/>
              <a:sym typeface="+mn-lt"/>
            </a:endParaRPr>
          </a:p>
        </p:txBody>
      </p:sp>
      <p:graphicFrame>
        <p:nvGraphicFramePr>
          <p:cNvPr id="10" name="表格 9"/>
          <p:cNvGraphicFramePr>
            <a:graphicFrameLocks noGrp="1"/>
          </p:cNvGraphicFramePr>
          <p:nvPr/>
        </p:nvGraphicFramePr>
        <p:xfrm>
          <a:off x="561977" y="1349974"/>
          <a:ext cx="8820003" cy="1752600"/>
        </p:xfrm>
        <a:graphic>
          <a:graphicData uri="http://schemas.openxmlformats.org/drawingml/2006/table">
            <a:tbl>
              <a:tblPr/>
              <a:tblGrid>
                <a:gridCol w="341389"/>
                <a:gridCol w="541626"/>
                <a:gridCol w="419741"/>
                <a:gridCol w="565615"/>
                <a:gridCol w="620620"/>
                <a:gridCol w="504315"/>
                <a:gridCol w="493286"/>
                <a:gridCol w="607585"/>
                <a:gridCol w="566478"/>
                <a:gridCol w="456273"/>
                <a:gridCol w="505327"/>
                <a:gridCol w="529389"/>
                <a:gridCol w="668799"/>
                <a:gridCol w="499890"/>
                <a:gridCol w="347290"/>
                <a:gridCol w="481263"/>
                <a:gridCol w="671117"/>
              </a:tblGrid>
              <a:tr h="29712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　</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主板（含中小板）</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cPr/>
                </a:tc>
                <a:tc hMerge="1">
                  <a:tcPr/>
                </a:tc>
                <a:tc hMerge="1">
                  <a:tcPr/>
                </a:tc>
                <a:tc gridSpan="4">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zh-CN" altLang="en-US" sz="800" b="1" i="0" u="none" strike="noStrike" baseline="0">
                          <a:solidFill>
                            <a:srgbClr val="000000"/>
                          </a:solidFill>
                          <a:effectLst/>
                          <a:latin typeface="Arial" panose="020B0604020202020204" pitchFamily="34" charset="0"/>
                          <a:ea typeface="楷体_GB2312" panose="02010609030101010101" pitchFamily="49" charset="-122"/>
                        </a:rPr>
                        <a:t>创业板</a:t>
                      </a:r>
                      <a:endParaRPr lang="zh-CN" altLang="en-US" sz="800" b="1" i="0" u="none" strike="noStrike" baseline="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cPr/>
                </a:tc>
                <a:tc hMerge="1">
                  <a:tcPr/>
                </a:tc>
                <a:tc hMerge="1">
                  <a:tcPr/>
                </a:tc>
                <a:tc gridSpan="4">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zh-CN" altLang="en-US" sz="800" b="1" i="0" u="none" strike="noStrike" baseline="0">
                          <a:solidFill>
                            <a:srgbClr val="000000"/>
                          </a:solidFill>
                          <a:effectLst/>
                          <a:latin typeface="Arial" panose="020B0604020202020204" pitchFamily="34" charset="0"/>
                          <a:ea typeface="楷体_GB2312" panose="02010609030101010101" pitchFamily="49" charset="-122"/>
                        </a:rPr>
                        <a:t>科创板</a:t>
                      </a:r>
                      <a:endParaRPr lang="zh-CN" altLang="en-US" sz="800" b="1" i="0" u="none" strike="noStrike" baseline="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cPr/>
                </a:tc>
                <a:tc hMerge="1">
                  <a:tcPr/>
                </a:tc>
                <a:tc hMerge="1">
                  <a:tcPr>
                    <a:lnL w="12700" cap="flat" cmpd="sng" algn="ctr">
                      <a:solidFill>
                        <a:schemeClr val="tx1"/>
                      </a:solidFill>
                      <a:prstDash val="solid"/>
                      <a:round/>
                      <a:headEnd type="none" w="med" len="med"/>
                      <a:tailEnd type="none" w="med" len="med"/>
                    </a:lnL>
                  </a:tcPr>
                </a:tc>
                <a:tc gridSpan="4">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zh-CN" altLang="en-US" sz="800" b="1" i="0" u="none" strike="noStrike" baseline="0" dirty="0">
                          <a:solidFill>
                            <a:srgbClr val="000000"/>
                          </a:solidFill>
                          <a:effectLst/>
                          <a:latin typeface="Arial" panose="020B0604020202020204" pitchFamily="34" charset="0"/>
                          <a:ea typeface="楷体_GB2312" panose="02010609030101010101" pitchFamily="49" charset="-122"/>
                        </a:rPr>
                        <a:t>北交所</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cPr/>
                </a:tc>
                <a:tc hMerge="1">
                  <a:tcPr/>
                </a:tc>
                <a:tc hMerge="1">
                  <a:tcPr/>
                </a:tc>
              </a:tr>
              <a:tr h="29712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　</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审核总数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通过数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过会率</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marL="0" marR="0" lvl="0" indent="0" algn="ctr" defTabSz="830580" rtl="0" eaLnBrk="1" fontAlgn="ctr" latinLnBrk="0" hangingPunct="1">
                        <a:lnSpc>
                          <a:spcPct val="100000"/>
                        </a:lnSpc>
                        <a:spcBef>
                          <a:spcPts val="0"/>
                        </a:spcBef>
                        <a:spcAft>
                          <a:spcPts val="0"/>
                        </a:spcAft>
                        <a:buClrTx/>
                        <a:buSzTx/>
                        <a:buFontTx/>
                        <a:buNone/>
                        <a:defRPr/>
                      </a:pPr>
                      <a:r>
                        <a:rPr lang="zh-CN" altLang="en-US" sz="800" b="1" u="none" strike="noStrike" kern="1200" baseline="0" dirty="0">
                          <a:solidFill>
                            <a:srgbClr val="C00000"/>
                          </a:solidFill>
                          <a:effectLst/>
                          <a:latin typeface="Arial" panose="020B0604020202020204" pitchFamily="34" charset="0"/>
                          <a:ea typeface="楷体_GB2312" panose="02010609030101010101" pitchFamily="49" charset="-122"/>
                          <a:cs typeface="+mn-cs"/>
                        </a:rPr>
                        <a:t>真实过会率</a:t>
                      </a:r>
                      <a:endParaRPr lang="zh-CN" altLang="en-US" sz="800" b="1" u="none" strike="noStrike" kern="1200" baseline="0" dirty="0">
                        <a:solidFill>
                          <a:srgbClr val="C00000"/>
                        </a:solidFill>
                        <a:effectLst/>
                        <a:latin typeface="Arial" panose="020B0604020202020204" pitchFamily="34" charset="0"/>
                        <a:ea typeface="楷体_GB2312" panose="02010609030101010101" pitchFamily="49" charset="-122"/>
                        <a:cs typeface="+mn-cs"/>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审核总数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通过数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过会率</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kern="1200" baseline="0" dirty="0">
                          <a:solidFill>
                            <a:srgbClr val="C00000"/>
                          </a:solidFill>
                          <a:effectLst/>
                          <a:latin typeface="Arial" panose="020B0604020202020204" pitchFamily="34" charset="0"/>
                          <a:ea typeface="楷体_GB2312" panose="02010609030101010101" pitchFamily="49" charset="-122"/>
                          <a:cs typeface="+mn-cs"/>
                        </a:rPr>
                        <a:t>真实过会率</a:t>
                      </a:r>
                      <a:endParaRPr lang="zh-CN" altLang="en-US" sz="800" b="1" i="0" u="none" strike="noStrike" baseline="0" dirty="0">
                        <a:solidFill>
                          <a:srgbClr val="C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审核总数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通过数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过会率</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kern="1200" baseline="0" dirty="0">
                          <a:solidFill>
                            <a:srgbClr val="C00000"/>
                          </a:solidFill>
                          <a:effectLst/>
                          <a:latin typeface="Arial" panose="020B0604020202020204" pitchFamily="34" charset="0"/>
                          <a:ea typeface="楷体_GB2312" panose="02010609030101010101" pitchFamily="49" charset="-122"/>
                          <a:cs typeface="+mn-cs"/>
                        </a:rPr>
                        <a:t>真实过会率</a:t>
                      </a:r>
                      <a:endParaRPr lang="zh-CN" altLang="en-US" sz="800" b="1" i="0" u="none" strike="noStrike" baseline="0" dirty="0">
                        <a:solidFill>
                          <a:srgbClr val="C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审核总数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通过数</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baseline="0" dirty="0">
                          <a:effectLst/>
                          <a:latin typeface="Arial" panose="020B0604020202020204" pitchFamily="34" charset="0"/>
                          <a:ea typeface="楷体_GB2312" panose="02010609030101010101" pitchFamily="49" charset="-122"/>
                        </a:rPr>
                        <a:t>过会率</a:t>
                      </a:r>
                      <a:endParaRPr lang="zh-CN" altLang="en-US" sz="800" b="1" i="0" u="none" strike="noStrike" baseline="0" dirty="0">
                        <a:solidFill>
                          <a:srgbClr val="0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fontAlgn="ctr"/>
                      <a:r>
                        <a:rPr lang="zh-CN" altLang="en-US" sz="800" b="1" u="none" strike="noStrike" kern="1200" baseline="0" dirty="0">
                          <a:solidFill>
                            <a:srgbClr val="C00000"/>
                          </a:solidFill>
                          <a:effectLst/>
                          <a:latin typeface="Arial" panose="020B0604020202020204" pitchFamily="34" charset="0"/>
                          <a:ea typeface="楷体_GB2312" panose="02010609030101010101" pitchFamily="49" charset="-122"/>
                          <a:cs typeface="+mn-cs"/>
                        </a:rPr>
                        <a:t>真实过会率</a:t>
                      </a:r>
                      <a:endParaRPr lang="zh-CN" altLang="en-US" sz="800" b="1" i="0" u="none" strike="noStrike" baseline="0" dirty="0">
                        <a:solidFill>
                          <a:srgbClr val="C00000"/>
                        </a:solidFill>
                        <a:effectLst/>
                        <a:latin typeface="Arial" panose="020B0604020202020204" pitchFamily="34" charset="0"/>
                        <a:ea typeface="楷体_GB2312" panose="02010609030101010101" pitchFamily="49" charset="-122"/>
                      </a:endParaRPr>
                    </a:p>
                  </a:txBody>
                  <a:tcPr marL="9394" marR="9394" marT="93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8959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2022</a:t>
                      </a:r>
                      <a:endParaRPr lang="zh-CN" altLang="en-US"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116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86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74.14%</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53.42%</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218</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196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89.91%</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58.68%</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122</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115</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94.26%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76.67%</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111</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95</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85.59%</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61.29%</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8959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2021</a:t>
                      </a:r>
                      <a:endParaRPr lang="zh-CN" altLang="en-US"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92</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71</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77.17%</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60.17%</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208</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196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94.23%</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68.29%</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163</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140</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85.89%</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66.99%</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40</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36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90.00%</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51.43%</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8959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2020</a:t>
                      </a:r>
                      <a:endParaRPr lang="zh-CN" altLang="en-US"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189</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177</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93.65%</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88.94%</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216</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210</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97.22%</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91.30%</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228</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217</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95.18%</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88.57%</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57</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52</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91.23%</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76.47%</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r h="289590">
                <a:tc>
                  <a:txBody>
                    <a:bodyPr/>
                    <a:lstStyle>
                      <a:lvl1pPr marL="0" algn="l" defTabSz="990600" rtl="0" eaLnBrk="1" latinLnBrk="0" hangingPunct="1">
                        <a:defRPr sz="1950" kern="1200">
                          <a:solidFill>
                            <a:schemeClr val="tx1"/>
                          </a:solidFill>
                          <a:latin typeface="Arial" panose="020B0604020202020204"/>
                          <a:ea typeface="KaiTi_GB2312"/>
                        </a:defRPr>
                      </a:lvl1pPr>
                      <a:lvl2pPr marL="495300" algn="l" defTabSz="990600" rtl="0" eaLnBrk="1" latinLnBrk="0" hangingPunct="1">
                        <a:defRPr sz="1950" kern="1200">
                          <a:solidFill>
                            <a:schemeClr val="tx1"/>
                          </a:solidFill>
                          <a:latin typeface="Arial" panose="020B0604020202020204"/>
                          <a:ea typeface="KaiTi_GB2312"/>
                        </a:defRPr>
                      </a:lvl2pPr>
                      <a:lvl3pPr marL="990600" algn="l" defTabSz="990600" rtl="0" eaLnBrk="1" latinLnBrk="0" hangingPunct="1">
                        <a:defRPr sz="1950" kern="1200">
                          <a:solidFill>
                            <a:schemeClr val="tx1"/>
                          </a:solidFill>
                          <a:latin typeface="Arial" panose="020B0604020202020204"/>
                          <a:ea typeface="KaiTi_GB2312"/>
                        </a:defRPr>
                      </a:lvl3pPr>
                      <a:lvl4pPr marL="1485900" algn="l" defTabSz="990600" rtl="0" eaLnBrk="1" latinLnBrk="0" hangingPunct="1">
                        <a:defRPr sz="1950" kern="1200">
                          <a:solidFill>
                            <a:schemeClr val="tx1"/>
                          </a:solidFill>
                          <a:latin typeface="Arial" panose="020B0604020202020204"/>
                          <a:ea typeface="KaiTi_GB2312"/>
                        </a:defRPr>
                      </a:lvl4pPr>
                      <a:lvl5pPr marL="1981200" algn="l" defTabSz="990600" rtl="0" eaLnBrk="1" latinLnBrk="0" hangingPunct="1">
                        <a:defRPr sz="1950" kern="1200">
                          <a:solidFill>
                            <a:schemeClr val="tx1"/>
                          </a:solidFill>
                          <a:latin typeface="Arial" panose="020B0604020202020204"/>
                          <a:ea typeface="KaiTi_GB2312"/>
                        </a:defRPr>
                      </a:lvl5pPr>
                      <a:lvl6pPr marL="2476500" algn="l" defTabSz="990600" rtl="0" eaLnBrk="1" latinLnBrk="0" hangingPunct="1">
                        <a:defRPr sz="1950" kern="1200">
                          <a:solidFill>
                            <a:schemeClr val="tx1"/>
                          </a:solidFill>
                          <a:latin typeface="Arial" panose="020B0604020202020204"/>
                          <a:ea typeface="KaiTi_GB2312"/>
                        </a:defRPr>
                      </a:lvl6pPr>
                      <a:lvl7pPr marL="2971800" algn="l" defTabSz="990600" rtl="0" eaLnBrk="1" latinLnBrk="0" hangingPunct="1">
                        <a:defRPr sz="1950" kern="1200">
                          <a:solidFill>
                            <a:schemeClr val="tx1"/>
                          </a:solidFill>
                          <a:latin typeface="Arial" panose="020B0604020202020204"/>
                          <a:ea typeface="KaiTi_GB2312"/>
                        </a:defRPr>
                      </a:lvl7pPr>
                      <a:lvl8pPr marL="3467100" algn="l" defTabSz="990600" rtl="0" eaLnBrk="1" latinLnBrk="0" hangingPunct="1">
                        <a:defRPr sz="1950" kern="1200">
                          <a:solidFill>
                            <a:schemeClr val="tx1"/>
                          </a:solidFill>
                          <a:latin typeface="Arial" panose="020B0604020202020204"/>
                          <a:ea typeface="KaiTi_GB2312"/>
                        </a:defRPr>
                      </a:lvl8pPr>
                      <a:lvl9pPr marL="3962400" algn="l" defTabSz="990600" rtl="0" eaLnBrk="1" latinLnBrk="0" hangingPunct="1">
                        <a:defRPr sz="1950" kern="1200">
                          <a:solidFill>
                            <a:schemeClr val="tx1"/>
                          </a:solidFill>
                          <a:latin typeface="Arial" panose="020B0604020202020204"/>
                          <a:ea typeface="KaiTi_GB2312"/>
                        </a:defRPr>
                      </a:lvl9p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2019</a:t>
                      </a:r>
                      <a:endParaRPr lang="zh-CN" altLang="en-US"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133</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110</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82.71%</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72.37%</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31</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28</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90.32%</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73.68%</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116</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a:solidFill>
                            <a:srgbClr val="000000"/>
                          </a:solidFill>
                          <a:effectLst/>
                          <a:latin typeface="Arial" panose="020B0604020202020204" pitchFamily="34" charset="0"/>
                          <a:ea typeface="楷体_GB2312" panose="02010609030101010101" pitchFamily="49" charset="-122"/>
                        </a:rPr>
                        <a:t>109</a:t>
                      </a:r>
                      <a:endParaRPr lang="en-US" altLang="zh-CN" sz="800" b="0" i="0" u="none" strike="noStrike" baseline="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93.97%</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88.62%</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zh-CN" altLang="en-US" sz="800" b="0" i="0" u="none" strike="noStrike" baseline="0" dirty="0">
                          <a:solidFill>
                            <a:srgbClr val="000000"/>
                          </a:solidFill>
                          <a:effectLst/>
                          <a:latin typeface="Arial" panose="020B0604020202020204" pitchFamily="34" charset="0"/>
                          <a:ea typeface="楷体_GB2312" panose="02010609030101010101" pitchFamily="49" charset="-122"/>
                        </a:rPr>
                        <a:t>　</a:t>
                      </a: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0" i="0" u="none" strike="noStrike" baseline="0" dirty="0">
                          <a:solidFill>
                            <a:srgbClr val="000000"/>
                          </a:solidFill>
                          <a:effectLst/>
                          <a:latin typeface="Arial" panose="020B0604020202020204" pitchFamily="34" charset="0"/>
                          <a:ea typeface="楷体_GB2312" panose="02010609030101010101" pitchFamily="49" charset="-122"/>
                        </a:rPr>
                        <a:t>-</a:t>
                      </a:r>
                      <a:endParaRPr lang="en-US" altLang="zh-CN" sz="800" b="0" i="0" u="none" strike="noStrike" baseline="0" dirty="0">
                        <a:solidFill>
                          <a:srgbClr val="00000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altLang="zh-CN" sz="800" b="1" i="0" u="none" strike="noStrike" baseline="0" dirty="0">
                          <a:solidFill>
                            <a:srgbClr val="C01C20"/>
                          </a:solidFill>
                          <a:effectLst/>
                          <a:latin typeface="Arial" panose="020B0604020202020204" pitchFamily="34" charset="0"/>
                          <a:ea typeface="楷体_GB2312" panose="02010609030101010101" pitchFamily="49" charset="-122"/>
                        </a:rPr>
                        <a:t>-</a:t>
                      </a:r>
                      <a:endParaRPr lang="en-US" altLang="zh-CN" sz="800" b="1" i="0" u="none" strike="noStrike" baseline="0" dirty="0">
                        <a:solidFill>
                          <a:srgbClr val="C01C20"/>
                        </a:solidFill>
                        <a:effectLst/>
                        <a:latin typeface="Arial" panose="020B0604020202020204" pitchFamily="34" charset="0"/>
                        <a:ea typeface="楷体_GB2312" panose="02010609030101010101" pitchFamily="49" charset="-122"/>
                      </a:endParaRPr>
                    </a:p>
                  </a:txBody>
                  <a:tcPr marL="3810" marR="3810" marT="3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1" name="object 4"/>
          <p:cNvSpPr/>
          <p:nvPr/>
        </p:nvSpPr>
        <p:spPr>
          <a:xfrm>
            <a:off x="542926" y="3397369"/>
            <a:ext cx="8839199" cy="288000"/>
          </a:xfrm>
          <a:custGeom>
            <a:avLst/>
            <a:gdLst/>
            <a:ahLst/>
            <a:cxnLst/>
            <a:rect l="l" t="t" r="r" b="b"/>
            <a:pathLst>
              <a:path w="8358251" h="265849">
                <a:moveTo>
                  <a:pt x="0" y="265849"/>
                </a:moveTo>
                <a:lnTo>
                  <a:pt x="8358251" y="265849"/>
                </a:lnTo>
                <a:lnTo>
                  <a:pt x="8358251" y="0"/>
                </a:lnTo>
                <a:lnTo>
                  <a:pt x="0" y="0"/>
                </a:lnTo>
                <a:lnTo>
                  <a:pt x="0" y="265849"/>
                </a:lnTo>
                <a:close/>
              </a:path>
            </a:pathLst>
          </a:custGeom>
          <a:solidFill>
            <a:srgbClr val="C01C20"/>
          </a:solidFill>
        </p:spPr>
        <p:txBody>
          <a:bodyPr anchor="ctr" anchorCtr="0"/>
          <a:lstStyle/>
          <a:p>
            <a:pPr algn="ctr" defTabSz="945515" eaLnBrk="0" fontAlgn="base" hangingPunct="0">
              <a:spcAft>
                <a:spcPct val="0"/>
              </a:spcAft>
              <a:buClr>
                <a:srgbClr val="003399"/>
              </a:buClr>
              <a:buSzPct val="50000"/>
            </a:pPr>
            <a:r>
              <a:rPr lang="en-US" altLang="zh-CN" sz="1400" b="1" kern="0" dirty="0">
                <a:solidFill>
                  <a:srgbClr val="FFFFFF"/>
                </a:solidFill>
                <a:ea typeface="楷体_GB2312" panose="02010609030101010101" pitchFamily="49" charset="-122"/>
                <a:sym typeface="+mn-lt"/>
              </a:rPr>
              <a:t>2019</a:t>
            </a:r>
            <a:r>
              <a:rPr lang="zh-CN" altLang="en-US" sz="1400" b="1" kern="0" dirty="0">
                <a:solidFill>
                  <a:srgbClr val="FFFFFF"/>
                </a:solidFill>
                <a:ea typeface="楷体_GB2312" panose="02010609030101010101" pitchFamily="49" charset="-122"/>
                <a:sym typeface="+mn-lt"/>
              </a:rPr>
              <a:t>年</a:t>
            </a:r>
            <a:r>
              <a:rPr lang="en-US" altLang="zh-CN" sz="1400" b="1" kern="0" dirty="0">
                <a:solidFill>
                  <a:srgbClr val="FFFFFF"/>
                </a:solidFill>
                <a:ea typeface="楷体_GB2312" panose="02010609030101010101" pitchFamily="49" charset="-122"/>
                <a:sym typeface="+mn-lt"/>
              </a:rPr>
              <a:t>-2022</a:t>
            </a:r>
            <a:r>
              <a:rPr lang="zh-CN" altLang="en-US" sz="1400" b="1" kern="0" dirty="0">
                <a:solidFill>
                  <a:srgbClr val="FFFFFF"/>
                </a:solidFill>
                <a:ea typeface="楷体_GB2312" panose="02010609030101010101" pitchFamily="49" charset="-122"/>
                <a:sym typeface="+mn-lt"/>
              </a:rPr>
              <a:t>年各板块企业</a:t>
            </a:r>
            <a:r>
              <a:rPr lang="en-US" altLang="zh-CN" sz="1400" b="1" kern="0" dirty="0">
                <a:solidFill>
                  <a:srgbClr val="FFFFFF"/>
                </a:solidFill>
                <a:ea typeface="楷体_GB2312" panose="02010609030101010101" pitchFamily="49" charset="-122"/>
                <a:sym typeface="+mn-lt"/>
              </a:rPr>
              <a:t>IPO</a:t>
            </a:r>
            <a:r>
              <a:rPr lang="zh-CN" altLang="en-US" sz="1400" b="1" kern="0" dirty="0">
                <a:solidFill>
                  <a:srgbClr val="FFFFFF"/>
                </a:solidFill>
                <a:ea typeface="楷体_GB2312" panose="02010609030101010101" pitchFamily="49" charset="-122"/>
                <a:sym typeface="+mn-lt"/>
              </a:rPr>
              <a:t>终止审核</a:t>
            </a:r>
            <a:r>
              <a:rPr lang="en-US" altLang="zh-CN" sz="1400" b="1" kern="0" dirty="0">
                <a:solidFill>
                  <a:srgbClr val="FFFFFF"/>
                </a:solidFill>
                <a:ea typeface="楷体_GB2312" panose="02010609030101010101" pitchFamily="49" charset="-122"/>
                <a:sym typeface="+mn-lt"/>
              </a:rPr>
              <a:t>/</a:t>
            </a:r>
            <a:r>
              <a:rPr lang="zh-CN" altLang="en-US" sz="1400" b="1" kern="0" dirty="0">
                <a:solidFill>
                  <a:srgbClr val="FFFFFF"/>
                </a:solidFill>
                <a:ea typeface="楷体_GB2312" panose="02010609030101010101" pitchFamily="49" charset="-122"/>
                <a:sym typeface="+mn-lt"/>
              </a:rPr>
              <a:t>注册</a:t>
            </a:r>
            <a:r>
              <a:rPr lang="zh-CN" altLang="en-US" sz="1400" b="1" kern="0" dirty="0" smtClean="0">
                <a:solidFill>
                  <a:srgbClr val="FFFFFF"/>
                </a:solidFill>
                <a:ea typeface="楷体_GB2312" panose="02010609030101010101" pitchFamily="49" charset="-122"/>
                <a:sym typeface="+mn-lt"/>
              </a:rPr>
              <a:t>数量</a:t>
            </a:r>
            <a:endParaRPr lang="en-US" altLang="zh-CN" sz="1400" b="1" kern="0" dirty="0">
              <a:solidFill>
                <a:srgbClr val="FFFFFF"/>
              </a:solidFill>
              <a:ea typeface="楷体_GB2312" panose="02010609030101010101" pitchFamily="49" charset="-122"/>
              <a:sym typeface="+mn-lt"/>
            </a:endParaRPr>
          </a:p>
        </p:txBody>
      </p:sp>
      <p:sp>
        <p:nvSpPr>
          <p:cNvPr id="12" name="矩形 11"/>
          <p:cNvSpPr/>
          <p:nvPr/>
        </p:nvSpPr>
        <p:spPr bwMode="auto">
          <a:xfrm>
            <a:off x="4538912" y="3727480"/>
            <a:ext cx="4843213" cy="2534958"/>
          </a:xfrm>
          <a:prstGeom prst="rect">
            <a:avLst/>
          </a:prstGeom>
          <a:noFill/>
          <a:ln w="9525" cap="flat" cmpd="sng" algn="ctr">
            <a:noFill/>
            <a:prstDash val="solid"/>
            <a:round/>
            <a:headEnd type="none" w="med" len="med"/>
            <a:tailEnd type="none" w="med" len="med"/>
          </a:ln>
          <a:effectLst/>
        </p:spPr>
        <p:txBody>
          <a:bodyPr vert="horz" wrap="square" lIns="105118" tIns="52559" rIns="105118" bIns="52559" numCol="1" rtlCol="0" anchor="ctr" anchorCtr="0" compatLnSpc="1"/>
          <a:lstStyle/>
          <a:p>
            <a:pPr marL="285750" marR="0" lvl="0" indent="-285750" algn="just" defTabSz="1050925" eaLnBrk="1" fontAlgn="base" latinLnBrk="0" hangingPunct="1">
              <a:lnSpc>
                <a:spcPct val="150000"/>
              </a:lnSpc>
              <a:spcBef>
                <a:spcPts val="600"/>
              </a:spcBef>
              <a:buClr>
                <a:srgbClr val="C01C20"/>
              </a:buClr>
              <a:buSzTx/>
              <a:buFont typeface="Wingdings" panose="05000000000000000000" pitchFamily="2" charset="2"/>
              <a:buChar char="n"/>
              <a:defRPr/>
            </a:pPr>
            <a:r>
              <a:rPr kumimoji="0" lang="zh-CN" altLang="en-US" sz="1200" b="0" i="0" u="none" strike="noStrike" kern="0" cap="none" spc="0" normalizeH="0" baseline="0" noProof="0" dirty="0">
                <a:ln>
                  <a:noFill/>
                </a:ln>
                <a:solidFill>
                  <a:sysClr val="windowText" lastClr="000000"/>
                </a:solidFill>
                <a:effectLst/>
                <a:uLnTx/>
                <a:uFillTx/>
              </a:rPr>
              <a:t>随着科创板的稳步推进、创业板注册制的有序推出，</a:t>
            </a:r>
            <a:r>
              <a:rPr kumimoji="0" lang="en-US" altLang="zh-CN" sz="1200" b="0" i="0" u="none" strike="noStrike" kern="0" cap="none" spc="0" normalizeH="0" baseline="0" noProof="0" dirty="0">
                <a:ln>
                  <a:noFill/>
                </a:ln>
                <a:solidFill>
                  <a:sysClr val="windowText" lastClr="000000"/>
                </a:solidFill>
                <a:effectLst/>
                <a:uLnTx/>
                <a:uFillTx/>
              </a:rPr>
              <a:t>2020</a:t>
            </a:r>
            <a:r>
              <a:rPr kumimoji="0" lang="zh-CN" altLang="en-US" sz="1200" b="0" i="0" u="none" strike="noStrike" kern="0" cap="none" spc="0" normalizeH="0" baseline="0" noProof="0" dirty="0">
                <a:ln>
                  <a:noFill/>
                </a:ln>
                <a:solidFill>
                  <a:sysClr val="windowText" lastClr="000000"/>
                </a:solidFill>
                <a:effectLst/>
                <a:uLnTx/>
                <a:uFillTx/>
              </a:rPr>
              <a:t>年度在监管机构审核相对宽松的背景下，</a:t>
            </a:r>
            <a:r>
              <a:rPr kumimoji="0" lang="en-US" altLang="zh-CN" sz="1200" b="1" i="0" u="sng" strike="noStrike" kern="0" cap="none" spc="0" normalizeH="0" baseline="0" noProof="0" dirty="0">
                <a:ln>
                  <a:noFill/>
                </a:ln>
                <a:solidFill>
                  <a:sysClr val="windowText" lastClr="000000"/>
                </a:solidFill>
                <a:effectLst/>
                <a:uLnTx/>
                <a:uFillTx/>
              </a:rPr>
              <a:t>IPO</a:t>
            </a:r>
            <a:r>
              <a:rPr kumimoji="0" lang="zh-CN" altLang="en-US" sz="1200" b="1" i="0" u="sng" strike="noStrike" kern="0" cap="none" spc="0" normalizeH="0" baseline="0" noProof="0" dirty="0">
                <a:ln>
                  <a:noFill/>
                </a:ln>
                <a:solidFill>
                  <a:sysClr val="windowText" lastClr="000000"/>
                </a:solidFill>
                <a:effectLst/>
                <a:uLnTx/>
                <a:uFillTx/>
              </a:rPr>
              <a:t>项目在数量、规模方面均大幅增长</a:t>
            </a:r>
            <a:r>
              <a:rPr kumimoji="0" lang="zh-CN" altLang="en-US" sz="1200" b="0" i="0" u="none" strike="noStrike" kern="0" cap="none" spc="0" normalizeH="0" baseline="0" noProof="0" dirty="0">
                <a:ln>
                  <a:noFill/>
                </a:ln>
                <a:solidFill>
                  <a:sysClr val="windowText" lastClr="000000"/>
                </a:solidFill>
                <a:effectLst/>
                <a:uLnTx/>
                <a:uFillTx/>
              </a:rPr>
              <a:t>，过会率亦处于近年来的最高水平</a:t>
            </a:r>
            <a:endParaRPr kumimoji="0" lang="en-US" altLang="zh-CN" sz="1200" b="0" i="0" u="none" strike="noStrike" kern="0" cap="none" spc="0" normalizeH="0" baseline="0" noProof="0" dirty="0">
              <a:ln>
                <a:noFill/>
              </a:ln>
              <a:solidFill>
                <a:sysClr val="windowText" lastClr="000000"/>
              </a:solidFill>
              <a:effectLst/>
              <a:uLnTx/>
              <a:uFillTx/>
            </a:endParaRPr>
          </a:p>
          <a:p>
            <a:pPr marL="285750" marR="0" lvl="0" indent="-285750" algn="just" defTabSz="1050925" eaLnBrk="1" fontAlgn="base" latinLnBrk="0" hangingPunct="1">
              <a:lnSpc>
                <a:spcPct val="150000"/>
              </a:lnSpc>
              <a:spcBef>
                <a:spcPts val="600"/>
              </a:spcBef>
              <a:buClr>
                <a:srgbClr val="C01C20"/>
              </a:buClr>
              <a:buSzTx/>
              <a:buFont typeface="Wingdings" panose="05000000000000000000" pitchFamily="2" charset="2"/>
              <a:buChar char="n"/>
              <a:defRPr/>
            </a:pPr>
            <a:r>
              <a:rPr kumimoji="0" lang="zh-CN" altLang="en-US" sz="1200" b="0" i="0" u="none" strike="noStrike" kern="0" cap="none" spc="0" normalizeH="0" baseline="0" noProof="0" dirty="0">
                <a:ln>
                  <a:noFill/>
                </a:ln>
                <a:solidFill>
                  <a:sysClr val="windowText" lastClr="000000"/>
                </a:solidFill>
                <a:effectLst/>
                <a:uLnTx/>
                <a:uFillTx/>
              </a:rPr>
              <a:t>自</a:t>
            </a:r>
            <a:r>
              <a:rPr kumimoji="0" lang="en-US" altLang="zh-CN" sz="1200" b="0" i="0" u="none" strike="noStrike" kern="0" cap="none" spc="0" normalizeH="0" baseline="0" noProof="0" dirty="0">
                <a:ln>
                  <a:noFill/>
                </a:ln>
                <a:solidFill>
                  <a:sysClr val="windowText" lastClr="000000"/>
                </a:solidFill>
                <a:effectLst/>
                <a:uLnTx/>
                <a:uFillTx/>
              </a:rPr>
              <a:t>2021</a:t>
            </a:r>
            <a:r>
              <a:rPr kumimoji="0" lang="zh-CN" altLang="en-US" sz="1200" b="0" i="0" u="none" strike="noStrike" kern="0" cap="none" spc="0" normalizeH="0" baseline="0" noProof="0" dirty="0">
                <a:ln>
                  <a:noFill/>
                </a:ln>
                <a:solidFill>
                  <a:sysClr val="windowText" lastClr="000000"/>
                </a:solidFill>
                <a:effectLst/>
                <a:uLnTx/>
                <a:uFillTx/>
              </a:rPr>
              <a:t>年以来，随着市场环境变化和申报企业数量增加，监管机构逐渐调整审核口径</a:t>
            </a:r>
            <a:r>
              <a:rPr lang="zh-CN" altLang="en-US" sz="1200" kern="0" dirty="0">
                <a:solidFill>
                  <a:sysClr val="windowText" lastClr="000000"/>
                </a:solidFill>
              </a:rPr>
              <a:t>。</a:t>
            </a:r>
            <a:r>
              <a:rPr lang="en-US" altLang="zh-CN" sz="1200" kern="0" dirty="0">
                <a:solidFill>
                  <a:sysClr val="windowText" lastClr="000000"/>
                </a:solidFill>
              </a:rPr>
              <a:t>2021</a:t>
            </a:r>
            <a:r>
              <a:rPr lang="zh-CN" altLang="en-US" sz="1200" kern="0" dirty="0">
                <a:solidFill>
                  <a:sysClr val="windowText" lastClr="000000"/>
                </a:solidFill>
              </a:rPr>
              <a:t>年、</a:t>
            </a:r>
            <a:r>
              <a:rPr kumimoji="0" lang="en-US" altLang="zh-CN" sz="1200" b="0" i="0" u="none" strike="noStrike" kern="0" cap="none" spc="0" normalizeH="0" baseline="0" noProof="0" dirty="0">
                <a:ln>
                  <a:noFill/>
                </a:ln>
                <a:solidFill>
                  <a:sysClr val="windowText" lastClr="000000"/>
                </a:solidFill>
                <a:effectLst/>
                <a:uLnTx/>
                <a:uFillTx/>
              </a:rPr>
              <a:t>2022</a:t>
            </a:r>
            <a:r>
              <a:rPr kumimoji="0" lang="zh-CN" altLang="en-US" sz="1200" b="0" i="0" u="none" strike="noStrike" kern="0" cap="none" spc="0" normalizeH="0" baseline="0" noProof="0" dirty="0">
                <a:ln>
                  <a:noFill/>
                </a:ln>
                <a:solidFill>
                  <a:sysClr val="windowText" lastClr="000000"/>
                </a:solidFill>
                <a:effectLst/>
                <a:uLnTx/>
                <a:uFillTx/>
              </a:rPr>
              <a:t>年，各板块过会率均较</a:t>
            </a:r>
            <a:r>
              <a:rPr kumimoji="0" lang="en-US" altLang="zh-CN" sz="1200" b="0" i="0" u="none" strike="noStrike" kern="0" cap="none" spc="0" normalizeH="0" baseline="0" noProof="0" dirty="0">
                <a:ln>
                  <a:noFill/>
                </a:ln>
                <a:solidFill>
                  <a:sysClr val="windowText" lastClr="000000"/>
                </a:solidFill>
                <a:effectLst/>
                <a:uLnTx/>
                <a:uFillTx/>
              </a:rPr>
              <a:t>2020</a:t>
            </a:r>
            <a:r>
              <a:rPr kumimoji="0" lang="zh-CN" altLang="en-US" sz="1200" b="0" i="0" u="none" strike="noStrike" kern="0" cap="none" spc="0" normalizeH="0" baseline="0" noProof="0" dirty="0">
                <a:ln>
                  <a:noFill/>
                </a:ln>
                <a:solidFill>
                  <a:sysClr val="windowText" lastClr="000000"/>
                </a:solidFill>
                <a:effectLst/>
                <a:uLnTx/>
                <a:uFillTx/>
              </a:rPr>
              <a:t>年有所下降</a:t>
            </a:r>
            <a:endParaRPr kumimoji="0" lang="en-US" altLang="zh-CN" sz="1200" b="0" i="0" u="none" strike="noStrike" kern="0" cap="none" spc="0" normalizeH="0" baseline="0" noProof="0" dirty="0">
              <a:ln>
                <a:noFill/>
              </a:ln>
              <a:solidFill>
                <a:sysClr val="windowText" lastClr="000000"/>
              </a:solidFill>
              <a:effectLst/>
              <a:uLnTx/>
              <a:uFillTx/>
            </a:endParaRPr>
          </a:p>
          <a:p>
            <a:pPr marL="285750" marR="0" lvl="0" indent="-285750" algn="just" defTabSz="1050925" eaLnBrk="1" fontAlgn="base" latinLnBrk="0" hangingPunct="1">
              <a:lnSpc>
                <a:spcPct val="150000"/>
              </a:lnSpc>
              <a:spcBef>
                <a:spcPts val="600"/>
              </a:spcBef>
              <a:buClr>
                <a:srgbClr val="C01C20"/>
              </a:buClr>
              <a:buSzTx/>
              <a:buFont typeface="Wingdings" panose="05000000000000000000" pitchFamily="2" charset="2"/>
              <a:buChar char="n"/>
              <a:defRPr/>
            </a:pPr>
            <a:r>
              <a:rPr kumimoji="0" lang="zh-CN" altLang="en-US" sz="1200" b="0" i="0" u="none" strike="noStrike" kern="0" cap="none" spc="0" normalizeH="0" baseline="0" noProof="0" dirty="0">
                <a:ln>
                  <a:noFill/>
                </a:ln>
                <a:solidFill>
                  <a:sysClr val="windowText" lastClr="000000"/>
                </a:solidFill>
                <a:effectLst/>
                <a:uLnTx/>
                <a:uFillTx/>
              </a:rPr>
              <a:t>与此同时，在审核趋严的背景下，</a:t>
            </a:r>
            <a:r>
              <a:rPr kumimoji="0" lang="zh-CN" altLang="en-US" sz="1200" b="1" i="0" u="sng" strike="noStrike" kern="0" cap="none" spc="0" normalizeH="0" baseline="0" noProof="0" dirty="0">
                <a:ln>
                  <a:noFill/>
                </a:ln>
                <a:solidFill>
                  <a:sysClr val="windowText" lastClr="000000"/>
                </a:solidFill>
                <a:effectLst/>
                <a:uLnTx/>
                <a:uFillTx/>
              </a:rPr>
              <a:t>主板、创业板及北交所撤材料企业数量自</a:t>
            </a:r>
            <a:r>
              <a:rPr kumimoji="0" lang="en-US" altLang="zh-CN" sz="1200" b="1" i="0" u="sng" strike="noStrike" kern="0" cap="none" spc="0" normalizeH="0" baseline="0" noProof="0" dirty="0">
                <a:ln>
                  <a:noFill/>
                </a:ln>
                <a:solidFill>
                  <a:sysClr val="windowText" lastClr="000000"/>
                </a:solidFill>
                <a:effectLst/>
                <a:uLnTx/>
                <a:uFillTx/>
              </a:rPr>
              <a:t>2020</a:t>
            </a:r>
            <a:r>
              <a:rPr kumimoji="0" lang="zh-CN" altLang="en-US" sz="1200" b="1" i="0" u="sng" strike="noStrike" kern="0" cap="none" spc="0" normalizeH="0" baseline="0" noProof="0" dirty="0">
                <a:ln>
                  <a:noFill/>
                </a:ln>
                <a:solidFill>
                  <a:sysClr val="windowText" lastClr="000000"/>
                </a:solidFill>
                <a:effectLst/>
                <a:uLnTx/>
                <a:uFillTx/>
              </a:rPr>
              <a:t>年以来均逐年增长，科创板审核总数亦出现较大幅度下降</a:t>
            </a:r>
            <a:r>
              <a:rPr kumimoji="0" lang="zh-CN" altLang="en-US" sz="1200" b="0" i="0" u="none" strike="noStrike" kern="0" cap="none" spc="0" normalizeH="0" baseline="0" noProof="0" dirty="0">
                <a:ln>
                  <a:noFill/>
                </a:ln>
                <a:solidFill>
                  <a:sysClr val="windowText" lastClr="000000"/>
                </a:solidFill>
                <a:effectLst/>
                <a:uLnTx/>
                <a:uFillTx/>
              </a:rPr>
              <a:t>，进一步告诫中介机构加强甄别，严把入口关</a:t>
            </a:r>
            <a:endParaRPr kumimoji="0" lang="en-US" altLang="zh-CN" sz="1200" b="0" i="0" u="none" strike="noStrike" kern="0" cap="none" spc="0" normalizeH="0" baseline="0" noProof="0" dirty="0">
              <a:ln>
                <a:noFill/>
              </a:ln>
              <a:solidFill>
                <a:sysClr val="windowText" lastClr="000000"/>
              </a:solidFill>
              <a:effectLst/>
              <a:uLnTx/>
              <a:uFillTx/>
            </a:endParaRPr>
          </a:p>
        </p:txBody>
      </p:sp>
      <p:sp>
        <p:nvSpPr>
          <p:cNvPr id="14" name="文本框 3"/>
          <p:cNvSpPr txBox="1"/>
          <p:nvPr/>
        </p:nvSpPr>
        <p:spPr>
          <a:xfrm>
            <a:off x="561977" y="3135759"/>
            <a:ext cx="3976935" cy="261610"/>
          </a:xfrm>
          <a:prstGeom prst="rect">
            <a:avLst/>
          </a:prstGeom>
          <a:noFill/>
        </p:spPr>
        <p:txBody>
          <a:bodyPr wrap="square" rtlCol="0">
            <a:spAutoFit/>
          </a:bodyPr>
          <a:lstStyle/>
          <a:p>
            <a:pPr fontAlgn="base">
              <a:spcBef>
                <a:spcPct val="0"/>
              </a:spcBef>
              <a:spcAft>
                <a:spcPct val="0"/>
              </a:spcAft>
            </a:pPr>
            <a:r>
              <a:rPr lang="zh-CN" altLang="en-US" sz="1050" dirty="0">
                <a:solidFill>
                  <a:srgbClr val="000000"/>
                </a:solidFill>
                <a:cs typeface="+mn-ea"/>
                <a:sym typeface="+mn-lt"/>
              </a:rPr>
              <a:t>注：真实过会率考虑了终止审核</a:t>
            </a:r>
            <a:r>
              <a:rPr lang="en-US" altLang="zh-CN" sz="1050" dirty="0">
                <a:solidFill>
                  <a:srgbClr val="000000"/>
                </a:solidFill>
                <a:cs typeface="+mn-ea"/>
                <a:sym typeface="+mn-lt"/>
              </a:rPr>
              <a:t>/</a:t>
            </a:r>
            <a:r>
              <a:rPr lang="zh-CN" altLang="en-US" sz="1050" dirty="0">
                <a:solidFill>
                  <a:srgbClr val="000000"/>
                </a:solidFill>
                <a:cs typeface="+mn-ea"/>
                <a:sym typeface="+mn-lt"/>
              </a:rPr>
              <a:t>注册情况。</a:t>
            </a:r>
            <a:endParaRPr lang="zh-CN" altLang="en-US" sz="1050" dirty="0">
              <a:solidFill>
                <a:srgbClr val="000000"/>
              </a:solidFill>
              <a:cs typeface="+mn-ea"/>
              <a:sym typeface="+mn-lt"/>
            </a:endParaRPr>
          </a:p>
        </p:txBody>
      </p:sp>
      <p:graphicFrame>
        <p:nvGraphicFramePr>
          <p:cNvPr id="5" name="图表 4"/>
          <p:cNvGraphicFramePr/>
          <p:nvPr/>
        </p:nvGraphicFramePr>
        <p:xfrm>
          <a:off x="561977" y="3727480"/>
          <a:ext cx="4043274" cy="2534958"/>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000" dirty="0" smtClean="0"/>
              <a:t>3.4</a:t>
            </a:r>
            <a:r>
              <a:rPr lang="zh-CN" altLang="en-US" sz="2000" dirty="0" smtClean="0"/>
              <a:t>持续</a:t>
            </a:r>
            <a:r>
              <a:rPr lang="zh-CN" altLang="en-US" sz="2000" dirty="0"/>
              <a:t>经营能力、财务会计问题为今年监管重点</a:t>
            </a:r>
            <a:endParaRPr lang="zh-CN" altLang="en-US" sz="2000" dirty="0"/>
          </a:p>
        </p:txBody>
      </p:sp>
      <p:graphicFrame>
        <p:nvGraphicFramePr>
          <p:cNvPr id="4" name="表格 3"/>
          <p:cNvGraphicFramePr>
            <a:graphicFrameLocks noGrp="1"/>
          </p:cNvGraphicFramePr>
          <p:nvPr/>
        </p:nvGraphicFramePr>
        <p:xfrm>
          <a:off x="488950" y="2231792"/>
          <a:ext cx="8909051" cy="3828944"/>
        </p:xfrm>
        <a:graphic>
          <a:graphicData uri="http://schemas.openxmlformats.org/drawingml/2006/table">
            <a:tbl>
              <a:tblPr firstRow="1" firstCol="1" bandRow="1">
                <a:tableStyleId>{7E9639D4-E3E2-4D34-9284-5A2195B3D0D7}</a:tableStyleId>
              </a:tblPr>
              <a:tblGrid>
                <a:gridCol w="2282499"/>
                <a:gridCol w="1325667"/>
                <a:gridCol w="1325667"/>
                <a:gridCol w="1325667"/>
                <a:gridCol w="1325667"/>
                <a:gridCol w="1323884"/>
              </a:tblGrid>
              <a:tr h="273496">
                <a:tc>
                  <a:txBody>
                    <a:bodyPr/>
                    <a:lstStyle/>
                    <a:p>
                      <a:pPr algn="ctr"/>
                      <a:r>
                        <a:rPr lang="zh-CN" sz="1050" kern="0" dirty="0">
                          <a:effectLst/>
                        </a:rPr>
                        <a:t>原因</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C01C20"/>
                    </a:solidFill>
                  </a:tcPr>
                </a:tc>
                <a:tc>
                  <a:txBody>
                    <a:bodyPr/>
                    <a:lstStyle/>
                    <a:p>
                      <a:pPr algn="ctr"/>
                      <a:r>
                        <a:rPr lang="zh-CN" sz="1050" kern="0" dirty="0">
                          <a:effectLst/>
                        </a:rPr>
                        <a:t>合计</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C01C20"/>
                    </a:solidFill>
                  </a:tcPr>
                </a:tc>
                <a:tc>
                  <a:txBody>
                    <a:bodyPr/>
                    <a:lstStyle/>
                    <a:p>
                      <a:pPr algn="ctr"/>
                      <a:r>
                        <a:rPr lang="zh-CN" sz="1050" kern="0" dirty="0">
                          <a:effectLst/>
                        </a:rPr>
                        <a:t>上证主板</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C01C20"/>
                    </a:solidFill>
                  </a:tcPr>
                </a:tc>
                <a:tc>
                  <a:txBody>
                    <a:bodyPr/>
                    <a:lstStyle/>
                    <a:p>
                      <a:pPr algn="ctr"/>
                      <a:r>
                        <a:rPr lang="zh-CN" sz="1050" kern="0" dirty="0">
                          <a:effectLst/>
                        </a:rPr>
                        <a:t>深证主板</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C01C20"/>
                    </a:solidFill>
                  </a:tcPr>
                </a:tc>
                <a:tc>
                  <a:txBody>
                    <a:bodyPr/>
                    <a:lstStyle/>
                    <a:p>
                      <a:pPr algn="ctr"/>
                      <a:r>
                        <a:rPr lang="zh-CN" sz="1050" kern="0" dirty="0">
                          <a:effectLst/>
                        </a:rPr>
                        <a:t>创业板</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C01C20"/>
                    </a:solidFill>
                  </a:tcPr>
                </a:tc>
                <a:tc>
                  <a:txBody>
                    <a:bodyPr/>
                    <a:lstStyle/>
                    <a:p>
                      <a:pPr algn="ctr"/>
                      <a:r>
                        <a:rPr lang="zh-CN" sz="1050" kern="0" dirty="0">
                          <a:effectLst/>
                        </a:rPr>
                        <a:t>北交所</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solidFill>
                      <a:srgbClr val="C01C20"/>
                    </a:solidFill>
                  </a:tcPr>
                </a:tc>
              </a:tr>
              <a:tr h="273496">
                <a:tc>
                  <a:txBody>
                    <a:bodyPr/>
                    <a:lstStyle/>
                    <a:p>
                      <a:pPr algn="ctr"/>
                      <a:r>
                        <a:rPr lang="zh-CN" sz="1050" b="0" kern="0" dirty="0">
                          <a:effectLst/>
                        </a:rPr>
                        <a:t>持续经营能力</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a:effectLst/>
                        </a:rPr>
                        <a:t>12</a:t>
                      </a:r>
                      <a:endParaRPr lang="zh-CN" sz="1050" b="0" kern="10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3</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3</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4</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noFill/>
                  </a:tcPr>
                </a:tc>
              </a:tr>
              <a:tr h="273496">
                <a:tc>
                  <a:txBody>
                    <a:bodyPr/>
                    <a:lstStyle/>
                    <a:p>
                      <a:pPr algn="ctr"/>
                      <a:r>
                        <a:rPr lang="zh-CN" sz="1050" b="0" kern="0" dirty="0">
                          <a:effectLst/>
                        </a:rPr>
                        <a:t>财务会计问题</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10</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6</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solidFill>
                      <a:srgbClr val="E7E7E7"/>
                    </a:solidFill>
                  </a:tcPr>
                </a:tc>
              </a:tr>
              <a:tr h="273496">
                <a:tc>
                  <a:txBody>
                    <a:bodyPr/>
                    <a:lstStyle/>
                    <a:p>
                      <a:pPr algn="ctr"/>
                      <a:r>
                        <a:rPr lang="zh-CN" sz="1050" b="0" kern="0" dirty="0">
                          <a:effectLst/>
                        </a:rPr>
                        <a:t>独立性问题</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8</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4</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noFill/>
                  </a:tcPr>
                </a:tc>
              </a:tr>
              <a:tr h="273496">
                <a:tc>
                  <a:txBody>
                    <a:bodyPr/>
                    <a:lstStyle/>
                    <a:p>
                      <a:pPr algn="ctr"/>
                      <a:r>
                        <a:rPr lang="zh-CN" sz="1050" b="0" kern="0" dirty="0">
                          <a:effectLst/>
                        </a:rPr>
                        <a:t>合规性</a:t>
                      </a:r>
                      <a:r>
                        <a:rPr lang="zh-CN" altLang="en-US" sz="1050" b="0" kern="0" dirty="0">
                          <a:effectLst/>
                        </a:rPr>
                        <a:t>问题</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7</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1</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4</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solidFill>
                      <a:srgbClr val="E7E7E7"/>
                    </a:solidFill>
                  </a:tcPr>
                </a:tc>
              </a:tr>
              <a:tr h="273496">
                <a:tc>
                  <a:txBody>
                    <a:bodyPr/>
                    <a:lstStyle/>
                    <a:p>
                      <a:pPr marL="0" algn="ctr" defTabSz="990600" rtl="0" eaLnBrk="1" latinLnBrk="0" hangingPunct="1"/>
                      <a:r>
                        <a:rPr lang="zh-CN" altLang="en-US" sz="1050" b="0" kern="0" dirty="0">
                          <a:solidFill>
                            <a:schemeClr val="tx1"/>
                          </a:solidFill>
                          <a:effectLst/>
                          <a:latin typeface="+mn-lt"/>
                          <a:ea typeface="+mn-ea"/>
                          <a:cs typeface="+mn-cs"/>
                        </a:rPr>
                        <a:t>信息披露不完整</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5</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3</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68580" marR="68580" marT="0" marB="0" anchor="ctr">
                    <a:noFill/>
                  </a:tcPr>
                </a:tc>
              </a:tr>
              <a:tr h="273496">
                <a:tc>
                  <a:txBody>
                    <a:bodyPr/>
                    <a:lstStyle/>
                    <a:p>
                      <a:pPr algn="ctr"/>
                      <a:r>
                        <a:rPr lang="zh-CN" sz="1050" b="0" kern="0" dirty="0">
                          <a:effectLst/>
                        </a:rPr>
                        <a:t>板块定位</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5</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5</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solidFill>
                      <a:srgbClr val="E7E7E7"/>
                    </a:solidFill>
                  </a:tcPr>
                </a:tc>
              </a:tr>
              <a:tr h="273496">
                <a:tc>
                  <a:txBody>
                    <a:bodyPr/>
                    <a:lstStyle/>
                    <a:p>
                      <a:pPr algn="ctr"/>
                      <a:r>
                        <a:rPr lang="zh-CN" sz="1050" b="0" kern="0" dirty="0">
                          <a:effectLst/>
                        </a:rPr>
                        <a:t>成长性不足</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a:effectLst/>
                        </a:rPr>
                        <a:t>5</a:t>
                      </a:r>
                      <a:endParaRPr lang="zh-CN" sz="1050" b="0" kern="10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5</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noFill/>
                  </a:tcPr>
                </a:tc>
              </a:tr>
              <a:tr h="273496">
                <a:tc>
                  <a:txBody>
                    <a:bodyPr/>
                    <a:lstStyle/>
                    <a:p>
                      <a:pPr algn="ctr"/>
                      <a:r>
                        <a:rPr lang="zh-CN" sz="1050" b="0" kern="0" dirty="0">
                          <a:effectLst/>
                        </a:rPr>
                        <a:t>内控问题</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5</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100" dirty="0">
                          <a:effectLst/>
                        </a:rPr>
                        <a:t>5</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solidFill>
                      <a:srgbClr val="E7E7E7"/>
                    </a:solid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solidFill>
                      <a:srgbClr val="E7E7E7"/>
                    </a:solidFill>
                  </a:tcPr>
                </a:tc>
              </a:tr>
              <a:tr h="273496">
                <a:tc>
                  <a:txBody>
                    <a:bodyPr/>
                    <a:lstStyle/>
                    <a:p>
                      <a:pPr algn="ctr"/>
                      <a:r>
                        <a:rPr lang="zh-CN" sz="1050" b="0" kern="0" dirty="0">
                          <a:effectLst/>
                        </a:rPr>
                        <a:t>主体资格存在缺陷</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4</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a:effectLst/>
                        </a:rPr>
                        <a:t>1</a:t>
                      </a:r>
                      <a:endParaRPr lang="zh-CN" sz="1050" b="0" kern="10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1</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2</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0" dirty="0">
                          <a:effectLst/>
                        </a:rPr>
                        <a:t>-</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noFill/>
                  </a:tcPr>
                </a:tc>
              </a:tr>
              <a:tr h="273496">
                <a:tc>
                  <a:txBody>
                    <a:bodyPr/>
                    <a:lstStyle/>
                    <a:p>
                      <a:pPr marL="0" algn="ctr" defTabSz="990600" rtl="0" eaLnBrk="1" latinLnBrk="0" hangingPunct="1"/>
                      <a:r>
                        <a:rPr lang="zh-CN" altLang="en-US" sz="1050" b="0" kern="0" dirty="0">
                          <a:solidFill>
                            <a:schemeClr val="tx1"/>
                          </a:solidFill>
                          <a:effectLst/>
                          <a:latin typeface="+mn-lt"/>
                          <a:ea typeface="+mn-ea"/>
                          <a:cs typeface="+mn-cs"/>
                        </a:rPr>
                        <a:t>核心技术先进性</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3</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2</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68580" marR="68580" marT="0" marB="0" anchor="ctr">
                    <a:solidFill>
                      <a:srgbClr val="E7E7E7"/>
                    </a:solidFill>
                  </a:tcPr>
                </a:tc>
              </a:tr>
              <a:tr h="273496">
                <a:tc>
                  <a:txBody>
                    <a:bodyPr/>
                    <a:lstStyle/>
                    <a:p>
                      <a:pPr marL="0" algn="ctr" defTabSz="990600" rtl="0" eaLnBrk="1" latinLnBrk="0" hangingPunct="1"/>
                      <a:r>
                        <a:rPr lang="zh-CN" altLang="en-US" sz="1050" b="0" kern="0" dirty="0">
                          <a:solidFill>
                            <a:schemeClr val="tx1"/>
                          </a:solidFill>
                          <a:effectLst/>
                          <a:latin typeface="+mn-lt"/>
                          <a:ea typeface="+mn-ea"/>
                          <a:cs typeface="+mn-cs"/>
                        </a:rPr>
                        <a:t>高污染、高环境风险</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68580" marR="68580" marT="0" marB="0" anchor="ctr">
                    <a:noFill/>
                  </a:tcPr>
                </a:tc>
              </a:tr>
              <a:tr h="273496">
                <a:tc>
                  <a:txBody>
                    <a:bodyPr/>
                    <a:lstStyle/>
                    <a:p>
                      <a:pPr marL="0" algn="ctr" defTabSz="990600" rtl="0" eaLnBrk="1" latinLnBrk="0" hangingPunct="1"/>
                      <a:r>
                        <a:rPr lang="zh-CN" altLang="en-US" sz="1050" b="0" kern="0" dirty="0">
                          <a:solidFill>
                            <a:schemeClr val="tx1"/>
                          </a:solidFill>
                          <a:effectLst/>
                          <a:latin typeface="+mn-lt"/>
                          <a:ea typeface="+mn-ea"/>
                          <a:cs typeface="+mn-cs"/>
                        </a:rPr>
                        <a:t>同业竞争</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1</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solidFill>
                      <a:srgbClr val="E7E7E7"/>
                    </a:solidFill>
                  </a:tcPr>
                </a:tc>
                <a:tc>
                  <a:txBody>
                    <a:bodyPr/>
                    <a:lstStyle/>
                    <a:p>
                      <a:pPr marL="0" algn="ctr" defTabSz="990600" rtl="0" eaLnBrk="1" latinLnBrk="0" hangingPunct="1"/>
                      <a:r>
                        <a:rPr lang="en-US"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68580" marR="68580" marT="0" marB="0" anchor="ctr">
                    <a:solidFill>
                      <a:srgbClr val="E7E7E7"/>
                    </a:solidFill>
                  </a:tcPr>
                </a:tc>
              </a:tr>
              <a:tr h="273496">
                <a:tc>
                  <a:txBody>
                    <a:bodyPr/>
                    <a:lstStyle/>
                    <a:p>
                      <a:pPr algn="ctr"/>
                      <a:r>
                        <a:rPr lang="zh-CN" sz="1050" b="0" kern="0" dirty="0">
                          <a:effectLst/>
                        </a:rPr>
                        <a:t>行业政策</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algn="ctr"/>
                      <a:r>
                        <a:rPr lang="en-US" sz="1050" b="0" kern="100" dirty="0">
                          <a:effectLst/>
                        </a:rPr>
                        <a:t>1</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17780" marR="17780" marT="0" marB="0" anchor="ctr">
                    <a:noFill/>
                  </a:tcPr>
                </a:tc>
                <a:tc>
                  <a:txBody>
                    <a:bodyPr/>
                    <a:lstStyle/>
                    <a:p>
                      <a:pPr algn="ctr"/>
                      <a:r>
                        <a:rPr lang="en-US" sz="1050" b="0" kern="100" dirty="0">
                          <a:effectLst/>
                        </a:rPr>
                        <a:t>1</a:t>
                      </a:r>
                      <a:endParaRPr lang="zh-CN" sz="1050" b="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17780" marR="17780" marT="0" marB="0" anchor="ctr">
                    <a:noFill/>
                  </a:tcPr>
                </a:tc>
                <a:tc>
                  <a:txBody>
                    <a:bodyPr/>
                    <a:lstStyle/>
                    <a:p>
                      <a:pPr marL="0" algn="ctr" defTabSz="990600" rtl="0" eaLnBrk="1" latinLnBrk="0" hangingPunct="1"/>
                      <a:r>
                        <a:rPr lang="en-US" altLang="zh-CN" sz="1050" b="0" kern="0" dirty="0">
                          <a:solidFill>
                            <a:schemeClr val="tx1"/>
                          </a:solidFill>
                          <a:effectLst/>
                          <a:latin typeface="+mn-lt"/>
                          <a:ea typeface="+mn-ea"/>
                          <a:cs typeface="+mn-cs"/>
                        </a:rPr>
                        <a:t>-</a:t>
                      </a:r>
                      <a:endParaRPr lang="zh-CN" altLang="en-US" sz="1050" b="0" kern="0" dirty="0">
                        <a:solidFill>
                          <a:schemeClr val="tx1"/>
                        </a:solidFill>
                        <a:effectLst/>
                        <a:latin typeface="+mn-lt"/>
                        <a:ea typeface="+mn-ea"/>
                        <a:cs typeface="+mn-cs"/>
                      </a:endParaRPr>
                    </a:p>
                  </a:txBody>
                  <a:tcPr marL="68580" marR="68580" marT="0" marB="0" anchor="ctr">
                    <a:noFill/>
                  </a:tcPr>
                </a:tc>
              </a:tr>
            </a:tbl>
          </a:graphicData>
        </a:graphic>
      </p:graphicFrame>
      <p:sp>
        <p:nvSpPr>
          <p:cNvPr id="5" name="文本框 4"/>
          <p:cNvSpPr txBox="1"/>
          <p:nvPr/>
        </p:nvSpPr>
        <p:spPr>
          <a:xfrm>
            <a:off x="488950" y="959963"/>
            <a:ext cx="8909051" cy="1257461"/>
          </a:xfrm>
          <a:prstGeom prst="rect">
            <a:avLst/>
          </a:prstGeom>
          <a:noFill/>
        </p:spPr>
        <p:txBody>
          <a:bodyPr wrap="square" lIns="90000" tIns="46800" rIns="90000" bIns="46800" rtlCol="0" anchor="ctr" anchorCtr="0">
            <a:spAutoFit/>
          </a:bodyPr>
          <a:lstStyle/>
          <a:p>
            <a:pPr marL="180975" lvl="1" indent="-180975">
              <a:lnSpc>
                <a:spcPct val="120000"/>
              </a:lnSpc>
              <a:spcBef>
                <a:spcPts val="300"/>
              </a:spcBef>
              <a:spcAft>
                <a:spcPts val="300"/>
              </a:spcAft>
              <a:buClr>
                <a:srgbClr val="C00000"/>
              </a:buClr>
              <a:buSzPct val="60000"/>
              <a:buFont typeface="Wingdings" panose="05000000000000000000" pitchFamily="2" charset="2"/>
              <a:buChar char="n"/>
              <a:defRPr/>
            </a:pPr>
            <a:r>
              <a:rPr lang="zh-CN" altLang="zh-CN" sz="1200" dirty="0">
                <a:solidFill>
                  <a:srgbClr val="000000"/>
                </a:solidFill>
                <a:ea typeface="+mj-ea"/>
                <a:cs typeface="Times New Roman" panose="02020603050405020304" pitchFamily="18" charset="0"/>
              </a:rPr>
              <a:t>截至</a:t>
            </a:r>
            <a:r>
              <a:rPr lang="en-US" altLang="zh-CN" sz="1200" dirty="0">
                <a:solidFill>
                  <a:srgbClr val="000000"/>
                </a:solidFill>
                <a:ea typeface="+mj-ea"/>
                <a:cs typeface="Times New Roman" panose="02020603050405020304" pitchFamily="18" charset="0"/>
              </a:rPr>
              <a:t>12</a:t>
            </a:r>
            <a:r>
              <a:rPr lang="zh-CN" altLang="zh-CN" sz="1200" dirty="0">
                <a:solidFill>
                  <a:srgbClr val="000000"/>
                </a:solidFill>
                <a:ea typeface="+mj-ea"/>
                <a:cs typeface="Times New Roman" panose="02020603050405020304" pitchFamily="18" charset="0"/>
              </a:rPr>
              <a:t>月</a:t>
            </a:r>
            <a:r>
              <a:rPr lang="en-US" altLang="zh-CN" sz="1200" dirty="0">
                <a:solidFill>
                  <a:srgbClr val="000000"/>
                </a:solidFill>
                <a:ea typeface="+mj-ea"/>
                <a:cs typeface="Times New Roman" panose="02020603050405020304" pitchFamily="18" charset="0"/>
              </a:rPr>
              <a:t>9</a:t>
            </a:r>
            <a:r>
              <a:rPr lang="zh-CN" altLang="zh-CN" sz="1200" dirty="0">
                <a:solidFill>
                  <a:srgbClr val="000000"/>
                </a:solidFill>
                <a:ea typeface="+mj-ea"/>
                <a:cs typeface="Times New Roman" panose="02020603050405020304" pitchFamily="18" charset="0"/>
              </a:rPr>
              <a:t>日，</a:t>
            </a:r>
            <a:r>
              <a:rPr lang="en-US" altLang="zh-CN" sz="1200" dirty="0">
                <a:solidFill>
                  <a:srgbClr val="000000"/>
                </a:solidFill>
                <a:ea typeface="+mj-ea"/>
                <a:cs typeface="Times New Roman" panose="02020603050405020304" pitchFamily="18" charset="0"/>
              </a:rPr>
              <a:t>2022</a:t>
            </a:r>
            <a:r>
              <a:rPr lang="zh-CN" altLang="en-US" sz="1200" dirty="0">
                <a:solidFill>
                  <a:srgbClr val="000000"/>
                </a:solidFill>
                <a:ea typeface="+mj-ea"/>
                <a:cs typeface="Times New Roman" panose="02020603050405020304" pitchFamily="18" charset="0"/>
              </a:rPr>
              <a:t>年</a:t>
            </a:r>
            <a:r>
              <a:rPr lang="en-US" altLang="zh-CN" sz="1200" dirty="0">
                <a:solidFill>
                  <a:srgbClr val="000000"/>
                </a:solidFill>
                <a:ea typeface="+mj-ea"/>
                <a:cs typeface="Times New Roman" panose="02020603050405020304" pitchFamily="18" charset="0"/>
              </a:rPr>
              <a:t>A</a:t>
            </a:r>
            <a:r>
              <a:rPr lang="zh-CN" altLang="zh-CN" sz="1200" dirty="0">
                <a:solidFill>
                  <a:srgbClr val="000000"/>
                </a:solidFill>
                <a:ea typeface="+mj-ea"/>
                <a:cs typeface="Times New Roman" panose="02020603050405020304" pitchFamily="18" charset="0"/>
              </a:rPr>
              <a:t>股</a:t>
            </a:r>
            <a:r>
              <a:rPr lang="en-US" altLang="zh-CN" sz="1200" dirty="0">
                <a:solidFill>
                  <a:srgbClr val="000000"/>
                </a:solidFill>
                <a:ea typeface="+mj-ea"/>
                <a:cs typeface="Times New Roman" panose="02020603050405020304" pitchFamily="18" charset="0"/>
              </a:rPr>
              <a:t>IPO</a:t>
            </a:r>
            <a:r>
              <a:rPr lang="zh-CN" altLang="zh-CN" sz="1200" dirty="0">
                <a:solidFill>
                  <a:srgbClr val="000000"/>
                </a:solidFill>
                <a:ea typeface="+mj-ea"/>
                <a:cs typeface="Times New Roman" panose="02020603050405020304" pitchFamily="18" charset="0"/>
              </a:rPr>
              <a:t>项目审核数量合计</a:t>
            </a:r>
            <a:r>
              <a:rPr lang="en-US" altLang="zh-CN" sz="1200" dirty="0">
                <a:solidFill>
                  <a:srgbClr val="000000"/>
                </a:solidFill>
                <a:ea typeface="+mj-ea"/>
                <a:cs typeface="Times New Roman" panose="02020603050405020304" pitchFamily="18" charset="0"/>
              </a:rPr>
              <a:t>567</a:t>
            </a:r>
            <a:r>
              <a:rPr lang="zh-CN" altLang="en-US" sz="1200" dirty="0">
                <a:solidFill>
                  <a:srgbClr val="000000"/>
                </a:solidFill>
                <a:ea typeface="+mj-ea"/>
                <a:cs typeface="Times New Roman" panose="02020603050405020304" pitchFamily="18" charset="0"/>
              </a:rPr>
              <a:t>家，其中被否项目</a:t>
            </a:r>
            <a:r>
              <a:rPr lang="en-US" altLang="zh-CN" sz="1200" dirty="0">
                <a:solidFill>
                  <a:srgbClr val="000000"/>
                </a:solidFill>
                <a:ea typeface="+mj-ea"/>
                <a:cs typeface="Times New Roman" panose="02020603050405020304" pitchFamily="18" charset="0"/>
              </a:rPr>
              <a:t>27</a:t>
            </a:r>
            <a:r>
              <a:rPr lang="zh-CN" altLang="en-US" sz="1200" dirty="0">
                <a:solidFill>
                  <a:srgbClr val="000000"/>
                </a:solidFill>
                <a:ea typeface="+mj-ea"/>
                <a:cs typeface="Times New Roman" panose="02020603050405020304" pitchFamily="18" charset="0"/>
              </a:rPr>
              <a:t>家，占比</a:t>
            </a:r>
            <a:r>
              <a:rPr lang="en-US" altLang="zh-CN" sz="1200" dirty="0">
                <a:solidFill>
                  <a:srgbClr val="000000"/>
                </a:solidFill>
                <a:ea typeface="+mj-ea"/>
                <a:cs typeface="Times New Roman" panose="02020603050405020304" pitchFamily="18" charset="0"/>
              </a:rPr>
              <a:t>4.76%</a:t>
            </a:r>
            <a:r>
              <a:rPr lang="zh-CN" altLang="en-US" sz="1200" dirty="0">
                <a:solidFill>
                  <a:srgbClr val="000000"/>
                </a:solidFill>
                <a:ea typeface="+mj-ea"/>
                <a:cs typeface="Times New Roman" panose="02020603050405020304" pitchFamily="18" charset="0"/>
              </a:rPr>
              <a:t>；取消审核项目</a:t>
            </a:r>
            <a:r>
              <a:rPr lang="en-US" altLang="zh-CN" sz="1200" dirty="0">
                <a:solidFill>
                  <a:srgbClr val="000000"/>
                </a:solidFill>
                <a:ea typeface="+mj-ea"/>
                <a:cs typeface="Times New Roman" panose="02020603050405020304" pitchFamily="18" charset="0"/>
              </a:rPr>
              <a:t>25</a:t>
            </a:r>
            <a:r>
              <a:rPr lang="zh-CN" altLang="en-US" sz="1200" dirty="0">
                <a:solidFill>
                  <a:srgbClr val="000000"/>
                </a:solidFill>
                <a:ea typeface="+mj-ea"/>
                <a:cs typeface="Times New Roman" panose="02020603050405020304" pitchFamily="18" charset="0"/>
              </a:rPr>
              <a:t>家，占比</a:t>
            </a:r>
            <a:r>
              <a:rPr lang="en-US" altLang="zh-CN" sz="1200" dirty="0">
                <a:solidFill>
                  <a:srgbClr val="000000"/>
                </a:solidFill>
                <a:ea typeface="+mj-ea"/>
                <a:cs typeface="Times New Roman" panose="02020603050405020304" pitchFamily="18" charset="0"/>
              </a:rPr>
              <a:t>4.41%</a:t>
            </a:r>
            <a:r>
              <a:rPr lang="zh-CN" altLang="en-US" sz="1200" dirty="0">
                <a:solidFill>
                  <a:srgbClr val="000000"/>
                </a:solidFill>
                <a:ea typeface="+mj-ea"/>
                <a:cs typeface="Times New Roman" panose="02020603050405020304" pitchFamily="18" charset="0"/>
              </a:rPr>
              <a:t>；暂缓表决</a:t>
            </a:r>
            <a:r>
              <a:rPr lang="en-US" altLang="zh-CN" sz="1200" dirty="0">
                <a:solidFill>
                  <a:srgbClr val="000000"/>
                </a:solidFill>
                <a:ea typeface="+mj-ea"/>
                <a:cs typeface="Times New Roman" panose="02020603050405020304" pitchFamily="18" charset="0"/>
              </a:rPr>
              <a:t>22</a:t>
            </a:r>
            <a:r>
              <a:rPr lang="zh-CN" altLang="en-US" sz="1200" dirty="0">
                <a:solidFill>
                  <a:srgbClr val="000000"/>
                </a:solidFill>
                <a:ea typeface="+mj-ea"/>
                <a:cs typeface="Times New Roman" panose="02020603050405020304" pitchFamily="18" charset="0"/>
              </a:rPr>
              <a:t>家，占比</a:t>
            </a:r>
            <a:r>
              <a:rPr lang="en-US" altLang="zh-CN" sz="1200" dirty="0">
                <a:solidFill>
                  <a:srgbClr val="000000"/>
                </a:solidFill>
                <a:ea typeface="+mj-ea"/>
                <a:cs typeface="Times New Roman" panose="02020603050405020304" pitchFamily="18" charset="0"/>
              </a:rPr>
              <a:t>3.88%</a:t>
            </a:r>
            <a:r>
              <a:rPr lang="zh-CN" altLang="en-US" sz="1200" dirty="0">
                <a:solidFill>
                  <a:srgbClr val="000000"/>
                </a:solidFill>
                <a:ea typeface="+mj-ea"/>
                <a:cs typeface="Times New Roman" panose="02020603050405020304" pitchFamily="18" charset="0"/>
              </a:rPr>
              <a:t>。</a:t>
            </a:r>
            <a:r>
              <a:rPr lang="zh-CN" altLang="zh-CN" sz="1200" dirty="0">
                <a:solidFill>
                  <a:srgbClr val="000000"/>
                </a:solidFill>
                <a:ea typeface="+mj-ea"/>
                <a:cs typeface="Times New Roman" panose="02020603050405020304" pitchFamily="18" charset="0"/>
              </a:rPr>
              <a:t>被否</a:t>
            </a:r>
            <a:r>
              <a:rPr lang="en-US" altLang="zh-CN" sz="1200" dirty="0">
                <a:solidFill>
                  <a:srgbClr val="000000"/>
                </a:solidFill>
                <a:ea typeface="+mj-ea"/>
                <a:cs typeface="Times New Roman" panose="02020603050405020304" pitchFamily="18" charset="0"/>
              </a:rPr>
              <a:t>IPO</a:t>
            </a:r>
            <a:r>
              <a:rPr lang="zh-CN" altLang="zh-CN" sz="1200" dirty="0">
                <a:solidFill>
                  <a:srgbClr val="000000"/>
                </a:solidFill>
                <a:ea typeface="+mj-ea"/>
                <a:cs typeface="Times New Roman" panose="02020603050405020304" pitchFamily="18" charset="0"/>
              </a:rPr>
              <a:t>项目</a:t>
            </a:r>
            <a:r>
              <a:rPr lang="zh-CN" altLang="en-US" sz="1200" dirty="0">
                <a:solidFill>
                  <a:srgbClr val="000000"/>
                </a:solidFill>
                <a:ea typeface="+mj-ea"/>
                <a:cs typeface="Times New Roman" panose="02020603050405020304" pitchFamily="18" charset="0"/>
              </a:rPr>
              <a:t>中</a:t>
            </a:r>
            <a:r>
              <a:rPr lang="zh-CN" altLang="zh-CN" sz="1200" dirty="0">
                <a:solidFill>
                  <a:srgbClr val="000000"/>
                </a:solidFill>
                <a:ea typeface="+mj-ea"/>
                <a:cs typeface="Times New Roman" panose="02020603050405020304" pitchFamily="18" charset="0"/>
              </a:rPr>
              <a:t>，创业板</a:t>
            </a:r>
            <a:r>
              <a:rPr lang="zh-CN" altLang="en-US" sz="1200" dirty="0">
                <a:solidFill>
                  <a:srgbClr val="000000"/>
                </a:solidFill>
                <a:ea typeface="+mj-ea"/>
                <a:cs typeface="Times New Roman" panose="02020603050405020304" pitchFamily="18" charset="0"/>
              </a:rPr>
              <a:t>占</a:t>
            </a:r>
            <a:r>
              <a:rPr lang="en-US" altLang="zh-CN" sz="1200" dirty="0">
                <a:solidFill>
                  <a:srgbClr val="000000"/>
                </a:solidFill>
                <a:ea typeface="+mj-ea"/>
                <a:cs typeface="Times New Roman" panose="02020603050405020304" pitchFamily="18" charset="0"/>
              </a:rPr>
              <a:t>17</a:t>
            </a:r>
            <a:r>
              <a:rPr lang="zh-CN" altLang="zh-CN" sz="1200" dirty="0">
                <a:solidFill>
                  <a:srgbClr val="000000"/>
                </a:solidFill>
                <a:ea typeface="+mj-ea"/>
                <a:cs typeface="Times New Roman" panose="02020603050405020304" pitchFamily="18" charset="0"/>
              </a:rPr>
              <a:t>家、上交所主板</a:t>
            </a:r>
            <a:r>
              <a:rPr lang="en-US" altLang="zh-CN" sz="1200" dirty="0">
                <a:solidFill>
                  <a:srgbClr val="000000"/>
                </a:solidFill>
                <a:ea typeface="+mj-ea"/>
                <a:cs typeface="Times New Roman" panose="02020603050405020304" pitchFamily="18" charset="0"/>
              </a:rPr>
              <a:t>5</a:t>
            </a:r>
            <a:r>
              <a:rPr lang="zh-CN" altLang="zh-CN" sz="1200" dirty="0">
                <a:solidFill>
                  <a:srgbClr val="000000"/>
                </a:solidFill>
                <a:ea typeface="+mj-ea"/>
                <a:cs typeface="Times New Roman" panose="02020603050405020304" pitchFamily="18" charset="0"/>
              </a:rPr>
              <a:t>家、深交所主板</a:t>
            </a:r>
            <a:r>
              <a:rPr lang="en-US" altLang="zh-CN" sz="1200" dirty="0">
                <a:solidFill>
                  <a:srgbClr val="000000"/>
                </a:solidFill>
                <a:ea typeface="+mj-ea"/>
                <a:cs typeface="Times New Roman" panose="02020603050405020304" pitchFamily="18" charset="0"/>
              </a:rPr>
              <a:t>3</a:t>
            </a:r>
            <a:r>
              <a:rPr lang="zh-CN" altLang="zh-CN" sz="1200" dirty="0">
                <a:solidFill>
                  <a:srgbClr val="000000"/>
                </a:solidFill>
                <a:ea typeface="+mj-ea"/>
                <a:cs typeface="Times New Roman" panose="02020603050405020304" pitchFamily="18" charset="0"/>
              </a:rPr>
              <a:t>家、北交所</a:t>
            </a:r>
            <a:r>
              <a:rPr lang="en-US" altLang="zh-CN" sz="1200" dirty="0">
                <a:solidFill>
                  <a:srgbClr val="000000"/>
                </a:solidFill>
                <a:ea typeface="+mj-ea"/>
                <a:cs typeface="Times New Roman" panose="02020603050405020304" pitchFamily="18" charset="0"/>
              </a:rPr>
              <a:t>2</a:t>
            </a:r>
            <a:r>
              <a:rPr lang="zh-CN" altLang="zh-CN" sz="1200" dirty="0">
                <a:solidFill>
                  <a:srgbClr val="000000"/>
                </a:solidFill>
                <a:ea typeface="+mj-ea"/>
                <a:cs typeface="Times New Roman" panose="02020603050405020304" pitchFamily="18" charset="0"/>
              </a:rPr>
              <a:t>家</a:t>
            </a:r>
            <a:r>
              <a:rPr lang="zh-CN" altLang="en-US" sz="1200" dirty="0">
                <a:solidFill>
                  <a:srgbClr val="000000"/>
                </a:solidFill>
                <a:ea typeface="+mj-ea"/>
                <a:cs typeface="Times New Roman" panose="02020603050405020304" pitchFamily="18" charset="0"/>
              </a:rPr>
              <a:t>，今年无科创板企业被否</a:t>
            </a:r>
            <a:endParaRPr lang="en-US" altLang="zh-CN" sz="1200" dirty="0">
              <a:solidFill>
                <a:srgbClr val="000000"/>
              </a:solidFill>
              <a:ea typeface="+mj-ea"/>
              <a:cs typeface="Times New Roman" panose="02020603050405020304" pitchFamily="18" charset="0"/>
            </a:endParaRPr>
          </a:p>
          <a:p>
            <a:pPr marL="180975" lvl="1" indent="-180975">
              <a:lnSpc>
                <a:spcPct val="120000"/>
              </a:lnSpc>
              <a:spcBef>
                <a:spcPts val="300"/>
              </a:spcBef>
              <a:spcAft>
                <a:spcPts val="300"/>
              </a:spcAft>
              <a:buClr>
                <a:srgbClr val="C00000"/>
              </a:buClr>
              <a:buSzPct val="60000"/>
              <a:buFont typeface="Wingdings" panose="05000000000000000000" pitchFamily="2" charset="2"/>
              <a:buChar char="n"/>
              <a:defRPr/>
            </a:pPr>
            <a:r>
              <a:rPr lang="en-US" altLang="zh-CN" sz="1200" dirty="0">
                <a:solidFill>
                  <a:srgbClr val="000000"/>
                </a:solidFill>
                <a:ea typeface="+mj-ea"/>
                <a:cs typeface="Times New Roman" panose="02020603050405020304" pitchFamily="18" charset="0"/>
              </a:rPr>
              <a:t>2022</a:t>
            </a:r>
            <a:r>
              <a:rPr lang="zh-CN" altLang="en-US" sz="1200" dirty="0">
                <a:solidFill>
                  <a:srgbClr val="000000"/>
                </a:solidFill>
                <a:ea typeface="+mj-ea"/>
                <a:cs typeface="Times New Roman" panose="02020603050405020304" pitchFamily="18" charset="0"/>
              </a:rPr>
              <a:t>年被否</a:t>
            </a:r>
            <a:r>
              <a:rPr lang="en-US" altLang="zh-CN" sz="1200" dirty="0">
                <a:solidFill>
                  <a:srgbClr val="000000"/>
                </a:solidFill>
                <a:ea typeface="+mj-ea"/>
                <a:cs typeface="Times New Roman" panose="02020603050405020304" pitchFamily="18" charset="0"/>
              </a:rPr>
              <a:t>IPO</a:t>
            </a:r>
            <a:r>
              <a:rPr lang="zh-CN" altLang="en-US" sz="1200" dirty="0">
                <a:solidFill>
                  <a:srgbClr val="000000"/>
                </a:solidFill>
                <a:ea typeface="+mj-ea"/>
                <a:cs typeface="Times New Roman" panose="02020603050405020304" pitchFamily="18" charset="0"/>
              </a:rPr>
              <a:t>项目中，较多公司被关注持续经营能力、财务会计方面的问题。其中创业板监管部门重点关注了申报企业的财务会计问题、板块定位、成长性和内控方面的问题</a:t>
            </a:r>
            <a:endParaRPr lang="en-US" altLang="zh-CN" sz="1200" dirty="0">
              <a:solidFill>
                <a:srgbClr val="000000"/>
              </a:solidFill>
              <a:ea typeface="+mj-ea"/>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436145" y="2364436"/>
            <a:ext cx="6997639" cy="454208"/>
          </a:xfrm>
        </p:spPr>
        <p:txBody>
          <a:bodyPr/>
          <a:lstStyle/>
          <a:p>
            <a:r>
              <a:rPr lang="zh-CN" altLang="en-US" sz="2000" dirty="0" smtClean="0"/>
              <a:t>第四部分  </a:t>
            </a:r>
            <a:r>
              <a:rPr lang="en-US" altLang="zh-CN" sz="2000" dirty="0" smtClean="0"/>
              <a:t>IPO</a:t>
            </a:r>
            <a:r>
              <a:rPr lang="zh-CN" altLang="en-US" sz="2000" dirty="0" smtClean="0"/>
              <a:t>审核核心</a:t>
            </a:r>
            <a:r>
              <a:rPr lang="zh-CN" altLang="en-US" sz="2000" dirty="0"/>
              <a:t>关注点及上市规划和路径选择</a:t>
            </a:r>
            <a:br>
              <a:rPr lang="zh-CN" altLang="en-US" sz="2000" b="0" kern="1200" dirty="0">
                <a:solidFill>
                  <a:srgbClr val="000000"/>
                </a:solidFill>
              </a:rPr>
            </a:br>
            <a:br>
              <a:rPr lang="zh-CN" altLang="en-US" dirty="0" smtClean="0"/>
            </a:br>
            <a:br>
              <a:rPr lang="zh-CN" altLang="en-US" dirty="0" smtClean="0"/>
            </a:br>
            <a:br>
              <a:rPr lang="zh-CN" altLang="en-US" dirty="0" smtClean="0"/>
            </a:br>
            <a:br>
              <a:rPr lang="zh-CN" altLang="en-US" dirty="0" smtClean="0"/>
            </a:br>
            <a:br>
              <a:rPr lang="zh-CN" altLang="en-US" dirty="0" smtClean="0"/>
            </a:b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4.1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核心关注点</a:t>
            </a:r>
            <a:endParaRPr lang="zh-CN" altLang="en-US" sz="2000" kern="1200" dirty="0">
              <a:solidFill>
                <a:srgbClr val="000000"/>
              </a:solidFill>
              <a:latin typeface="+mn-lt"/>
              <a:ea typeface="+mn-ea"/>
              <a:cs typeface="+mn-cs"/>
            </a:endParaRPr>
          </a:p>
        </p:txBody>
      </p:sp>
      <p:cxnSp>
        <p:nvCxnSpPr>
          <p:cNvPr id="3" name="直接连接符 8"/>
          <p:cNvCxnSpPr>
            <a:cxnSpLocks noChangeShapeType="1"/>
          </p:cNvCxnSpPr>
          <p:nvPr/>
        </p:nvCxnSpPr>
        <p:spPr bwMode="auto">
          <a:xfrm>
            <a:off x="6198720" y="3910452"/>
            <a:ext cx="2047861" cy="0"/>
          </a:xfrm>
          <a:prstGeom prst="line">
            <a:avLst/>
          </a:prstGeom>
          <a:noFill/>
          <a:ln w="19050">
            <a:solidFill>
              <a:schemeClr val="accent3"/>
            </a:solidFill>
            <a:rou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 name="直接连接符 8"/>
          <p:cNvCxnSpPr>
            <a:cxnSpLocks noChangeShapeType="1"/>
          </p:cNvCxnSpPr>
          <p:nvPr/>
        </p:nvCxnSpPr>
        <p:spPr bwMode="auto">
          <a:xfrm>
            <a:off x="6105636" y="5391367"/>
            <a:ext cx="2047861" cy="0"/>
          </a:xfrm>
          <a:prstGeom prst="line">
            <a:avLst/>
          </a:prstGeom>
          <a:noFill/>
          <a:ln w="19050">
            <a:solidFill>
              <a:schemeClr val="accent5"/>
            </a:solidFill>
            <a:rou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 name="直接连接符 8"/>
          <p:cNvCxnSpPr>
            <a:cxnSpLocks noChangeShapeType="1"/>
          </p:cNvCxnSpPr>
          <p:nvPr/>
        </p:nvCxnSpPr>
        <p:spPr bwMode="auto">
          <a:xfrm>
            <a:off x="6198720" y="2062485"/>
            <a:ext cx="2047861" cy="0"/>
          </a:xfrm>
          <a:prstGeom prst="line">
            <a:avLst/>
          </a:prstGeom>
          <a:noFill/>
          <a:ln w="19050">
            <a:solidFill>
              <a:schemeClr val="accent1"/>
            </a:solidFill>
            <a:rou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 name="直接连接符 8"/>
          <p:cNvCxnSpPr>
            <a:cxnSpLocks noChangeShapeType="1"/>
          </p:cNvCxnSpPr>
          <p:nvPr/>
        </p:nvCxnSpPr>
        <p:spPr bwMode="auto">
          <a:xfrm flipV="1">
            <a:off x="2281521" y="4479360"/>
            <a:ext cx="2217811" cy="5079"/>
          </a:xfrm>
          <a:prstGeom prst="line">
            <a:avLst/>
          </a:prstGeom>
          <a:noFill/>
          <a:ln w="19050">
            <a:solidFill>
              <a:schemeClr val="accent4"/>
            </a:solidFill>
            <a:round/>
            <a:head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 name="直接连接符 6"/>
          <p:cNvCxnSpPr>
            <a:cxnSpLocks noChangeShapeType="1"/>
          </p:cNvCxnSpPr>
          <p:nvPr/>
        </p:nvCxnSpPr>
        <p:spPr bwMode="auto">
          <a:xfrm flipV="1">
            <a:off x="2273676" y="2893646"/>
            <a:ext cx="2281746" cy="8817"/>
          </a:xfrm>
          <a:prstGeom prst="line">
            <a:avLst/>
          </a:prstGeom>
          <a:noFill/>
          <a:ln w="19050">
            <a:solidFill>
              <a:schemeClr val="accent2"/>
            </a:solidFill>
            <a:round/>
            <a:head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8" name="环形箭头 9"/>
          <p:cNvSpPr/>
          <p:nvPr/>
        </p:nvSpPr>
        <p:spPr>
          <a:xfrm rot="20563910" flipH="1">
            <a:off x="4414598" y="2140056"/>
            <a:ext cx="1491570" cy="1491569"/>
          </a:xfrm>
          <a:prstGeom prst="circularArrow">
            <a:avLst>
              <a:gd name="adj1" fmla="val 9784"/>
              <a:gd name="adj2" fmla="val 1321283"/>
              <a:gd name="adj3" fmla="val 3665794"/>
              <a:gd name="adj4" fmla="val 12516529"/>
              <a:gd name="adj5" fmla="val 1301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pitchFamily="34" charset="0"/>
              <a:ea typeface="楷体_GB2312" panose="02010609030101010101" pitchFamily="49" charset="-122"/>
              <a:cs typeface="+mn-cs"/>
            </a:endParaRPr>
          </a:p>
        </p:txBody>
      </p:sp>
      <p:sp>
        <p:nvSpPr>
          <p:cNvPr id="9" name="环形箭头 10"/>
          <p:cNvSpPr/>
          <p:nvPr/>
        </p:nvSpPr>
        <p:spPr>
          <a:xfrm rot="1326258">
            <a:off x="4902184" y="2966736"/>
            <a:ext cx="1491570" cy="1489353"/>
          </a:xfrm>
          <a:prstGeom prst="circularArrow">
            <a:avLst>
              <a:gd name="adj1" fmla="val 9784"/>
              <a:gd name="adj2" fmla="val 1321283"/>
              <a:gd name="adj3" fmla="val 3665794"/>
              <a:gd name="adj4" fmla="val 11979516"/>
              <a:gd name="adj5" fmla="val 1301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pitchFamily="34" charset="0"/>
              <a:ea typeface="楷体_GB2312" panose="02010609030101010101" pitchFamily="49" charset="-122"/>
              <a:cs typeface="+mn-cs"/>
            </a:endParaRPr>
          </a:p>
        </p:txBody>
      </p:sp>
      <p:sp>
        <p:nvSpPr>
          <p:cNvPr id="10" name="环形箭头 11"/>
          <p:cNvSpPr/>
          <p:nvPr/>
        </p:nvSpPr>
        <p:spPr>
          <a:xfrm rot="20563910" flipH="1">
            <a:off x="4352543" y="3733575"/>
            <a:ext cx="1491570" cy="1491570"/>
          </a:xfrm>
          <a:prstGeom prst="circularArrow">
            <a:avLst>
              <a:gd name="adj1" fmla="val 9784"/>
              <a:gd name="adj2" fmla="val 1321283"/>
              <a:gd name="adj3" fmla="val 3665794"/>
              <a:gd name="adj4" fmla="val 11886781"/>
              <a:gd name="adj5" fmla="val 1301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pitchFamily="34" charset="0"/>
              <a:ea typeface="楷体_GB2312" panose="02010609030101010101" pitchFamily="49" charset="-122"/>
              <a:cs typeface="+mn-cs"/>
            </a:endParaRPr>
          </a:p>
        </p:txBody>
      </p:sp>
      <p:sp>
        <p:nvSpPr>
          <p:cNvPr id="11" name="空心弧 10"/>
          <p:cNvSpPr/>
          <p:nvPr/>
        </p:nvSpPr>
        <p:spPr>
          <a:xfrm rot="3375582">
            <a:off x="4945402" y="4703207"/>
            <a:ext cx="1281021" cy="1278805"/>
          </a:xfrm>
          <a:prstGeom prst="blockArc">
            <a:avLst>
              <a:gd name="adj1" fmla="val 10085559"/>
              <a:gd name="adj2" fmla="val 7052233"/>
              <a:gd name="adj3" fmla="val 11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pitchFamily="34" charset="0"/>
              <a:ea typeface="楷体_GB2312" panose="02010609030101010101" pitchFamily="49" charset="-122"/>
              <a:cs typeface="+mn-cs"/>
            </a:endParaRPr>
          </a:p>
        </p:txBody>
      </p:sp>
      <p:sp>
        <p:nvSpPr>
          <p:cNvPr id="12" name="TextBox 30"/>
          <p:cNvSpPr txBox="1">
            <a:spLocks noChangeArrowheads="1"/>
          </p:cNvSpPr>
          <p:nvPr/>
        </p:nvSpPr>
        <p:spPr bwMode="auto">
          <a:xfrm>
            <a:off x="5441709" y="1699558"/>
            <a:ext cx="42672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400" b="1" i="0" u="none" strike="noStrike" kern="1200" cap="none" spc="0" normalizeH="0" baseline="0" noProof="0" dirty="0">
                <a:ln>
                  <a:noFill/>
                </a:ln>
                <a:solidFill>
                  <a:srgbClr val="C01C20"/>
                </a:solidFill>
                <a:effectLst/>
                <a:uLnTx/>
                <a:uFillTx/>
                <a:latin typeface="Arial" panose="020B0604020202020204" pitchFamily="34" charset="0"/>
                <a:ea typeface="楷体_GB2312" panose="02010609030101010101" pitchFamily="49" charset="-122"/>
                <a:cs typeface="+mn-cs"/>
              </a:rPr>
              <a:t>1</a:t>
            </a:r>
            <a:endParaRPr kumimoji="0" lang="zh-CN" altLang="en-US" sz="3400" b="1" i="0" u="none" strike="noStrike" kern="1200" cap="none" spc="0" normalizeH="0" baseline="0" noProof="0" dirty="0">
              <a:ln>
                <a:noFill/>
              </a:ln>
              <a:solidFill>
                <a:srgbClr val="C01C20"/>
              </a:solidFill>
              <a:effectLst/>
              <a:uLnTx/>
              <a:uFillTx/>
              <a:latin typeface="Arial" panose="020B0604020202020204" pitchFamily="34" charset="0"/>
              <a:ea typeface="楷体_GB2312" panose="02010609030101010101" pitchFamily="49" charset="-122"/>
              <a:cs typeface="+mn-cs"/>
            </a:endParaRPr>
          </a:p>
        </p:txBody>
      </p:sp>
      <p:sp>
        <p:nvSpPr>
          <p:cNvPr id="13" name="TextBox 31"/>
          <p:cNvSpPr txBox="1">
            <a:spLocks noChangeArrowheads="1"/>
          </p:cNvSpPr>
          <p:nvPr/>
        </p:nvSpPr>
        <p:spPr bwMode="auto">
          <a:xfrm>
            <a:off x="4993429" y="2554393"/>
            <a:ext cx="42672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400" b="1" i="0" u="none" strike="noStrike" kern="1200" cap="none" spc="0" normalizeH="0" baseline="0" noProof="0" dirty="0">
                <a:ln>
                  <a:noFill/>
                </a:ln>
                <a:solidFill>
                  <a:srgbClr val="4C5663"/>
                </a:solidFill>
                <a:effectLst/>
                <a:uLnTx/>
                <a:uFillTx/>
                <a:latin typeface="Arial" panose="020B0604020202020204" pitchFamily="34" charset="0"/>
                <a:ea typeface="楷体_GB2312" panose="02010609030101010101" pitchFamily="49" charset="-122"/>
                <a:cs typeface="+mn-cs"/>
              </a:rPr>
              <a:t>2</a:t>
            </a:r>
            <a:endParaRPr kumimoji="0" lang="zh-CN" altLang="en-US" sz="3400" b="1" i="0" u="none" strike="noStrike" kern="1200" cap="none" spc="0" normalizeH="0" baseline="0" noProof="0" dirty="0">
              <a:ln>
                <a:noFill/>
              </a:ln>
              <a:solidFill>
                <a:srgbClr val="4C5663"/>
              </a:solidFill>
              <a:effectLst/>
              <a:uLnTx/>
              <a:uFillTx/>
              <a:latin typeface="Arial" panose="020B0604020202020204" pitchFamily="34" charset="0"/>
              <a:ea typeface="楷体_GB2312" panose="02010609030101010101" pitchFamily="49" charset="-122"/>
              <a:cs typeface="+mn-cs"/>
            </a:endParaRPr>
          </a:p>
        </p:txBody>
      </p:sp>
      <p:sp>
        <p:nvSpPr>
          <p:cNvPr id="14" name="TextBox 32"/>
          <p:cNvSpPr txBox="1">
            <a:spLocks noChangeArrowheads="1"/>
          </p:cNvSpPr>
          <p:nvPr/>
        </p:nvSpPr>
        <p:spPr bwMode="auto">
          <a:xfrm>
            <a:off x="5467718" y="3350044"/>
            <a:ext cx="42672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400" b="1" i="0" u="none" strike="noStrike" kern="1200" cap="none" spc="0" normalizeH="0" baseline="0" noProof="0" dirty="0">
                <a:ln>
                  <a:noFill/>
                </a:ln>
                <a:solidFill>
                  <a:srgbClr val="A6A6A6"/>
                </a:solidFill>
                <a:effectLst/>
                <a:uLnTx/>
                <a:uFillTx/>
                <a:latin typeface="Arial" panose="020B0604020202020204" pitchFamily="34" charset="0"/>
                <a:ea typeface="楷体_GB2312" panose="02010609030101010101" pitchFamily="49" charset="-122"/>
                <a:cs typeface="+mn-cs"/>
              </a:rPr>
              <a:t>3</a:t>
            </a:r>
            <a:endParaRPr kumimoji="0" lang="zh-CN" altLang="en-US" sz="3400" b="1" i="0" u="none" strike="noStrike" kern="1200" cap="none" spc="0" normalizeH="0" baseline="0" noProof="0" dirty="0">
              <a:ln>
                <a:noFill/>
              </a:ln>
              <a:solidFill>
                <a:srgbClr val="A6A6A6"/>
              </a:solidFill>
              <a:effectLst/>
              <a:uLnTx/>
              <a:uFillTx/>
              <a:latin typeface="Arial" panose="020B0604020202020204" pitchFamily="34" charset="0"/>
              <a:ea typeface="楷体_GB2312" panose="02010609030101010101" pitchFamily="49" charset="-122"/>
              <a:cs typeface="+mn-cs"/>
            </a:endParaRPr>
          </a:p>
        </p:txBody>
      </p:sp>
      <p:sp>
        <p:nvSpPr>
          <p:cNvPr id="15" name="TextBox 33"/>
          <p:cNvSpPr txBox="1">
            <a:spLocks noChangeArrowheads="1"/>
          </p:cNvSpPr>
          <p:nvPr/>
        </p:nvSpPr>
        <p:spPr bwMode="auto">
          <a:xfrm>
            <a:off x="4895912" y="4163426"/>
            <a:ext cx="42672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400" b="1" i="0" u="none" strike="noStrike" kern="1200" cap="none" spc="0" normalizeH="0" baseline="0" noProof="0" dirty="0">
                <a:ln>
                  <a:noFill/>
                </a:ln>
                <a:solidFill>
                  <a:srgbClr val="5685B8"/>
                </a:solidFill>
                <a:effectLst/>
                <a:uLnTx/>
                <a:uFillTx/>
                <a:latin typeface="Arial" panose="020B0604020202020204" pitchFamily="34" charset="0"/>
                <a:ea typeface="楷体_GB2312" panose="02010609030101010101" pitchFamily="49" charset="-122"/>
                <a:cs typeface="+mn-cs"/>
              </a:rPr>
              <a:t>4</a:t>
            </a:r>
            <a:endParaRPr kumimoji="0" lang="zh-CN" altLang="en-US" sz="3400" b="1" i="0" u="none" strike="noStrike" kern="1200" cap="none" spc="0" normalizeH="0" baseline="0" noProof="0" dirty="0">
              <a:ln>
                <a:noFill/>
              </a:ln>
              <a:solidFill>
                <a:srgbClr val="5685B8"/>
              </a:solidFill>
              <a:effectLst/>
              <a:uLnTx/>
              <a:uFillTx/>
              <a:latin typeface="Arial" panose="020B0604020202020204" pitchFamily="34" charset="0"/>
              <a:ea typeface="楷体_GB2312" panose="02010609030101010101" pitchFamily="49" charset="-122"/>
              <a:cs typeface="+mn-cs"/>
            </a:endParaRPr>
          </a:p>
        </p:txBody>
      </p:sp>
      <p:sp>
        <p:nvSpPr>
          <p:cNvPr id="16" name="TextBox 34"/>
          <p:cNvSpPr txBox="1">
            <a:spLocks noChangeArrowheads="1"/>
          </p:cNvSpPr>
          <p:nvPr/>
        </p:nvSpPr>
        <p:spPr bwMode="auto">
          <a:xfrm>
            <a:off x="5425608" y="5038864"/>
            <a:ext cx="42672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400" b="1" i="0" u="none" strike="noStrike" kern="1200" cap="none" spc="0" normalizeH="0" baseline="0" noProof="0" dirty="0">
                <a:ln>
                  <a:noFill/>
                </a:ln>
                <a:solidFill>
                  <a:srgbClr val="A4C3E2"/>
                </a:solidFill>
                <a:effectLst/>
                <a:uLnTx/>
                <a:uFillTx/>
                <a:latin typeface="Arial" panose="020B0604020202020204" pitchFamily="34" charset="0"/>
                <a:ea typeface="楷体_GB2312" panose="02010609030101010101" pitchFamily="49" charset="-122"/>
                <a:cs typeface="+mn-cs"/>
              </a:rPr>
              <a:t>5</a:t>
            </a:r>
            <a:endParaRPr kumimoji="0" lang="zh-CN" altLang="en-US" sz="3400" b="1" i="0" u="none" strike="noStrike" kern="1200" cap="none" spc="0" normalizeH="0" baseline="0" noProof="0" dirty="0">
              <a:ln>
                <a:noFill/>
              </a:ln>
              <a:solidFill>
                <a:srgbClr val="A4C3E2"/>
              </a:solidFill>
              <a:effectLst/>
              <a:uLnTx/>
              <a:uFillTx/>
              <a:latin typeface="Arial" panose="020B0604020202020204" pitchFamily="34" charset="0"/>
              <a:ea typeface="楷体_GB2312" panose="02010609030101010101" pitchFamily="49" charset="-122"/>
              <a:cs typeface="+mn-cs"/>
            </a:endParaRPr>
          </a:p>
        </p:txBody>
      </p:sp>
      <p:sp>
        <p:nvSpPr>
          <p:cNvPr id="17" name="TextBox 15"/>
          <p:cNvSpPr txBox="1">
            <a:spLocks noChangeArrowheads="1"/>
          </p:cNvSpPr>
          <p:nvPr/>
        </p:nvSpPr>
        <p:spPr bwMode="auto">
          <a:xfrm>
            <a:off x="6424783" y="1704880"/>
            <a:ext cx="10454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lang="zh-CN" altLang="en-US" sz="1600" b="1" dirty="0">
                <a:solidFill>
                  <a:srgbClr val="C01C20"/>
                </a:solidFill>
                <a:latin typeface="Arial" panose="020B0604020202020204" pitchFamily="34" charset="0"/>
                <a:ea typeface="楷体_GB2312" panose="02010609030101010101" pitchFamily="49" charset="-122"/>
              </a:rPr>
              <a:t>主体资格</a:t>
            </a:r>
            <a:endParaRPr kumimoji="0" lang="zh-CN" altLang="en-US" sz="1600" b="1" i="0" u="none" strike="noStrike" kern="1200" cap="none" spc="0" normalizeH="0" baseline="0" noProof="0" dirty="0">
              <a:ln>
                <a:noFill/>
              </a:ln>
              <a:solidFill>
                <a:srgbClr val="C01C20"/>
              </a:solidFill>
              <a:effectLst/>
              <a:uLnTx/>
              <a:uFillTx/>
              <a:latin typeface="Arial" panose="020B0604020202020204" pitchFamily="34" charset="0"/>
              <a:ea typeface="楷体_GB2312" panose="02010609030101010101" pitchFamily="49" charset="-122"/>
              <a:cs typeface="+mn-cs"/>
            </a:endParaRPr>
          </a:p>
        </p:txBody>
      </p:sp>
      <p:sp>
        <p:nvSpPr>
          <p:cNvPr id="18" name="TextBox 15"/>
          <p:cNvSpPr txBox="1">
            <a:spLocks noChangeArrowheads="1"/>
          </p:cNvSpPr>
          <p:nvPr/>
        </p:nvSpPr>
        <p:spPr bwMode="auto">
          <a:xfrm>
            <a:off x="2410516" y="2555092"/>
            <a:ext cx="80502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600" b="1" i="0" u="none" strike="noStrike" kern="1200" cap="none" spc="0" normalizeH="0" baseline="0" noProof="0" dirty="0">
                <a:ln>
                  <a:noFill/>
                </a:ln>
                <a:solidFill>
                  <a:srgbClr val="4C5663"/>
                </a:solidFill>
                <a:effectLst/>
                <a:uLnTx/>
                <a:uFillTx/>
                <a:latin typeface="Arial" panose="020B0604020202020204" pitchFamily="34" charset="0"/>
                <a:ea typeface="楷体_GB2312" panose="02010609030101010101" pitchFamily="49" charset="-122"/>
                <a:cs typeface="+mn-cs"/>
              </a:rPr>
              <a:t>独立性</a:t>
            </a:r>
            <a:endParaRPr kumimoji="0" lang="zh-CN" altLang="en-US" sz="1600" b="1" i="0" u="none" strike="noStrike" kern="1200" cap="none" spc="0" normalizeH="0" baseline="0" noProof="0" dirty="0">
              <a:ln>
                <a:noFill/>
              </a:ln>
              <a:solidFill>
                <a:srgbClr val="4C5663"/>
              </a:solidFill>
              <a:effectLst/>
              <a:uLnTx/>
              <a:uFillTx/>
              <a:latin typeface="Arial" panose="020B0604020202020204" pitchFamily="34" charset="0"/>
              <a:ea typeface="楷体_GB2312" panose="02010609030101010101" pitchFamily="49" charset="-122"/>
              <a:cs typeface="+mn-cs"/>
            </a:endParaRPr>
          </a:p>
        </p:txBody>
      </p:sp>
      <p:sp>
        <p:nvSpPr>
          <p:cNvPr id="19" name="TextBox 15"/>
          <p:cNvSpPr txBox="1">
            <a:spLocks noChangeArrowheads="1"/>
          </p:cNvSpPr>
          <p:nvPr/>
        </p:nvSpPr>
        <p:spPr bwMode="auto">
          <a:xfrm>
            <a:off x="2364355" y="4152957"/>
            <a:ext cx="10118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600" b="1" i="0" u="none" strike="noStrike" kern="1200" cap="none" spc="0" normalizeH="0" baseline="0" noProof="0" dirty="0">
                <a:ln>
                  <a:noFill/>
                </a:ln>
                <a:solidFill>
                  <a:srgbClr val="5685B8"/>
                </a:solidFill>
                <a:effectLst/>
                <a:uLnTx/>
                <a:uFillTx/>
                <a:latin typeface="Arial" panose="020B0604020202020204" pitchFamily="34" charset="0"/>
                <a:ea typeface="楷体_GB2312" panose="02010609030101010101" pitchFamily="49" charset="-122"/>
                <a:cs typeface="+mn-cs"/>
              </a:rPr>
              <a:t>财务会计</a:t>
            </a:r>
            <a:endParaRPr kumimoji="0" lang="zh-CN" altLang="en-US" sz="1600" b="1" i="0" u="none" strike="noStrike" kern="1200" cap="none" spc="0" normalizeH="0" baseline="0" noProof="0" dirty="0">
              <a:ln>
                <a:noFill/>
              </a:ln>
              <a:solidFill>
                <a:srgbClr val="5685B8"/>
              </a:solidFill>
              <a:effectLst/>
              <a:uLnTx/>
              <a:uFillTx/>
              <a:latin typeface="Arial" panose="020B0604020202020204" pitchFamily="34" charset="0"/>
              <a:ea typeface="楷体_GB2312" panose="02010609030101010101" pitchFamily="49" charset="-122"/>
              <a:cs typeface="+mn-cs"/>
            </a:endParaRPr>
          </a:p>
        </p:txBody>
      </p:sp>
      <p:sp>
        <p:nvSpPr>
          <p:cNvPr id="20" name="TextBox 15"/>
          <p:cNvSpPr txBox="1">
            <a:spLocks noChangeArrowheads="1"/>
          </p:cNvSpPr>
          <p:nvPr/>
        </p:nvSpPr>
        <p:spPr bwMode="auto">
          <a:xfrm>
            <a:off x="6466892" y="3557563"/>
            <a:ext cx="10118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600" b="1" i="0" u="none" strike="noStrike" kern="1200" cap="none" spc="0" normalizeH="0" baseline="0" noProof="0" dirty="0">
                <a:ln>
                  <a:noFill/>
                </a:ln>
                <a:solidFill>
                  <a:srgbClr val="A6A6A6"/>
                </a:solidFill>
                <a:effectLst/>
                <a:uLnTx/>
                <a:uFillTx/>
                <a:latin typeface="Arial" panose="020B0604020202020204" pitchFamily="34" charset="0"/>
                <a:ea typeface="楷体_GB2312" panose="02010609030101010101" pitchFamily="49" charset="-122"/>
                <a:cs typeface="+mn-cs"/>
              </a:rPr>
              <a:t>规范运作</a:t>
            </a:r>
            <a:endParaRPr kumimoji="0" lang="zh-CN" altLang="en-US" sz="1600" b="1" i="0" u="none" strike="noStrike" kern="1200" cap="none" spc="0" normalizeH="0" baseline="0" noProof="0" dirty="0">
              <a:ln>
                <a:noFill/>
              </a:ln>
              <a:solidFill>
                <a:srgbClr val="A6A6A6"/>
              </a:solidFill>
              <a:effectLst/>
              <a:uLnTx/>
              <a:uFillTx/>
              <a:latin typeface="Arial" panose="020B0604020202020204" pitchFamily="34" charset="0"/>
              <a:ea typeface="楷体_GB2312" panose="02010609030101010101" pitchFamily="49" charset="-122"/>
              <a:cs typeface="+mn-cs"/>
            </a:endParaRPr>
          </a:p>
        </p:txBody>
      </p:sp>
      <p:sp>
        <p:nvSpPr>
          <p:cNvPr id="21" name="TextBox 15"/>
          <p:cNvSpPr txBox="1">
            <a:spLocks noChangeArrowheads="1"/>
          </p:cNvSpPr>
          <p:nvPr/>
        </p:nvSpPr>
        <p:spPr bwMode="auto">
          <a:xfrm>
            <a:off x="6420638" y="5042647"/>
            <a:ext cx="142539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charset="0"/>
                <a:ea typeface="宋体" panose="02010600030101010101" pitchFamily="2" charset="-122"/>
              </a:defRPr>
            </a:lvl1pPr>
            <a:lvl2pPr marL="742950" indent="-285750" eaLnBrk="0" hangingPunct="0">
              <a:defRPr>
                <a:solidFill>
                  <a:schemeClr val="tx1"/>
                </a:solidFill>
                <a:latin typeface="Calibri" panose="020F0502020204030204" charset="0"/>
                <a:ea typeface="宋体" panose="02010600030101010101" pitchFamily="2" charset="-122"/>
              </a:defRPr>
            </a:lvl2pPr>
            <a:lvl3pPr marL="1143000" indent="-228600" eaLnBrk="0" hangingPunct="0">
              <a:defRPr>
                <a:solidFill>
                  <a:schemeClr val="tx1"/>
                </a:solidFill>
                <a:latin typeface="Calibri" panose="020F0502020204030204" charset="0"/>
                <a:ea typeface="宋体" panose="02010600030101010101" pitchFamily="2" charset="-122"/>
              </a:defRPr>
            </a:lvl3pPr>
            <a:lvl4pPr marL="1600200" indent="-228600" eaLnBrk="0" hangingPunct="0">
              <a:defRPr>
                <a:solidFill>
                  <a:schemeClr val="tx1"/>
                </a:solidFill>
                <a:latin typeface="Calibri" panose="020F0502020204030204" charset="0"/>
                <a:ea typeface="宋体" panose="02010600030101010101" pitchFamily="2" charset="-122"/>
              </a:defRPr>
            </a:lvl4pPr>
            <a:lvl5pPr marL="2057400" indent="-228600" eaLnBrk="0" hangingPunct="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600" b="1" i="0" u="none" strike="noStrike" kern="1200" cap="none" spc="0" normalizeH="0" baseline="0" noProof="0" dirty="0">
                <a:ln>
                  <a:noFill/>
                </a:ln>
                <a:solidFill>
                  <a:srgbClr val="A4C3E2"/>
                </a:solidFill>
                <a:effectLst/>
                <a:uLnTx/>
                <a:uFillTx/>
                <a:latin typeface="Arial" panose="020B0604020202020204" pitchFamily="34" charset="0"/>
                <a:ea typeface="楷体_GB2312" panose="02010609030101010101" pitchFamily="49" charset="-122"/>
                <a:cs typeface="+mn-cs"/>
              </a:rPr>
              <a:t>募集资金运用</a:t>
            </a:r>
            <a:endParaRPr kumimoji="0" lang="zh-CN" altLang="en-US" sz="1600" b="1" i="0" u="none" strike="noStrike" kern="1200" cap="none" spc="0" normalizeH="0" baseline="0" noProof="0" dirty="0">
              <a:ln>
                <a:noFill/>
              </a:ln>
              <a:solidFill>
                <a:srgbClr val="A4C3E2"/>
              </a:solidFill>
              <a:effectLst/>
              <a:uLnTx/>
              <a:uFillTx/>
              <a:latin typeface="Arial" panose="020B0604020202020204" pitchFamily="34" charset="0"/>
              <a:ea typeface="楷体_GB2312" panose="02010609030101010101" pitchFamily="49" charset="-122"/>
              <a:cs typeface="+mn-cs"/>
            </a:endParaRPr>
          </a:p>
        </p:txBody>
      </p:sp>
      <p:sp>
        <p:nvSpPr>
          <p:cNvPr id="22" name="矩形 21"/>
          <p:cNvSpPr/>
          <p:nvPr/>
        </p:nvSpPr>
        <p:spPr>
          <a:xfrm>
            <a:off x="6215294" y="2056880"/>
            <a:ext cx="2562688" cy="1472305"/>
          </a:xfrm>
          <a:prstGeom prst="rect">
            <a:avLst/>
          </a:prstGeom>
          <a:noFill/>
        </p:spPr>
        <p:txBody>
          <a:bodyPr wrap="square" lIns="90000" tIns="47043" rIns="90000" bIns="47043" rtlCol="0">
            <a:spAutoFit/>
          </a:bodyPr>
          <a:lstStyle/>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股东适格</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出资</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持续经营时间</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主营业务未发生重大变化，符合上市要求</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实际控制人与管理层</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股权结构清晰无纠纷</a:t>
            </a: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p:txBody>
      </p:sp>
      <p:sp>
        <p:nvSpPr>
          <p:cNvPr id="23" name="矩形 22"/>
          <p:cNvSpPr/>
          <p:nvPr/>
        </p:nvSpPr>
        <p:spPr>
          <a:xfrm>
            <a:off x="2304776" y="2933933"/>
            <a:ext cx="2356271" cy="1303028"/>
          </a:xfrm>
          <a:prstGeom prst="rect">
            <a:avLst/>
          </a:prstGeom>
          <a:noFill/>
        </p:spPr>
        <p:txBody>
          <a:bodyPr wrap="square" lIns="90000" tIns="47043" rIns="90000" bIns="47043" rtlCol="0">
            <a:spAutoFit/>
          </a:bodyPr>
          <a:lstStyle/>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资产完整（专利等）</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人员独立（事业单位、科研</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R="0" lvl="0" algn="l" defTabSz="914400" rtl="0" eaLnBrk="1" fontAlgn="auto" latinLnBrk="0" hangingPunct="1">
              <a:lnSpc>
                <a:spcPct val="100000"/>
              </a:lnSpc>
              <a:spcBef>
                <a:spcPts val="300"/>
              </a:spcBef>
              <a:spcAft>
                <a:spcPts val="0"/>
              </a:spcAft>
              <a:buClr>
                <a:srgbClr val="C00000"/>
              </a:buClr>
              <a:buSzPct val="80000"/>
              <a:defRPr/>
            </a:pPr>
            <a:r>
              <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     </a:t>
            </a: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院所、公务员）</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财务独立（资金占用）</a:t>
            </a: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机构独立（国企合署办公）</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业务独立（同业竞争与关联交易）</a:t>
            </a: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p:txBody>
      </p:sp>
      <p:sp>
        <p:nvSpPr>
          <p:cNvPr id="24" name="矩形 23"/>
          <p:cNvSpPr/>
          <p:nvPr/>
        </p:nvSpPr>
        <p:spPr>
          <a:xfrm>
            <a:off x="2304775" y="4570135"/>
            <a:ext cx="2331619" cy="1733915"/>
          </a:xfrm>
          <a:prstGeom prst="rect">
            <a:avLst/>
          </a:prstGeom>
          <a:noFill/>
        </p:spPr>
        <p:txBody>
          <a:bodyPr wrap="square" lIns="90000" tIns="47043" rIns="90000" bIns="47043" rtlCol="0">
            <a:spAutoFit/>
          </a:bodyPr>
          <a:lstStyle/>
          <a:p>
            <a:pPr marL="171450" marR="0" lvl="0" indent="-171450" algn="just"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满足潜在最低要求（市值指标，</a:t>
            </a:r>
            <a:r>
              <a:rPr kumimoji="0" lang="en-US" altLang="zh-CN" sz="1100" b="1"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5000/8000</a:t>
            </a:r>
            <a:r>
              <a:rPr kumimoji="0" lang="zh-CN" altLang="en-US" sz="1100" b="1"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a:t>
            </a:r>
            <a:endParaRPr kumimoji="0" lang="en-US" altLang="zh-CN" sz="1100" b="1"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just"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业绩真实性与可持续性</a:t>
            </a: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a:p>
            <a:pPr marL="171450" marR="0" lvl="0" indent="-171450" algn="just"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四轮驱动：块头、持续性、增长、实在；“块头”、“增长”偏定量，“实在”、“持续”偏定性。前两个因素决定了对后两个因素的容忍度。</a:t>
            </a:r>
            <a:endPar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a:p>
            <a:pPr marL="171450" marR="0" lvl="0" indent="-171450" algn="just"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p:txBody>
      </p:sp>
      <p:sp>
        <p:nvSpPr>
          <p:cNvPr id="25" name="矩形 24"/>
          <p:cNvSpPr/>
          <p:nvPr/>
        </p:nvSpPr>
        <p:spPr>
          <a:xfrm>
            <a:off x="6215294" y="3996421"/>
            <a:ext cx="2031287" cy="849057"/>
          </a:xfrm>
          <a:prstGeom prst="rect">
            <a:avLst/>
          </a:prstGeom>
          <a:noFill/>
        </p:spPr>
        <p:txBody>
          <a:bodyPr wrap="square" lIns="90000" tIns="47043" rIns="90000" bIns="47043" rtlCol="0">
            <a:spAutoFit/>
          </a:bodyPr>
          <a:lstStyle/>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治理结构</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rPr>
              <a:t>违法行为（环保、安全、贿赂、行业相关）</a:t>
            </a:r>
            <a:endParaRPr kumimoji="0" lang="en-US" altLang="zh-CN" sz="1100" b="1" i="0" u="none" strike="noStrike" kern="1200" cap="none" spc="0" normalizeH="0" baseline="0" noProof="0" dirty="0">
              <a:ln>
                <a:noFill/>
              </a:ln>
              <a:solidFill>
                <a:srgbClr val="C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lang="zh-CN" altLang="en-US" sz="1100" dirty="0">
                <a:solidFill>
                  <a:srgbClr val="000000"/>
                </a:solidFill>
                <a:latin typeface="Arial" panose="020B0604020202020204"/>
                <a:ea typeface="楷体_GB2312" panose="02010609030101010101" pitchFamily="49" charset="-122"/>
              </a:rPr>
              <a:t>员工保障：</a:t>
            </a: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社保公积金</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p:txBody>
      </p:sp>
      <p:sp>
        <p:nvSpPr>
          <p:cNvPr id="26" name="矩形 25"/>
          <p:cNvSpPr/>
          <p:nvPr/>
        </p:nvSpPr>
        <p:spPr>
          <a:xfrm>
            <a:off x="6215294" y="5470536"/>
            <a:ext cx="2511939" cy="1056807"/>
          </a:xfrm>
          <a:prstGeom prst="rect">
            <a:avLst/>
          </a:prstGeom>
          <a:noFill/>
        </p:spPr>
        <p:txBody>
          <a:bodyPr wrap="square" lIns="90000" tIns="47043" rIns="90000" bIns="47043" rtlCol="0">
            <a:spAutoFit/>
          </a:bodyPr>
          <a:lstStyle/>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用于主营业务</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与发行人现有生产经营规模、财务状况、技术水平和管理能力相适应</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具有较好的市场前景和盈利能力</a:t>
            </a:r>
            <a:endParaRPr kumimoji="0" lang="en-US" altLang="zh-CN"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n"/>
              <a:defRPr/>
            </a:pPr>
            <a:r>
              <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手续齐备、合法合规</a:t>
            </a:r>
            <a:endParaRPr kumimoji="0" lang="zh-CN" altLang="en-US" sz="11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p:txBody>
      </p:sp>
      <p:sp>
        <p:nvSpPr>
          <p:cNvPr id="27" name="文本框 26"/>
          <p:cNvSpPr txBox="1"/>
          <p:nvPr/>
        </p:nvSpPr>
        <p:spPr>
          <a:xfrm>
            <a:off x="488950" y="1002070"/>
            <a:ext cx="8943808" cy="316562"/>
          </a:xfrm>
          <a:prstGeom prst="rect">
            <a:avLst/>
          </a:prstGeom>
          <a:solidFill>
            <a:srgbClr val="C00000"/>
          </a:solidFill>
          <a:ln>
            <a:noFill/>
          </a:ln>
        </p:spPr>
        <p:txBody>
          <a:bodyPr wrap="square">
            <a:spAutoFit/>
          </a:bodyPr>
          <a:lstStyle/>
          <a:p>
            <a:pPr marL="0" marR="0" lvl="0" indent="0" algn="ctr" defTabSz="914400" rtl="0" eaLnBrk="1" fontAlgn="auto" latinLnBrk="0" hangingPunct="1">
              <a:lnSpc>
                <a:spcPct val="120000"/>
              </a:lnSpc>
              <a:spcBef>
                <a:spcPts val="300"/>
              </a:spcBef>
              <a:spcAft>
                <a:spcPts val="300"/>
              </a:spcAft>
              <a:buClr>
                <a:srgbClr val="D20A10"/>
              </a:buClr>
              <a:buSzPct val="80000"/>
              <a:buFontTx/>
              <a:buNone/>
              <a:defRPr/>
            </a:pPr>
            <a:r>
              <a:rPr kumimoji="0" lang="zh-CN" altLang="en-US" sz="1400" b="1" i="0" u="none" strike="noStrike" kern="1200" cap="none" spc="0" normalizeH="0" baseline="0" noProof="0" dirty="0">
                <a:ln>
                  <a:noFill/>
                </a:ln>
                <a:solidFill>
                  <a:srgbClr val="FFFFFF"/>
                </a:solidFill>
                <a:effectLst/>
                <a:uLnTx/>
                <a:uFillTx/>
                <a:latin typeface="楷体_GB2312" panose="02010609030101010101" pitchFamily="49" charset="-122"/>
                <a:ea typeface="楷体_GB2312" panose="02010609030101010101" pitchFamily="49" charset="-122"/>
                <a:cs typeface="Arial" panose="020B0604020202020204" pitchFamily="34" charset="0"/>
              </a:rPr>
              <a:t>根据发行人情况不同，核心关注点也有所不同，核心关注点一般均为该项目的一票否决项</a:t>
            </a:r>
            <a:endParaRPr kumimoji="0" lang="en-US" altLang="zh-CN" sz="1400" b="1" i="0" u="none" strike="noStrike" kern="1200" cap="none" spc="0" normalizeH="0" baseline="0" noProof="0" dirty="0">
              <a:ln>
                <a:noFill/>
              </a:ln>
              <a:solidFill>
                <a:srgbClr val="FFFFFF"/>
              </a:solidFill>
              <a:effectLst/>
              <a:uLnTx/>
              <a:uFillTx/>
              <a:latin typeface="楷体_GB2312" panose="02010609030101010101" pitchFamily="49" charset="-122"/>
              <a:ea typeface="楷体_GB2312" panose="02010609030101010101" pitchFamily="49" charset="-122"/>
              <a:cs typeface="Arial" panose="020B0604020202020204" pitchFamily="34" charset="0"/>
            </a:endParaRPr>
          </a:p>
        </p:txBody>
      </p:sp>
      <p:sp>
        <p:nvSpPr>
          <p:cNvPr id="28" name="文本框 27"/>
          <p:cNvSpPr txBox="1"/>
          <p:nvPr/>
        </p:nvSpPr>
        <p:spPr>
          <a:xfrm>
            <a:off x="488950" y="1577522"/>
            <a:ext cx="1512440" cy="4350596"/>
          </a:xfrm>
          <a:prstGeom prst="rect">
            <a:avLst/>
          </a:prstGeom>
          <a:solidFill>
            <a:srgbClr val="C00000"/>
          </a:solidFill>
          <a:ln>
            <a:noFill/>
          </a:ln>
        </p:spPr>
        <p:txBody>
          <a:bodyPr wrap="square" lIns="18000" tIns="18000" rIns="18000" bIns="18000" rtlCol="0" anchor="ctr" anchorCtr="0">
            <a:noAutofit/>
          </a:bodyPr>
          <a:lstStyle/>
          <a:p>
            <a:pPr marL="0" marR="0" lvl="0" indent="0" algn="ctr" defTabSz="914400" rtl="0" eaLnBrk="1" fontAlgn="auto" latinLnBrk="0" hangingPunct="1">
              <a:lnSpc>
                <a:spcPct val="100000"/>
              </a:lnSpc>
              <a:spcBef>
                <a:spcPts val="300"/>
              </a:spcBef>
              <a:spcAft>
                <a:spcPts val="0"/>
              </a:spcAft>
              <a:buClrTx/>
              <a:buSzPct val="80000"/>
              <a:buFontTx/>
              <a:buNone/>
              <a:defRPr/>
            </a:pPr>
            <a:r>
              <a:rPr kumimoji="0" lang="zh-CN" altLang="en-US" sz="1200" b="1"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与申报板块行业</a:t>
            </a:r>
            <a:endParaRPr kumimoji="0" lang="en-US" altLang="zh-CN" sz="1200" b="1"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a:p>
            <a:pPr marL="0" marR="0" lvl="0" indent="0" defTabSz="914400" rtl="0" eaLnBrk="1" fontAlgn="auto" latinLnBrk="0" hangingPunct="1">
              <a:lnSpc>
                <a:spcPct val="100000"/>
              </a:lnSpc>
              <a:spcBef>
                <a:spcPts val="300"/>
              </a:spcBef>
              <a:spcAft>
                <a:spcPts val="0"/>
              </a:spcAft>
              <a:buClrTx/>
              <a:buSzPct val="80000"/>
              <a:buFontTx/>
              <a:buNone/>
              <a:defRPr/>
            </a:pPr>
            <a:r>
              <a:rPr kumimoji="0" lang="zh-CN" altLang="en-US" sz="1200" b="1"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    定位一致</a:t>
            </a:r>
            <a:endParaRPr kumimoji="0" lang="en-US" altLang="zh-CN" sz="1200" b="1"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l"/>
              <a:defRPr/>
            </a:pPr>
            <a:r>
              <a:rPr kumimoji="0" lang="zh-CN" altLang="en-US"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科创属性“</a:t>
            </a:r>
            <a:r>
              <a:rPr kumimoji="0" lang="en-US" altLang="zh-CN"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4+5</a:t>
            </a:r>
            <a:r>
              <a:rPr kumimoji="0" lang="zh-CN" altLang="en-US"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a:t>
            </a:r>
            <a:endParaRPr kumimoji="0" lang="en-US" altLang="zh-CN"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l"/>
              <a:defRPr/>
            </a:pPr>
            <a:r>
              <a:rPr kumimoji="0" lang="zh-CN" altLang="en-US"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创业板“三创四新”</a:t>
            </a:r>
            <a:endParaRPr kumimoji="0" lang="en-US" altLang="zh-CN"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a:p>
            <a:pPr marL="171450" marR="0" lvl="0" indent="-171450" algn="l" defTabSz="914400" rtl="0" eaLnBrk="1" fontAlgn="auto" latinLnBrk="0" hangingPunct="1">
              <a:lnSpc>
                <a:spcPct val="100000"/>
              </a:lnSpc>
              <a:spcBef>
                <a:spcPts val="300"/>
              </a:spcBef>
              <a:spcAft>
                <a:spcPts val="0"/>
              </a:spcAft>
              <a:buClr>
                <a:srgbClr val="C00000"/>
              </a:buClr>
              <a:buSzPct val="80000"/>
              <a:buFont typeface="Wingdings" panose="05000000000000000000" pitchFamily="2" charset="2"/>
              <a:buChar char="l"/>
              <a:defRPr/>
            </a:pPr>
            <a:r>
              <a:rPr kumimoji="0" lang="zh-CN" altLang="en-US"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rPr>
              <a:t>负面清单</a:t>
            </a:r>
            <a:endParaRPr kumimoji="0" lang="en-US" altLang="zh-CN" sz="1200" b="0" i="0" u="none" strike="noStrike" kern="1200" cap="none" spc="0" normalizeH="0" baseline="0" noProof="0" dirty="0">
              <a:ln>
                <a:noFill/>
              </a:ln>
              <a:solidFill>
                <a:srgbClr val="FFFFFF"/>
              </a:solidFill>
              <a:effectLst/>
              <a:uLnTx/>
              <a:uFillTx/>
              <a:latin typeface="Arial" panose="020B0604020202020204"/>
              <a:ea typeface="楷体_GB2312" panose="02010609030101010101" pitchFamily="49" charset="-122"/>
              <a:cs typeface="+mn-cs"/>
            </a:endParaRPr>
          </a:p>
        </p:txBody>
      </p:sp>
      <p:sp>
        <p:nvSpPr>
          <p:cNvPr id="30" name="环形箭头 13"/>
          <p:cNvSpPr/>
          <p:nvPr/>
        </p:nvSpPr>
        <p:spPr>
          <a:xfrm rot="1326258">
            <a:off x="4855721" y="1311097"/>
            <a:ext cx="1491570" cy="1491569"/>
          </a:xfrm>
          <a:prstGeom prst="circularArrow">
            <a:avLst>
              <a:gd name="adj1" fmla="val 9784"/>
              <a:gd name="adj2" fmla="val 1068638"/>
              <a:gd name="adj3" fmla="val 3665794"/>
              <a:gd name="adj4" fmla="val 9633027"/>
              <a:gd name="adj5" fmla="val 1301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latin typeface="Arial" panose="020B0604020202020204" pitchFamily="34" charset="0"/>
              <a:ea typeface="楷体_GB2312" panose="02010609030101010101" pitchFamily="49"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4.2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审核的理念</a:t>
            </a:r>
            <a:endParaRPr lang="zh-CN" altLang="en-US" sz="2000" kern="1200" dirty="0">
              <a:solidFill>
                <a:srgbClr val="000000"/>
              </a:solidFill>
              <a:latin typeface="+mn-lt"/>
              <a:ea typeface="+mn-ea"/>
              <a:cs typeface="+mn-cs"/>
            </a:endParaRPr>
          </a:p>
        </p:txBody>
      </p:sp>
      <p:grpSp>
        <p:nvGrpSpPr>
          <p:cNvPr id="3" name="组合 2"/>
          <p:cNvGrpSpPr/>
          <p:nvPr/>
        </p:nvGrpSpPr>
        <p:grpSpPr>
          <a:xfrm>
            <a:off x="3089766" y="1886280"/>
            <a:ext cx="3653444" cy="3370606"/>
            <a:chOff x="3089766" y="1886280"/>
            <a:chExt cx="3653444" cy="3370606"/>
          </a:xfrm>
        </p:grpSpPr>
        <p:grpSp>
          <p:nvGrpSpPr>
            <p:cNvPr id="4" name="组合 3"/>
            <p:cNvGrpSpPr/>
            <p:nvPr/>
          </p:nvGrpSpPr>
          <p:grpSpPr>
            <a:xfrm>
              <a:off x="3089766" y="1886280"/>
              <a:ext cx="3653444" cy="3370606"/>
              <a:chOff x="2682928" y="1164598"/>
              <a:chExt cx="4540144" cy="4188660"/>
            </a:xfrm>
          </p:grpSpPr>
          <p:sp>
            <p:nvSpPr>
              <p:cNvPr id="8" name="Freeform 3"/>
              <p:cNvSpPr/>
              <p:nvPr/>
            </p:nvSpPr>
            <p:spPr bwMode="blackWhite">
              <a:xfrm>
                <a:off x="3021454" y="1164598"/>
                <a:ext cx="3778865" cy="1775240"/>
              </a:xfrm>
              <a:custGeom>
                <a:avLst/>
                <a:gdLst>
                  <a:gd name="T0" fmla="*/ 983 w 1553"/>
                  <a:gd name="T1" fmla="*/ 584 h 753"/>
                  <a:gd name="T2" fmla="*/ 1417 w 1553"/>
                  <a:gd name="T3" fmla="*/ 541 h 753"/>
                  <a:gd name="T4" fmla="*/ 1552 w 1553"/>
                  <a:gd name="T5" fmla="*/ 150 h 753"/>
                  <a:gd name="T6" fmla="*/ 1447 w 1553"/>
                  <a:gd name="T7" fmla="*/ 227 h 753"/>
                  <a:gd name="T8" fmla="*/ 1398 w 1553"/>
                  <a:gd name="T9" fmla="*/ 186 h 753"/>
                  <a:gd name="T10" fmla="*/ 1347 w 1553"/>
                  <a:gd name="T11" fmla="*/ 149 h 753"/>
                  <a:gd name="T12" fmla="*/ 1294 w 1553"/>
                  <a:gd name="T13" fmla="*/ 116 h 753"/>
                  <a:gd name="T14" fmla="*/ 1238 w 1553"/>
                  <a:gd name="T15" fmla="*/ 87 h 753"/>
                  <a:gd name="T16" fmla="*/ 1181 w 1553"/>
                  <a:gd name="T17" fmla="*/ 61 h 753"/>
                  <a:gd name="T18" fmla="*/ 1122 w 1553"/>
                  <a:gd name="T19" fmla="*/ 41 h 753"/>
                  <a:gd name="T20" fmla="*/ 1060 w 1553"/>
                  <a:gd name="T21" fmla="*/ 23 h 753"/>
                  <a:gd name="T22" fmla="*/ 999 w 1553"/>
                  <a:gd name="T23" fmla="*/ 12 h 753"/>
                  <a:gd name="T24" fmla="*/ 936 w 1553"/>
                  <a:gd name="T25" fmla="*/ 4 h 753"/>
                  <a:gd name="T26" fmla="*/ 873 w 1553"/>
                  <a:gd name="T27" fmla="*/ 0 h 753"/>
                  <a:gd name="T28" fmla="*/ 810 w 1553"/>
                  <a:gd name="T29" fmla="*/ 2 h 753"/>
                  <a:gd name="T30" fmla="*/ 748 w 1553"/>
                  <a:gd name="T31" fmla="*/ 8 h 753"/>
                  <a:gd name="T32" fmla="*/ 685 w 1553"/>
                  <a:gd name="T33" fmla="*/ 19 h 753"/>
                  <a:gd name="T34" fmla="*/ 624 w 1553"/>
                  <a:gd name="T35" fmla="*/ 34 h 753"/>
                  <a:gd name="T36" fmla="*/ 564 w 1553"/>
                  <a:gd name="T37" fmla="*/ 53 h 753"/>
                  <a:gd name="T38" fmla="*/ 506 w 1553"/>
                  <a:gd name="T39" fmla="*/ 76 h 753"/>
                  <a:gd name="T40" fmla="*/ 449 w 1553"/>
                  <a:gd name="T41" fmla="*/ 104 h 753"/>
                  <a:gd name="T42" fmla="*/ 395 w 1553"/>
                  <a:gd name="T43" fmla="*/ 137 h 753"/>
                  <a:gd name="T44" fmla="*/ 342 w 1553"/>
                  <a:gd name="T45" fmla="*/ 172 h 753"/>
                  <a:gd name="T46" fmla="*/ 294 w 1553"/>
                  <a:gd name="T47" fmla="*/ 212 h 753"/>
                  <a:gd name="T48" fmla="*/ 248 w 1553"/>
                  <a:gd name="T49" fmla="*/ 254 h 753"/>
                  <a:gd name="T50" fmla="*/ 205 w 1553"/>
                  <a:gd name="T51" fmla="*/ 301 h 753"/>
                  <a:gd name="T52" fmla="*/ 165 w 1553"/>
                  <a:gd name="T53" fmla="*/ 350 h 753"/>
                  <a:gd name="T54" fmla="*/ 130 w 1553"/>
                  <a:gd name="T55" fmla="*/ 401 h 753"/>
                  <a:gd name="T56" fmla="*/ 98 w 1553"/>
                  <a:gd name="T57" fmla="*/ 456 h 753"/>
                  <a:gd name="T58" fmla="*/ 71 w 1553"/>
                  <a:gd name="T59" fmla="*/ 512 h 753"/>
                  <a:gd name="T60" fmla="*/ 46 w 1553"/>
                  <a:gd name="T61" fmla="*/ 570 h 753"/>
                  <a:gd name="T62" fmla="*/ 27 w 1553"/>
                  <a:gd name="T63" fmla="*/ 631 h 753"/>
                  <a:gd name="T64" fmla="*/ 11 w 1553"/>
                  <a:gd name="T65" fmla="*/ 692 h 753"/>
                  <a:gd name="T66" fmla="*/ 0 w 1553"/>
                  <a:gd name="T67" fmla="*/ 752 h 753"/>
                  <a:gd name="T68" fmla="*/ 222 w 1553"/>
                  <a:gd name="T69" fmla="*/ 608 h 753"/>
                  <a:gd name="T70" fmla="*/ 440 w 1553"/>
                  <a:gd name="T71" fmla="*/ 749 h 753"/>
                  <a:gd name="T72" fmla="*/ 455 w 1553"/>
                  <a:gd name="T73" fmla="*/ 710 h 753"/>
                  <a:gd name="T74" fmla="*/ 474 w 1553"/>
                  <a:gd name="T75" fmla="*/ 670 h 753"/>
                  <a:gd name="T76" fmla="*/ 498 w 1553"/>
                  <a:gd name="T77" fmla="*/ 632 h 753"/>
                  <a:gd name="T78" fmla="*/ 525 w 1553"/>
                  <a:gd name="T79" fmla="*/ 596 h 753"/>
                  <a:gd name="T80" fmla="*/ 556 w 1553"/>
                  <a:gd name="T81" fmla="*/ 563 h 753"/>
                  <a:gd name="T82" fmla="*/ 589 w 1553"/>
                  <a:gd name="T83" fmla="*/ 533 h 753"/>
                  <a:gd name="T84" fmla="*/ 626 w 1553"/>
                  <a:gd name="T85" fmla="*/ 507 h 753"/>
                  <a:gd name="T86" fmla="*/ 665 w 1553"/>
                  <a:gd name="T87" fmla="*/ 485 h 753"/>
                  <a:gd name="T88" fmla="*/ 706 w 1553"/>
                  <a:gd name="T89" fmla="*/ 467 h 753"/>
                  <a:gd name="T90" fmla="*/ 749 w 1553"/>
                  <a:gd name="T91" fmla="*/ 453 h 753"/>
                  <a:gd name="T92" fmla="*/ 793 w 1553"/>
                  <a:gd name="T93" fmla="*/ 443 h 753"/>
                  <a:gd name="T94" fmla="*/ 837 w 1553"/>
                  <a:gd name="T95" fmla="*/ 438 h 753"/>
                  <a:gd name="T96" fmla="*/ 882 w 1553"/>
                  <a:gd name="T97" fmla="*/ 438 h 753"/>
                  <a:gd name="T98" fmla="*/ 927 w 1553"/>
                  <a:gd name="T99" fmla="*/ 442 h 753"/>
                  <a:gd name="T100" fmla="*/ 971 w 1553"/>
                  <a:gd name="T101" fmla="*/ 450 h 753"/>
                  <a:gd name="T102" fmla="*/ 1014 w 1553"/>
                  <a:gd name="T103" fmla="*/ 464 h 753"/>
                  <a:gd name="T104" fmla="*/ 1055 w 1553"/>
                  <a:gd name="T105" fmla="*/ 480 h 753"/>
                  <a:gd name="T106" fmla="*/ 1095 w 1553"/>
                  <a:gd name="T107" fmla="*/ 502 h 753"/>
                  <a:gd name="T108" fmla="*/ 983 w 1553"/>
                  <a:gd name="T109" fmla="*/ 584 h 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553" h="753">
                    <a:moveTo>
                      <a:pt x="983" y="584"/>
                    </a:moveTo>
                    <a:lnTo>
                      <a:pt x="1417" y="541"/>
                    </a:lnTo>
                    <a:lnTo>
                      <a:pt x="1552" y="150"/>
                    </a:lnTo>
                    <a:lnTo>
                      <a:pt x="1447" y="227"/>
                    </a:lnTo>
                    <a:lnTo>
                      <a:pt x="1398" y="186"/>
                    </a:lnTo>
                    <a:lnTo>
                      <a:pt x="1347" y="149"/>
                    </a:lnTo>
                    <a:lnTo>
                      <a:pt x="1294" y="116"/>
                    </a:lnTo>
                    <a:lnTo>
                      <a:pt x="1238" y="87"/>
                    </a:lnTo>
                    <a:lnTo>
                      <a:pt x="1181" y="61"/>
                    </a:lnTo>
                    <a:lnTo>
                      <a:pt x="1122" y="41"/>
                    </a:lnTo>
                    <a:lnTo>
                      <a:pt x="1060" y="23"/>
                    </a:lnTo>
                    <a:lnTo>
                      <a:pt x="999" y="12"/>
                    </a:lnTo>
                    <a:lnTo>
                      <a:pt x="936" y="4"/>
                    </a:lnTo>
                    <a:lnTo>
                      <a:pt x="873" y="0"/>
                    </a:lnTo>
                    <a:lnTo>
                      <a:pt x="810" y="2"/>
                    </a:lnTo>
                    <a:lnTo>
                      <a:pt x="748" y="8"/>
                    </a:lnTo>
                    <a:lnTo>
                      <a:pt x="685" y="19"/>
                    </a:lnTo>
                    <a:lnTo>
                      <a:pt x="624" y="34"/>
                    </a:lnTo>
                    <a:lnTo>
                      <a:pt x="564" y="53"/>
                    </a:lnTo>
                    <a:lnTo>
                      <a:pt x="506" y="76"/>
                    </a:lnTo>
                    <a:lnTo>
                      <a:pt x="449" y="104"/>
                    </a:lnTo>
                    <a:lnTo>
                      <a:pt x="395" y="137"/>
                    </a:lnTo>
                    <a:lnTo>
                      <a:pt x="342" y="172"/>
                    </a:lnTo>
                    <a:lnTo>
                      <a:pt x="294" y="212"/>
                    </a:lnTo>
                    <a:lnTo>
                      <a:pt x="248" y="254"/>
                    </a:lnTo>
                    <a:lnTo>
                      <a:pt x="205" y="301"/>
                    </a:lnTo>
                    <a:lnTo>
                      <a:pt x="165" y="350"/>
                    </a:lnTo>
                    <a:lnTo>
                      <a:pt x="130" y="401"/>
                    </a:lnTo>
                    <a:lnTo>
                      <a:pt x="98" y="456"/>
                    </a:lnTo>
                    <a:lnTo>
                      <a:pt x="71" y="512"/>
                    </a:lnTo>
                    <a:lnTo>
                      <a:pt x="46" y="570"/>
                    </a:lnTo>
                    <a:lnTo>
                      <a:pt x="27" y="631"/>
                    </a:lnTo>
                    <a:lnTo>
                      <a:pt x="11" y="692"/>
                    </a:lnTo>
                    <a:lnTo>
                      <a:pt x="0" y="752"/>
                    </a:lnTo>
                    <a:lnTo>
                      <a:pt x="222" y="608"/>
                    </a:lnTo>
                    <a:lnTo>
                      <a:pt x="440" y="749"/>
                    </a:lnTo>
                    <a:lnTo>
                      <a:pt x="455" y="710"/>
                    </a:lnTo>
                    <a:lnTo>
                      <a:pt x="474" y="670"/>
                    </a:lnTo>
                    <a:lnTo>
                      <a:pt x="498" y="632"/>
                    </a:lnTo>
                    <a:lnTo>
                      <a:pt x="525" y="596"/>
                    </a:lnTo>
                    <a:lnTo>
                      <a:pt x="556" y="563"/>
                    </a:lnTo>
                    <a:lnTo>
                      <a:pt x="589" y="533"/>
                    </a:lnTo>
                    <a:lnTo>
                      <a:pt x="626" y="507"/>
                    </a:lnTo>
                    <a:lnTo>
                      <a:pt x="665" y="485"/>
                    </a:lnTo>
                    <a:lnTo>
                      <a:pt x="706" y="467"/>
                    </a:lnTo>
                    <a:lnTo>
                      <a:pt x="749" y="453"/>
                    </a:lnTo>
                    <a:lnTo>
                      <a:pt x="793" y="443"/>
                    </a:lnTo>
                    <a:lnTo>
                      <a:pt x="837" y="438"/>
                    </a:lnTo>
                    <a:lnTo>
                      <a:pt x="882" y="438"/>
                    </a:lnTo>
                    <a:lnTo>
                      <a:pt x="927" y="442"/>
                    </a:lnTo>
                    <a:lnTo>
                      <a:pt x="971" y="450"/>
                    </a:lnTo>
                    <a:lnTo>
                      <a:pt x="1014" y="464"/>
                    </a:lnTo>
                    <a:lnTo>
                      <a:pt x="1055" y="480"/>
                    </a:lnTo>
                    <a:lnTo>
                      <a:pt x="1095" y="502"/>
                    </a:lnTo>
                    <a:lnTo>
                      <a:pt x="983" y="584"/>
                    </a:lnTo>
                  </a:path>
                </a:pathLst>
              </a:custGeom>
              <a:solidFill>
                <a:schemeClr val="accent1"/>
              </a:solidFill>
              <a:ln w="12700" cap="rnd" cmpd="sng">
                <a:noFill/>
                <a:prstDash val="solid"/>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835"/>
              </a:p>
            </p:txBody>
          </p:sp>
          <p:sp>
            <p:nvSpPr>
              <p:cNvPr id="9" name="Freeform 4"/>
              <p:cNvSpPr/>
              <p:nvPr/>
            </p:nvSpPr>
            <p:spPr bwMode="blackWhite">
              <a:xfrm>
                <a:off x="2682928" y="2730891"/>
                <a:ext cx="2970612" cy="2521943"/>
              </a:xfrm>
              <a:custGeom>
                <a:avLst/>
                <a:gdLst>
                  <a:gd name="T0" fmla="*/ 1220 w 1221"/>
                  <a:gd name="T1" fmla="*/ 1042 h 1071"/>
                  <a:gd name="T2" fmla="*/ 1002 w 1221"/>
                  <a:gd name="T3" fmla="*/ 847 h 1071"/>
                  <a:gd name="T4" fmla="*/ 1081 w 1221"/>
                  <a:gd name="T5" fmla="*/ 630 h 1071"/>
                  <a:gd name="T6" fmla="*/ 1038 w 1221"/>
                  <a:gd name="T7" fmla="*/ 635 h 1071"/>
                  <a:gd name="T8" fmla="*/ 994 w 1221"/>
                  <a:gd name="T9" fmla="*/ 636 h 1071"/>
                  <a:gd name="T10" fmla="*/ 950 w 1221"/>
                  <a:gd name="T11" fmla="*/ 634 h 1071"/>
                  <a:gd name="T12" fmla="*/ 906 w 1221"/>
                  <a:gd name="T13" fmla="*/ 626 h 1071"/>
                  <a:gd name="T14" fmla="*/ 865 w 1221"/>
                  <a:gd name="T15" fmla="*/ 614 h 1071"/>
                  <a:gd name="T16" fmla="*/ 823 w 1221"/>
                  <a:gd name="T17" fmla="*/ 599 h 1071"/>
                  <a:gd name="T18" fmla="*/ 784 w 1221"/>
                  <a:gd name="T19" fmla="*/ 579 h 1071"/>
                  <a:gd name="T20" fmla="*/ 747 w 1221"/>
                  <a:gd name="T21" fmla="*/ 556 h 1071"/>
                  <a:gd name="T22" fmla="*/ 713 w 1221"/>
                  <a:gd name="T23" fmla="*/ 528 h 1071"/>
                  <a:gd name="T24" fmla="*/ 682 w 1221"/>
                  <a:gd name="T25" fmla="*/ 496 h 1071"/>
                  <a:gd name="T26" fmla="*/ 653 w 1221"/>
                  <a:gd name="T27" fmla="*/ 463 h 1071"/>
                  <a:gd name="T28" fmla="*/ 629 w 1221"/>
                  <a:gd name="T29" fmla="*/ 427 h 1071"/>
                  <a:gd name="T30" fmla="*/ 609 w 1221"/>
                  <a:gd name="T31" fmla="*/ 390 h 1071"/>
                  <a:gd name="T32" fmla="*/ 594 w 1221"/>
                  <a:gd name="T33" fmla="*/ 352 h 1071"/>
                  <a:gd name="T34" fmla="*/ 581 w 1221"/>
                  <a:gd name="T35" fmla="*/ 314 h 1071"/>
                  <a:gd name="T36" fmla="*/ 573 w 1221"/>
                  <a:gd name="T37" fmla="*/ 273 h 1071"/>
                  <a:gd name="T38" fmla="*/ 568 w 1221"/>
                  <a:gd name="T39" fmla="*/ 232 h 1071"/>
                  <a:gd name="T40" fmla="*/ 712 w 1221"/>
                  <a:gd name="T41" fmla="*/ 232 h 1071"/>
                  <a:gd name="T42" fmla="*/ 368 w 1221"/>
                  <a:gd name="T43" fmla="*/ 0 h 1071"/>
                  <a:gd name="T44" fmla="*/ 0 w 1221"/>
                  <a:gd name="T45" fmla="*/ 235 h 1071"/>
                  <a:gd name="T46" fmla="*/ 134 w 1221"/>
                  <a:gd name="T47" fmla="*/ 234 h 1071"/>
                  <a:gd name="T48" fmla="*/ 139 w 1221"/>
                  <a:gd name="T49" fmla="*/ 296 h 1071"/>
                  <a:gd name="T50" fmla="*/ 148 w 1221"/>
                  <a:gd name="T51" fmla="*/ 358 h 1071"/>
                  <a:gd name="T52" fmla="*/ 161 w 1221"/>
                  <a:gd name="T53" fmla="*/ 419 h 1071"/>
                  <a:gd name="T54" fmla="*/ 178 w 1221"/>
                  <a:gd name="T55" fmla="*/ 479 h 1071"/>
                  <a:gd name="T56" fmla="*/ 200 w 1221"/>
                  <a:gd name="T57" fmla="*/ 538 h 1071"/>
                  <a:gd name="T58" fmla="*/ 227 w 1221"/>
                  <a:gd name="T59" fmla="*/ 595 h 1071"/>
                  <a:gd name="T60" fmla="*/ 257 w 1221"/>
                  <a:gd name="T61" fmla="*/ 650 h 1071"/>
                  <a:gd name="T62" fmla="*/ 291 w 1221"/>
                  <a:gd name="T63" fmla="*/ 702 h 1071"/>
                  <a:gd name="T64" fmla="*/ 328 w 1221"/>
                  <a:gd name="T65" fmla="*/ 751 h 1071"/>
                  <a:gd name="T66" fmla="*/ 369 w 1221"/>
                  <a:gd name="T67" fmla="*/ 797 h 1071"/>
                  <a:gd name="T68" fmla="*/ 413 w 1221"/>
                  <a:gd name="T69" fmla="*/ 841 h 1071"/>
                  <a:gd name="T70" fmla="*/ 459 w 1221"/>
                  <a:gd name="T71" fmla="*/ 882 h 1071"/>
                  <a:gd name="T72" fmla="*/ 509 w 1221"/>
                  <a:gd name="T73" fmla="*/ 919 h 1071"/>
                  <a:gd name="T74" fmla="*/ 562 w 1221"/>
                  <a:gd name="T75" fmla="*/ 951 h 1071"/>
                  <a:gd name="T76" fmla="*/ 617 w 1221"/>
                  <a:gd name="T77" fmla="*/ 981 h 1071"/>
                  <a:gd name="T78" fmla="*/ 673 w 1221"/>
                  <a:gd name="T79" fmla="*/ 1007 h 1071"/>
                  <a:gd name="T80" fmla="*/ 732 w 1221"/>
                  <a:gd name="T81" fmla="*/ 1027 h 1071"/>
                  <a:gd name="T82" fmla="*/ 791 w 1221"/>
                  <a:gd name="T83" fmla="*/ 1045 h 1071"/>
                  <a:gd name="T84" fmla="*/ 852 w 1221"/>
                  <a:gd name="T85" fmla="*/ 1057 h 1071"/>
                  <a:gd name="T86" fmla="*/ 913 w 1221"/>
                  <a:gd name="T87" fmla="*/ 1067 h 1071"/>
                  <a:gd name="T88" fmla="*/ 975 w 1221"/>
                  <a:gd name="T89" fmla="*/ 1070 h 1071"/>
                  <a:gd name="T90" fmla="*/ 1037 w 1221"/>
                  <a:gd name="T91" fmla="*/ 1070 h 1071"/>
                  <a:gd name="T92" fmla="*/ 1098 w 1221"/>
                  <a:gd name="T93" fmla="*/ 1066 h 1071"/>
                  <a:gd name="T94" fmla="*/ 1160 w 1221"/>
                  <a:gd name="T95" fmla="*/ 1056 h 1071"/>
                  <a:gd name="T96" fmla="*/ 1220 w 1221"/>
                  <a:gd name="T97" fmla="*/ 1042 h 1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21" h="1071">
                    <a:moveTo>
                      <a:pt x="1220" y="1042"/>
                    </a:moveTo>
                    <a:lnTo>
                      <a:pt x="1002" y="847"/>
                    </a:lnTo>
                    <a:lnTo>
                      <a:pt x="1081" y="630"/>
                    </a:lnTo>
                    <a:lnTo>
                      <a:pt x="1038" y="635"/>
                    </a:lnTo>
                    <a:lnTo>
                      <a:pt x="994" y="636"/>
                    </a:lnTo>
                    <a:lnTo>
                      <a:pt x="950" y="634"/>
                    </a:lnTo>
                    <a:lnTo>
                      <a:pt x="906" y="626"/>
                    </a:lnTo>
                    <a:lnTo>
                      <a:pt x="865" y="614"/>
                    </a:lnTo>
                    <a:lnTo>
                      <a:pt x="823" y="599"/>
                    </a:lnTo>
                    <a:lnTo>
                      <a:pt x="784" y="579"/>
                    </a:lnTo>
                    <a:lnTo>
                      <a:pt x="747" y="556"/>
                    </a:lnTo>
                    <a:lnTo>
                      <a:pt x="713" y="528"/>
                    </a:lnTo>
                    <a:lnTo>
                      <a:pt x="682" y="496"/>
                    </a:lnTo>
                    <a:lnTo>
                      <a:pt x="653" y="463"/>
                    </a:lnTo>
                    <a:lnTo>
                      <a:pt x="629" y="427"/>
                    </a:lnTo>
                    <a:lnTo>
                      <a:pt x="609" y="390"/>
                    </a:lnTo>
                    <a:lnTo>
                      <a:pt x="594" y="352"/>
                    </a:lnTo>
                    <a:lnTo>
                      <a:pt x="581" y="314"/>
                    </a:lnTo>
                    <a:lnTo>
                      <a:pt x="573" y="273"/>
                    </a:lnTo>
                    <a:lnTo>
                      <a:pt x="568" y="232"/>
                    </a:lnTo>
                    <a:lnTo>
                      <a:pt x="712" y="232"/>
                    </a:lnTo>
                    <a:lnTo>
                      <a:pt x="368" y="0"/>
                    </a:lnTo>
                    <a:lnTo>
                      <a:pt x="0" y="235"/>
                    </a:lnTo>
                    <a:lnTo>
                      <a:pt x="134" y="234"/>
                    </a:lnTo>
                    <a:lnTo>
                      <a:pt x="139" y="296"/>
                    </a:lnTo>
                    <a:lnTo>
                      <a:pt x="148" y="358"/>
                    </a:lnTo>
                    <a:lnTo>
                      <a:pt x="161" y="419"/>
                    </a:lnTo>
                    <a:lnTo>
                      <a:pt x="178" y="479"/>
                    </a:lnTo>
                    <a:lnTo>
                      <a:pt x="200" y="538"/>
                    </a:lnTo>
                    <a:lnTo>
                      <a:pt x="227" y="595"/>
                    </a:lnTo>
                    <a:lnTo>
                      <a:pt x="257" y="650"/>
                    </a:lnTo>
                    <a:lnTo>
                      <a:pt x="291" y="702"/>
                    </a:lnTo>
                    <a:lnTo>
                      <a:pt x="328" y="751"/>
                    </a:lnTo>
                    <a:lnTo>
                      <a:pt x="369" y="797"/>
                    </a:lnTo>
                    <a:lnTo>
                      <a:pt x="413" y="841"/>
                    </a:lnTo>
                    <a:lnTo>
                      <a:pt x="459" y="882"/>
                    </a:lnTo>
                    <a:lnTo>
                      <a:pt x="509" y="919"/>
                    </a:lnTo>
                    <a:lnTo>
                      <a:pt x="562" y="951"/>
                    </a:lnTo>
                    <a:lnTo>
                      <a:pt x="617" y="981"/>
                    </a:lnTo>
                    <a:lnTo>
                      <a:pt x="673" y="1007"/>
                    </a:lnTo>
                    <a:lnTo>
                      <a:pt x="732" y="1027"/>
                    </a:lnTo>
                    <a:lnTo>
                      <a:pt x="791" y="1045"/>
                    </a:lnTo>
                    <a:lnTo>
                      <a:pt x="852" y="1057"/>
                    </a:lnTo>
                    <a:lnTo>
                      <a:pt x="913" y="1067"/>
                    </a:lnTo>
                    <a:lnTo>
                      <a:pt x="975" y="1070"/>
                    </a:lnTo>
                    <a:lnTo>
                      <a:pt x="1037" y="1070"/>
                    </a:lnTo>
                    <a:lnTo>
                      <a:pt x="1098" y="1066"/>
                    </a:lnTo>
                    <a:lnTo>
                      <a:pt x="1160" y="1056"/>
                    </a:lnTo>
                    <a:lnTo>
                      <a:pt x="1220" y="1042"/>
                    </a:lnTo>
                  </a:path>
                </a:pathLst>
              </a:custGeom>
              <a:solidFill>
                <a:schemeClr val="accent3"/>
              </a:solidFill>
              <a:ln w="12700" cap="rnd" cmpd="sng">
                <a:noFill/>
                <a:prstDash val="solid"/>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835"/>
              </a:p>
            </p:txBody>
          </p:sp>
          <p:sp>
            <p:nvSpPr>
              <p:cNvPr id="10" name="Freeform 5"/>
              <p:cNvSpPr/>
              <p:nvPr/>
            </p:nvSpPr>
            <p:spPr bwMode="blackWhite">
              <a:xfrm>
                <a:off x="5293956" y="1959892"/>
                <a:ext cx="1929116" cy="3393366"/>
              </a:xfrm>
              <a:custGeom>
                <a:avLst/>
                <a:gdLst>
                  <a:gd name="T0" fmla="*/ 286 w 793"/>
                  <a:gd name="T1" fmla="*/ 1316 h 1440"/>
                  <a:gd name="T2" fmla="*/ 340 w 793"/>
                  <a:gd name="T3" fmla="*/ 1290 h 1440"/>
                  <a:gd name="T4" fmla="*/ 392 w 793"/>
                  <a:gd name="T5" fmla="*/ 1260 h 1440"/>
                  <a:gd name="T6" fmla="*/ 442 w 793"/>
                  <a:gd name="T7" fmla="*/ 1225 h 1440"/>
                  <a:gd name="T8" fmla="*/ 490 w 793"/>
                  <a:gd name="T9" fmla="*/ 1187 h 1440"/>
                  <a:gd name="T10" fmla="*/ 535 w 793"/>
                  <a:gd name="T11" fmla="*/ 1146 h 1440"/>
                  <a:gd name="T12" fmla="*/ 576 w 793"/>
                  <a:gd name="T13" fmla="*/ 1102 h 1440"/>
                  <a:gd name="T14" fmla="*/ 616 w 793"/>
                  <a:gd name="T15" fmla="*/ 1055 h 1440"/>
                  <a:gd name="T16" fmla="*/ 650 w 793"/>
                  <a:gd name="T17" fmla="*/ 1005 h 1440"/>
                  <a:gd name="T18" fmla="*/ 682 w 793"/>
                  <a:gd name="T19" fmla="*/ 953 h 1440"/>
                  <a:gd name="T20" fmla="*/ 709 w 793"/>
                  <a:gd name="T21" fmla="*/ 900 h 1440"/>
                  <a:gd name="T22" fmla="*/ 734 w 793"/>
                  <a:gd name="T23" fmla="*/ 844 h 1440"/>
                  <a:gd name="T24" fmla="*/ 753 w 793"/>
                  <a:gd name="T25" fmla="*/ 786 h 1440"/>
                  <a:gd name="T26" fmla="*/ 770 w 793"/>
                  <a:gd name="T27" fmla="*/ 727 h 1440"/>
                  <a:gd name="T28" fmla="*/ 781 w 793"/>
                  <a:gd name="T29" fmla="*/ 668 h 1440"/>
                  <a:gd name="T30" fmla="*/ 789 w 793"/>
                  <a:gd name="T31" fmla="*/ 608 h 1440"/>
                  <a:gd name="T32" fmla="*/ 792 w 793"/>
                  <a:gd name="T33" fmla="*/ 547 h 1440"/>
                  <a:gd name="T34" fmla="*/ 790 w 793"/>
                  <a:gd name="T35" fmla="*/ 487 h 1440"/>
                  <a:gd name="T36" fmla="*/ 786 w 793"/>
                  <a:gd name="T37" fmla="*/ 427 h 1440"/>
                  <a:gd name="T38" fmla="*/ 775 w 793"/>
                  <a:gd name="T39" fmla="*/ 367 h 1440"/>
                  <a:gd name="T40" fmla="*/ 762 w 793"/>
                  <a:gd name="T41" fmla="*/ 308 h 1440"/>
                  <a:gd name="T42" fmla="*/ 744 w 793"/>
                  <a:gd name="T43" fmla="*/ 249 h 1440"/>
                  <a:gd name="T44" fmla="*/ 722 w 793"/>
                  <a:gd name="T45" fmla="*/ 193 h 1440"/>
                  <a:gd name="T46" fmla="*/ 697 w 793"/>
                  <a:gd name="T47" fmla="*/ 137 h 1440"/>
                  <a:gd name="T48" fmla="*/ 667 w 793"/>
                  <a:gd name="T49" fmla="*/ 84 h 1440"/>
                  <a:gd name="T50" fmla="*/ 639 w 793"/>
                  <a:gd name="T51" fmla="*/ 41 h 1440"/>
                  <a:gd name="T52" fmla="*/ 609 w 793"/>
                  <a:gd name="T53" fmla="*/ 0 h 1440"/>
                  <a:gd name="T54" fmla="*/ 521 w 793"/>
                  <a:gd name="T55" fmla="*/ 247 h 1440"/>
                  <a:gd name="T56" fmla="*/ 277 w 793"/>
                  <a:gd name="T57" fmla="*/ 280 h 1440"/>
                  <a:gd name="T58" fmla="*/ 294 w 793"/>
                  <a:gd name="T59" fmla="*/ 308 h 1440"/>
                  <a:gd name="T60" fmla="*/ 316 w 793"/>
                  <a:gd name="T61" fmla="*/ 347 h 1440"/>
                  <a:gd name="T62" fmla="*/ 332 w 793"/>
                  <a:gd name="T63" fmla="*/ 389 h 1440"/>
                  <a:gd name="T64" fmla="*/ 345 w 793"/>
                  <a:gd name="T65" fmla="*/ 431 h 1440"/>
                  <a:gd name="T66" fmla="*/ 353 w 793"/>
                  <a:gd name="T67" fmla="*/ 475 h 1440"/>
                  <a:gd name="T68" fmla="*/ 357 w 793"/>
                  <a:gd name="T69" fmla="*/ 519 h 1440"/>
                  <a:gd name="T70" fmla="*/ 355 w 793"/>
                  <a:gd name="T71" fmla="*/ 564 h 1440"/>
                  <a:gd name="T72" fmla="*/ 350 w 793"/>
                  <a:gd name="T73" fmla="*/ 608 h 1440"/>
                  <a:gd name="T74" fmla="*/ 339 w 793"/>
                  <a:gd name="T75" fmla="*/ 652 h 1440"/>
                  <a:gd name="T76" fmla="*/ 325 w 793"/>
                  <a:gd name="T77" fmla="*/ 694 h 1440"/>
                  <a:gd name="T78" fmla="*/ 306 w 793"/>
                  <a:gd name="T79" fmla="*/ 734 h 1440"/>
                  <a:gd name="T80" fmla="*/ 284 w 793"/>
                  <a:gd name="T81" fmla="*/ 772 h 1440"/>
                  <a:gd name="T82" fmla="*/ 257 w 793"/>
                  <a:gd name="T83" fmla="*/ 808 h 1440"/>
                  <a:gd name="T84" fmla="*/ 227 w 793"/>
                  <a:gd name="T85" fmla="*/ 841 h 1440"/>
                  <a:gd name="T86" fmla="*/ 193 w 793"/>
                  <a:gd name="T87" fmla="*/ 871 h 1440"/>
                  <a:gd name="T88" fmla="*/ 156 w 793"/>
                  <a:gd name="T89" fmla="*/ 896 h 1440"/>
                  <a:gd name="T90" fmla="*/ 113 w 793"/>
                  <a:gd name="T91" fmla="*/ 761 h 1440"/>
                  <a:gd name="T92" fmla="*/ 0 w 793"/>
                  <a:gd name="T93" fmla="*/ 1169 h 1440"/>
                  <a:gd name="T94" fmla="*/ 321 w 793"/>
                  <a:gd name="T95" fmla="*/ 1439 h 1440"/>
                  <a:gd name="T96" fmla="*/ 286 w 793"/>
                  <a:gd name="T97" fmla="*/ 1316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93" h="1440">
                    <a:moveTo>
                      <a:pt x="286" y="1316"/>
                    </a:moveTo>
                    <a:lnTo>
                      <a:pt x="340" y="1290"/>
                    </a:lnTo>
                    <a:lnTo>
                      <a:pt x="392" y="1260"/>
                    </a:lnTo>
                    <a:lnTo>
                      <a:pt x="442" y="1225"/>
                    </a:lnTo>
                    <a:lnTo>
                      <a:pt x="490" y="1187"/>
                    </a:lnTo>
                    <a:lnTo>
                      <a:pt x="535" y="1146"/>
                    </a:lnTo>
                    <a:lnTo>
                      <a:pt x="576" y="1102"/>
                    </a:lnTo>
                    <a:lnTo>
                      <a:pt x="616" y="1055"/>
                    </a:lnTo>
                    <a:lnTo>
                      <a:pt x="650" y="1005"/>
                    </a:lnTo>
                    <a:lnTo>
                      <a:pt x="682" y="953"/>
                    </a:lnTo>
                    <a:lnTo>
                      <a:pt x="709" y="900"/>
                    </a:lnTo>
                    <a:lnTo>
                      <a:pt x="734" y="844"/>
                    </a:lnTo>
                    <a:lnTo>
                      <a:pt x="753" y="786"/>
                    </a:lnTo>
                    <a:lnTo>
                      <a:pt x="770" y="727"/>
                    </a:lnTo>
                    <a:lnTo>
                      <a:pt x="781" y="668"/>
                    </a:lnTo>
                    <a:lnTo>
                      <a:pt x="789" y="608"/>
                    </a:lnTo>
                    <a:lnTo>
                      <a:pt x="792" y="547"/>
                    </a:lnTo>
                    <a:lnTo>
                      <a:pt x="790" y="487"/>
                    </a:lnTo>
                    <a:lnTo>
                      <a:pt x="786" y="427"/>
                    </a:lnTo>
                    <a:lnTo>
                      <a:pt x="775" y="367"/>
                    </a:lnTo>
                    <a:lnTo>
                      <a:pt x="762" y="308"/>
                    </a:lnTo>
                    <a:lnTo>
                      <a:pt x="744" y="249"/>
                    </a:lnTo>
                    <a:lnTo>
                      <a:pt x="722" y="193"/>
                    </a:lnTo>
                    <a:lnTo>
                      <a:pt x="697" y="137"/>
                    </a:lnTo>
                    <a:lnTo>
                      <a:pt x="667" y="84"/>
                    </a:lnTo>
                    <a:lnTo>
                      <a:pt x="639" y="41"/>
                    </a:lnTo>
                    <a:lnTo>
                      <a:pt x="609" y="0"/>
                    </a:lnTo>
                    <a:lnTo>
                      <a:pt x="521" y="247"/>
                    </a:lnTo>
                    <a:lnTo>
                      <a:pt x="277" y="280"/>
                    </a:lnTo>
                    <a:lnTo>
                      <a:pt x="294" y="308"/>
                    </a:lnTo>
                    <a:lnTo>
                      <a:pt x="316" y="347"/>
                    </a:lnTo>
                    <a:lnTo>
                      <a:pt x="332" y="389"/>
                    </a:lnTo>
                    <a:lnTo>
                      <a:pt x="345" y="431"/>
                    </a:lnTo>
                    <a:lnTo>
                      <a:pt x="353" y="475"/>
                    </a:lnTo>
                    <a:lnTo>
                      <a:pt x="357" y="519"/>
                    </a:lnTo>
                    <a:lnTo>
                      <a:pt x="355" y="564"/>
                    </a:lnTo>
                    <a:lnTo>
                      <a:pt x="350" y="608"/>
                    </a:lnTo>
                    <a:lnTo>
                      <a:pt x="339" y="652"/>
                    </a:lnTo>
                    <a:lnTo>
                      <a:pt x="325" y="694"/>
                    </a:lnTo>
                    <a:lnTo>
                      <a:pt x="306" y="734"/>
                    </a:lnTo>
                    <a:lnTo>
                      <a:pt x="284" y="772"/>
                    </a:lnTo>
                    <a:lnTo>
                      <a:pt x="257" y="808"/>
                    </a:lnTo>
                    <a:lnTo>
                      <a:pt x="227" y="841"/>
                    </a:lnTo>
                    <a:lnTo>
                      <a:pt x="193" y="871"/>
                    </a:lnTo>
                    <a:lnTo>
                      <a:pt x="156" y="896"/>
                    </a:lnTo>
                    <a:lnTo>
                      <a:pt x="113" y="761"/>
                    </a:lnTo>
                    <a:lnTo>
                      <a:pt x="0" y="1169"/>
                    </a:lnTo>
                    <a:lnTo>
                      <a:pt x="321" y="1439"/>
                    </a:lnTo>
                    <a:lnTo>
                      <a:pt x="286" y="1316"/>
                    </a:lnTo>
                  </a:path>
                </a:pathLst>
              </a:custGeom>
              <a:solidFill>
                <a:schemeClr val="accent2"/>
              </a:solidFill>
              <a:ln w="12700" cap="rnd" cmpd="sng">
                <a:noFill/>
                <a:prstDash val="solid"/>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835"/>
              </a:p>
            </p:txBody>
          </p:sp>
        </p:grpSp>
        <p:sp>
          <p:nvSpPr>
            <p:cNvPr id="5" name="Text Box 9"/>
            <p:cNvSpPr txBox="1">
              <a:spLocks noChangeArrowheads="1"/>
            </p:cNvSpPr>
            <p:nvPr/>
          </p:nvSpPr>
          <p:spPr bwMode="gray">
            <a:xfrm>
              <a:off x="3651527" y="4090464"/>
              <a:ext cx="977567" cy="309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gn="l">
                <a:spcBef>
                  <a:spcPct val="0"/>
                </a:spcBef>
                <a:defRPr>
                  <a:solidFill>
                    <a:schemeClr val="tx1"/>
                  </a:solidFill>
                  <a:latin typeface="Arial" panose="020B0604020202020204" pitchFamily="34" charset="0"/>
                  <a:ea typeface="宋体" panose="02010600030101010101" pitchFamily="2" charset="-122"/>
                </a:defRPr>
              </a:lvl1pPr>
              <a:lvl2pPr marL="742950" indent="-285750" algn="l">
                <a:spcBef>
                  <a:spcPct val="0"/>
                </a:spcBef>
                <a:defRPr>
                  <a:solidFill>
                    <a:schemeClr val="tx1"/>
                  </a:solidFill>
                  <a:latin typeface="Arial" panose="020B0604020202020204" pitchFamily="34" charset="0"/>
                  <a:ea typeface="宋体" panose="02010600030101010101" pitchFamily="2" charset="-122"/>
                </a:defRPr>
              </a:lvl2pPr>
              <a:lvl3pPr marL="1143000" indent="-228600" algn="l">
                <a:spcBef>
                  <a:spcPct val="0"/>
                </a:spcBef>
                <a:defRPr>
                  <a:solidFill>
                    <a:schemeClr val="tx1"/>
                  </a:solidFill>
                  <a:latin typeface="Arial" panose="020B0604020202020204" pitchFamily="34" charset="0"/>
                  <a:ea typeface="宋体" panose="02010600030101010101" pitchFamily="2" charset="-122"/>
                </a:defRPr>
              </a:lvl3pPr>
              <a:lvl4pPr marL="1600200" indent="-228600" algn="l">
                <a:spcBef>
                  <a:spcPct val="0"/>
                </a:spcBef>
                <a:defRPr>
                  <a:solidFill>
                    <a:schemeClr val="tx1"/>
                  </a:solidFill>
                  <a:latin typeface="Arial" panose="020B0604020202020204" pitchFamily="34" charset="0"/>
                  <a:ea typeface="宋体" panose="02010600030101010101" pitchFamily="2" charset="-122"/>
                </a:defRPr>
              </a:lvl4pPr>
              <a:lvl5pPr marL="2057400" indent="-228600" algn="l">
                <a:spcBef>
                  <a:spcPct val="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多因素</a:t>
              </a:r>
              <a:endParaRPr lang="en-US" altLang="zh-CN" sz="1400" b="1" dirty="0">
                <a:solidFill>
                  <a:schemeClr val="bg1"/>
                </a:solidFill>
                <a:latin typeface="+mn-lt"/>
                <a:ea typeface="楷体_GB2312" panose="02010609030101010101" pitchFamily="49" charset="-122"/>
                <a:cs typeface="Arial" panose="020B0604020202020204" pitchFamily="34" charset="0"/>
                <a:sym typeface="Arial" panose="020B0604020202020204"/>
              </a:endParaRPr>
            </a:p>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综合判断</a:t>
              </a:r>
              <a:endPar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endParaRPr>
            </a:p>
          </p:txBody>
        </p:sp>
        <p:sp>
          <p:nvSpPr>
            <p:cNvPr id="6" name="Text Box 9"/>
            <p:cNvSpPr txBox="1">
              <a:spLocks noChangeArrowheads="1"/>
            </p:cNvSpPr>
            <p:nvPr/>
          </p:nvSpPr>
          <p:spPr bwMode="gray">
            <a:xfrm>
              <a:off x="5891294" y="3581610"/>
              <a:ext cx="846666" cy="309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gn="l">
                <a:spcBef>
                  <a:spcPct val="0"/>
                </a:spcBef>
                <a:defRPr>
                  <a:solidFill>
                    <a:schemeClr val="tx1"/>
                  </a:solidFill>
                  <a:latin typeface="Arial" panose="020B0604020202020204" pitchFamily="34" charset="0"/>
                  <a:ea typeface="宋体" panose="02010600030101010101" pitchFamily="2" charset="-122"/>
                </a:defRPr>
              </a:lvl1pPr>
              <a:lvl2pPr marL="742950" indent="-285750" algn="l">
                <a:spcBef>
                  <a:spcPct val="0"/>
                </a:spcBef>
                <a:defRPr>
                  <a:solidFill>
                    <a:schemeClr val="tx1"/>
                  </a:solidFill>
                  <a:latin typeface="Arial" panose="020B0604020202020204" pitchFamily="34" charset="0"/>
                  <a:ea typeface="宋体" panose="02010600030101010101" pitchFamily="2" charset="-122"/>
                </a:defRPr>
              </a:lvl2pPr>
              <a:lvl3pPr marL="1143000" indent="-228600" algn="l">
                <a:spcBef>
                  <a:spcPct val="0"/>
                </a:spcBef>
                <a:defRPr>
                  <a:solidFill>
                    <a:schemeClr val="tx1"/>
                  </a:solidFill>
                  <a:latin typeface="Arial" panose="020B0604020202020204" pitchFamily="34" charset="0"/>
                  <a:ea typeface="宋体" panose="02010600030101010101" pitchFamily="2" charset="-122"/>
                </a:defRPr>
              </a:lvl3pPr>
              <a:lvl4pPr marL="1600200" indent="-228600" algn="l">
                <a:spcBef>
                  <a:spcPct val="0"/>
                </a:spcBef>
                <a:defRPr>
                  <a:solidFill>
                    <a:schemeClr val="tx1"/>
                  </a:solidFill>
                  <a:latin typeface="Arial" panose="020B0604020202020204" pitchFamily="34" charset="0"/>
                  <a:ea typeface="宋体" panose="02010600030101010101" pitchFamily="2" charset="-122"/>
                </a:defRPr>
              </a:lvl4pPr>
              <a:lvl5pPr marL="2057400" indent="-228600" algn="l">
                <a:spcBef>
                  <a:spcPct val="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实质性审核</a:t>
              </a:r>
              <a:endParaRPr lang="zh-CN" altLang="en-US" sz="1400" dirty="0">
                <a:solidFill>
                  <a:schemeClr val="bg1"/>
                </a:solidFill>
                <a:latin typeface="+mn-lt"/>
                <a:ea typeface="楷体_GB2312" panose="02010609030101010101" pitchFamily="49" charset="-122"/>
                <a:cs typeface="Arial" panose="020B0604020202020204" pitchFamily="34" charset="0"/>
                <a:sym typeface="Arial" panose="020B0604020202020204"/>
              </a:endParaRPr>
            </a:p>
          </p:txBody>
        </p:sp>
        <p:sp>
          <p:nvSpPr>
            <p:cNvPr id="7" name="Text Box 9"/>
            <p:cNvSpPr txBox="1">
              <a:spLocks noChangeArrowheads="1"/>
            </p:cNvSpPr>
            <p:nvPr/>
          </p:nvSpPr>
          <p:spPr bwMode="gray">
            <a:xfrm>
              <a:off x="4332091" y="2216293"/>
              <a:ext cx="1350911" cy="309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gn="l">
                <a:spcBef>
                  <a:spcPct val="0"/>
                </a:spcBef>
                <a:defRPr>
                  <a:solidFill>
                    <a:schemeClr val="tx1"/>
                  </a:solidFill>
                  <a:latin typeface="Arial" panose="020B0604020202020204" pitchFamily="34" charset="0"/>
                  <a:ea typeface="宋体" panose="02010600030101010101" pitchFamily="2" charset="-122"/>
                </a:defRPr>
              </a:lvl1pPr>
              <a:lvl2pPr marL="742950" indent="-285750" algn="l">
                <a:spcBef>
                  <a:spcPct val="0"/>
                </a:spcBef>
                <a:defRPr>
                  <a:solidFill>
                    <a:schemeClr val="tx1"/>
                  </a:solidFill>
                  <a:latin typeface="Arial" panose="020B0604020202020204" pitchFamily="34" charset="0"/>
                  <a:ea typeface="宋体" panose="02010600030101010101" pitchFamily="2" charset="-122"/>
                </a:defRPr>
              </a:lvl2pPr>
              <a:lvl3pPr marL="1143000" indent="-228600" algn="l">
                <a:spcBef>
                  <a:spcPct val="0"/>
                </a:spcBef>
                <a:defRPr>
                  <a:solidFill>
                    <a:schemeClr val="tx1"/>
                  </a:solidFill>
                  <a:latin typeface="Arial" panose="020B0604020202020204" pitchFamily="34" charset="0"/>
                  <a:ea typeface="宋体" panose="02010600030101010101" pitchFamily="2" charset="-122"/>
                </a:defRPr>
              </a:lvl3pPr>
              <a:lvl4pPr marL="1600200" indent="-228600" algn="l">
                <a:spcBef>
                  <a:spcPct val="0"/>
                </a:spcBef>
                <a:defRPr>
                  <a:solidFill>
                    <a:schemeClr val="tx1"/>
                  </a:solidFill>
                  <a:latin typeface="Arial" panose="020B0604020202020204" pitchFamily="34" charset="0"/>
                  <a:ea typeface="宋体" panose="02010600030101010101" pitchFamily="2" charset="-122"/>
                </a:defRPr>
              </a:lvl4pPr>
              <a:lvl5pPr marL="2057400" indent="-228600" algn="l">
                <a:spcBef>
                  <a:spcPct val="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风险导向审核</a:t>
              </a:r>
              <a:endParaRPr lang="zh-CN" altLang="en-US" sz="1400" dirty="0">
                <a:solidFill>
                  <a:schemeClr val="bg1"/>
                </a:solidFill>
                <a:latin typeface="+mn-lt"/>
                <a:ea typeface="楷体_GB2312" panose="02010609030101010101" pitchFamily="49" charset="-122"/>
                <a:cs typeface="Arial" panose="020B0604020202020204" pitchFamily="34" charset="0"/>
                <a:sym typeface="Arial" panose="020B0604020202020204"/>
              </a:endParaRPr>
            </a:p>
          </p:txBody>
        </p:sp>
      </p:grpSp>
      <p:sp>
        <p:nvSpPr>
          <p:cNvPr id="11" name="矩形 10"/>
          <p:cNvSpPr/>
          <p:nvPr/>
        </p:nvSpPr>
        <p:spPr>
          <a:xfrm>
            <a:off x="450301" y="4664625"/>
            <a:ext cx="7610857" cy="155649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一票否决因素。财务问题往往构成发行人</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algn="just">
              <a:lnSpc>
                <a:spcPct val="120000"/>
              </a:lnSpc>
              <a:spcBef>
                <a:spcPts val="300"/>
              </a:spcBef>
              <a:buClr>
                <a:schemeClr val="accent1"/>
              </a:buClr>
              <a:buSzPct val="70000"/>
            </a:pP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被否决的致命伤和一票否决因素。</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相互联系。例如：关联交易（独立性与财务）、员工社保与劳务派遣（规范、财务）</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叠加效应。即小毛病可能变成大毛病。牛皮癣过多，也可能导致对大股东及发行人诚信和内控的整体怀疑。</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综合效应。除了一些具有明显“硬伤”的企业可能是被一票否决外，大多数发行人否决原因往往是多个因素复合交织的结果。大体量、盈利好容忍度高。</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12" name="矩形 11"/>
          <p:cNvSpPr/>
          <p:nvPr/>
        </p:nvSpPr>
        <p:spPr>
          <a:xfrm>
            <a:off x="7006716" y="2819474"/>
            <a:ext cx="2448000" cy="2105876"/>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总体上对公司发展前景以及投资价值进行实质性判断。总体上看发行人是不是一个“好”企业。发行人及申报材料体现的商业逻辑的合理性非常重要。</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对是否符合发行条件进行实质性判断。少量为定量条件，主要为定性条件。例如持续经营能力。</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13" name="矩形 12"/>
          <p:cNvSpPr/>
          <p:nvPr/>
        </p:nvSpPr>
        <p:spPr>
          <a:xfrm>
            <a:off x="466159" y="1682689"/>
            <a:ext cx="2560917" cy="2222960"/>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对于发行人的任何疑点均不放过，识别其可能导致的最大风险。</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只有经过最严格的审查仍然没有发现问题，或者最大化风险可能导致的后果后仍然符合发行条件，才能顺利通过审核。</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财务指标上体现特别明显。（社保、公积金）</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15"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当前</a:t>
            </a:r>
            <a:r>
              <a:rPr lang="en-US" altLang="zh-CN" sz="1400" b="1" dirty="0">
                <a:solidFill>
                  <a:schemeClr val="bg1"/>
                </a:solidFill>
                <a:latin typeface="Arial" panose="020B0604020202020204" pitchFamily="34" charset="0"/>
                <a:cs typeface="Arial" panose="020B0604020202020204" pitchFamily="34" charset="0"/>
              </a:rPr>
              <a:t>IPO</a:t>
            </a:r>
            <a:r>
              <a:rPr lang="zh-CN" altLang="en-US" sz="1400" b="1" dirty="0">
                <a:solidFill>
                  <a:schemeClr val="bg1"/>
                </a:solidFill>
                <a:latin typeface="Arial" panose="020B0604020202020204" pitchFamily="34" charset="0"/>
                <a:cs typeface="Arial" panose="020B0604020202020204" pitchFamily="34" charset="0"/>
              </a:rPr>
              <a:t>审核的核心理念包括三个方面：实质性审核、风险导向审核和多因素综合判断</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367800" y="2290959"/>
            <a:ext cx="5351658" cy="454208"/>
          </a:xfrm>
        </p:spPr>
        <p:txBody>
          <a:bodyPr/>
          <a:lstStyle/>
          <a:p>
            <a:r>
              <a:rPr lang="zh-CN" altLang="en-US" dirty="0">
                <a:latin typeface="+mn-lt"/>
              </a:rPr>
              <a:t>第</a:t>
            </a:r>
            <a:r>
              <a:rPr lang="zh-CN" altLang="en-US" dirty="0" smtClean="0">
                <a:latin typeface="+mn-lt"/>
              </a:rPr>
              <a:t>一部分  </a:t>
            </a:r>
            <a:r>
              <a:rPr lang="zh-CN" altLang="en-US" sz="2800" dirty="0" smtClean="0"/>
              <a:t>注册</a:t>
            </a:r>
            <a:r>
              <a:rPr lang="zh-CN" altLang="en-US" sz="2800" dirty="0"/>
              <a:t>制</a:t>
            </a:r>
            <a:r>
              <a:rPr lang="zh-CN" altLang="en-US" sz="2800" dirty="0" smtClean="0"/>
              <a:t>改革十年历程</a:t>
            </a:r>
            <a:br>
              <a:rPr lang="en-US" altLang="zh-CN" sz="2800" dirty="0"/>
            </a:br>
            <a:br>
              <a:rPr lang="zh-CN" altLang="en-US" dirty="0">
                <a:latin typeface="+mn-lt"/>
              </a:rPr>
            </a:br>
            <a:br>
              <a:rPr lang="zh-CN" altLang="en-US" dirty="0">
                <a:latin typeface="+mn-lt"/>
              </a:rPr>
            </a:br>
            <a:endParaRPr lang="zh-CN" altLang="en-US"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4.3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财务审核关注点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“四轮驱动</a:t>
            </a:r>
            <a:r>
              <a:rPr lang="en-US" altLang="zh-CN" sz="2000" kern="1200" dirty="0">
                <a:solidFill>
                  <a:srgbClr val="000000"/>
                </a:solidFill>
                <a:latin typeface="+mn-lt"/>
                <a:ea typeface="+mn-ea"/>
                <a:cs typeface="+mn-cs"/>
              </a:rPr>
              <a:t>”</a:t>
            </a:r>
            <a:endParaRPr lang="zh-CN" altLang="en-US" sz="2000" kern="1200" dirty="0">
              <a:solidFill>
                <a:srgbClr val="000000"/>
              </a:solidFill>
              <a:latin typeface="+mn-lt"/>
              <a:ea typeface="+mn-ea"/>
              <a:cs typeface="+mn-cs"/>
            </a:endParaRPr>
          </a:p>
        </p:txBody>
      </p:sp>
      <p:sp>
        <p:nvSpPr>
          <p:cNvPr id="4" name="矩形 3"/>
          <p:cNvSpPr/>
          <p:nvPr/>
        </p:nvSpPr>
        <p:spPr>
          <a:xfrm>
            <a:off x="564919" y="1403473"/>
            <a:ext cx="8776162" cy="1463072"/>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200" dirty="0" smtClean="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2022</a:t>
            </a:r>
            <a:r>
              <a:rPr lang="zh-CN" altLang="en-US" sz="1200" dirty="0" smtClean="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年，企业</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IPO</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被否的原因主要在于以下几点：</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、持续经营能力存在重大不确定性</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2</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、财务会计问题</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3</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、独立性问题</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4</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、合规性问题</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5</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、信息披露不完整</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经过对</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2022</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年目前</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IPO</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被否企业问题归纳分析，持续经营能力、财务会计问题、独立性以及合规性问题依然是企业</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IPO</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审核未通过的主要原因，分别占</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IPO</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审核被提及意见总数的</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17.9%</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14.9%</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11.9%</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10.4%; </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此外，信息披露的真实性和完整性、板块定位、成长性问题以及内控问题也成为审核的重点，均占被提及意见的</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7.5%; </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其他意见 </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占比</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14.9%) </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则主要包括核心技术先进性、环境污染、同业竞争以及行业政策</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13" name="文本占位符 5"/>
          <p:cNvSpPr txBox="1"/>
          <p:nvPr/>
        </p:nvSpPr>
        <p:spPr>
          <a:xfrm>
            <a:off x="610320" y="2793607"/>
            <a:ext cx="4279859" cy="289405"/>
          </a:xfrm>
          <a:prstGeom prst="rect">
            <a:avLst/>
          </a:prstGeom>
          <a:solidFill>
            <a:schemeClr val="accent2"/>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en-US" altLang="zh-CN" sz="1400" b="1" kern="0" dirty="0">
                <a:solidFill>
                  <a:srgbClr val="FFFFFF"/>
                </a:solidFill>
                <a:latin typeface="Arial" panose="020B0604020202020204"/>
                <a:ea typeface="楷体_GB2312" panose="02010609030101010101" pitchFamily="49" charset="-122"/>
              </a:rPr>
              <a:t>2022</a:t>
            </a:r>
            <a:r>
              <a:rPr lang="zh-CN" altLang="en-US" sz="1400" b="1" kern="0" dirty="0">
                <a:solidFill>
                  <a:srgbClr val="FFFFFF"/>
                </a:solidFill>
                <a:latin typeface="Arial" panose="020B0604020202020204"/>
                <a:ea typeface="楷体_GB2312" panose="02010609030101010101" pitchFamily="49" charset="-122"/>
              </a:rPr>
              <a:t>年度</a:t>
            </a:r>
            <a:r>
              <a:rPr lang="en-US" altLang="zh-CN" sz="1400" b="1" kern="0" dirty="0">
                <a:solidFill>
                  <a:srgbClr val="FFFFFF"/>
                </a:solidFill>
                <a:latin typeface="Arial" panose="020B0604020202020204"/>
                <a:ea typeface="楷体_GB2312" panose="02010609030101010101" pitchFamily="49" charset="-122"/>
              </a:rPr>
              <a:t>IPO</a:t>
            </a:r>
            <a:r>
              <a:rPr lang="zh-CN" altLang="en-US" sz="1400" b="1" kern="0" dirty="0">
                <a:solidFill>
                  <a:srgbClr val="FFFFFF"/>
                </a:solidFill>
                <a:latin typeface="Arial" panose="020B0604020202020204"/>
                <a:ea typeface="楷体_GB2312" panose="02010609030101010101" pitchFamily="49" charset="-122"/>
              </a:rPr>
              <a:t>被否企业问题分类</a:t>
            </a:r>
            <a:endParaRPr lang="zh-CN" altLang="en-US" sz="1400" b="1" kern="0" dirty="0">
              <a:solidFill>
                <a:srgbClr val="FFFFFF"/>
              </a:solidFill>
              <a:latin typeface="Arial" panose="020B0604020202020204"/>
              <a:ea typeface="楷体_GB2312" panose="02010609030101010101" pitchFamily="49" charset="-122"/>
            </a:endParaRPr>
          </a:p>
        </p:txBody>
      </p:sp>
      <p:pic>
        <p:nvPicPr>
          <p:cNvPr id="29" name="图片 28"/>
          <p:cNvPicPr>
            <a:picLocks noChangeAspect="1"/>
          </p:cNvPicPr>
          <p:nvPr/>
        </p:nvPicPr>
        <p:blipFill>
          <a:blip r:embed="rId2"/>
          <a:stretch>
            <a:fillRect/>
          </a:stretch>
        </p:blipFill>
        <p:spPr>
          <a:xfrm>
            <a:off x="5355599" y="2965419"/>
            <a:ext cx="4214956" cy="3140242"/>
          </a:xfrm>
          <a:prstGeom prst="rect">
            <a:avLst/>
          </a:prstGeom>
        </p:spPr>
      </p:pic>
      <p:sp>
        <p:nvSpPr>
          <p:cNvPr id="30" name="文本占位符 5"/>
          <p:cNvSpPr txBox="1"/>
          <p:nvPr/>
        </p:nvSpPr>
        <p:spPr>
          <a:xfrm>
            <a:off x="5236554" y="2790013"/>
            <a:ext cx="4279859" cy="289405"/>
          </a:xfrm>
          <a:prstGeom prst="rect">
            <a:avLst/>
          </a:prstGeom>
          <a:solidFill>
            <a:schemeClr val="accent2"/>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en-US" altLang="zh-CN" sz="1400" b="1" kern="0" dirty="0">
                <a:solidFill>
                  <a:srgbClr val="FFFFFF"/>
                </a:solidFill>
                <a:latin typeface="Arial" panose="020B0604020202020204"/>
                <a:ea typeface="楷体_GB2312" panose="02010609030101010101" pitchFamily="49" charset="-122"/>
              </a:rPr>
              <a:t>IPO</a:t>
            </a:r>
            <a:r>
              <a:rPr lang="zh-CN" altLang="en-US" sz="1400" b="1" kern="0" dirty="0">
                <a:solidFill>
                  <a:srgbClr val="FFFFFF"/>
                </a:solidFill>
                <a:latin typeface="Arial" panose="020B0604020202020204"/>
                <a:ea typeface="楷体_GB2312" panose="02010609030101010101" pitchFamily="49" charset="-122"/>
              </a:rPr>
              <a:t>过会的“四轮驱动”</a:t>
            </a:r>
            <a:endParaRPr lang="zh-CN" altLang="en-US" sz="1400" b="1" kern="0" dirty="0">
              <a:solidFill>
                <a:srgbClr val="FFFFFF"/>
              </a:solidFill>
              <a:latin typeface="Arial" panose="020B0604020202020204"/>
              <a:ea typeface="楷体_GB2312" panose="02010609030101010101" pitchFamily="49" charset="-122"/>
            </a:endParaRPr>
          </a:p>
        </p:txBody>
      </p:sp>
      <p:sp>
        <p:nvSpPr>
          <p:cNvPr id="10"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财务审核是</a:t>
            </a:r>
            <a:r>
              <a:rPr lang="en-US" altLang="zh-CN" sz="1400" b="1" dirty="0">
                <a:solidFill>
                  <a:schemeClr val="bg1"/>
                </a:solidFill>
                <a:latin typeface="Arial" panose="020B0604020202020204" pitchFamily="34" charset="0"/>
                <a:cs typeface="Arial" panose="020B0604020202020204" pitchFamily="34" charset="0"/>
              </a:rPr>
              <a:t>IPO</a:t>
            </a:r>
            <a:r>
              <a:rPr lang="zh-CN" altLang="en-US" sz="1400" b="1" dirty="0">
                <a:solidFill>
                  <a:schemeClr val="bg1"/>
                </a:solidFill>
                <a:latin typeface="Arial" panose="020B0604020202020204" pitchFamily="34" charset="0"/>
                <a:cs typeface="Arial" panose="020B0604020202020204" pitchFamily="34" charset="0"/>
              </a:rPr>
              <a:t>审核的核心，扣非利润高、业绩真实合理，盈利可持续</a:t>
            </a:r>
            <a:endParaRPr lang="zh-CN" altLang="en-US" dirty="0"/>
          </a:p>
        </p:txBody>
      </p:sp>
      <p:graphicFrame>
        <p:nvGraphicFramePr>
          <p:cNvPr id="7" name="图表 6"/>
          <p:cNvGraphicFramePr/>
          <p:nvPr/>
        </p:nvGraphicFramePr>
        <p:xfrm>
          <a:off x="610319" y="3079418"/>
          <a:ext cx="4279860" cy="3026244"/>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4.3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财务审核关注点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“块头”具备一定的利润水平</a:t>
            </a:r>
            <a:endParaRPr lang="zh-CN" altLang="en-US" sz="2000" kern="1200" dirty="0">
              <a:solidFill>
                <a:srgbClr val="000000"/>
              </a:solidFill>
              <a:latin typeface="+mn-lt"/>
              <a:ea typeface="+mn-ea"/>
              <a:cs typeface="+mn-cs"/>
            </a:endParaRPr>
          </a:p>
        </p:txBody>
      </p:sp>
      <p:sp>
        <p:nvSpPr>
          <p:cNvPr id="4" name="矩形 3"/>
          <p:cNvSpPr/>
          <p:nvPr/>
        </p:nvSpPr>
        <p:spPr>
          <a:xfrm>
            <a:off x="564919" y="1403473"/>
            <a:ext cx="8776162" cy="997881"/>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会计核算本身是具有一定弹性空间，例如包含会计估计、会计政策选择等，如果企业的盈利能力仅仅刚达到底线，会计估计变化、前期差错追溯调整等原因导致任何大额的账务调整都可能导致财务条件不达标（例如：收入费用跨期、补缴社保</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税费、预提负债、充分计提资产减值等）；</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如果仅仅达到底线标准，若未来经营情况发生不利变化则很容易不达标，甚至出现“变脸”。</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5" name="矩形 4"/>
          <p:cNvSpPr/>
          <p:nvPr/>
        </p:nvSpPr>
        <p:spPr>
          <a:xfrm>
            <a:off x="564919" y="3117818"/>
            <a:ext cx="9174068" cy="2375181"/>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 以</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2019</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年、</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2020</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年和</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2021</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年为报告期最后一年的企业在报告期最后一年营业收入和年均净利润的中位数如下（单位：万元）：</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algn="just">
              <a:lnSpc>
                <a:spcPct val="120000"/>
              </a:lnSpc>
              <a:spcBef>
                <a:spcPts val="300"/>
              </a:spcBef>
              <a:buClr>
                <a:schemeClr val="accent1"/>
              </a:buClr>
              <a:buSzPct val="70000"/>
            </a:pP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达到这一水平的企业，会被认为在“块头”上相对比较优质。</a:t>
            </a:r>
            <a:endParaRPr lang="zh-CN" altLang="en-US" sz="1200" b="1"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graphicFrame>
        <p:nvGraphicFramePr>
          <p:cNvPr id="8" name="表格 7"/>
          <p:cNvGraphicFramePr>
            <a:graphicFrameLocks noGrp="1"/>
          </p:cNvGraphicFramePr>
          <p:nvPr/>
        </p:nvGraphicFramePr>
        <p:xfrm>
          <a:off x="488950" y="3429000"/>
          <a:ext cx="8928003" cy="1716480"/>
        </p:xfrm>
        <a:graphic>
          <a:graphicData uri="http://schemas.openxmlformats.org/drawingml/2006/table">
            <a:tbl>
              <a:tblPr firstRow="1" bandRow="1">
                <a:tableStyleId>{EB344D84-9AFB-497E-A393-DC336BA19D2E}</a:tableStyleId>
              </a:tblPr>
              <a:tblGrid>
                <a:gridCol w="1275429"/>
                <a:gridCol w="1275429"/>
                <a:gridCol w="1275429"/>
                <a:gridCol w="1275429"/>
                <a:gridCol w="1275429"/>
                <a:gridCol w="1275429"/>
                <a:gridCol w="1275429"/>
              </a:tblGrid>
              <a:tr h="0">
                <a:tc rowSpan="2">
                  <a:txBody>
                    <a:bodyPr/>
                    <a:lstStyle/>
                    <a:p>
                      <a:pPr algn="ctr"/>
                      <a:r>
                        <a:rPr lang="zh-CN" altLang="en-US" sz="1200" b="1" dirty="0">
                          <a:solidFill>
                            <a:schemeClr val="bg1"/>
                          </a:solidFill>
                        </a:rPr>
                        <a:t>项目</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A6A6A6"/>
                    </a:solidFill>
                  </a:tcPr>
                </a:tc>
                <a:tc gridSpan="2">
                  <a:txBody>
                    <a:bodyPr/>
                    <a:lstStyle/>
                    <a:p>
                      <a:pPr algn="ctr"/>
                      <a:r>
                        <a:rPr lang="zh-CN" altLang="en-US" sz="1200" b="1" dirty="0">
                          <a:solidFill>
                            <a:schemeClr val="bg1"/>
                          </a:solidFill>
                        </a:rPr>
                        <a:t>主板</a:t>
                      </a:r>
                      <a:r>
                        <a:rPr lang="en-US" altLang="zh-CN" sz="1200" b="1" dirty="0">
                          <a:solidFill>
                            <a:schemeClr val="bg1"/>
                          </a:solidFill>
                        </a:rPr>
                        <a:t>/</a:t>
                      </a:r>
                      <a:r>
                        <a:rPr lang="zh-CN" altLang="en-US" sz="1200" b="1" dirty="0">
                          <a:solidFill>
                            <a:schemeClr val="bg1"/>
                          </a:solidFill>
                        </a:rPr>
                        <a:t>中小板</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A6A6A6"/>
                    </a:solidFill>
                  </a:tcPr>
                </a:tc>
                <a:tc hMerge="1">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chemeClr val="accent2"/>
                    </a:solidFill>
                  </a:tcPr>
                </a:tc>
                <a:tc gridSpan="2">
                  <a:txBody>
                    <a:bodyPr/>
                    <a:lstStyle/>
                    <a:p>
                      <a:pPr algn="ctr"/>
                      <a:r>
                        <a:rPr lang="zh-CN" altLang="en-US" sz="1200" b="1" dirty="0">
                          <a:solidFill>
                            <a:schemeClr val="bg1"/>
                          </a:solidFill>
                        </a:rPr>
                        <a:t>科创版</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A6A6A6"/>
                    </a:solidFill>
                  </a:tcPr>
                </a:tc>
                <a:tc hMerge="1">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chemeClr val="accent2"/>
                    </a:solidFill>
                  </a:tcPr>
                </a:tc>
                <a:tc gridSpan="2">
                  <a:txBody>
                    <a:bodyPr/>
                    <a:lstStyle/>
                    <a:p>
                      <a:pPr algn="ctr"/>
                      <a:r>
                        <a:rPr lang="zh-CN" altLang="en-US" sz="1200" b="1" dirty="0">
                          <a:solidFill>
                            <a:schemeClr val="bg1"/>
                          </a:solidFill>
                        </a:rPr>
                        <a:t>创业板</a:t>
                      </a:r>
                      <a:endParaRPr lang="en-US" sz="1200" b="1" dirty="0">
                        <a:solidFill>
                          <a:schemeClr val="bg1"/>
                        </a:solidFill>
                      </a:endParaRPr>
                    </a:p>
                  </a:txBody>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rgbClr val="A6A6A6"/>
                    </a:solidFill>
                  </a:tcPr>
                </a:tc>
                <a:tc hMerge="1">
                  <a:tcPr marL="90000" marR="90000" marT="46800" marB="46800" anchor="ctr">
                    <a:lnL>
                      <a:noFill/>
                    </a:lnL>
                    <a:lnR>
                      <a:noFill/>
                    </a:lnR>
                    <a:lnT w="25400" cmpd="sng">
                      <a:noFill/>
                    </a:lnT>
                    <a:lnB w="25400" cmpd="sng">
                      <a:noFill/>
                    </a:lnB>
                    <a:lnTlToBr w="12700" cmpd="sng">
                      <a:noFill/>
                      <a:prstDash val="solid"/>
                    </a:lnTlToBr>
                    <a:lnBlToTr w="12700" cmpd="sng">
                      <a:noFill/>
                      <a:prstDash val="solid"/>
                    </a:lnBlToTr>
                    <a:solidFill>
                      <a:schemeClr val="accent2"/>
                    </a:solidFill>
                  </a:tcPr>
                </a:tc>
              </a:tr>
              <a:tr h="288000">
                <a:tc vMerge="1">
                  <a:tcPr marL="90000" marR="90000" marT="46800" marB="46800" anchor="ctr">
                    <a:lnT w="25400" cmpd="sng">
                      <a:noFill/>
                    </a:lnT>
                    <a:solidFill>
                      <a:schemeClr val="accent2"/>
                    </a:solidFill>
                  </a:tcPr>
                </a:tc>
                <a:tc>
                  <a:txBody>
                    <a:bodyPr/>
                    <a:lstStyle/>
                    <a:p>
                      <a:pPr algn="ctr"/>
                      <a:r>
                        <a:rPr lang="zh-CN" altLang="en-US" sz="1200" b="1" dirty="0">
                          <a:solidFill>
                            <a:schemeClr val="bg1"/>
                          </a:solidFill>
                        </a:rPr>
                        <a:t>营收中位数</a:t>
                      </a:r>
                      <a:endParaRPr lang="en-US" sz="1200" b="1" dirty="0">
                        <a:solidFill>
                          <a:schemeClr val="bg1"/>
                        </a:solidFill>
                      </a:endParaRPr>
                    </a:p>
                  </a:txBody>
                  <a:tcPr marL="90000" marR="90000" marT="46800" marB="46800" anchor="ctr">
                    <a:lnL w="25400" cmpd="sng">
                      <a:noFill/>
                    </a:lnL>
                    <a:lnT w="25400" cmpd="sng">
                      <a:noFill/>
                    </a:lnT>
                    <a:solidFill>
                      <a:srgbClr val="A6A6A6"/>
                    </a:solidFill>
                  </a:tcPr>
                </a:tc>
                <a:tc>
                  <a:txBody>
                    <a:bodyPr/>
                    <a:lstStyle/>
                    <a:p>
                      <a:pPr algn="ctr"/>
                      <a:r>
                        <a:rPr lang="zh-CN" altLang="en-US" sz="1200" b="1" dirty="0">
                          <a:solidFill>
                            <a:schemeClr val="bg1"/>
                          </a:solidFill>
                        </a:rPr>
                        <a:t>净利润中位数</a:t>
                      </a:r>
                      <a:endParaRPr lang="en-US" sz="1200" b="1" dirty="0">
                        <a:solidFill>
                          <a:schemeClr val="bg1"/>
                        </a:solidFill>
                      </a:endParaRPr>
                    </a:p>
                  </a:txBody>
                  <a:tcPr marL="90000" marR="90000" marT="46800" marB="46800" anchor="ctr">
                    <a:lnT w="25400" cmpd="sng">
                      <a:noFill/>
                    </a:lnT>
                    <a:solidFill>
                      <a:srgbClr val="A6A6A6"/>
                    </a:solidFill>
                  </a:tcPr>
                </a:tc>
                <a:tc>
                  <a:txBody>
                    <a:bodyPr/>
                    <a:lstStyle/>
                    <a:p>
                      <a:pPr algn="ctr"/>
                      <a:r>
                        <a:rPr lang="zh-CN" altLang="en-US" sz="1200" b="1" dirty="0">
                          <a:solidFill>
                            <a:schemeClr val="bg1"/>
                          </a:solidFill>
                        </a:rPr>
                        <a:t>营收中位数</a:t>
                      </a:r>
                      <a:endParaRPr lang="en-US" sz="1200" b="1" dirty="0">
                        <a:solidFill>
                          <a:schemeClr val="bg1"/>
                        </a:solidFill>
                      </a:endParaRPr>
                    </a:p>
                  </a:txBody>
                  <a:tcPr marL="90000" marR="90000" marT="46800" marB="46800" anchor="ctr">
                    <a:lnT w="25400" cmpd="sng">
                      <a:noFill/>
                    </a:lnT>
                    <a:solidFill>
                      <a:srgbClr val="A6A6A6"/>
                    </a:solidFill>
                  </a:tcPr>
                </a:tc>
                <a:tc>
                  <a:txBody>
                    <a:bodyPr/>
                    <a:lstStyle/>
                    <a:p>
                      <a:pPr algn="ctr"/>
                      <a:r>
                        <a:rPr lang="zh-CN" altLang="en-US" sz="1200" b="1" dirty="0">
                          <a:solidFill>
                            <a:schemeClr val="bg1"/>
                          </a:solidFill>
                        </a:rPr>
                        <a:t>净利润中位数</a:t>
                      </a:r>
                      <a:endParaRPr lang="en-US" sz="1200" b="1" dirty="0">
                        <a:solidFill>
                          <a:schemeClr val="bg1"/>
                        </a:solidFill>
                      </a:endParaRPr>
                    </a:p>
                  </a:txBody>
                  <a:tcPr marL="90000" marR="90000" marT="46800" marB="46800" anchor="ctr">
                    <a:lnT w="25400" cmpd="sng">
                      <a:noFill/>
                    </a:lnT>
                    <a:solidFill>
                      <a:srgbClr val="A6A6A6"/>
                    </a:solidFill>
                  </a:tcPr>
                </a:tc>
                <a:tc>
                  <a:txBody>
                    <a:bodyPr/>
                    <a:lstStyle/>
                    <a:p>
                      <a:pPr algn="ctr"/>
                      <a:r>
                        <a:rPr lang="zh-CN" altLang="en-US" sz="1200" b="1" dirty="0">
                          <a:solidFill>
                            <a:schemeClr val="bg1"/>
                          </a:solidFill>
                        </a:rPr>
                        <a:t>营收中位数</a:t>
                      </a:r>
                      <a:endParaRPr lang="en-US" sz="1200" b="1" dirty="0">
                        <a:solidFill>
                          <a:schemeClr val="bg1"/>
                        </a:solidFill>
                      </a:endParaRPr>
                    </a:p>
                  </a:txBody>
                  <a:tcPr marL="90000" marR="90000" marT="46800" marB="46800" anchor="ctr">
                    <a:lnT w="25400" cmpd="sng">
                      <a:noFill/>
                    </a:lnT>
                    <a:solidFill>
                      <a:srgbClr val="A6A6A6"/>
                    </a:solidFill>
                  </a:tcPr>
                </a:tc>
                <a:tc>
                  <a:txBody>
                    <a:bodyPr/>
                    <a:lstStyle/>
                    <a:p>
                      <a:pPr algn="ctr"/>
                      <a:r>
                        <a:rPr lang="zh-CN" altLang="en-US" sz="1200" b="1" dirty="0">
                          <a:solidFill>
                            <a:schemeClr val="bg1"/>
                          </a:solidFill>
                        </a:rPr>
                        <a:t>净利润中位数</a:t>
                      </a:r>
                      <a:endParaRPr lang="en-US" sz="1200" b="1" dirty="0">
                        <a:solidFill>
                          <a:schemeClr val="bg1"/>
                        </a:solidFill>
                      </a:endParaRPr>
                    </a:p>
                  </a:txBody>
                  <a:tcPr marL="90000" marR="90000" marT="46800" marB="46800" anchor="ctr">
                    <a:lnT w="25400" cmpd="sng">
                      <a:noFill/>
                    </a:lnT>
                    <a:solidFill>
                      <a:srgbClr val="A6A6A6"/>
                    </a:solidFill>
                  </a:tcPr>
                </a:tc>
              </a:tr>
              <a:tr h="288000">
                <a:tc>
                  <a:txBody>
                    <a:bodyPr/>
                    <a:lstStyle/>
                    <a:p>
                      <a:pPr algn="ctr"/>
                      <a:r>
                        <a:rPr lang="en-US" sz="1000" dirty="0">
                          <a:latin typeface="+mn-lt"/>
                        </a:rPr>
                        <a:t>2019</a:t>
                      </a:r>
                      <a:r>
                        <a:rPr lang="zh-CN" altLang="en-US" sz="1000" dirty="0">
                          <a:latin typeface="+mn-lt"/>
                        </a:rPr>
                        <a:t>年</a:t>
                      </a:r>
                      <a:endParaRPr lang="en-US" sz="1000" dirty="0">
                        <a:latin typeface="+mn-lt"/>
                      </a:endParaRPr>
                    </a:p>
                  </a:txBody>
                  <a:tcPr marL="90000" marR="90000" marT="46800" marB="46800" anchor="ctr">
                    <a:lnT w="25400" cmpd="sng">
                      <a:noFill/>
                    </a:lnT>
                  </a:tcP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117,054.99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16,463.49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41,665.32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7,293.21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57,166.79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8,831.26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r>
              <a:tr h="288000">
                <a:tc>
                  <a:txBody>
                    <a:bodyPr/>
                    <a:lstStyle/>
                    <a:p>
                      <a:pPr algn="ctr"/>
                      <a:r>
                        <a:rPr lang="en-US" sz="1000" dirty="0">
                          <a:latin typeface="+mn-lt"/>
                        </a:rPr>
                        <a:t>2020</a:t>
                      </a:r>
                      <a:r>
                        <a:rPr lang="zh-CN" altLang="en-US" sz="1000" dirty="0">
                          <a:latin typeface="+mn-lt"/>
                        </a:rPr>
                        <a:t>年</a:t>
                      </a:r>
                      <a:endParaRPr lang="en-US" sz="1000" dirty="0">
                        <a:latin typeface="+mn-lt"/>
                      </a:endParaRPr>
                    </a:p>
                  </a:txBody>
                  <a:tcPr marL="90000" marR="90000" marT="46800" marB="4680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154,072.07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17,058.51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53,539.80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7,694.86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62,211.81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10,095.89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r>
              <a:tr h="288000">
                <a:tc>
                  <a:txBody>
                    <a:bodyPr/>
                    <a:lstStyle/>
                    <a:p>
                      <a:pPr algn="ctr"/>
                      <a:r>
                        <a:rPr lang="en-US" sz="1000" dirty="0">
                          <a:latin typeface="+mn-lt"/>
                        </a:rPr>
                        <a:t>2021</a:t>
                      </a:r>
                      <a:r>
                        <a:rPr lang="zh-CN" altLang="en-US" sz="1000" dirty="0">
                          <a:latin typeface="+mn-lt"/>
                        </a:rPr>
                        <a:t>年</a:t>
                      </a:r>
                      <a:endParaRPr lang="en-US" sz="1000" dirty="0">
                        <a:latin typeface="+mn-lt"/>
                      </a:endParaRPr>
                    </a:p>
                  </a:txBody>
                  <a:tcPr marL="90000" marR="90000" marT="46800" marB="46800" anchor="ctr"/>
                </a:tc>
                <a:tc>
                  <a:txBody>
                    <a:bodyPr/>
                    <a:lstStyle/>
                    <a:p>
                      <a:pPr algn="r" fontAlgn="b"/>
                      <a:r>
                        <a:rPr lang="zh-CN" altLang="en-US" sz="1000" b="0" i="0" u="none" strike="noStrike">
                          <a:solidFill>
                            <a:srgbClr val="000000"/>
                          </a:solidFill>
                          <a:effectLst/>
                          <a:latin typeface="+mn-lt"/>
                          <a:ea typeface="等线" panose="02010600030101010101" pitchFamily="2" charset="-122"/>
                        </a:rPr>
                        <a:t>  </a:t>
                      </a:r>
                      <a:r>
                        <a:rPr lang="en-US" altLang="zh-CN" sz="1000" b="0" i="0" u="none" strike="noStrike">
                          <a:solidFill>
                            <a:srgbClr val="000000"/>
                          </a:solidFill>
                          <a:effectLst/>
                          <a:latin typeface="+mn-lt"/>
                          <a:ea typeface="等线" panose="02010600030101010101" pitchFamily="2" charset="-122"/>
                        </a:rPr>
                        <a:t>157,973.91 </a:t>
                      </a:r>
                      <a:endParaRPr lang="en-US" altLang="zh-CN" sz="1000" b="0" i="0" u="none" strike="noStrike">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17,035.89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71,907.29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10,812.17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70,864.46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c>
                  <a:txBody>
                    <a:bodyPr/>
                    <a:lstStyle/>
                    <a:p>
                      <a:pPr algn="r" fontAlgn="b"/>
                      <a:r>
                        <a:rPr lang="zh-CN" altLang="en-US" sz="1000" b="0" i="0" u="none" strike="noStrike" dirty="0">
                          <a:solidFill>
                            <a:srgbClr val="000000"/>
                          </a:solidFill>
                          <a:effectLst/>
                          <a:latin typeface="+mn-lt"/>
                          <a:ea typeface="等线" panose="02010600030101010101" pitchFamily="2" charset="-122"/>
                        </a:rPr>
                        <a:t>         </a:t>
                      </a:r>
                      <a:r>
                        <a:rPr lang="en-US" altLang="zh-CN" sz="1000" b="0" i="0" u="none" strike="noStrike" dirty="0">
                          <a:solidFill>
                            <a:srgbClr val="000000"/>
                          </a:solidFill>
                          <a:effectLst/>
                          <a:latin typeface="+mn-lt"/>
                          <a:ea typeface="等线" panose="02010600030101010101" pitchFamily="2" charset="-122"/>
                        </a:rPr>
                        <a:t>9,061.44 </a:t>
                      </a:r>
                      <a:endParaRPr lang="en-US" altLang="zh-CN" sz="1000" b="0" i="0" u="none" strike="noStrike" dirty="0">
                        <a:solidFill>
                          <a:srgbClr val="000000"/>
                        </a:solidFill>
                        <a:effectLst/>
                        <a:latin typeface="+mn-lt"/>
                        <a:ea typeface="等线" panose="02010600030101010101" pitchFamily="2" charset="-122"/>
                      </a:endParaRPr>
                    </a:p>
                  </a:txBody>
                  <a:tcPr marL="6350" marR="6350" marT="6350" marB="0" anchor="ctr"/>
                </a:tc>
              </a:tr>
              <a:tr h="288000">
                <a:tc>
                  <a:txBody>
                    <a:bodyPr/>
                    <a:lstStyle/>
                    <a:p>
                      <a:pPr algn="ctr"/>
                      <a:r>
                        <a:rPr lang="zh-CN" altLang="en-US" sz="1000" b="1" dirty="0">
                          <a:latin typeface="+mn-lt"/>
                        </a:rPr>
                        <a:t>窗口指导净利润</a:t>
                      </a:r>
                      <a:endParaRPr lang="en-US" sz="1000" b="1" dirty="0">
                        <a:latin typeface="+mn-lt"/>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dirty="0">
                          <a:ln>
                            <a:noFill/>
                          </a:ln>
                          <a:solidFill>
                            <a:srgbClr val="000000"/>
                          </a:solidFill>
                          <a:effectLst/>
                          <a:uLnTx/>
                          <a:uFillTx/>
                          <a:latin typeface="+mn-lt"/>
                          <a:ea typeface="KaiTi_GB2312"/>
                          <a:cs typeface="+mn-cs"/>
                        </a:rPr>
                        <a:t>8,000.00</a:t>
                      </a: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dirty="0">
                          <a:ln>
                            <a:noFill/>
                          </a:ln>
                          <a:solidFill>
                            <a:srgbClr val="000000"/>
                          </a:solidFill>
                          <a:effectLst/>
                          <a:uLnTx/>
                          <a:uFillTx/>
                          <a:latin typeface="+mn-lt"/>
                          <a:ea typeface="KaiTi_GB2312"/>
                          <a:cs typeface="+mn-cs"/>
                        </a:rPr>
                        <a:t>5,000.00</a:t>
                      </a: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c>
                  <a:txBody>
                    <a:bodyPr/>
                    <a:lstStyle/>
                    <a:p>
                      <a:pPr marL="0" marR="0" lvl="0" indent="0" algn="r" defTabSz="990600" rtl="0" eaLnBrk="1" fontAlgn="auto" latinLnBrk="0" hangingPunct="1">
                        <a:lnSpc>
                          <a:spcPct val="100000"/>
                        </a:lnSpc>
                        <a:spcBef>
                          <a:spcPts val="0"/>
                        </a:spcBef>
                        <a:spcAft>
                          <a:spcPts val="0"/>
                        </a:spcAft>
                        <a:buClrTx/>
                        <a:buSzTx/>
                        <a:buFontTx/>
                        <a:buNone/>
                        <a:defRPr/>
                      </a:pPr>
                      <a:r>
                        <a:rPr kumimoji="0" lang="en-US" sz="1000" b="1" i="0" u="none" strike="noStrike" kern="1200" cap="none" spc="0" normalizeH="0" baseline="0" noProof="0" dirty="0">
                          <a:ln>
                            <a:noFill/>
                          </a:ln>
                          <a:solidFill>
                            <a:srgbClr val="000000"/>
                          </a:solidFill>
                          <a:effectLst/>
                          <a:uLnTx/>
                          <a:uFillTx/>
                          <a:latin typeface="+mn-lt"/>
                          <a:ea typeface="KaiTi_GB2312"/>
                          <a:cs typeface="+mn-cs"/>
                        </a:rPr>
                        <a:t>5,000.00</a:t>
                      </a:r>
                      <a:endParaRPr kumimoji="0" lang="en-US" sz="1000" b="1" i="0" u="none" strike="noStrike" kern="1200" cap="none" spc="0" normalizeH="0" baseline="0" noProof="0" dirty="0">
                        <a:ln>
                          <a:noFill/>
                        </a:ln>
                        <a:solidFill>
                          <a:srgbClr val="000000"/>
                        </a:solidFill>
                        <a:effectLst/>
                        <a:uLnTx/>
                        <a:uFillTx/>
                        <a:latin typeface="+mn-lt"/>
                        <a:ea typeface="KaiTi_GB2312"/>
                        <a:cs typeface="+mn-cs"/>
                      </a:endParaRPr>
                    </a:p>
                  </a:txBody>
                  <a:tcPr marL="90000" marR="90000" marT="46800" marB="46800" anchor="ctr">
                    <a:lnB w="9525" cap="flat" cmpd="sng" algn="ctr">
                      <a:solidFill>
                        <a:schemeClr val="bg1">
                          <a:lumMod val="50000"/>
                        </a:schemeClr>
                      </a:solidFill>
                      <a:prstDash val="solid"/>
                      <a:round/>
                      <a:headEnd type="none" w="med" len="med"/>
                      <a:tailEnd type="none" w="med" len="med"/>
                    </a:lnB>
                  </a:tcPr>
                </a:tc>
              </a:tr>
            </a:tbl>
          </a:graphicData>
        </a:graphic>
      </p:graphicFrame>
      <p:sp>
        <p:nvSpPr>
          <p:cNvPr id="10"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财务条件中的盈利要求只是最低要求</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12" name="文本占位符 5"/>
          <p:cNvSpPr txBox="1"/>
          <p:nvPr/>
        </p:nvSpPr>
        <p:spPr>
          <a:xfrm>
            <a:off x="488999" y="2614464"/>
            <a:ext cx="8928001" cy="347763"/>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实务中一般认可的最低“块头”要求</a:t>
            </a:r>
            <a:endParaRPr lang="zh-CN" altLang="en-US" sz="1400" b="1"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4.3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财务审核关注点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“增长”成长，至少不能下滑</a:t>
            </a:r>
            <a:endParaRPr lang="zh-CN" altLang="en-US" sz="2000" kern="1200" dirty="0">
              <a:solidFill>
                <a:srgbClr val="000000"/>
              </a:solidFill>
              <a:latin typeface="+mn-lt"/>
              <a:ea typeface="+mn-ea"/>
              <a:cs typeface="+mn-cs"/>
            </a:endParaRPr>
          </a:p>
        </p:txBody>
      </p:sp>
      <p:sp>
        <p:nvSpPr>
          <p:cNvPr id="4" name="矩形 3"/>
          <p:cNvSpPr/>
          <p:nvPr/>
        </p:nvSpPr>
        <p:spPr>
          <a:xfrm>
            <a:off x="359703" y="1333437"/>
            <a:ext cx="9116237" cy="1036353"/>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一个历史上业绩保持增长的发行人仍然容易给予审核方“好企业”的整体印象；</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如果发行人在报告期业绩下滑或者大幅波动，容易使审核方对其未来是否具有能力及是否会继续恶化出现“变脸”产生重大疑虑；</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从总体上讲，具备成长性的企业通过审核的机率会高于业绩下滑的企业，业绩下滑的企业被否率较高；但就个体而言，仍然是一个多因素综合考量的结果。</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8" name="文本框 7"/>
          <p:cNvSpPr txBox="1"/>
          <p:nvPr/>
        </p:nvSpPr>
        <p:spPr>
          <a:xfrm>
            <a:off x="488950" y="2945799"/>
            <a:ext cx="8928050" cy="2658694"/>
          </a:xfrm>
          <a:prstGeom prst="rect">
            <a:avLst/>
          </a:prstGeom>
          <a:noFill/>
        </p:spPr>
        <p:txBody>
          <a:bodyPr wrap="none" lIns="90000" tIns="46800" rIns="90000" bIns="46800" rtlCol="0" anchor="t" anchorCtr="0">
            <a:noAutofit/>
          </a:bodyPr>
          <a:lstStyle/>
          <a:p>
            <a:pPr marL="171450" indent="-179705" algn="just">
              <a:lnSpc>
                <a:spcPct val="120000"/>
              </a:lnSpc>
              <a:spcBef>
                <a:spcPts val="300"/>
              </a:spcBef>
              <a:buClr>
                <a:schemeClr val="accent1"/>
              </a:buClr>
              <a:buSzPct val="70000"/>
              <a:buFont typeface="Wingdings" panose="05000000000000000000" pitchFamily="2" charset="2"/>
              <a:buChar char="n"/>
            </a:pPr>
            <a:r>
              <a:rPr lang="zh-CN" altLang="en-US" sz="1200" dirty="0">
                <a:ea typeface="楷体_GB2312" panose="02010609030101010101" pitchFamily="49" charset="-122"/>
              </a:rPr>
              <a:t>过会前业绩下滑</a:t>
            </a:r>
            <a:endParaRPr lang="en-US" altLang="zh-CN" sz="1200" dirty="0">
              <a:ea typeface="楷体_GB2312" panose="02010609030101010101" pitchFamily="49" charset="-122"/>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超过</a:t>
            </a:r>
            <a:r>
              <a:rPr lang="en-US" altLang="zh-CN" sz="1200" dirty="0">
                <a:ea typeface="楷体_GB2312" panose="02010609030101010101" pitchFamily="49" charset="-122"/>
              </a:rPr>
              <a:t>50%</a:t>
            </a:r>
            <a:r>
              <a:rPr lang="zh-CN" altLang="en-US" sz="1200" dirty="0">
                <a:ea typeface="楷体_GB2312" panose="02010609030101010101" pitchFamily="49" charset="-122"/>
              </a:rPr>
              <a:t>，公司及中介结构需全面分析下滑原因，如无充分相反证据或其他特殊原因能够说明公司仍能保持持续盈</a:t>
            </a:r>
            <a:endParaRPr lang="en-US" altLang="zh-CN" sz="1200" dirty="0">
              <a:ea typeface="楷体_GB2312" panose="02010609030101010101" pitchFamily="49" charset="-122"/>
            </a:endParaRPr>
          </a:p>
          <a:p>
            <a:pPr marL="180340" lvl="1" algn="just">
              <a:lnSpc>
                <a:spcPct val="120000"/>
              </a:lnSpc>
              <a:spcBef>
                <a:spcPts val="300"/>
              </a:spcBef>
              <a:buClr>
                <a:schemeClr val="accent2"/>
              </a:buClr>
              <a:buSzPct val="70000"/>
            </a:pPr>
            <a:r>
              <a:rPr lang="zh-CN" altLang="en-US" sz="1200" dirty="0">
                <a:ea typeface="楷体_GB2312" panose="02010609030101010101" pitchFamily="49" charset="-122"/>
              </a:rPr>
              <a:t>利能力外，需要考虑下滑的影响程度</a:t>
            </a:r>
            <a:endParaRPr lang="zh-CN" altLang="en-US" sz="1200" dirty="0">
              <a:ea typeface="楷体_GB2312" panose="02010609030101010101" pitchFamily="49" charset="-122"/>
            </a:endParaRPr>
          </a:p>
          <a:p>
            <a:pPr marL="539750" lvl="2" indent="-179705" algn="just">
              <a:lnSpc>
                <a:spcPct val="120000"/>
              </a:lnSpc>
              <a:spcBef>
                <a:spcPts val="300"/>
              </a:spcBef>
              <a:buClr>
                <a:schemeClr val="accent2"/>
              </a:buClr>
              <a:buSzPct val="70000"/>
              <a:buFont typeface="Arial" panose="020B0604020202020204" pitchFamily="34" charset="0"/>
              <a:buChar char="►"/>
            </a:pPr>
            <a:r>
              <a:rPr lang="zh-CN" altLang="en-US" sz="1200" dirty="0">
                <a:ea typeface="楷体_GB2312" panose="02010609030101010101" pitchFamily="49" charset="-122"/>
              </a:rPr>
              <a:t>若因经营能力或者经营环境变化导致下滑：公司需做充分说明</a:t>
            </a:r>
            <a:r>
              <a:rPr lang="en-US" altLang="zh-CN" sz="1200" dirty="0">
                <a:ea typeface="楷体_GB2312" panose="02010609030101010101" pitchFamily="49" charset="-122"/>
              </a:rPr>
              <a:t>+</a:t>
            </a:r>
            <a:r>
              <a:rPr lang="zh-CN" altLang="en-US" sz="1200" dirty="0">
                <a:ea typeface="楷体_GB2312" panose="02010609030101010101" pitchFamily="49" charset="-122"/>
              </a:rPr>
              <a:t>中介机构核查意见；</a:t>
            </a:r>
            <a:endParaRPr lang="en-US" altLang="zh-CN" sz="1200" dirty="0">
              <a:ea typeface="楷体_GB2312" panose="02010609030101010101" pitchFamily="49" charset="-122"/>
            </a:endParaRPr>
          </a:p>
          <a:p>
            <a:pPr marL="539750" lvl="2" indent="-179705" algn="just">
              <a:lnSpc>
                <a:spcPct val="120000"/>
              </a:lnSpc>
              <a:spcBef>
                <a:spcPts val="300"/>
              </a:spcBef>
              <a:buClr>
                <a:schemeClr val="accent2"/>
              </a:buClr>
              <a:buSzPct val="70000"/>
              <a:buFont typeface="Arial" panose="020B0604020202020204" pitchFamily="34" charset="0"/>
              <a:buChar char="►"/>
            </a:pPr>
            <a:r>
              <a:rPr lang="zh-CN" altLang="en-US" sz="1200" dirty="0">
                <a:ea typeface="楷体_GB2312" panose="02010609030101010101" pitchFamily="49" charset="-122"/>
              </a:rPr>
              <a:t>若因处于强周期行业导致的下滑：公司需做充分分析</a:t>
            </a:r>
            <a:r>
              <a:rPr lang="en-US" altLang="zh-CN" sz="1200" dirty="0">
                <a:ea typeface="楷体_GB2312" panose="02010609030101010101" pitchFamily="49" charset="-122"/>
              </a:rPr>
              <a:t>+</a:t>
            </a:r>
            <a:r>
              <a:rPr lang="zh-CN" altLang="en-US" sz="1200" dirty="0">
                <a:ea typeface="楷体_GB2312" panose="02010609030101010101" pitchFamily="49" charset="-122"/>
              </a:rPr>
              <a:t>中介机构专项核查意见；</a:t>
            </a:r>
            <a:endParaRPr lang="en-US" altLang="zh-CN" sz="1200" dirty="0">
              <a:ea typeface="楷体_GB2312" panose="02010609030101010101" pitchFamily="49" charset="-122"/>
            </a:endParaRPr>
          </a:p>
          <a:p>
            <a:pPr marL="539750" lvl="2" indent="-179705" algn="just">
              <a:lnSpc>
                <a:spcPct val="120000"/>
              </a:lnSpc>
              <a:spcBef>
                <a:spcPts val="300"/>
              </a:spcBef>
              <a:buClr>
                <a:schemeClr val="accent2"/>
              </a:buClr>
              <a:buSzPct val="70000"/>
              <a:buFont typeface="Arial" panose="020B0604020202020204" pitchFamily="34" charset="0"/>
              <a:buChar char="►"/>
            </a:pPr>
            <a:r>
              <a:rPr lang="zh-CN" altLang="en-US" sz="1200" dirty="0">
                <a:ea typeface="楷体_GB2312" panose="02010609030101010101" pitchFamily="49" charset="-122"/>
              </a:rPr>
              <a:t>若因不可抗力或者偶发性事项导致下滑：公司需做充分说明</a:t>
            </a:r>
            <a:r>
              <a:rPr lang="en-US" altLang="zh-CN" sz="1200" dirty="0">
                <a:ea typeface="楷体_GB2312" panose="02010609030101010101" pitchFamily="49" charset="-122"/>
              </a:rPr>
              <a:t>+</a:t>
            </a:r>
            <a:r>
              <a:rPr lang="zh-CN" altLang="en-US" sz="1200" dirty="0">
                <a:ea typeface="楷体_GB2312" panose="02010609030101010101" pitchFamily="49" charset="-122"/>
              </a:rPr>
              <a:t>中介机构核查意见；</a:t>
            </a:r>
            <a:endParaRPr lang="en-US" altLang="zh-CN" sz="1200" dirty="0">
              <a:ea typeface="楷体_GB2312" panose="02010609030101010101" pitchFamily="49" charset="-122"/>
            </a:endParaRPr>
          </a:p>
          <a:p>
            <a:pPr marL="171450" marR="0" lvl="0" indent="-179705" algn="just"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过会后业绩下滑</a:t>
            </a:r>
            <a:endPar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不超过</a:t>
            </a:r>
            <a:r>
              <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30%</a:t>
            </a: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的且预计下一期也不超过</a:t>
            </a:r>
            <a:r>
              <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30%</a:t>
            </a: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：专项分析报告</a:t>
            </a:r>
            <a:r>
              <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a:t>
            </a: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核查意见；</a:t>
            </a:r>
            <a:endPar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srgbClr val="000000"/>
                </a:solidFill>
                <a:latin typeface="Arial" panose="020B0604020202020204"/>
                <a:ea typeface="楷体_GB2312" panose="02010609030101010101" pitchFamily="49" charset="-122"/>
              </a:rPr>
              <a:t>超过</a:t>
            </a:r>
            <a:r>
              <a:rPr lang="en-US" altLang="zh-CN" sz="1200" dirty="0">
                <a:solidFill>
                  <a:srgbClr val="000000"/>
                </a:solidFill>
                <a:latin typeface="Arial" panose="020B0604020202020204"/>
                <a:ea typeface="楷体_GB2312" panose="02010609030101010101" pitchFamily="49" charset="-122"/>
              </a:rPr>
              <a:t>30%</a:t>
            </a:r>
            <a:r>
              <a:rPr lang="zh-CN" altLang="en-US" sz="1200" dirty="0">
                <a:solidFill>
                  <a:srgbClr val="000000"/>
                </a:solidFill>
                <a:latin typeface="Arial" panose="020B0604020202020204"/>
                <a:ea typeface="楷体_GB2312" panose="02010609030101010101" pitchFamily="49" charset="-122"/>
              </a:rPr>
              <a:t>但不超过</a:t>
            </a:r>
            <a:r>
              <a:rPr lang="en-US" altLang="zh-CN" sz="1200" dirty="0">
                <a:solidFill>
                  <a:srgbClr val="000000"/>
                </a:solidFill>
                <a:latin typeface="Arial" panose="020B0604020202020204"/>
                <a:ea typeface="楷体_GB2312" panose="02010609030101010101" pitchFamily="49" charset="-122"/>
              </a:rPr>
              <a:t>50%</a:t>
            </a:r>
            <a:r>
              <a:rPr lang="zh-CN" altLang="en-US" sz="1200" dirty="0">
                <a:solidFill>
                  <a:srgbClr val="000000"/>
                </a:solidFill>
                <a:latin typeface="Arial" panose="020B0604020202020204"/>
                <a:ea typeface="楷体_GB2312" panose="02010609030101010101" pitchFamily="49" charset="-122"/>
              </a:rPr>
              <a:t>，或预计下一期下滑超过</a:t>
            </a:r>
            <a:r>
              <a:rPr lang="en-US" altLang="zh-CN" sz="1200" dirty="0">
                <a:solidFill>
                  <a:srgbClr val="000000"/>
                </a:solidFill>
                <a:latin typeface="Arial" panose="020B0604020202020204"/>
                <a:ea typeface="楷体_GB2312" panose="02010609030101010101" pitchFamily="49" charset="-122"/>
              </a:rPr>
              <a:t>30%</a:t>
            </a:r>
            <a:r>
              <a:rPr lang="zh-CN" altLang="en-US" sz="1200" dirty="0">
                <a:solidFill>
                  <a:srgbClr val="000000"/>
                </a:solidFill>
                <a:latin typeface="Arial" panose="020B0604020202020204"/>
                <a:ea typeface="楷体_GB2312" panose="02010609030101010101" pitchFamily="49" charset="-122"/>
              </a:rPr>
              <a:t>但不超过</a:t>
            </a:r>
            <a:r>
              <a:rPr lang="en-US" altLang="zh-CN" sz="1200" dirty="0">
                <a:solidFill>
                  <a:srgbClr val="000000"/>
                </a:solidFill>
                <a:latin typeface="Arial" panose="020B0604020202020204"/>
                <a:ea typeface="楷体_GB2312" panose="02010609030101010101" pitchFamily="49" charset="-122"/>
              </a:rPr>
              <a:t>50% </a:t>
            </a:r>
            <a:r>
              <a:rPr lang="zh-CN" altLang="en-US" sz="1200" dirty="0">
                <a:solidFill>
                  <a:srgbClr val="000000"/>
                </a:solidFill>
                <a:latin typeface="Arial" panose="020B0604020202020204"/>
                <a:ea typeface="楷体_GB2312" panose="02010609030101010101" pitchFamily="49" charset="-122"/>
              </a:rPr>
              <a:t>：经审核的盈利预测报告</a:t>
            </a:r>
            <a:r>
              <a:rPr lang="en-US" altLang="zh-CN" sz="1200" dirty="0">
                <a:solidFill>
                  <a:srgbClr val="000000"/>
                </a:solidFill>
                <a:latin typeface="Arial" panose="020B0604020202020204"/>
                <a:ea typeface="楷体_GB2312" panose="02010609030101010101" pitchFamily="49" charset="-122"/>
              </a:rPr>
              <a:t>+</a:t>
            </a:r>
            <a:r>
              <a:rPr lang="zh-CN" altLang="en-US" sz="1200" dirty="0">
                <a:solidFill>
                  <a:srgbClr val="000000"/>
                </a:solidFill>
                <a:latin typeface="Arial" panose="020B0604020202020204"/>
                <a:ea typeface="楷体_GB2312" panose="02010609030101010101" pitchFamily="49" charset="-122"/>
              </a:rPr>
              <a:t>专项分析报告</a:t>
            </a:r>
            <a:r>
              <a:rPr lang="en-US" altLang="zh-CN" sz="1200" dirty="0">
                <a:solidFill>
                  <a:srgbClr val="000000"/>
                </a:solidFill>
                <a:latin typeface="Arial" panose="020B0604020202020204"/>
                <a:ea typeface="楷体_GB2312" panose="02010609030101010101" pitchFamily="49" charset="-122"/>
              </a:rPr>
              <a:t>+</a:t>
            </a:r>
            <a:r>
              <a:rPr lang="zh-CN" altLang="en-US" sz="1200" dirty="0">
                <a:solidFill>
                  <a:srgbClr val="000000"/>
                </a:solidFill>
                <a:latin typeface="Arial" panose="020B0604020202020204"/>
                <a:ea typeface="楷体_GB2312" panose="02010609030101010101" pitchFamily="49" charset="-122"/>
              </a:rPr>
              <a:t>核查意见；</a:t>
            </a:r>
            <a:endPar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srgbClr val="000000"/>
                </a:solidFill>
                <a:latin typeface="Arial" panose="020B0604020202020204"/>
                <a:ea typeface="楷体_GB2312" panose="02010609030101010101" pitchFamily="49" charset="-122"/>
              </a:rPr>
              <a:t>超过</a:t>
            </a:r>
            <a:r>
              <a:rPr lang="en-US" altLang="zh-CN" sz="1200" dirty="0">
                <a:solidFill>
                  <a:srgbClr val="000000"/>
                </a:solidFill>
                <a:latin typeface="Arial" panose="020B0604020202020204"/>
                <a:ea typeface="楷体_GB2312" panose="02010609030101010101" pitchFamily="49" charset="-122"/>
              </a:rPr>
              <a:t>50%</a:t>
            </a:r>
            <a:r>
              <a:rPr lang="zh-CN" altLang="en-US" sz="1200" dirty="0">
                <a:solidFill>
                  <a:srgbClr val="000000"/>
                </a:solidFill>
                <a:latin typeface="Arial" panose="020B0604020202020204"/>
                <a:ea typeface="楷体_GB2312" panose="02010609030101010101" pitchFamily="49" charset="-122"/>
              </a:rPr>
              <a:t>，或预计下一期下滑超过</a:t>
            </a:r>
            <a:r>
              <a:rPr lang="en-US" altLang="zh-CN" sz="1200" dirty="0">
                <a:solidFill>
                  <a:srgbClr val="000000"/>
                </a:solidFill>
                <a:latin typeface="Arial" panose="020B0604020202020204"/>
                <a:ea typeface="楷体_GB2312" panose="02010609030101010101" pitchFamily="49" charset="-122"/>
              </a:rPr>
              <a:t>50%</a:t>
            </a:r>
            <a:r>
              <a:rPr lang="zh-CN" altLang="en-US" sz="1200" dirty="0">
                <a:solidFill>
                  <a:srgbClr val="000000"/>
                </a:solidFill>
                <a:latin typeface="Arial" panose="020B0604020202020204"/>
                <a:ea typeface="楷体_GB2312" panose="02010609030101010101" pitchFamily="49" charset="-122"/>
              </a:rPr>
              <a:t>：不予安排发行。</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720090" lvl="3" indent="-179705" fontAlgn="base">
              <a:lnSpc>
                <a:spcPct val="120000"/>
              </a:lnSpc>
              <a:spcBef>
                <a:spcPts val="300"/>
              </a:spcBef>
              <a:buClr>
                <a:schemeClr val="accent2"/>
              </a:buClr>
              <a:buSzPct val="100000"/>
              <a:buFont typeface="Monotype Corsiva" panose="03010101010201010101" pitchFamily="66" charset="0"/>
              <a:buChar char="–"/>
            </a:pPr>
            <a:endParaRPr kumimoji="1" lang="en-US" altLang="zh-CN" sz="1200" dirty="0">
              <a:solidFill>
                <a:srgbClr val="000000"/>
              </a:solidFill>
              <a:latin typeface="Arial" panose="020B0604020202020204" pitchFamily="34" charset="0"/>
              <a:ea typeface="楷体_GB2312" panose="02010609030101010101" pitchFamily="49" charset="-122"/>
            </a:endParaRPr>
          </a:p>
          <a:p>
            <a:pPr lvl="2" indent="-179705">
              <a:lnSpc>
                <a:spcPct val="120000"/>
              </a:lnSpc>
              <a:spcBef>
                <a:spcPts val="300"/>
              </a:spcBef>
            </a:pPr>
            <a:endParaRPr lang="zh-CN" altLang="en-US" sz="1200" dirty="0">
              <a:ea typeface="楷体_GB2312" panose="02010609030101010101" pitchFamily="49" charset="-122"/>
            </a:endParaRPr>
          </a:p>
        </p:txBody>
      </p:sp>
      <p:sp>
        <p:nvSpPr>
          <p:cNvPr id="10" name="文本占位符 5"/>
          <p:cNvSpPr txBox="1"/>
          <p:nvPr/>
        </p:nvSpPr>
        <p:spPr>
          <a:xfrm>
            <a:off x="488999" y="1023155"/>
            <a:ext cx="8928001" cy="347763"/>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成长性仍然重要，业绩下滑很危险</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11" name="文本占位符 5"/>
          <p:cNvSpPr txBox="1"/>
          <p:nvPr/>
        </p:nvSpPr>
        <p:spPr>
          <a:xfrm>
            <a:off x="488999" y="2591687"/>
            <a:ext cx="8928001" cy="347763"/>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sz="1400" b="1" dirty="0">
                <a:solidFill>
                  <a:schemeClr val="bg1"/>
                </a:solidFill>
                <a:latin typeface="Arial" panose="020B0604020202020204" pitchFamily="34" charset="0"/>
                <a:cs typeface="Arial" panose="020B0604020202020204" pitchFamily="34" charset="0"/>
              </a:rPr>
              <a:t>根据</a:t>
            </a:r>
            <a:r>
              <a:rPr lang="en-US" altLang="zh-CN" sz="1400" b="1" dirty="0">
                <a:solidFill>
                  <a:schemeClr val="bg1"/>
                </a:solidFill>
                <a:latin typeface="Arial" panose="020B0604020202020204" pitchFamily="34" charset="0"/>
                <a:cs typeface="Arial" panose="020B0604020202020204" pitchFamily="34" charset="0"/>
              </a:rPr>
              <a:t>《IPO</a:t>
            </a:r>
            <a:r>
              <a:rPr lang="zh-CN" altLang="en-US" sz="1400" b="1" dirty="0">
                <a:solidFill>
                  <a:schemeClr val="bg1"/>
                </a:solidFill>
                <a:latin typeface="Arial" panose="020B0604020202020204" pitchFamily="34" charset="0"/>
                <a:cs typeface="Arial" panose="020B0604020202020204" pitchFamily="34" charset="0"/>
              </a:rPr>
              <a:t>审核</a:t>
            </a:r>
            <a:r>
              <a:rPr lang="en-US" altLang="zh-CN" sz="1400" b="1" dirty="0">
                <a:solidFill>
                  <a:schemeClr val="bg1"/>
                </a:solidFill>
                <a:latin typeface="Arial" panose="020B0604020202020204" pitchFamily="34" charset="0"/>
                <a:cs typeface="Arial" panose="020B0604020202020204" pitchFamily="34" charset="0"/>
              </a:rPr>
              <a:t>54</a:t>
            </a:r>
            <a:r>
              <a:rPr lang="zh-CN" altLang="en-US" sz="1400" b="1" dirty="0">
                <a:solidFill>
                  <a:schemeClr val="bg1"/>
                </a:solidFill>
                <a:latin typeface="Arial" panose="020B0604020202020204" pitchFamily="34" charset="0"/>
                <a:cs typeface="Arial" panose="020B0604020202020204" pitchFamily="34" charset="0"/>
              </a:rPr>
              <a:t>条问答指引</a:t>
            </a:r>
            <a:r>
              <a:rPr lang="en-US" altLang="zh-CN" sz="1400" b="1" dirty="0">
                <a:solidFill>
                  <a:schemeClr val="bg1"/>
                </a:solidFill>
                <a:latin typeface="Arial" panose="020B0604020202020204" pitchFamily="34" charset="0"/>
                <a:cs typeface="Arial" panose="020B0604020202020204" pitchFamily="34" charset="0"/>
              </a:rPr>
              <a:t>》</a:t>
            </a:r>
            <a:r>
              <a:rPr lang="zh-CN" altLang="en-US" sz="1400" b="1" dirty="0">
                <a:solidFill>
                  <a:schemeClr val="bg1"/>
                </a:solidFill>
                <a:latin typeface="Arial" panose="020B0604020202020204" pitchFamily="34" charset="0"/>
                <a:cs typeface="Arial" panose="020B0604020202020204" pitchFamily="34" charset="0"/>
              </a:rPr>
              <a:t>，过会前和过会后业绩下滑分情况进行处理</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12" name="文本占位符 5"/>
          <p:cNvSpPr txBox="1"/>
          <p:nvPr/>
        </p:nvSpPr>
        <p:spPr>
          <a:xfrm>
            <a:off x="488999" y="5604493"/>
            <a:ext cx="8928001" cy="460704"/>
          </a:xfrm>
          <a:prstGeom prst="rect">
            <a:avLst/>
          </a:prstGeom>
          <a:solidFill>
            <a:srgbClr val="A6A6A6"/>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rgbClr val="FFFFFF"/>
                </a:solidFill>
                <a:ea typeface="楷体_GB2312" panose="02010609030101010101" pitchFamily="49" charset="-122"/>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solidFill>
                  <a:schemeClr val="bg1"/>
                </a:solidFill>
                <a:latin typeface="Arial" panose="020B0604020202020204" pitchFamily="34" charset="0"/>
                <a:cs typeface="Arial" panose="020B0604020202020204" pitchFamily="34" charset="0"/>
              </a:rPr>
              <a:t>对比</a:t>
            </a:r>
            <a:r>
              <a:rPr lang="en-US" altLang="zh-CN" sz="1400" b="1" dirty="0">
                <a:solidFill>
                  <a:schemeClr val="bg1"/>
                </a:solidFill>
                <a:latin typeface="Arial" panose="020B0604020202020204" pitchFamily="34" charset="0"/>
                <a:cs typeface="Arial" panose="020B0604020202020204" pitchFamily="34" charset="0"/>
              </a:rPr>
              <a:t>2022</a:t>
            </a:r>
            <a:r>
              <a:rPr lang="zh-CN" altLang="en-US" sz="1400" b="1" dirty="0">
                <a:solidFill>
                  <a:schemeClr val="bg1"/>
                </a:solidFill>
                <a:latin typeface="Arial" panose="020B0604020202020204" pitchFamily="34" charset="0"/>
                <a:cs typeface="Arial" panose="020B0604020202020204" pitchFamily="34" charset="0"/>
              </a:rPr>
              <a:t>年被否的</a:t>
            </a:r>
            <a:r>
              <a:rPr lang="en-US" altLang="zh-CN" sz="1400" b="1" dirty="0">
                <a:solidFill>
                  <a:schemeClr val="bg1"/>
                </a:solidFill>
                <a:latin typeface="Arial" panose="020B0604020202020204" pitchFamily="34" charset="0"/>
                <a:cs typeface="Arial" panose="020B0604020202020204" pitchFamily="34" charset="0"/>
              </a:rPr>
              <a:t>27</a:t>
            </a:r>
            <a:r>
              <a:rPr lang="zh-CN" altLang="en-US" sz="1400" b="1" dirty="0">
                <a:solidFill>
                  <a:schemeClr val="bg1"/>
                </a:solidFill>
                <a:latin typeface="Arial" panose="020B0604020202020204" pitchFamily="34" charset="0"/>
                <a:cs typeface="Arial" panose="020B0604020202020204" pitchFamily="34" charset="0"/>
              </a:rPr>
              <a:t>家企业的上会前后两年的净利润数据（部分上会当年净利润为年化数据），出现净利润下滑或者基本持平的有</a:t>
            </a:r>
            <a:r>
              <a:rPr lang="en-US" altLang="zh-CN" sz="1400" b="1" dirty="0">
                <a:solidFill>
                  <a:schemeClr val="bg1"/>
                </a:solidFill>
                <a:latin typeface="Arial" panose="020B0604020202020204" pitchFamily="34" charset="0"/>
                <a:cs typeface="Arial" panose="020B0604020202020204" pitchFamily="34" charset="0"/>
              </a:rPr>
              <a:t>18</a:t>
            </a:r>
            <a:r>
              <a:rPr lang="zh-CN" altLang="en-US" sz="1400" b="1" dirty="0">
                <a:solidFill>
                  <a:schemeClr val="bg1"/>
                </a:solidFill>
                <a:latin typeface="Arial" panose="020B0604020202020204" pitchFamily="34" charset="0"/>
                <a:cs typeface="Arial" panose="020B0604020202020204" pitchFamily="34" charset="0"/>
              </a:rPr>
              <a:t>家，占比</a:t>
            </a:r>
            <a:r>
              <a:rPr lang="en-US" altLang="zh-CN" sz="1400" b="1" dirty="0">
                <a:solidFill>
                  <a:schemeClr val="bg1"/>
                </a:solidFill>
                <a:latin typeface="Arial" panose="020B0604020202020204" pitchFamily="34" charset="0"/>
                <a:cs typeface="Arial" panose="020B0604020202020204" pitchFamily="34" charset="0"/>
              </a:rPr>
              <a:t>66.67%</a:t>
            </a:r>
            <a:endParaRPr lang="zh-CN" altLang="en-US" sz="1400" b="1"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4.3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财务审核关注点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“实在”防范财务操控</a:t>
            </a:r>
            <a:endParaRPr lang="zh-CN" altLang="en-US" sz="2000" kern="1200" dirty="0">
              <a:solidFill>
                <a:srgbClr val="000000"/>
              </a:solidFill>
              <a:latin typeface="+mn-lt"/>
              <a:ea typeface="+mn-ea"/>
              <a:cs typeface="+mn-cs"/>
            </a:endParaRPr>
          </a:p>
        </p:txBody>
      </p:sp>
      <p:sp>
        <p:nvSpPr>
          <p:cNvPr id="3" name="文本占位符 5"/>
          <p:cNvSpPr txBox="1"/>
          <p:nvPr/>
        </p:nvSpPr>
        <p:spPr>
          <a:xfrm>
            <a:off x="579785" y="1020610"/>
            <a:ext cx="8776162" cy="28134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发行条件关于防范财务操纵的相关规定</a:t>
            </a:r>
            <a:endParaRPr lang="zh-CN" altLang="en-US" dirty="0"/>
          </a:p>
        </p:txBody>
      </p:sp>
      <p:sp>
        <p:nvSpPr>
          <p:cNvPr id="4" name="矩形 3"/>
          <p:cNvSpPr/>
          <p:nvPr/>
        </p:nvSpPr>
        <p:spPr>
          <a:xfrm>
            <a:off x="564919" y="1346121"/>
            <a:ext cx="8776162" cy="1441079"/>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首次公开发行股票并上市管理办法</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第二十九条规定发行人申报文件中不得有下列情形：（一）故意遗漏或虚构交易、事项或者其他重要信息；（二） 滥用会计政策或者会计估计；（三） 操纵、伪造或篡改编制财务报表所依据的会计记录或者相关凭证；</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近几年，证监会新闻发言人明确宣布：下一步，证监会将进一步强化发行监管，严格审核，在严防企业造假的同时，严密关注企业通过短期缩减人员、降低工资、减少费用、放宽信用政策促进销售等方式粉饰业绩的情况，一经发现，将综合运用专项问核、现场检查、采取监管措施、移送稽查等方式严肃处理。</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5" name="矩形 4"/>
          <p:cNvSpPr/>
          <p:nvPr/>
        </p:nvSpPr>
        <p:spPr>
          <a:xfrm>
            <a:off x="564919" y="3025515"/>
            <a:ext cx="8877464" cy="3300049"/>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从会计方法来看，常见的财务操纵手段包括：</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在收入方面，将不该确认的收入进行确认；提前或推迟确认收入；签订复杂的交易合同把销售收入、维护收入、融资收入等进行捆绑混同；</a:t>
            </a:r>
            <a:endParaRPr lang="en-US" altLang="zh-CN" sz="1200" dirty="0">
              <a:ea typeface="楷体_GB2312" panose="02010609030101010101" pitchFamily="49" charset="-122"/>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在成本、费用方面，随意变动发出存货的计价方法；违背配比原则和权责发生制不及时结转或少结转销售成本；少提或不提折旧；少提或不提资产减值准备；少提或不提安全生产费用等费用科目；通过过激的资本化政策不计或少计当期利息；不当的研发费用资本化；将应确认为当期的费用列入“待摊费用”、“长期待摊费用”科目等；</a:t>
            </a:r>
            <a:endParaRPr lang="en-US" altLang="zh-CN" sz="1200" dirty="0">
              <a:ea typeface="楷体_GB2312" panose="0201060903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从非会计方法来看，常见的财务操纵手段包括：</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通过伪造销售合同、商品出货单、银行账单、税务发票、海关报关单等资料虚构收入；</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利用关联关系或特殊业务关系，先销后退，对开增值税发票，利用过桥交易一条龙虚构收入；</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销货退回及折让不入账；</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利用法律纠纷带来的违约金或定金、赔偿金虚构收入；</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defTabSz="914400" rtl="0" eaLnBrk="1" fontAlgn="auto" latinLnBrk="0" hangingPunct="1">
              <a:lnSpc>
                <a:spcPct val="120000"/>
              </a:lnSpc>
              <a:spcBef>
                <a:spcPts val="300"/>
              </a:spcBef>
              <a:spcAft>
                <a:spcPts val="0"/>
              </a:spcAft>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伪造虚假的加工费、咨询费、技术服务费、品牌使用费等收入；</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lvl="1" indent="-179705" algn="just">
              <a:lnSpc>
                <a:spcPct val="120000"/>
              </a:lnSpc>
              <a:spcBef>
                <a:spcPts val="300"/>
              </a:spcBef>
              <a:buClr>
                <a:srgbClr val="4C5663"/>
              </a:buClr>
              <a:buSzPct val="70000"/>
              <a:buFont typeface="Wingdings" panose="05000000000000000000" pitchFamily="2" charset="2"/>
              <a:buChar char="l"/>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供应商减价、经销商加价提货或囤货、职工降薪、皮包公司报销费用或虚增收入、地方政府减税或增加补贴等。</a:t>
            </a:r>
            <a:endPar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6" name="文本占位符 5"/>
          <p:cNvSpPr txBox="1"/>
          <p:nvPr/>
        </p:nvSpPr>
        <p:spPr>
          <a:xfrm>
            <a:off x="579785" y="2744166"/>
            <a:ext cx="8776162" cy="28134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经营业绩“实在”与“一票否决”</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4.3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财务审核关注点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“持续”具有持续经营能力</a:t>
            </a:r>
            <a:endParaRPr lang="zh-CN" altLang="en-US" sz="2000" kern="1200" dirty="0">
              <a:solidFill>
                <a:srgbClr val="000000"/>
              </a:solidFill>
              <a:latin typeface="+mn-lt"/>
              <a:ea typeface="+mn-ea"/>
              <a:cs typeface="+mn-cs"/>
            </a:endParaRPr>
          </a:p>
        </p:txBody>
      </p:sp>
      <p:sp>
        <p:nvSpPr>
          <p:cNvPr id="3" name="文本占位符 5"/>
          <p:cNvSpPr txBox="1"/>
          <p:nvPr/>
        </p:nvSpPr>
        <p:spPr>
          <a:xfrm>
            <a:off x="579785" y="1083240"/>
            <a:ext cx="8776162" cy="507565"/>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“具有持续经营能力，财务状况良好”是现行</a:t>
            </a:r>
            <a:r>
              <a:rPr lang="en-US" altLang="zh-CN" dirty="0"/>
              <a:t>《</a:t>
            </a:r>
            <a:r>
              <a:rPr lang="zh-CN" altLang="en-US" dirty="0"/>
              <a:t>证券法</a:t>
            </a:r>
            <a:r>
              <a:rPr lang="en-US" altLang="zh-CN" dirty="0"/>
              <a:t>》</a:t>
            </a:r>
            <a:r>
              <a:rPr lang="zh-CN" altLang="en-US" dirty="0"/>
              <a:t>规定的公司公开发行股票的条件</a:t>
            </a:r>
            <a:endParaRPr lang="zh-CN" altLang="en-US" dirty="0"/>
          </a:p>
        </p:txBody>
      </p:sp>
      <p:sp>
        <p:nvSpPr>
          <p:cNvPr id="5" name="矩形 4"/>
          <p:cNvSpPr/>
          <p:nvPr/>
        </p:nvSpPr>
        <p:spPr>
          <a:xfrm>
            <a:off x="579785" y="2113280"/>
            <a:ext cx="8776162" cy="5083743"/>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行业地位</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行业经营环境的重大变化</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四川湖山电器股份有限公司：公司拟被</a:t>
            </a:r>
            <a:r>
              <a:rPr lang="zh-CN" altLang="zh-CN" sz="1200" dirty="0">
                <a:ea typeface="楷体_GB2312" panose="02010609030101010101" pitchFamily="49" charset="-122"/>
              </a:rPr>
              <a:t>禁止</a:t>
            </a:r>
            <a:r>
              <a:rPr lang="en-US" altLang="zh-CN" sz="1200" dirty="0">
                <a:ea typeface="楷体_GB2312" panose="02010609030101010101" pitchFamily="49" charset="-122"/>
              </a:rPr>
              <a:t>3</a:t>
            </a:r>
            <a:r>
              <a:rPr lang="zh-CN" altLang="zh-CN" sz="1200" dirty="0">
                <a:ea typeface="楷体_GB2312" panose="02010609030101010101" pitchFamily="49" charset="-122"/>
              </a:rPr>
              <a:t>年内参加军队采购活动</a:t>
            </a:r>
            <a:r>
              <a:rPr lang="zh-CN" altLang="en-US" sz="1200" dirty="0">
                <a:ea typeface="楷体_GB2312" panose="02010609030101010101" pitchFamily="49" charset="-122"/>
              </a:rPr>
              <a:t>，进而导致公司文化装备产品销售收入占比下降、行业地位有所下滑、经营环境及业绩有所恶化的风险</a:t>
            </a:r>
            <a:endParaRPr lang="en-US" altLang="zh-CN" sz="1200" dirty="0">
              <a:ea typeface="楷体_GB2312" panose="0201060903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营业收入</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净利润对关联方</a:t>
            </a:r>
            <a:r>
              <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a:t>
            </a: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不确定性客户重大依赖</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天津艺虹智能包装科技股份有限公司：公司对蒙牛集团依赖程度较高，蒙牛集团贡献营收超过</a:t>
            </a:r>
            <a:r>
              <a:rPr lang="en-US" altLang="zh-CN" sz="1200" dirty="0">
                <a:ea typeface="楷体_GB2312" panose="02010609030101010101" pitchFamily="49" charset="-122"/>
              </a:rPr>
              <a:t>65%</a:t>
            </a:r>
            <a:r>
              <a:rPr lang="zh-CN" altLang="en-US" sz="1200" dirty="0">
                <a:ea typeface="楷体_GB2312" panose="02010609030101010101" pitchFamily="49" charset="-122"/>
              </a:rPr>
              <a:t>，围绕蒙牛集团建设生产基地，对主要客户议价能力较弱</a:t>
            </a:r>
            <a:endParaRPr lang="en-US" altLang="zh-CN" sz="1200" dirty="0">
              <a:ea typeface="楷体_GB2312" panose="0201060903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财务数据异常，与同行业相比波动明显</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宁波环洋新材料股份有限公司：公司报告期第一年毛利率远低于同行业，报告期最后一年高于同行业</a:t>
            </a:r>
            <a:r>
              <a:rPr lang="en-US" altLang="zh-CN" sz="1200" dirty="0">
                <a:ea typeface="楷体_GB2312" panose="02010609030101010101" pitchFamily="49" charset="-122"/>
              </a:rPr>
              <a:t>13%</a:t>
            </a:r>
            <a:endParaRPr lang="en-US" altLang="zh-CN" sz="1200" dirty="0">
              <a:ea typeface="楷体_GB2312" panose="02010609030101010101" pitchFamily="49" charset="-122"/>
            </a:endParaRPr>
          </a:p>
          <a:p>
            <a:pPr marL="360045" lvl="1" indent="-179705" algn="just">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sym typeface="Arial" panose="020B0604020202020204" pitchFamily="34" charset="0"/>
              </a:rPr>
              <a:t>江苏大丰农村商业银行股份有限公司：公司净利差和净利息收益率低于同行业可比公司平均水平，在我国利率持续下行的趋势下公司存在持续盈利能力问题</a:t>
            </a:r>
            <a:endParaRPr lang="zh-CN" altLang="en-US" sz="1200" dirty="0">
              <a:ea typeface="楷体_GB2312" panose="02010609030101010101" pitchFamily="49" charset="-122"/>
              <a:sym typeface="Arial" panose="020B0604020202020204" pitchFamily="34" charset="0"/>
            </a:endParaRPr>
          </a:p>
          <a:p>
            <a:pPr marL="179705" marR="0" lvl="0" indent="-179705" algn="just" fontAlgn="auto">
              <a:lnSpc>
                <a:spcPct val="120000"/>
              </a:lnSpc>
              <a:spcBef>
                <a:spcPts val="300"/>
              </a:spcBef>
              <a:spcAft>
                <a:spcPts val="0"/>
              </a:spcAft>
              <a:buClr>
                <a:schemeClr val="accent1"/>
              </a:buClr>
              <a:buSzPct val="70000"/>
              <a:buFont typeface="Wingdings" panose="05000000000000000000" pitchFamily="2" charset="2"/>
              <a:buChar char="n"/>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rPr>
              <a:t>重大偿债风险</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360045" marR="0" lvl="1" indent="-179705" algn="just" fontAlgn="auto">
              <a:lnSpc>
                <a:spcPct val="120000"/>
              </a:lnSpc>
              <a:spcBef>
                <a:spcPts val="300"/>
              </a:spcBef>
              <a:spcAft>
                <a:spcPts val="0"/>
              </a:spcAft>
              <a:buClr>
                <a:schemeClr val="accent2"/>
              </a:buClr>
              <a:buSzPct val="70000"/>
              <a:buFont typeface="Wingdings" panose="05000000000000000000" pitchFamily="2" charset="2"/>
              <a:buChar char="l"/>
              <a:defRPr/>
            </a:pPr>
            <a:r>
              <a:rPr lang="zh-CN" altLang="en-US" sz="1200" dirty="0">
                <a:ea typeface="楷体_GB2312" panose="02010609030101010101" pitchFamily="49" charset="-122"/>
              </a:rPr>
              <a:t>赛赫智能设备</a:t>
            </a:r>
            <a:r>
              <a:rPr lang="en-US" altLang="zh-CN" sz="1200" dirty="0">
                <a:ea typeface="楷体_GB2312" panose="02010609030101010101" pitchFamily="49" charset="-122"/>
              </a:rPr>
              <a:t>(</a:t>
            </a:r>
            <a:r>
              <a:rPr lang="zh-CN" altLang="en-US" sz="1200" dirty="0">
                <a:ea typeface="楷体_GB2312" panose="02010609030101010101" pitchFamily="49" charset="-122"/>
              </a:rPr>
              <a:t>上海</a:t>
            </a:r>
            <a:r>
              <a:rPr lang="en-US" altLang="zh-CN" sz="1200" dirty="0">
                <a:ea typeface="楷体_GB2312" panose="02010609030101010101" pitchFamily="49" charset="-122"/>
              </a:rPr>
              <a:t>)</a:t>
            </a:r>
            <a:r>
              <a:rPr lang="zh-CN" altLang="en-US" sz="1200" dirty="0">
                <a:ea typeface="楷体_GB2312" panose="02010609030101010101" pitchFamily="49" charset="-122"/>
              </a:rPr>
              <a:t>股份有限公司：公司存在重大偿债风险和重大担保风险，</a:t>
            </a:r>
            <a:r>
              <a:rPr lang="zh-CN" altLang="en-US" sz="1200" dirty="0">
                <a:ea typeface="楷体_GB2312" panose="02010609030101010101" pitchFamily="49" charset="-122"/>
                <a:sym typeface="Arial" panose="020B0604020202020204" pitchFamily="34" charset="0"/>
              </a:rPr>
              <a:t>对公司持续经营构成重大不利影响</a:t>
            </a:r>
            <a:endParaRPr lang="en-US" altLang="zh-CN" sz="1200" dirty="0">
              <a:ea typeface="楷体_GB2312" panose="02010609030101010101" pitchFamily="49" charset="-122"/>
              <a:sym typeface="Arial" panose="020B0604020202020204" pitchFamily="34" charset="0"/>
            </a:endParaRPr>
          </a:p>
          <a:p>
            <a:pPr marL="179705" marR="0" lvl="0" indent="-179705" algn="just" fontAlgn="auto">
              <a:lnSpc>
                <a:spcPct val="120000"/>
              </a:lnSpc>
              <a:spcBef>
                <a:spcPts val="300"/>
              </a:spcBef>
              <a:spcAft>
                <a:spcPts val="0"/>
              </a:spcAft>
              <a:buClr>
                <a:schemeClr val="accent1"/>
              </a:buClr>
              <a:buSzPct val="70000"/>
              <a:buFont typeface="Wingdings" panose="05000000000000000000" pitchFamily="2" charset="2"/>
              <a:buChar char="n"/>
              <a:defRPr/>
            </a:pPr>
            <a:r>
              <a:rPr lang="zh-CN" altLang="en-US"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sym typeface="Arial" panose="020B0604020202020204" pitchFamily="34" charset="0"/>
              </a:rPr>
              <a:t>产品或服务发生重大变化</a:t>
            </a: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sym typeface="Arial" panose="020B0604020202020204" pitchFamily="34" charset="0"/>
            </a:endParaRPr>
          </a:p>
          <a:p>
            <a:pPr marL="360045" marR="0" lvl="1" indent="-179705" algn="just" fontAlgn="auto">
              <a:lnSpc>
                <a:spcPct val="120000"/>
              </a:lnSpc>
              <a:spcBef>
                <a:spcPts val="300"/>
              </a:spcBef>
              <a:spcAft>
                <a:spcPts val="0"/>
              </a:spcAft>
              <a:buClr>
                <a:schemeClr val="accent2"/>
              </a:buClr>
              <a:buSzPct val="70000"/>
              <a:buFont typeface="Wingdings" panose="05000000000000000000" pitchFamily="2" charset="2"/>
              <a:buChar char="l"/>
              <a:defRPr/>
            </a:pPr>
            <a:r>
              <a:rPr lang="zh-CN" altLang="en-US" sz="1200" dirty="0">
                <a:ea typeface="楷体_GB2312" panose="02010609030101010101" pitchFamily="49" charset="-122"/>
              </a:rPr>
              <a:t>中健康桥医药集团股份有限公司：公司产品存在被调出国家医保药品目录或带量采购的可能，影响公司的持续盈利能力</a:t>
            </a:r>
            <a:endParaRPr lang="en-US" altLang="zh-CN" sz="1200" dirty="0">
              <a:ea typeface="楷体_GB2312" panose="02010609030101010101" pitchFamily="49" charset="-122"/>
            </a:endParaRPr>
          </a:p>
          <a:p>
            <a:pPr marL="179705" marR="0" lvl="0" indent="-179705" algn="just" fontAlgn="auto">
              <a:lnSpc>
                <a:spcPct val="120000"/>
              </a:lnSpc>
              <a:spcBef>
                <a:spcPts val="300"/>
              </a:spcBef>
              <a:spcAft>
                <a:spcPts val="0"/>
              </a:spcAft>
              <a:buClr>
                <a:schemeClr val="accent1"/>
              </a:buClr>
              <a:buSzPct val="70000"/>
              <a:buFont typeface="Wingdings" panose="05000000000000000000" pitchFamily="2" charset="2"/>
              <a:buChar char="n"/>
              <a:defRPr/>
            </a:pPr>
            <a:r>
              <a:rPr lang="zh-CN" altLang="en-US" sz="1200" dirty="0">
                <a:solidFill>
                  <a:srgbClr val="000000"/>
                </a:solidFill>
                <a:effectLst/>
                <a:latin typeface="Arial" panose="020B0604020202020204" pitchFamily="34" charset="0"/>
                <a:ea typeface="楷体_GB2312" panose="02010609030101010101" pitchFamily="49" charset="-122"/>
                <a:cs typeface="+mn-ea"/>
                <a:sym typeface="Arial" panose="020B0604020202020204" pitchFamily="34" charset="0"/>
              </a:rPr>
              <a:t>技术先进性和持续经营能力</a:t>
            </a:r>
            <a:endParaRPr lang="en-US" altLang="zh-CN" sz="1200" dirty="0">
              <a:solidFill>
                <a:srgbClr val="000000"/>
              </a:solidFill>
              <a:effectLst/>
              <a:latin typeface="Arial" panose="020B0604020202020204" pitchFamily="34" charset="0"/>
              <a:ea typeface="楷体_GB2312" panose="02010609030101010101" pitchFamily="49" charset="-122"/>
              <a:cs typeface="+mn-ea"/>
              <a:sym typeface="Arial" panose="020B0604020202020204" pitchFamily="34" charset="0"/>
            </a:endParaRPr>
          </a:p>
          <a:p>
            <a:pPr marL="360045" marR="0" lvl="1" indent="-179705" algn="just" fontAlgn="auto">
              <a:lnSpc>
                <a:spcPct val="120000"/>
              </a:lnSpc>
              <a:spcBef>
                <a:spcPts val="300"/>
              </a:spcBef>
              <a:spcAft>
                <a:spcPts val="0"/>
              </a:spcAft>
              <a:buClr>
                <a:schemeClr val="accent2"/>
              </a:buClr>
              <a:buSzPct val="70000"/>
              <a:buFont typeface="Wingdings" panose="05000000000000000000" pitchFamily="2" charset="2"/>
              <a:buChar char="l"/>
              <a:defRPr/>
            </a:pPr>
            <a:r>
              <a:rPr lang="zh-CN" altLang="en-US" sz="1200" dirty="0">
                <a:ea typeface="楷体_GB2312" panose="02010609030101010101" pitchFamily="49" charset="-122"/>
                <a:sym typeface="Arial" panose="020B0604020202020204" pitchFamily="34" charset="0"/>
              </a:rPr>
              <a:t>上海吉凯基因医学科技股份有限公司：公司没有充分披露其核心技术是否具有先进性、相关业务的成长性和潜在市场空间及对持续经营能力的影响</a:t>
            </a:r>
            <a:endParaRPr lang="en-US" altLang="zh-CN" sz="1200" dirty="0">
              <a:ea typeface="楷体_GB2312" panose="02010609030101010101" pitchFamily="49" charset="-122"/>
              <a:sym typeface="Arial" panose="020B0604020202020204" pitchFamily="34" charset="0"/>
            </a:endParaRPr>
          </a:p>
          <a:p>
            <a:pPr marL="179705" marR="0" lvl="0" indent="-179705" algn="just" fontAlgn="auto">
              <a:lnSpc>
                <a:spcPct val="120000"/>
              </a:lnSpc>
              <a:spcBef>
                <a:spcPts val="300"/>
              </a:spcBef>
              <a:spcAft>
                <a:spcPts val="0"/>
              </a:spcAft>
              <a:buClr>
                <a:schemeClr val="accent1"/>
              </a:buClr>
              <a:buSzPct val="70000"/>
              <a:buFont typeface="Wingdings" panose="05000000000000000000" pitchFamily="2" charset="2"/>
              <a:buChar char="n"/>
              <a:defRPr/>
            </a:pPr>
            <a:endParaRPr lang="en-US" altLang="zh-CN" sz="1200" dirty="0">
              <a:solidFill>
                <a:srgbClr val="000000"/>
              </a:solidFill>
              <a:effectLst/>
              <a:latin typeface="Arial" panose="020B0604020202020204" pitchFamily="34" charset="0"/>
              <a:ea typeface="楷体_GB2312" panose="02010609030101010101" pitchFamily="49" charset="-122"/>
              <a:cs typeface="+mn-ea"/>
              <a:sym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en-US" altLang="zh-CN" sz="1200" dirty="0">
              <a:solidFill>
                <a:prstClr val="black">
                  <a:lumMod val="85000"/>
                  <a:lumOff val="15000"/>
                </a:prstClr>
              </a:solidFill>
              <a:latin typeface="Arial" panose="020B0604020202020204" pitchFamily="34" charset="0"/>
              <a:ea typeface="楷体_GB2312" panose="02010609030101010101" pitchFamily="49" charset="-122"/>
              <a:cs typeface="Arial" panose="020B0604020202020204" pitchFamily="34" charset="0"/>
            </a:endParaRPr>
          </a:p>
        </p:txBody>
      </p:sp>
      <p:sp>
        <p:nvSpPr>
          <p:cNvPr id="6" name="文本占位符 5"/>
          <p:cNvSpPr txBox="1"/>
          <p:nvPr/>
        </p:nvSpPr>
        <p:spPr>
          <a:xfrm>
            <a:off x="579785" y="1831931"/>
            <a:ext cx="8776162" cy="28134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影响持续经营能力的具体情况分析</a:t>
            </a: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独立性</a:t>
            </a:r>
            <a:endParaRPr lang="zh-CN" altLang="en-US" sz="2000" kern="1200" dirty="0">
              <a:solidFill>
                <a:srgbClr val="000000"/>
              </a:solidFill>
              <a:latin typeface="+mn-lt"/>
              <a:ea typeface="+mn-ea"/>
              <a:cs typeface="+mn-cs"/>
            </a:endParaRPr>
          </a:p>
        </p:txBody>
      </p:sp>
      <p:sp>
        <p:nvSpPr>
          <p:cNvPr id="3" name="文本占位符 5"/>
          <p:cNvSpPr txBox="1"/>
          <p:nvPr/>
        </p:nvSpPr>
        <p:spPr>
          <a:xfrm>
            <a:off x="583186" y="1169876"/>
            <a:ext cx="8739830" cy="26606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独立性问题分析</a:t>
            </a:r>
            <a:endParaRPr lang="zh-CN" altLang="en-US" dirty="0"/>
          </a:p>
        </p:txBody>
      </p:sp>
      <p:sp>
        <p:nvSpPr>
          <p:cNvPr id="4" name="文本框 3"/>
          <p:cNvSpPr txBox="1"/>
          <p:nvPr/>
        </p:nvSpPr>
        <p:spPr>
          <a:xfrm>
            <a:off x="583085" y="1471517"/>
            <a:ext cx="8739830" cy="2164027"/>
          </a:xfrm>
          <a:prstGeom prst="rect">
            <a:avLst/>
          </a:prstGeom>
          <a:noFill/>
        </p:spPr>
        <p:txBody>
          <a:bodyPr wrap="none" lIns="90000" tIns="46800" rIns="90000" bIns="46800" rtlCol="0" anchor="t" anchorCtr="0">
            <a:noAutofit/>
          </a:bodyPr>
          <a:lstStyle/>
          <a:p>
            <a:pPr marL="171450" indent="-179705">
              <a:lnSpc>
                <a:spcPct val="120000"/>
              </a:lnSpc>
              <a:spcBef>
                <a:spcPts val="300"/>
              </a:spcBef>
              <a:buClr>
                <a:schemeClr val="accent1"/>
              </a:buClr>
              <a:buSzPct val="70000"/>
              <a:buFont typeface="Wingdings" panose="05000000000000000000" pitchFamily="2" charset="2"/>
              <a:buChar char="n"/>
            </a:pPr>
            <a:r>
              <a:rPr lang="zh-CN" altLang="en-US" sz="1200" dirty="0">
                <a:ea typeface="楷体_GB2312" panose="02010609030101010101" pitchFamily="49" charset="-122"/>
              </a:rPr>
              <a:t>独立性问题主要分类：</a:t>
            </a:r>
            <a:endParaRPr lang="zh-CN" altLang="en-US"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对内独立性不够，需要解决的是发行人与控股股东、实际控制人（以下简称“公司控制权人”）及关联方之间的关系问题；</a:t>
            </a:r>
            <a:endParaRPr lang="zh-CN" altLang="en-US"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外部独立性不够，需要解决的是发行人与其商业伙伴之间的关系问题；</a:t>
            </a:r>
            <a:endParaRPr lang="zh-CN" altLang="en-US"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发行人是否具备独立经营能力，指在采购、生产、销售、知识产权使用、营业许可、土地厂房、财务运行、人员使用等经</a:t>
            </a:r>
            <a:endParaRPr lang="en-US" altLang="zh-CN" sz="1200" dirty="0">
              <a:ea typeface="楷体_GB2312" panose="02010609030101010101" pitchFamily="49" charset="-122"/>
            </a:endParaRPr>
          </a:p>
          <a:p>
            <a:pPr marL="180340" lvl="1">
              <a:lnSpc>
                <a:spcPct val="120000"/>
              </a:lnSpc>
              <a:spcBef>
                <a:spcPts val="300"/>
              </a:spcBef>
              <a:buClr>
                <a:schemeClr val="accent2"/>
              </a:buClr>
              <a:buSzPct val="70000"/>
            </a:pPr>
            <a:r>
              <a:rPr lang="zh-CN" altLang="en-US" sz="1200" dirty="0">
                <a:ea typeface="楷体_GB2312" panose="02010609030101010101" pitchFamily="49" charset="-122"/>
              </a:rPr>
              <a:t>营活动中的重大环节中，是否存在对公司控制权人及其控制的其它企业的重大依赖，是否存在对其他方（如主要供应商、主</a:t>
            </a:r>
            <a:endParaRPr lang="en-US" altLang="zh-CN" sz="1200" dirty="0">
              <a:ea typeface="楷体_GB2312" panose="02010609030101010101" pitchFamily="49" charset="-122"/>
            </a:endParaRPr>
          </a:p>
          <a:p>
            <a:pPr marL="180340" lvl="1">
              <a:lnSpc>
                <a:spcPct val="120000"/>
              </a:lnSpc>
              <a:spcBef>
                <a:spcPts val="300"/>
              </a:spcBef>
              <a:buClr>
                <a:schemeClr val="accent2"/>
              </a:buClr>
              <a:buSzPct val="70000"/>
            </a:pPr>
            <a:r>
              <a:rPr lang="zh-CN" altLang="en-US" sz="1200" dirty="0">
                <a:ea typeface="楷体_GB2312" panose="02010609030101010101" pitchFamily="49" charset="-122"/>
              </a:rPr>
              <a:t>要客户、核心技术提供方）的重大依赖，企业是否具有独立面向市场的议价和定价能力。</a:t>
            </a:r>
            <a:endParaRPr lang="zh-CN" altLang="en-US" sz="1200" dirty="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endPar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独立性要求：五独立“资产、人员、机构、财务、业务”</a:t>
            </a:r>
            <a:endParaRPr kumimoji="0" lang="en-US" altLang="zh-CN"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解决方案</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817245" lvl="2" indent="-179705">
              <a:lnSpc>
                <a:spcPct val="120000"/>
              </a:lnSpc>
              <a:spcBef>
                <a:spcPts val="300"/>
              </a:spcBef>
              <a:buClr>
                <a:srgbClr val="4C5663"/>
              </a:buClr>
              <a:buSzPct val="70000"/>
              <a:buFont typeface="Wingdings" panose="05000000000000000000" pitchFamily="2" charset="2"/>
              <a:buChar char="l"/>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整体上市；</a:t>
            </a:r>
            <a:endPar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817245" lvl="2" indent="-179705">
              <a:lnSpc>
                <a:spcPct val="120000"/>
              </a:lnSpc>
              <a:spcBef>
                <a:spcPts val="300"/>
              </a:spcBef>
              <a:buClr>
                <a:srgbClr val="4C5663"/>
              </a:buClr>
              <a:buSzPct val="70000"/>
              <a:buFont typeface="Wingdings" panose="05000000000000000000" pitchFamily="2" charset="2"/>
              <a:buChar char="l"/>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资产重组，收购或剥离；</a:t>
            </a:r>
            <a:endPar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endParaRPr>
          </a:p>
          <a:p>
            <a:pPr marL="817245" lvl="2" indent="-179705">
              <a:lnSpc>
                <a:spcPct val="120000"/>
              </a:lnSpc>
              <a:spcBef>
                <a:spcPts val="300"/>
              </a:spcBef>
              <a:buClr>
                <a:srgbClr val="4C5663"/>
              </a:buClr>
              <a:buSzPct val="70000"/>
              <a:buFont typeface="Wingdings" panose="05000000000000000000" pitchFamily="2" charset="2"/>
              <a:buChar char="l"/>
              <a:defRPr/>
            </a:pPr>
            <a:r>
              <a:rPr kumimoji="0" lang="zh-CN" altLang="en-US" sz="1200" b="0" i="0" u="none" strike="noStrike" kern="1200" cap="none" spc="0" normalizeH="0" baseline="0" noProof="0" dirty="0">
                <a:ln>
                  <a:noFill/>
                </a:ln>
                <a:solidFill>
                  <a:srgbClr val="000000"/>
                </a:solidFill>
                <a:effectLst/>
                <a:uLnTx/>
                <a:uFillTx/>
                <a:latin typeface="Arial" panose="020B0604020202020204"/>
                <a:ea typeface="楷体_GB2312" panose="02010609030101010101" pitchFamily="49" charset="-122"/>
                <a:cs typeface="+mn-cs"/>
              </a:rPr>
              <a:t>不允许通过募投解决。</a:t>
            </a:r>
            <a:endParaRPr lang="zh-CN" altLang="en-US" sz="1200" dirty="0">
              <a:ea typeface="楷体_GB2312" panose="02010609030101010101" pitchFamily="49"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同业竞争</a:t>
            </a:r>
            <a:endParaRPr lang="zh-CN" altLang="en-US" sz="2000" kern="1200" dirty="0">
              <a:solidFill>
                <a:srgbClr val="000000"/>
              </a:solidFill>
              <a:latin typeface="+mn-lt"/>
              <a:ea typeface="+mn-ea"/>
              <a:cs typeface="+mn-cs"/>
            </a:endParaRPr>
          </a:p>
        </p:txBody>
      </p:sp>
      <p:sp>
        <p:nvSpPr>
          <p:cNvPr id="3" name="文本占位符 5"/>
          <p:cNvSpPr txBox="1"/>
          <p:nvPr/>
        </p:nvSpPr>
        <p:spPr>
          <a:xfrm>
            <a:off x="583186" y="1169876"/>
            <a:ext cx="8739830" cy="26606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en-US" altLang="zh-CN" dirty="0"/>
              <a:t>IPO</a:t>
            </a:r>
            <a:r>
              <a:rPr lang="zh-CN" altLang="en-US" dirty="0"/>
              <a:t>对于同业竞争问题的要求（“利益冲突”、“转移公司利益”、“实质重于形式”）</a:t>
            </a:r>
            <a:endParaRPr lang="zh-CN" altLang="en-US" dirty="0"/>
          </a:p>
        </p:txBody>
      </p:sp>
      <p:sp>
        <p:nvSpPr>
          <p:cNvPr id="4" name="文本框 3"/>
          <p:cNvSpPr txBox="1"/>
          <p:nvPr/>
        </p:nvSpPr>
        <p:spPr>
          <a:xfrm>
            <a:off x="583085" y="1614892"/>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发行人不得与控股股东、实际控制人及其控制的其他企业存在同业竞争；</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不存在同业竞争是指与发行人与竞争方之间不存在相同、相似业务或者有相同相似业务但不存在竞争关系；</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发行人的控股股东、实际控制人应该作出避免同业竞争的承诺。</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5" name="文本占位符 5"/>
          <p:cNvSpPr txBox="1"/>
          <p:nvPr/>
        </p:nvSpPr>
        <p:spPr>
          <a:xfrm>
            <a:off x="583085" y="2587903"/>
            <a:ext cx="8739830" cy="26606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同业竞争的构成因素</a:t>
            </a:r>
            <a:endParaRPr lang="zh-CN" altLang="en-US" dirty="0"/>
          </a:p>
        </p:txBody>
      </p:sp>
      <p:sp>
        <p:nvSpPr>
          <p:cNvPr id="6" name="文本框 5"/>
          <p:cNvSpPr txBox="1"/>
          <p:nvPr/>
        </p:nvSpPr>
        <p:spPr>
          <a:xfrm>
            <a:off x="583085" y="2973847"/>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竞争方</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的构成：控股股东、实际控制人及其控制企业；当发行人的控股股东、实际控制人为自然人时，扩展至其直系亲属；</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对发行人有重大影响或者持股</a:t>
            </a:r>
            <a:r>
              <a:rPr kumimoji="1" lang="en-US" altLang="zh-CN" sz="1200" dirty="0">
                <a:solidFill>
                  <a:srgbClr val="000000"/>
                </a:solidFill>
                <a:latin typeface="Arial" panose="020B0604020202020204" pitchFamily="34" charset="0"/>
                <a:ea typeface="楷体_GB2312" panose="02010609030101010101" pitchFamily="49" charset="-122"/>
              </a:rPr>
              <a:t>5%</a:t>
            </a:r>
            <a:r>
              <a:rPr kumimoji="1" lang="zh-CN" altLang="en-US" sz="1200" dirty="0">
                <a:solidFill>
                  <a:srgbClr val="000000"/>
                </a:solidFill>
                <a:latin typeface="Arial" panose="020B0604020202020204" pitchFamily="34" charset="0"/>
                <a:ea typeface="楷体_GB2312" panose="02010609030101010101" pitchFamily="49" charset="-122"/>
              </a:rPr>
              <a:t>以上股东控制的企业；控股股东、实际控制人虽然不控股但能施加重大影响的企业；</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同业</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 ：只要发行人与竞争方有从事相同、相似业务的情况就构成 </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同业</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。虽然业务不具替代性</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但拥有共同采购或销售渠</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道等对独立性有重大影响的事项也有可能被认定为 </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同业</a:t>
            </a:r>
            <a:r>
              <a:rPr kumimoji="1" lang="en-US" altLang="zh-CN" sz="1200" dirty="0">
                <a:solidFill>
                  <a:srgbClr val="000000"/>
                </a:solidFill>
                <a:latin typeface="Arial" panose="020B0604020202020204" pitchFamily="34" charset="0"/>
                <a:ea typeface="楷体_GB2312" panose="02010609030101010101" pitchFamily="49" charset="-122"/>
              </a:rPr>
              <a:t>”;</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竞争</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 ：审核方明确要求不能仅以经营区域、细分产品、细分市场的不同来认定不构成同业竞争。</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7" name="文本占位符 5"/>
          <p:cNvSpPr txBox="1"/>
          <p:nvPr/>
        </p:nvSpPr>
        <p:spPr>
          <a:xfrm>
            <a:off x="583085" y="4423768"/>
            <a:ext cx="8739830" cy="266069"/>
          </a:xfrm>
          <a:prstGeom prst="rect">
            <a:avLst/>
          </a:prstGeom>
          <a:solidFill>
            <a:schemeClr val="bg1">
              <a:lumMod val="85000"/>
            </a:schemeClr>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zh-CN" altLang="en-US" sz="1400" b="1" kern="0" dirty="0">
                <a:latin typeface="Arial" panose="020B0604020202020204"/>
                <a:ea typeface="楷体_GB2312" panose="02010609030101010101" pitchFamily="49" charset="-122"/>
              </a:rPr>
              <a:t>同业竞争的解决方案</a:t>
            </a:r>
            <a:endParaRPr lang="zh-CN" altLang="en-US" sz="1400" b="1" kern="0" dirty="0">
              <a:latin typeface="Arial" panose="020B0604020202020204"/>
              <a:ea typeface="楷体_GB2312" panose="02010609030101010101" pitchFamily="49" charset="-122"/>
            </a:endParaRPr>
          </a:p>
        </p:txBody>
      </p:sp>
      <p:sp>
        <p:nvSpPr>
          <p:cNvPr id="8" name="文本框 7"/>
          <p:cNvSpPr txBox="1"/>
          <p:nvPr/>
        </p:nvSpPr>
        <p:spPr>
          <a:xfrm>
            <a:off x="583085" y="4787955"/>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关</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停</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并</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转</a:t>
            </a:r>
            <a:r>
              <a:rPr kumimoji="1" lang="en-US" altLang="zh-CN" sz="1200" dirty="0">
                <a:solidFill>
                  <a:srgbClr val="000000"/>
                </a:solidFill>
                <a:latin typeface="Arial" panose="020B0604020202020204" pitchFamily="34" charset="0"/>
                <a:ea typeface="楷体_GB2312" panose="02010609030101010101" pitchFamily="49" charset="-122"/>
              </a:rPr>
              <a:t>” , </a:t>
            </a:r>
            <a:r>
              <a:rPr kumimoji="1" lang="zh-CN" altLang="en-US" sz="1200" dirty="0">
                <a:solidFill>
                  <a:srgbClr val="000000"/>
                </a:solidFill>
                <a:latin typeface="Arial" panose="020B0604020202020204" pitchFamily="34" charset="0"/>
                <a:ea typeface="楷体_GB2312" panose="02010609030101010101" pitchFamily="49" charset="-122"/>
              </a:rPr>
              <a:t>鼓励 </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并</a:t>
            </a:r>
            <a:r>
              <a:rPr kumimoji="1" lang="en-US" altLang="zh-CN" sz="1200" dirty="0">
                <a:solidFill>
                  <a:srgbClr val="000000"/>
                </a:solidFill>
                <a:latin typeface="Arial" panose="020B0604020202020204" pitchFamily="34" charset="0"/>
                <a:ea typeface="楷体_GB2312" panose="02010609030101010101" pitchFamily="49" charset="-122"/>
              </a:rPr>
              <a:t>” ;</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夫妻必须清理</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离婚从严</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夫妻其他亲属若在历史上区分的清楚</a:t>
            </a: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五独立、个案分析。</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关联交易</a:t>
            </a:r>
            <a:endParaRPr lang="zh-CN" altLang="en-US" sz="2000" kern="1200" dirty="0">
              <a:solidFill>
                <a:srgbClr val="000000"/>
              </a:solidFill>
              <a:latin typeface="+mn-lt"/>
              <a:ea typeface="+mn-ea"/>
              <a:cs typeface="+mn-cs"/>
            </a:endParaRPr>
          </a:p>
        </p:txBody>
      </p:sp>
      <p:sp>
        <p:nvSpPr>
          <p:cNvPr id="3" name="文本占位符 5"/>
          <p:cNvSpPr txBox="1"/>
          <p:nvPr/>
        </p:nvSpPr>
        <p:spPr>
          <a:xfrm>
            <a:off x="583186" y="1169876"/>
            <a:ext cx="8739830" cy="26606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关联交易审核集中体现了</a:t>
            </a:r>
            <a:r>
              <a:rPr lang="en-US" altLang="zh-CN" dirty="0"/>
              <a:t>A</a:t>
            </a:r>
            <a:r>
              <a:rPr lang="zh-CN" altLang="en-US" dirty="0"/>
              <a:t>股</a:t>
            </a:r>
            <a:r>
              <a:rPr lang="en-US" altLang="zh-CN" dirty="0"/>
              <a:t>IPO</a:t>
            </a:r>
            <a:r>
              <a:rPr lang="zh-CN" altLang="en-US" dirty="0"/>
              <a:t>三大审核理念</a:t>
            </a:r>
            <a:endParaRPr lang="zh-CN" altLang="en-US" dirty="0"/>
          </a:p>
        </p:txBody>
      </p:sp>
      <p:sp>
        <p:nvSpPr>
          <p:cNvPr id="4" name="文本框 3"/>
          <p:cNvSpPr txBox="1"/>
          <p:nvPr/>
        </p:nvSpPr>
        <p:spPr>
          <a:xfrm>
            <a:off x="583085" y="1554332"/>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对关联交易的审核历来是</a:t>
            </a:r>
            <a:r>
              <a:rPr kumimoji="1" lang="en-US" altLang="zh-CN" sz="1200" dirty="0">
                <a:solidFill>
                  <a:srgbClr val="000000"/>
                </a:solidFill>
                <a:latin typeface="Arial" panose="020B0604020202020204" pitchFamily="34" charset="0"/>
                <a:ea typeface="楷体_GB2312" panose="02010609030101010101" pitchFamily="49" charset="-122"/>
              </a:rPr>
              <a:t>A</a:t>
            </a:r>
            <a:r>
              <a:rPr kumimoji="1" lang="zh-CN" altLang="en-US" sz="1200" dirty="0">
                <a:solidFill>
                  <a:srgbClr val="000000"/>
                </a:solidFill>
                <a:latin typeface="Arial" panose="020B0604020202020204" pitchFamily="34" charset="0"/>
                <a:ea typeface="楷体_GB2312" panose="02010609030101010101" pitchFamily="49" charset="-122"/>
              </a:rPr>
              <a:t>股</a:t>
            </a:r>
            <a:r>
              <a:rPr kumimoji="1" lang="en-US" altLang="zh-CN" sz="1200" dirty="0">
                <a:solidFill>
                  <a:srgbClr val="000000"/>
                </a:solidFill>
                <a:latin typeface="Arial" panose="020B0604020202020204" pitchFamily="34" charset="0"/>
                <a:ea typeface="楷体_GB2312" panose="02010609030101010101" pitchFamily="49" charset="-122"/>
              </a:rPr>
              <a:t>IPO</a:t>
            </a:r>
            <a:r>
              <a:rPr kumimoji="1" lang="zh-CN" altLang="en-US" sz="1200" dirty="0">
                <a:solidFill>
                  <a:srgbClr val="000000"/>
                </a:solidFill>
                <a:latin typeface="Arial" panose="020B0604020202020204" pitchFamily="34" charset="0"/>
                <a:ea typeface="楷体_GB2312" panose="02010609030101010101" pitchFamily="49" charset="-122"/>
              </a:rPr>
              <a:t>审核的重点事项；</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实质性判断：关联方认定（规则交叉），公允性、对独立性的影响；</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风险导向审核：关联交易易舞弊，独立性造成影响；</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多因数综合：关联交易与公司治理、发行人内控机制建设、业绩的真实性等密切相关。</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5" name="文本占位符 5"/>
          <p:cNvSpPr txBox="1"/>
          <p:nvPr/>
        </p:nvSpPr>
        <p:spPr>
          <a:xfrm>
            <a:off x="583085" y="2774391"/>
            <a:ext cx="8739830" cy="26606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关联方的界定</a:t>
            </a:r>
            <a:endParaRPr lang="zh-CN" altLang="en-US" dirty="0"/>
          </a:p>
        </p:txBody>
      </p:sp>
      <p:sp>
        <p:nvSpPr>
          <p:cNvPr id="6" name="文本框 5"/>
          <p:cNvSpPr txBox="1"/>
          <p:nvPr/>
        </p:nvSpPr>
        <p:spPr>
          <a:xfrm>
            <a:off x="583085" y="3198537"/>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IPO</a:t>
            </a:r>
            <a:r>
              <a:rPr kumimoji="1" lang="zh-CN" altLang="en-US" sz="1200" dirty="0">
                <a:solidFill>
                  <a:srgbClr val="000000"/>
                </a:solidFill>
                <a:latin typeface="Arial" panose="020B0604020202020204" pitchFamily="34" charset="0"/>
                <a:ea typeface="楷体_GB2312" panose="02010609030101010101" pitchFamily="49" charset="-122"/>
              </a:rPr>
              <a:t>申报材料对关联方的界定应同时执行会计准则和证券监管规则规定的两套标准，并以其“并集”作为关联方的范围</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企业会计准则第 </a:t>
            </a:r>
            <a:r>
              <a:rPr kumimoji="1" lang="en-US" altLang="zh-CN" sz="1200" dirty="0">
                <a:solidFill>
                  <a:srgbClr val="000000"/>
                </a:solidFill>
                <a:latin typeface="Arial" panose="020B0604020202020204" pitchFamily="34" charset="0"/>
                <a:ea typeface="楷体_GB2312" panose="02010609030101010101" pitchFamily="49" charset="-122"/>
              </a:rPr>
              <a:t>36 </a:t>
            </a:r>
            <a:r>
              <a:rPr kumimoji="1" lang="zh-CN" altLang="en-US" sz="1200" dirty="0">
                <a:solidFill>
                  <a:srgbClr val="000000"/>
                </a:solidFill>
                <a:latin typeface="Arial" panose="020B0604020202020204" pitchFamily="34" charset="0"/>
                <a:ea typeface="楷体_GB2312" panose="02010609030101010101" pitchFamily="49" charset="-122"/>
              </a:rPr>
              <a:t>号</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关联方披露</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股票上市规则</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上市公司信息披露管理办法</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存在可能导致公司利益转移的其他关系也可能构成关联方，这一界定带有很大的实质性判断成分；</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国家控股的企业之间不仅因为同受国家控股而具有关联关系。</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7" name="文本占位符 5"/>
          <p:cNvSpPr txBox="1"/>
          <p:nvPr/>
        </p:nvSpPr>
        <p:spPr>
          <a:xfrm>
            <a:off x="583085" y="4363208"/>
            <a:ext cx="8739830" cy="266069"/>
          </a:xfrm>
          <a:prstGeom prst="rect">
            <a:avLst/>
          </a:prstGeom>
          <a:solidFill>
            <a:schemeClr val="bg1">
              <a:lumMod val="85000"/>
            </a:schemeClr>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zh-CN" altLang="en-US" sz="1400" b="1" kern="0" dirty="0">
                <a:latin typeface="Arial" panose="020B0604020202020204"/>
                <a:ea typeface="楷体_GB2312" panose="02010609030101010101" pitchFamily="49" charset="-122"/>
              </a:rPr>
              <a:t>关联交易的界定</a:t>
            </a:r>
            <a:endParaRPr lang="zh-CN" altLang="en-US" sz="1400" b="1" kern="0" dirty="0">
              <a:latin typeface="Arial" panose="020B0604020202020204"/>
              <a:ea typeface="楷体_GB2312" panose="02010609030101010101" pitchFamily="49" charset="-122"/>
            </a:endParaRPr>
          </a:p>
        </p:txBody>
      </p:sp>
      <p:sp>
        <p:nvSpPr>
          <p:cNvPr id="8" name="文本框 7"/>
          <p:cNvSpPr txBox="1"/>
          <p:nvPr/>
        </p:nvSpPr>
        <p:spPr>
          <a:xfrm>
            <a:off x="583085" y="4727395"/>
            <a:ext cx="8739830" cy="1365430"/>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购买或者出售资产；对外投资（含委托理财、委托贷款等）；提供财务资助；提供担保；租入或者租出资产；委托或者受托</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管理资产和业务；赠与或者受赠资产；债权、债务重组；签订许可使用协议；转让或者受让研究与开发项目；购买原材料、</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燃料、动力；销售产品、商品；提供或者接受劳务；委托或者受托销售；在关联人财务公司存贷款；与关联人共同投资；其</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他通过约定可能引致资源或者义务转移的事项；</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实质重于形式（</a:t>
            </a:r>
            <a:r>
              <a:rPr kumimoji="1" lang="en-US" altLang="zh-CN" sz="1200" dirty="0">
                <a:solidFill>
                  <a:srgbClr val="000000"/>
                </a:solidFill>
                <a:latin typeface="Arial" panose="020B0604020202020204" pitchFamily="34" charset="0"/>
                <a:ea typeface="楷体_GB2312" panose="02010609030101010101" pitchFamily="49" charset="-122"/>
              </a:rPr>
              <a:t>0</a:t>
            </a:r>
            <a:r>
              <a:rPr kumimoji="1" lang="zh-CN" altLang="en-US" sz="1200" dirty="0">
                <a:solidFill>
                  <a:srgbClr val="000000"/>
                </a:solidFill>
                <a:latin typeface="Arial" panose="020B0604020202020204" pitchFamily="34" charset="0"/>
                <a:ea typeface="楷体_GB2312" panose="02010609030101010101" pitchFamily="49" charset="-122"/>
              </a:rPr>
              <a:t>对价的租赁等，“与关联人共同投资”，从第三方购买控股股东子公司股权）。</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关联交易（续）</a:t>
            </a:r>
            <a:endParaRPr lang="zh-CN" altLang="en-US" sz="2000" kern="1200" dirty="0">
              <a:solidFill>
                <a:srgbClr val="000000"/>
              </a:solidFill>
              <a:latin typeface="+mn-lt"/>
              <a:ea typeface="+mn-ea"/>
              <a:cs typeface="+mn-cs"/>
            </a:endParaRPr>
          </a:p>
        </p:txBody>
      </p:sp>
      <p:graphicFrame>
        <p:nvGraphicFramePr>
          <p:cNvPr id="5" name="表格 4"/>
          <p:cNvGraphicFramePr>
            <a:graphicFrameLocks noGrp="1"/>
          </p:cNvGraphicFramePr>
          <p:nvPr/>
        </p:nvGraphicFramePr>
        <p:xfrm>
          <a:off x="488950" y="1078029"/>
          <a:ext cx="8943808" cy="4860756"/>
        </p:xfrm>
        <a:graphic>
          <a:graphicData uri="http://schemas.openxmlformats.org/drawingml/2006/table">
            <a:tbl>
              <a:tblPr firstRow="1" bandRow="1">
                <a:tableStyleId>{5C22544A-7EE6-4342-B048-85BDC9FD1C3A}</a:tableStyleId>
              </a:tblPr>
              <a:tblGrid>
                <a:gridCol w="1682435"/>
                <a:gridCol w="1530002"/>
                <a:gridCol w="5731371"/>
              </a:tblGrid>
              <a:tr h="347196">
                <a:tc gridSpan="2">
                  <a:txBody>
                    <a:bodyPr/>
                    <a:lstStyle/>
                    <a:p>
                      <a:pPr algn="ctr">
                        <a:spcAft>
                          <a:spcPts val="0"/>
                        </a:spcAft>
                      </a:pPr>
                      <a:r>
                        <a:rPr lang="zh-CN" altLang="en-US" sz="1200" kern="100" dirty="0">
                          <a:effectLst/>
                        </a:rPr>
                        <a:t>审核关注点</a:t>
                      </a:r>
                      <a:endParaRPr lang="zh-CN" altLang="en-US" sz="1200" kern="100" dirty="0">
                        <a:effectLst/>
                      </a:endParaRPr>
                    </a:p>
                  </a:txBody>
                  <a:tcPr marL="36000" marR="36000" marT="36000" marB="36000" anchor="ctr">
                    <a:lnL w="12700" cmpd="sng">
                      <a:noFill/>
                    </a:lnL>
                    <a:lnR w="9525"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C01C20"/>
                    </a:solidFill>
                  </a:tcPr>
                </a:tc>
                <a:tc hMerge="1">
                  <a:tcPr marL="36000" marR="36000"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2"/>
                    </a:solidFill>
                  </a:tcPr>
                </a:tc>
                <a:tc>
                  <a:txBody>
                    <a:bodyPr/>
                    <a:lstStyle/>
                    <a:p>
                      <a:pPr algn="ctr">
                        <a:spcAft>
                          <a:spcPts val="0"/>
                        </a:spcAft>
                      </a:pPr>
                      <a:r>
                        <a:rPr lang="zh-CN" altLang="en-US" sz="1200" kern="100" dirty="0">
                          <a:effectLst/>
                        </a:rPr>
                        <a:t>要求</a:t>
                      </a:r>
                      <a:endParaRPr lang="zh-CN" sz="12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36000" marR="36000"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C01C20"/>
                    </a:solidFill>
                  </a:tcPr>
                </a:tc>
              </a:tr>
              <a:tr h="517034">
                <a:tc gridSpan="2">
                  <a:txBody>
                    <a:bodyPr/>
                    <a:lstStyle/>
                    <a:p>
                      <a:pPr algn="just">
                        <a:spcAft>
                          <a:spcPts val="0"/>
                        </a:spcAft>
                      </a:pPr>
                      <a:r>
                        <a:rPr lang="zh-CN" altLang="en-US" sz="1100" b="1" kern="100" dirty="0">
                          <a:solidFill>
                            <a:schemeClr val="dk1"/>
                          </a:solidFill>
                          <a:effectLst/>
                          <a:latin typeface="+mn-lt"/>
                          <a:ea typeface="+mn-ea"/>
                          <a:cs typeface="+mn-cs"/>
                        </a:rPr>
                        <a:t>关联交易的真实性</a:t>
                      </a:r>
                      <a:endParaRPr lang="zh-CN" altLang="en-US" sz="1100" b="1" kern="100" dirty="0">
                        <a:solidFill>
                          <a:schemeClr val="dk1"/>
                        </a:solidFill>
                        <a:effectLst/>
                        <a:latin typeface="+mn-lt"/>
                        <a:ea typeface="+mn-ea"/>
                        <a:cs typeface="+mn-cs"/>
                      </a:endParaRPr>
                    </a:p>
                  </a:txBody>
                  <a:tcPr marL="36000" marR="72000" marT="46800" marB="46800" anchor="ctr">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hMerge="1">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交易真实发生；且是出于发行人正常经营需要，不存在商业以外的目的与动机；</a:t>
                      </a:r>
                      <a:endParaRPr lang="zh-CN" altLang="en-US" sz="1100" kern="100" dirty="0">
                        <a:solidFill>
                          <a:schemeClr val="dk1"/>
                        </a:solidFill>
                        <a:effectLst/>
                        <a:latin typeface="+mn-lt"/>
                        <a:ea typeface="+mn-ea"/>
                        <a:cs typeface="+mn-cs"/>
                      </a:endParaRPr>
                    </a:p>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关联销售的商品被关联方实际使用或者实现了最终销售</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52988">
                <a:tc rowSpan="6">
                  <a:txBody>
                    <a:bodyPr/>
                    <a:lstStyle/>
                    <a:p>
                      <a:pPr algn="just">
                        <a:spcAft>
                          <a:spcPts val="0"/>
                        </a:spcAft>
                      </a:pPr>
                      <a:r>
                        <a:rPr lang="zh-CN" altLang="en-US" sz="1100" b="1" kern="100" dirty="0">
                          <a:effectLst/>
                        </a:rPr>
                        <a:t>对发行人独立性的影响</a:t>
                      </a:r>
                      <a:endParaRPr lang="zh-CN" altLang="en-US" sz="1100" b="1" kern="100" dirty="0">
                        <a:effectLst/>
                      </a:endParaRPr>
                    </a:p>
                  </a:txBody>
                  <a:tcPr marL="36000" marR="72000" marT="46800" marB="46800" anchor="ctr">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spcAft>
                          <a:spcPts val="0"/>
                        </a:spcAft>
                      </a:pPr>
                      <a:r>
                        <a:rPr lang="zh-CN" altLang="en-US" sz="1100" kern="100" dirty="0">
                          <a:effectLst/>
                        </a:rPr>
                        <a:t>必要性与合理性</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与关联方而非市场第三方进行该项交易具有商业合理性，是必要的</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vMerge="1">
                  <a:tcPr/>
                </a:tc>
                <a:tc>
                  <a:txBody>
                    <a:bodyPr/>
                    <a:lstStyle/>
                    <a:p>
                      <a:pPr algn="ctr">
                        <a:spcAft>
                          <a:spcPts val="0"/>
                        </a:spcAft>
                      </a:pPr>
                      <a:r>
                        <a:rPr lang="zh-CN" altLang="en-US" sz="1100" kern="100" dirty="0">
                          <a:effectLst/>
                        </a:rPr>
                        <a:t>可替代性</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是否可以通过非关联交易解决，即对关联方是否具有较强的依赖性</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517034">
                <a:tc vMerge="1">
                  <a:tcPr/>
                </a:tc>
                <a:tc>
                  <a:txBody>
                    <a:bodyPr/>
                    <a:lstStyle/>
                    <a:p>
                      <a:pPr marL="0" algn="ctr" defTabSz="990600" rtl="0" eaLnBrk="1" latinLnBrk="0" hangingPunct="1">
                        <a:spcAft>
                          <a:spcPts val="0"/>
                        </a:spcAft>
                      </a:pPr>
                      <a:r>
                        <a:rPr lang="zh-CN" altLang="en-US" sz="1100" kern="100" dirty="0">
                          <a:solidFill>
                            <a:schemeClr val="dk1"/>
                          </a:solidFill>
                          <a:effectLst/>
                          <a:latin typeface="+mn-lt"/>
                          <a:ea typeface="+mn-ea"/>
                          <a:cs typeface="+mn-cs"/>
                        </a:rPr>
                        <a:t>重要性</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按照性质（经常性关联交易与偶发性关联交易）分别考察，对于在销售、采购等核心业务环节发生的经常性关联交易更加重视</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vMerge="1">
                  <a:tcPr/>
                </a:tc>
                <a:tc>
                  <a:txBody>
                    <a:bodyPr/>
                    <a:lstStyle/>
                    <a:p>
                      <a:pPr marL="0" algn="ctr" defTabSz="990600" rtl="0" eaLnBrk="1" latinLnBrk="0" hangingPunct="1">
                        <a:spcAft>
                          <a:spcPts val="0"/>
                        </a:spcAft>
                      </a:pPr>
                      <a:r>
                        <a:rPr lang="zh-CN" altLang="en-US" sz="1100" kern="100" dirty="0">
                          <a:solidFill>
                            <a:schemeClr val="dk1"/>
                          </a:solidFill>
                          <a:effectLst/>
                          <a:latin typeface="+mn-lt"/>
                          <a:ea typeface="+mn-ea"/>
                          <a:cs typeface="+mn-cs"/>
                        </a:rPr>
                        <a:t>比例</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既考察该关联交易占发行人同类业务的比例，也考察该关联交易占交易对方的比例</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vMerge="1">
                  <a:tcPr/>
                </a:tc>
                <a:tc>
                  <a:txBody>
                    <a:bodyPr/>
                    <a:lstStyle/>
                    <a:p>
                      <a:pPr marL="0" algn="ctr" defTabSz="990600" rtl="0" eaLnBrk="1" latinLnBrk="0" hangingPunct="1">
                        <a:spcAft>
                          <a:spcPts val="0"/>
                        </a:spcAft>
                      </a:pPr>
                      <a:r>
                        <a:rPr lang="zh-CN" altLang="en-US" sz="1100" kern="100" dirty="0">
                          <a:solidFill>
                            <a:schemeClr val="dk1"/>
                          </a:solidFill>
                          <a:effectLst/>
                          <a:latin typeface="+mn-lt"/>
                          <a:ea typeface="+mn-ea"/>
                          <a:cs typeface="+mn-cs"/>
                        </a:rPr>
                        <a:t>对业绩的影响</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来自关联销售业务收入占发行人营业收入、毛利的比重</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vMerge="1">
                  <a:tcPr/>
                </a:tc>
                <a:tc>
                  <a:txBody>
                    <a:bodyPr/>
                    <a:lstStyle/>
                    <a:p>
                      <a:pPr marL="0" algn="ctr" defTabSz="990600" rtl="0" eaLnBrk="1" latinLnBrk="0" hangingPunct="1">
                        <a:spcAft>
                          <a:spcPts val="0"/>
                        </a:spcAft>
                      </a:pPr>
                      <a:r>
                        <a:rPr lang="zh-CN" altLang="en-US" sz="1100" kern="100" dirty="0">
                          <a:solidFill>
                            <a:schemeClr val="dk1"/>
                          </a:solidFill>
                          <a:effectLst/>
                          <a:latin typeface="+mn-lt"/>
                          <a:ea typeface="+mn-ea"/>
                          <a:cs typeface="+mn-cs"/>
                        </a:rPr>
                        <a:t>趋势</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该关联交易占发行人同类业务的比例与数量是否呈下降趋势</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rowSpan="2">
                  <a:txBody>
                    <a:bodyPr/>
                    <a:lstStyle/>
                    <a:p>
                      <a:pPr algn="just">
                        <a:spcAft>
                          <a:spcPts val="0"/>
                        </a:spcAft>
                      </a:pPr>
                      <a:r>
                        <a:rPr lang="zh-CN" altLang="en-US" sz="1100" b="1" kern="100" dirty="0">
                          <a:effectLst/>
                        </a:rPr>
                        <a:t>关联交易的公允性</a:t>
                      </a:r>
                      <a:endParaRPr lang="zh-CN" altLang="en-US" sz="1100" b="1" kern="100" dirty="0">
                        <a:effectLst/>
                      </a:endParaRPr>
                    </a:p>
                  </a:txBody>
                  <a:tcPr marL="36000" marR="72000" marT="46800" marB="46800" anchor="ctr">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spcAft>
                          <a:spcPts val="0"/>
                        </a:spcAft>
                      </a:pPr>
                      <a:r>
                        <a:rPr lang="zh-CN" altLang="en-US" sz="1100" kern="100" dirty="0">
                          <a:effectLst/>
                        </a:rPr>
                        <a:t>交易条件与定价</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交易价格的确定公允，且有足够的证据能够证明交易条件与交易价格的公允性</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314936">
                <a:tc vMerge="1">
                  <a:tcPr/>
                </a:tc>
                <a:tc>
                  <a:txBody>
                    <a:bodyPr/>
                    <a:lstStyle/>
                    <a:p>
                      <a:pPr algn="ctr">
                        <a:spcAft>
                          <a:spcPts val="0"/>
                        </a:spcAft>
                      </a:pPr>
                      <a:r>
                        <a:rPr lang="zh-CN" altLang="en-US" sz="1100" kern="100" dirty="0">
                          <a:effectLst/>
                        </a:rPr>
                        <a:t>毛利率</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来自关联销售的业务毛利率与非关联销售的业务毛利率没有显著差别</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412296">
                <a:tc rowSpan="3">
                  <a:txBody>
                    <a:bodyPr/>
                    <a:lstStyle/>
                    <a:p>
                      <a:pPr algn="just">
                        <a:spcAft>
                          <a:spcPts val="0"/>
                        </a:spcAft>
                      </a:pPr>
                      <a:r>
                        <a:rPr lang="zh-CN" altLang="en-US" sz="1100" b="1" kern="100" dirty="0">
                          <a:effectLst/>
                        </a:rPr>
                        <a:t>关联交易的合规性</a:t>
                      </a:r>
                      <a:endParaRPr lang="zh-CN" altLang="en-US" sz="1100" b="1" kern="100" dirty="0">
                        <a:effectLst/>
                      </a:endParaRPr>
                    </a:p>
                  </a:txBody>
                  <a:tcPr marL="36000" marR="72000" marT="46800" marB="46800" anchor="ctr">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spcAft>
                          <a:spcPts val="0"/>
                        </a:spcAft>
                      </a:pPr>
                      <a:r>
                        <a:rPr lang="zh-CN" altLang="en-US" sz="1100" kern="100" dirty="0">
                          <a:effectLst/>
                        </a:rPr>
                        <a:t>决策程序</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按照章程规定的程序予以决策与批准，关联方回避表决，独立董事发表意见</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412296">
                <a:tc vMerge="1">
                  <a:tcPr/>
                </a:tc>
                <a:tc>
                  <a:txBody>
                    <a:bodyPr/>
                    <a:lstStyle/>
                    <a:p>
                      <a:pPr algn="ctr">
                        <a:spcAft>
                          <a:spcPts val="0"/>
                        </a:spcAft>
                      </a:pPr>
                      <a:r>
                        <a:rPr lang="zh-CN" altLang="en-US" sz="1100" kern="100" dirty="0">
                          <a:effectLst/>
                        </a:rPr>
                        <a:t>充分披露</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按照相关监管要求真实、准确、完整地披露关联方与关联交易</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r h="412296">
                <a:tc vMerge="1">
                  <a:tcPr/>
                </a:tc>
                <a:tc>
                  <a:txBody>
                    <a:bodyPr/>
                    <a:lstStyle/>
                    <a:p>
                      <a:pPr algn="ctr">
                        <a:spcAft>
                          <a:spcPts val="0"/>
                        </a:spcAft>
                      </a:pPr>
                      <a:r>
                        <a:rPr lang="zh-CN" altLang="en-US" sz="1100" kern="100" dirty="0">
                          <a:effectLst/>
                        </a:rPr>
                        <a:t>会计处理</a:t>
                      </a:r>
                      <a:endParaRPr lang="zh-CN" altLang="en-US" sz="1100" kern="100" dirty="0">
                        <a:effectLst/>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179705" lvl="0" indent="-179705" algn="just" defTabSz="990600" rtl="0" eaLnBrk="1" latinLnBrk="0" hangingPunct="1">
                        <a:spcAft>
                          <a:spcPts val="0"/>
                        </a:spcAft>
                        <a:buClr>
                          <a:srgbClr val="C01C20"/>
                        </a:buClr>
                        <a:buSzPct val="70000"/>
                        <a:buFont typeface="Wingdings" panose="05000000000000000000" pitchFamily="2" charset="2"/>
                        <a:buChar char="n"/>
                        <a:tabLst>
                          <a:tab pos="457200" algn="l"/>
                        </a:tabLst>
                      </a:pPr>
                      <a:r>
                        <a:rPr lang="zh-CN" altLang="en-US" sz="1100" kern="100" dirty="0">
                          <a:solidFill>
                            <a:schemeClr val="dk1"/>
                          </a:solidFill>
                          <a:effectLst/>
                          <a:latin typeface="+mn-lt"/>
                          <a:ea typeface="+mn-ea"/>
                          <a:cs typeface="+mn-cs"/>
                        </a:rPr>
                        <a:t>严格按照会计准则相关要求进行会计处理</a:t>
                      </a:r>
                      <a:endParaRPr lang="zh-CN" altLang="en-US" sz="1100" kern="100" dirty="0">
                        <a:solidFill>
                          <a:schemeClr val="dk1"/>
                        </a:solidFill>
                        <a:effectLst/>
                        <a:latin typeface="+mn-lt"/>
                        <a:ea typeface="+mn-ea"/>
                        <a:cs typeface="+mn-cs"/>
                      </a:endParaRPr>
                    </a:p>
                  </a:txBody>
                  <a:tcPr marL="90000" marR="90000" marT="46800" marB="468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关联交易（续）</a:t>
            </a:r>
            <a:endParaRPr lang="zh-CN" altLang="en-US" sz="2000" kern="1200" dirty="0">
              <a:solidFill>
                <a:srgbClr val="000000"/>
              </a:solidFill>
              <a:latin typeface="+mn-lt"/>
              <a:ea typeface="+mn-ea"/>
              <a:cs typeface="+mn-cs"/>
            </a:endParaRPr>
          </a:p>
        </p:txBody>
      </p:sp>
      <p:sp>
        <p:nvSpPr>
          <p:cNvPr id="3" name="文本占位符 5"/>
          <p:cNvSpPr txBox="1"/>
          <p:nvPr/>
        </p:nvSpPr>
        <p:spPr>
          <a:xfrm>
            <a:off x="583186" y="1230036"/>
            <a:ext cx="8739830" cy="26606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关联交易审核的一些具体要求</a:t>
            </a:r>
            <a:endParaRPr lang="zh-CN" altLang="en-US" dirty="0"/>
          </a:p>
        </p:txBody>
      </p:sp>
      <p:sp>
        <p:nvSpPr>
          <p:cNvPr id="4" name="文本框 3"/>
          <p:cNvSpPr txBox="1"/>
          <p:nvPr/>
        </p:nvSpPr>
        <p:spPr>
          <a:xfrm>
            <a:off x="583085" y="1542300"/>
            <a:ext cx="8739830" cy="704849"/>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按照实质重于形式原则，只要可能存在利益输送就可能需要被确认为关联方；</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发行人重要控股子公司的参股股东列入重点核查范围。</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5" name="文本占位符 5"/>
          <p:cNvSpPr txBox="1"/>
          <p:nvPr/>
        </p:nvSpPr>
        <p:spPr>
          <a:xfrm>
            <a:off x="583085" y="2157242"/>
            <a:ext cx="8739830" cy="26606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对重要客户、供应商关联身份及交易真实性的核查</a:t>
            </a:r>
            <a:endParaRPr lang="zh-CN" altLang="en-US" dirty="0"/>
          </a:p>
        </p:txBody>
      </p:sp>
      <p:sp>
        <p:nvSpPr>
          <p:cNvPr id="6" name="文本框 5"/>
          <p:cNvSpPr txBox="1"/>
          <p:nvPr/>
        </p:nvSpPr>
        <p:spPr>
          <a:xfrm>
            <a:off x="583085" y="2494760"/>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从主体出发，通过对客户、供应商进行实地走访、信息比对，发现主要客户、供应商是否存在隐瞒关联关系的可能；</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从交易出发，对于报告期内重大异常、不合理交易（例如：明显不符合商业逻辑、报告期最后一期突然新出现的大客户</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等）充分关注和核查。</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
        <p:nvSpPr>
          <p:cNvPr id="7" name="文本占位符 5"/>
          <p:cNvSpPr txBox="1"/>
          <p:nvPr/>
        </p:nvSpPr>
        <p:spPr>
          <a:xfrm>
            <a:off x="583085" y="3378181"/>
            <a:ext cx="8739830" cy="266069"/>
          </a:xfrm>
          <a:prstGeom prst="rect">
            <a:avLst/>
          </a:prstGeom>
          <a:solidFill>
            <a:schemeClr val="bg1">
              <a:lumMod val="85000"/>
            </a:schemeClr>
          </a:solidFill>
        </p:spPr>
        <p:txBody>
          <a:bodyPr anchor="ctr" anchorCtr="0"/>
          <a:lstStyle>
            <a:lvl1pPr marL="150495" indent="-150495"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cs typeface="+mn-cs"/>
              </a:defRPr>
            </a:lvl1pPr>
            <a:lvl2pPr marL="641350" indent="-147320" algn="l" defTabSz="945515" rtl="0" eaLnBrk="0" fontAlgn="base" hangingPunct="0">
              <a:spcBef>
                <a:spcPct val="20000"/>
              </a:spcBef>
              <a:spcAft>
                <a:spcPct val="0"/>
              </a:spcAft>
              <a:buClr>
                <a:srgbClr val="003399"/>
              </a:buClr>
              <a:buSzPct val="50000"/>
              <a:buFont typeface="Wingdings" panose="05000000000000000000" pitchFamily="2" charset="2"/>
              <a:buChar char="n"/>
              <a:defRPr sz="1300">
                <a:solidFill>
                  <a:schemeClr val="tx1"/>
                </a:solidFill>
                <a:latin typeface="+mn-lt"/>
                <a:ea typeface="+mn-ea"/>
              </a:defRPr>
            </a:lvl2pPr>
            <a:lvl3pPr marL="1130935" indent="-156845" algn="l" defTabSz="945515" rtl="0" eaLnBrk="0" fontAlgn="base" hangingPunct="0">
              <a:spcBef>
                <a:spcPct val="20000"/>
              </a:spcBef>
              <a:spcAft>
                <a:spcPct val="0"/>
              </a:spcAft>
              <a:buClr>
                <a:srgbClr val="003399"/>
              </a:buClr>
              <a:buSzPct val="50000"/>
              <a:buFont typeface="Wingdings" panose="05000000000000000000" pitchFamily="2" charset="2"/>
              <a:buChar char="n"/>
              <a:defRPr sz="1100">
                <a:solidFill>
                  <a:schemeClr val="tx1"/>
                </a:solidFill>
                <a:latin typeface="+mn-lt"/>
                <a:ea typeface="+mn-ea"/>
              </a:defRPr>
            </a:lvl3pPr>
            <a:lvl4pPr marL="1541145" indent="-107950" algn="l" defTabSz="945515" rtl="0" eaLnBrk="0" fontAlgn="base" hangingPunct="0">
              <a:spcBef>
                <a:spcPct val="20000"/>
              </a:spcBef>
              <a:spcAft>
                <a:spcPct val="0"/>
              </a:spcAft>
              <a:buClr>
                <a:srgbClr val="003399"/>
              </a:buClr>
              <a:buSzPct val="50000"/>
              <a:buFont typeface="Wingdings" panose="05000000000000000000" pitchFamily="2" charset="2"/>
              <a:buChar char="n"/>
              <a:defRPr sz="900">
                <a:solidFill>
                  <a:schemeClr val="tx1"/>
                </a:solidFill>
                <a:latin typeface="+mn-lt"/>
                <a:ea typeface="+mn-ea"/>
              </a:defRPr>
            </a:lvl4pPr>
            <a:lvl5pPr marL="2023110" indent="-114300" algn="l" defTabSz="945515" rtl="0" eaLnBrk="0" fontAlgn="base" hangingPunct="0">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5pPr>
            <a:lvl6pPr marL="244729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6pPr>
            <a:lvl7pPr marL="286258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7pPr>
            <a:lvl8pPr marL="327787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8pPr>
            <a:lvl9pPr marL="3693160" indent="-123825" algn="l" defTabSz="954405" rtl="0" fontAlgn="base">
              <a:spcBef>
                <a:spcPct val="20000"/>
              </a:spcBef>
              <a:spcAft>
                <a:spcPct val="0"/>
              </a:spcAft>
              <a:buClr>
                <a:srgbClr val="003399"/>
              </a:buClr>
              <a:buSzPct val="50000"/>
              <a:buFont typeface="Wingdings" panose="05000000000000000000" pitchFamily="2" charset="2"/>
              <a:buChar char="n"/>
              <a:defRPr sz="800">
                <a:solidFill>
                  <a:schemeClr val="tx1"/>
                </a:solidFill>
                <a:latin typeface="+mn-lt"/>
                <a:ea typeface="+mn-ea"/>
              </a:defRPr>
            </a:lvl9pPr>
          </a:lstStyle>
          <a:p>
            <a:pPr marL="0" indent="0" algn="ctr">
              <a:spcBef>
                <a:spcPts val="0"/>
              </a:spcBef>
              <a:buNone/>
              <a:defRPr/>
            </a:pPr>
            <a:r>
              <a:rPr lang="zh-CN" altLang="en-US" sz="1400" b="1" kern="0" dirty="0">
                <a:latin typeface="Arial" panose="020B0604020202020204"/>
                <a:ea typeface="楷体_GB2312" panose="02010609030101010101" pitchFamily="49" charset="-122"/>
              </a:rPr>
              <a:t>关联交易的公允性论证</a:t>
            </a:r>
            <a:endParaRPr lang="zh-CN" altLang="en-US" sz="1400" b="1" kern="0" dirty="0">
              <a:latin typeface="Arial" panose="020B0604020202020204"/>
              <a:ea typeface="楷体_GB2312" panose="02010609030101010101" pitchFamily="49" charset="-122"/>
            </a:endParaRPr>
          </a:p>
        </p:txBody>
      </p:sp>
      <p:sp>
        <p:nvSpPr>
          <p:cNvPr id="9" name="文本框 8"/>
          <p:cNvSpPr txBox="1"/>
          <p:nvPr/>
        </p:nvSpPr>
        <p:spPr>
          <a:xfrm>
            <a:off x="583085" y="3705752"/>
            <a:ext cx="8739830" cy="1463348"/>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关联方交易中确定价格的几种方法，如：可比不可控价格、转售价格、成本加利润法等。</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企业会计准则</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关联方关系及其</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    </a:t>
            </a:r>
            <a:r>
              <a:rPr kumimoji="1" lang="zh-CN" altLang="en-US" sz="1200" dirty="0">
                <a:solidFill>
                  <a:srgbClr val="000000"/>
                </a:solidFill>
                <a:latin typeface="Arial" panose="020B0604020202020204" pitchFamily="34" charset="0"/>
                <a:ea typeface="楷体_GB2312" panose="02010609030101010101" pitchFamily="49" charset="-122"/>
              </a:rPr>
              <a:t>交易的披露</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没有提供交易的计价方法，但应在会计报表附注中说明关联交易的定价政策，包括</a:t>
            </a:r>
            <a:r>
              <a:rPr lang="zh-CN" altLang="en-US" sz="1200" dirty="0">
                <a:ea typeface="楷体_GB2312" panose="02010609030101010101" pitchFamily="49" charset="-122"/>
              </a:rPr>
              <a:t>：</a:t>
            </a:r>
            <a:endParaRPr lang="zh-CN" altLang="en-US"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关联交易定价方法，即是按市价、出厂价、协议价、成本价定价，还是按其他方式定价；</a:t>
            </a:r>
            <a:endParaRPr lang="en-US" altLang="zh-CN"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与非关联方的交易价格是否一致，即说明关联交易价格与非关联交易价格在定价时上下浮动的比例；</a:t>
            </a:r>
            <a:endParaRPr lang="en-US" altLang="zh-CN" sz="1200" dirty="0">
              <a:ea typeface="楷体_GB2312" panose="02010609030101010101" pitchFamily="49" charset="-122"/>
            </a:endParaRPr>
          </a:p>
          <a:p>
            <a:pPr marL="360045" lvl="1" indent="-179705">
              <a:lnSpc>
                <a:spcPct val="120000"/>
              </a:lnSpc>
              <a:spcBef>
                <a:spcPts val="300"/>
              </a:spcBef>
              <a:buClr>
                <a:schemeClr val="accent2"/>
              </a:buClr>
              <a:buSzPct val="70000"/>
              <a:buFont typeface="Wingdings" panose="05000000000000000000" pitchFamily="2" charset="2"/>
              <a:buChar char="l"/>
            </a:pPr>
            <a:r>
              <a:rPr lang="zh-CN" altLang="en-US" sz="1200" dirty="0">
                <a:ea typeface="楷体_GB2312" panose="02010609030101010101" pitchFamily="49" charset="-122"/>
              </a:rPr>
              <a:t>关联方交易没有金额或只有象征性金额的交易情况。</a:t>
            </a:r>
            <a:endParaRPr lang="zh-CN" altLang="en-US" sz="1200" dirty="0">
              <a:ea typeface="楷体_GB2312" panose="02010609030101010101" pitchFamily="49" charset="-122"/>
            </a:endParaRPr>
          </a:p>
        </p:txBody>
      </p:sp>
      <p:sp>
        <p:nvSpPr>
          <p:cNvPr id="10" name="文本占位符 5"/>
          <p:cNvSpPr txBox="1"/>
          <p:nvPr/>
        </p:nvSpPr>
        <p:spPr>
          <a:xfrm>
            <a:off x="583085" y="5169100"/>
            <a:ext cx="8739830" cy="53383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对关联交易占比数量的要求 </a:t>
            </a:r>
            <a:r>
              <a:rPr lang="en-US" altLang="zh-CN" dirty="0"/>
              <a:t>30%</a:t>
            </a:r>
            <a:r>
              <a:rPr lang="zh-CN" altLang="en-US" dirty="0"/>
              <a:t>仍然可以作为一个参考指标</a:t>
            </a:r>
            <a:endParaRPr lang="en-US" altLang="zh-CN" dirty="0"/>
          </a:p>
          <a:p>
            <a:r>
              <a:rPr lang="zh-CN" altLang="en-US" dirty="0"/>
              <a:t>重点关注“关联交易非关联化”：以转让的方式进行“非关联化</a:t>
            </a:r>
            <a:r>
              <a:rPr lang="en-US" altLang="zh-CN" dirty="0"/>
              <a:t>”</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标题 2"/>
          <p:cNvSpPr>
            <a:spLocks noGrp="1"/>
          </p:cNvSpPr>
          <p:nvPr>
            <p:ph type="title"/>
          </p:nvPr>
        </p:nvSpPr>
        <p:spPr/>
        <p:txBody>
          <a:bodyPr vert="horz" lIns="91440" tIns="45720" rIns="91440" bIns="45720" rtlCol="0" anchor="ctr">
            <a:noAutofit/>
          </a:bodyPr>
          <a:lstStyle/>
          <a:p>
            <a:r>
              <a:rPr lang="en-US" altLang="zh-CN" sz="2000" dirty="0" smtClean="0">
                <a:cs typeface="+mn-ea"/>
                <a:sym typeface="+mn-lt"/>
              </a:rPr>
              <a:t>1.1</a:t>
            </a:r>
            <a:r>
              <a:rPr lang="zh-CN" altLang="en-US" sz="2000" dirty="0" smtClean="0">
                <a:cs typeface="+mn-ea"/>
                <a:sym typeface="+mn-lt"/>
              </a:rPr>
              <a:t> 我国</a:t>
            </a:r>
            <a:r>
              <a:rPr lang="zh-CN" altLang="en-US" sz="2000" dirty="0">
                <a:cs typeface="+mn-ea"/>
                <a:sym typeface="+mn-lt"/>
              </a:rPr>
              <a:t>资本市场</a:t>
            </a:r>
            <a:r>
              <a:rPr lang="zh-CN" altLang="en-US" sz="2000" dirty="0" smtClean="0">
                <a:cs typeface="+mn-ea"/>
                <a:sym typeface="+mn-lt"/>
              </a:rPr>
              <a:t>体系</a:t>
            </a:r>
            <a:r>
              <a:rPr lang="en-US" altLang="zh-CN" sz="2000" dirty="0" smtClean="0">
                <a:cs typeface="+mn-ea"/>
                <a:sym typeface="+mn-lt"/>
              </a:rPr>
              <a:t>—</a:t>
            </a:r>
            <a:r>
              <a:rPr lang="zh-CN" altLang="en-US" sz="2000" dirty="0" smtClean="0">
                <a:cs typeface="+mn-ea"/>
                <a:sym typeface="+mn-lt"/>
              </a:rPr>
              <a:t>历史沿革</a:t>
            </a:r>
            <a:endParaRPr lang="zh-CN" altLang="en-US" sz="2000" dirty="0">
              <a:cs typeface="+mn-ea"/>
              <a:sym typeface="+mn-lt"/>
            </a:endParaRPr>
          </a:p>
        </p:txBody>
      </p:sp>
      <p:sp>
        <p:nvSpPr>
          <p:cNvPr id="8199" name="Rectangle 22"/>
          <p:cNvSpPr>
            <a:spLocks noChangeArrowheads="1"/>
          </p:cNvSpPr>
          <p:nvPr/>
        </p:nvSpPr>
        <p:spPr bwMode="auto">
          <a:xfrm>
            <a:off x="489000" y="1097130"/>
            <a:ext cx="758927" cy="4990593"/>
          </a:xfrm>
          <a:prstGeom prst="rect">
            <a:avLst/>
          </a:prstGeom>
          <a:solidFill>
            <a:srgbClr val="D20A10"/>
          </a:solidFill>
          <a:ln w="9525" algn="ctr">
            <a:noFill/>
            <a:miter lim="800000"/>
          </a:ln>
        </p:spPr>
        <p:txBody>
          <a:bodyPr vert="eaVert" lIns="115344" tIns="57673" rIns="115344" bIns="57673" anchor="ctr"/>
          <a:lstStyle/>
          <a:p>
            <a:pPr algn="ctr" eaLnBrk="0" hangingPunct="0">
              <a:lnSpc>
                <a:spcPct val="150000"/>
              </a:lnSpc>
              <a:spcBef>
                <a:spcPts val="545"/>
              </a:spcBef>
              <a:spcAft>
                <a:spcPts val="545"/>
              </a:spcAft>
              <a:buClr>
                <a:srgbClr val="003399"/>
              </a:buClr>
              <a:buSzPct val="100000"/>
            </a:pPr>
            <a:r>
              <a:rPr lang="zh-CN" altLang="en-US" sz="1600" b="1" dirty="0">
                <a:solidFill>
                  <a:srgbClr val="EAEAEA"/>
                </a:solidFill>
                <a:latin typeface="+mn-lt"/>
                <a:ea typeface="+mn-ea"/>
                <a:cs typeface="+mn-ea"/>
                <a:sym typeface="+mn-lt"/>
              </a:rPr>
              <a:t>我国资本市场体系</a:t>
            </a:r>
            <a:endParaRPr lang="zh-CN" altLang="en-US" sz="1600" b="1" dirty="0">
              <a:solidFill>
                <a:srgbClr val="EAEAEA"/>
              </a:solidFill>
              <a:latin typeface="+mn-lt"/>
              <a:ea typeface="+mn-ea"/>
              <a:cs typeface="+mn-ea"/>
              <a:sym typeface="+mn-lt"/>
            </a:endParaRPr>
          </a:p>
        </p:txBody>
      </p:sp>
      <p:sp>
        <p:nvSpPr>
          <p:cNvPr id="8197" name="Text Box 9"/>
          <p:cNvSpPr txBox="1">
            <a:spLocks noChangeArrowheads="1"/>
          </p:cNvSpPr>
          <p:nvPr/>
        </p:nvSpPr>
        <p:spPr bwMode="auto">
          <a:xfrm>
            <a:off x="4369011" y="1097130"/>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algn="just"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smtClean="0">
                <a:solidFill>
                  <a:schemeClr val="tx1"/>
                </a:solidFill>
                <a:latin typeface="+mn-lt"/>
                <a:ea typeface="+mn-ea"/>
                <a:cs typeface="+mn-ea"/>
                <a:sym typeface="+mn-lt"/>
              </a:rPr>
              <a:t>1990</a:t>
            </a:r>
            <a:r>
              <a:rPr lang="zh-CN" altLang="en-US" sz="1300" dirty="0">
                <a:solidFill>
                  <a:schemeClr val="tx1"/>
                </a:solidFill>
                <a:latin typeface="+mn-lt"/>
                <a:ea typeface="+mn-ea"/>
                <a:cs typeface="+mn-ea"/>
                <a:sym typeface="+mn-lt"/>
              </a:rPr>
              <a:t>年分别于上海、深圳设立，目标企业为大型成熟企业，致力打造成中国蓝筹股</a:t>
            </a:r>
            <a:r>
              <a:rPr lang="zh-CN" altLang="en-US" sz="1300" dirty="0" smtClean="0">
                <a:solidFill>
                  <a:schemeClr val="tx1"/>
                </a:solidFill>
                <a:latin typeface="+mn-lt"/>
                <a:ea typeface="+mn-ea"/>
                <a:cs typeface="+mn-ea"/>
                <a:sym typeface="+mn-lt"/>
              </a:rPr>
              <a:t>市场</a:t>
            </a:r>
            <a:endParaRPr lang="zh-CN" altLang="en-US" sz="1300" dirty="0">
              <a:solidFill>
                <a:schemeClr val="tx1"/>
              </a:solidFill>
              <a:latin typeface="+mn-lt"/>
              <a:ea typeface="+mn-ea"/>
              <a:cs typeface="+mn-ea"/>
              <a:sym typeface="+mn-lt"/>
            </a:endParaRPr>
          </a:p>
        </p:txBody>
      </p:sp>
      <p:sp>
        <p:nvSpPr>
          <p:cNvPr id="8198" name="Rectangle 10"/>
          <p:cNvSpPr>
            <a:spLocks noChangeArrowheads="1"/>
          </p:cNvSpPr>
          <p:nvPr/>
        </p:nvSpPr>
        <p:spPr bwMode="auto">
          <a:xfrm>
            <a:off x="1382064" y="1097130"/>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dirty="0">
                <a:solidFill>
                  <a:schemeClr val="tx1"/>
                </a:solidFill>
                <a:latin typeface="+mn-lt"/>
                <a:ea typeface="+mn-ea"/>
                <a:cs typeface="+mn-ea"/>
                <a:sym typeface="+mn-lt"/>
              </a:rPr>
              <a:t>主板市场</a:t>
            </a:r>
            <a:endParaRPr lang="zh-CN" altLang="en-US" sz="1600" b="1" dirty="0">
              <a:solidFill>
                <a:schemeClr val="tx1"/>
              </a:solidFill>
              <a:latin typeface="+mn-lt"/>
              <a:ea typeface="+mn-ea"/>
              <a:cs typeface="+mn-ea"/>
              <a:sym typeface="+mn-lt"/>
            </a:endParaRPr>
          </a:p>
        </p:txBody>
      </p:sp>
      <p:sp>
        <p:nvSpPr>
          <p:cNvPr id="8216" name="AutoShape 15"/>
          <p:cNvSpPr>
            <a:spLocks noChangeArrowheads="1"/>
          </p:cNvSpPr>
          <p:nvPr/>
        </p:nvSpPr>
        <p:spPr bwMode="auto">
          <a:xfrm>
            <a:off x="3645321" y="1097130"/>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17" name="Rectangle 16"/>
          <p:cNvSpPr>
            <a:spLocks noChangeArrowheads="1"/>
          </p:cNvSpPr>
          <p:nvPr/>
        </p:nvSpPr>
        <p:spPr bwMode="auto">
          <a:xfrm>
            <a:off x="3428858" y="1097130"/>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01" name="Rectangle 10"/>
          <p:cNvSpPr>
            <a:spLocks noChangeArrowheads="1"/>
          </p:cNvSpPr>
          <p:nvPr/>
        </p:nvSpPr>
        <p:spPr bwMode="auto">
          <a:xfrm>
            <a:off x="1382064" y="1926320"/>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dirty="0">
                <a:solidFill>
                  <a:schemeClr val="tx1"/>
                </a:solidFill>
                <a:latin typeface="+mn-lt"/>
                <a:ea typeface="+mn-ea"/>
                <a:cs typeface="+mn-ea"/>
                <a:sym typeface="+mn-lt"/>
              </a:rPr>
              <a:t>中小板市场</a:t>
            </a:r>
            <a:endParaRPr lang="zh-CN" altLang="en-US" sz="1600" b="1" dirty="0">
              <a:solidFill>
                <a:schemeClr val="tx1"/>
              </a:solidFill>
              <a:latin typeface="+mn-lt"/>
              <a:ea typeface="+mn-ea"/>
              <a:cs typeface="+mn-ea"/>
              <a:sym typeface="+mn-lt"/>
            </a:endParaRPr>
          </a:p>
        </p:txBody>
      </p:sp>
      <p:sp>
        <p:nvSpPr>
          <p:cNvPr id="8204" name="Text Box 9"/>
          <p:cNvSpPr txBox="1">
            <a:spLocks noChangeArrowheads="1"/>
          </p:cNvSpPr>
          <p:nvPr/>
        </p:nvSpPr>
        <p:spPr bwMode="auto">
          <a:xfrm>
            <a:off x="4380871" y="1926320"/>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algn="just"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a:solidFill>
                  <a:schemeClr val="tx1"/>
                </a:solidFill>
                <a:latin typeface="+mn-lt"/>
                <a:ea typeface="+mn-ea"/>
                <a:cs typeface="+mn-ea"/>
                <a:sym typeface="+mn-lt"/>
              </a:rPr>
              <a:t>2004</a:t>
            </a:r>
            <a:r>
              <a:rPr lang="zh-CN" altLang="en-US" sz="1300" dirty="0">
                <a:solidFill>
                  <a:schemeClr val="tx1"/>
                </a:solidFill>
                <a:latin typeface="+mn-lt"/>
                <a:ea typeface="+mn-ea"/>
                <a:cs typeface="+mn-ea"/>
                <a:sym typeface="+mn-lt"/>
              </a:rPr>
              <a:t>年</a:t>
            </a:r>
            <a:r>
              <a:rPr lang="en-US" altLang="zh-CN" sz="1300" dirty="0">
                <a:solidFill>
                  <a:schemeClr val="tx1"/>
                </a:solidFill>
                <a:latin typeface="+mn-lt"/>
                <a:ea typeface="+mn-ea"/>
                <a:cs typeface="+mn-ea"/>
                <a:sym typeface="+mn-lt"/>
              </a:rPr>
              <a:t>5</a:t>
            </a:r>
            <a:r>
              <a:rPr lang="zh-CN" altLang="en-US" sz="1300" dirty="0">
                <a:solidFill>
                  <a:schemeClr val="tx1"/>
                </a:solidFill>
                <a:latin typeface="+mn-lt"/>
                <a:ea typeface="+mn-ea"/>
                <a:cs typeface="+mn-ea"/>
                <a:sym typeface="+mn-lt"/>
              </a:rPr>
              <a:t>月</a:t>
            </a:r>
            <a:r>
              <a:rPr lang="en-US" altLang="zh-CN" sz="1300" dirty="0">
                <a:solidFill>
                  <a:schemeClr val="tx1"/>
                </a:solidFill>
                <a:latin typeface="+mn-lt"/>
                <a:ea typeface="+mn-ea"/>
                <a:cs typeface="+mn-ea"/>
                <a:sym typeface="+mn-lt"/>
              </a:rPr>
              <a:t>17</a:t>
            </a:r>
            <a:r>
              <a:rPr lang="zh-CN" altLang="en-US" sz="1300" dirty="0">
                <a:solidFill>
                  <a:schemeClr val="tx1"/>
                </a:solidFill>
                <a:latin typeface="+mn-lt"/>
                <a:ea typeface="+mn-ea"/>
                <a:cs typeface="+mn-ea"/>
                <a:sym typeface="+mn-lt"/>
              </a:rPr>
              <a:t>日成立，为成熟的优秀中小企业提供融资服务，在交易、信息披露、指数设立等方面，保持独立性</a:t>
            </a:r>
            <a:r>
              <a:rPr lang="zh-CN" altLang="en-US" sz="1300" dirty="0" smtClean="0">
                <a:solidFill>
                  <a:schemeClr val="tx1"/>
                </a:solidFill>
                <a:latin typeface="+mn-lt"/>
                <a:ea typeface="+mn-ea"/>
                <a:cs typeface="+mn-ea"/>
                <a:sym typeface="+mn-lt"/>
              </a:rPr>
              <a:t>。目前</a:t>
            </a:r>
            <a:r>
              <a:rPr lang="zh-CN" altLang="en-US" sz="1300" dirty="0">
                <a:solidFill>
                  <a:schemeClr val="tx1"/>
                </a:solidFill>
                <a:latin typeface="+mn-lt"/>
                <a:ea typeface="+mn-ea"/>
                <a:cs typeface="+mn-ea"/>
                <a:sym typeface="+mn-lt"/>
              </a:rPr>
              <a:t>已与深交所主板完成合并，中小板成为</a:t>
            </a:r>
            <a:r>
              <a:rPr lang="zh-CN" altLang="en-US" sz="1300" dirty="0" smtClean="0">
                <a:solidFill>
                  <a:schemeClr val="tx1"/>
                </a:solidFill>
                <a:latin typeface="+mn-lt"/>
                <a:ea typeface="+mn-ea"/>
                <a:cs typeface="+mn-ea"/>
                <a:sym typeface="+mn-lt"/>
              </a:rPr>
              <a:t>历史</a:t>
            </a:r>
            <a:endParaRPr lang="zh-CN" altLang="en-US" sz="1300" dirty="0">
              <a:solidFill>
                <a:schemeClr val="tx1"/>
              </a:solidFill>
              <a:latin typeface="+mn-lt"/>
              <a:ea typeface="+mn-ea"/>
              <a:cs typeface="+mn-ea"/>
              <a:sym typeface="+mn-lt"/>
            </a:endParaRPr>
          </a:p>
        </p:txBody>
      </p:sp>
      <p:sp>
        <p:nvSpPr>
          <p:cNvPr id="8214" name="AutoShape 15"/>
          <p:cNvSpPr>
            <a:spLocks noChangeArrowheads="1"/>
          </p:cNvSpPr>
          <p:nvPr/>
        </p:nvSpPr>
        <p:spPr bwMode="auto">
          <a:xfrm>
            <a:off x="3645321" y="1926320"/>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15" name="Rectangle 16"/>
          <p:cNvSpPr>
            <a:spLocks noChangeArrowheads="1"/>
          </p:cNvSpPr>
          <p:nvPr/>
        </p:nvSpPr>
        <p:spPr bwMode="auto">
          <a:xfrm>
            <a:off x="3428858" y="1926320"/>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02" name="Rectangle 10"/>
          <p:cNvSpPr>
            <a:spLocks noChangeArrowheads="1"/>
          </p:cNvSpPr>
          <p:nvPr/>
        </p:nvSpPr>
        <p:spPr bwMode="auto">
          <a:xfrm>
            <a:off x="1370204" y="3660379"/>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a:solidFill>
                  <a:schemeClr val="tx1"/>
                </a:solidFill>
                <a:latin typeface="+mn-lt"/>
                <a:ea typeface="+mn-ea"/>
                <a:cs typeface="+mn-ea"/>
                <a:sym typeface="+mn-lt"/>
              </a:rPr>
              <a:t>创业板市场</a:t>
            </a:r>
            <a:endParaRPr lang="zh-CN" altLang="en-US" sz="1600" b="1">
              <a:solidFill>
                <a:schemeClr val="tx1"/>
              </a:solidFill>
              <a:latin typeface="+mn-lt"/>
              <a:ea typeface="+mn-ea"/>
              <a:cs typeface="+mn-ea"/>
              <a:sym typeface="+mn-lt"/>
            </a:endParaRPr>
          </a:p>
        </p:txBody>
      </p:sp>
      <p:sp>
        <p:nvSpPr>
          <p:cNvPr id="8206" name="Text Box 9"/>
          <p:cNvSpPr txBox="1">
            <a:spLocks noChangeArrowheads="1"/>
          </p:cNvSpPr>
          <p:nvPr/>
        </p:nvSpPr>
        <p:spPr bwMode="auto">
          <a:xfrm>
            <a:off x="4369011" y="3660379"/>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a:solidFill>
                  <a:schemeClr val="tx1"/>
                </a:solidFill>
                <a:latin typeface="+mn-lt"/>
                <a:ea typeface="+mn-ea"/>
                <a:cs typeface="+mn-ea"/>
                <a:sym typeface="+mn-lt"/>
              </a:rPr>
              <a:t>2009</a:t>
            </a:r>
            <a:r>
              <a:rPr lang="zh-CN" altLang="en-US" sz="1300" dirty="0">
                <a:solidFill>
                  <a:schemeClr val="tx1"/>
                </a:solidFill>
                <a:latin typeface="+mn-lt"/>
                <a:ea typeface="+mn-ea"/>
                <a:cs typeface="+mn-ea"/>
                <a:sym typeface="+mn-lt"/>
              </a:rPr>
              <a:t>年</a:t>
            </a:r>
            <a:r>
              <a:rPr lang="en-US" altLang="zh-CN" sz="1300" dirty="0">
                <a:solidFill>
                  <a:schemeClr val="tx1"/>
                </a:solidFill>
                <a:latin typeface="+mn-lt"/>
                <a:ea typeface="+mn-ea"/>
                <a:cs typeface="+mn-ea"/>
                <a:sym typeface="+mn-lt"/>
              </a:rPr>
              <a:t>10</a:t>
            </a:r>
            <a:r>
              <a:rPr lang="zh-CN" altLang="en-US" sz="1300" dirty="0">
                <a:solidFill>
                  <a:schemeClr val="tx1"/>
                </a:solidFill>
                <a:latin typeface="+mn-lt"/>
                <a:ea typeface="+mn-ea"/>
                <a:cs typeface="+mn-ea"/>
                <a:sym typeface="+mn-lt"/>
              </a:rPr>
              <a:t>月</a:t>
            </a:r>
            <a:r>
              <a:rPr lang="en-US" altLang="zh-CN" sz="1300" dirty="0">
                <a:solidFill>
                  <a:schemeClr val="tx1"/>
                </a:solidFill>
                <a:latin typeface="+mn-lt"/>
                <a:ea typeface="+mn-ea"/>
                <a:cs typeface="+mn-ea"/>
                <a:sym typeface="+mn-lt"/>
              </a:rPr>
              <a:t>30</a:t>
            </a:r>
            <a:r>
              <a:rPr lang="zh-CN" altLang="en-US" sz="1300" dirty="0">
                <a:solidFill>
                  <a:schemeClr val="tx1"/>
                </a:solidFill>
                <a:latin typeface="+mn-lt"/>
                <a:ea typeface="+mn-ea"/>
                <a:cs typeface="+mn-ea"/>
                <a:sym typeface="+mn-lt"/>
              </a:rPr>
              <a:t>日成立，为具有高成长性的高科技企业提供融资服务，致力成为中国企业创业创新的“助推器</a:t>
            </a:r>
            <a:r>
              <a:rPr lang="en-US" altLang="zh-CN" sz="1300" dirty="0">
                <a:solidFill>
                  <a:schemeClr val="tx1"/>
                </a:solidFill>
                <a:latin typeface="+mn-lt"/>
                <a:ea typeface="+mn-ea"/>
                <a:cs typeface="+mn-ea"/>
                <a:sym typeface="+mn-lt"/>
              </a:rPr>
              <a:t>”</a:t>
            </a:r>
            <a:endParaRPr lang="zh-CN" altLang="en-US" sz="1300" dirty="0">
              <a:solidFill>
                <a:schemeClr val="tx1"/>
              </a:solidFill>
              <a:latin typeface="+mn-lt"/>
              <a:ea typeface="+mn-ea"/>
              <a:cs typeface="+mn-ea"/>
              <a:sym typeface="+mn-lt"/>
            </a:endParaRPr>
          </a:p>
        </p:txBody>
      </p:sp>
      <p:sp>
        <p:nvSpPr>
          <p:cNvPr id="8212" name="AutoShape 15"/>
          <p:cNvSpPr>
            <a:spLocks noChangeArrowheads="1"/>
          </p:cNvSpPr>
          <p:nvPr/>
        </p:nvSpPr>
        <p:spPr bwMode="auto">
          <a:xfrm>
            <a:off x="3633461" y="3660379"/>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13" name="Rectangle 16"/>
          <p:cNvSpPr>
            <a:spLocks noChangeArrowheads="1"/>
          </p:cNvSpPr>
          <p:nvPr/>
        </p:nvSpPr>
        <p:spPr bwMode="auto">
          <a:xfrm>
            <a:off x="3416998" y="3660379"/>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03" name="Rectangle 10"/>
          <p:cNvSpPr>
            <a:spLocks noChangeArrowheads="1"/>
          </p:cNvSpPr>
          <p:nvPr/>
        </p:nvSpPr>
        <p:spPr bwMode="auto">
          <a:xfrm>
            <a:off x="1382064" y="4514794"/>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dirty="0">
                <a:solidFill>
                  <a:schemeClr val="tx1"/>
                </a:solidFill>
                <a:latin typeface="+mn-lt"/>
                <a:ea typeface="+mn-ea"/>
                <a:cs typeface="+mn-ea"/>
                <a:sym typeface="+mn-lt"/>
              </a:rPr>
              <a:t>科创板市场</a:t>
            </a:r>
            <a:endParaRPr lang="zh-CN" altLang="en-US" sz="1600" b="1" dirty="0">
              <a:solidFill>
                <a:schemeClr val="tx1"/>
              </a:solidFill>
              <a:latin typeface="+mn-lt"/>
              <a:ea typeface="+mn-ea"/>
              <a:cs typeface="+mn-ea"/>
              <a:sym typeface="+mn-lt"/>
            </a:endParaRPr>
          </a:p>
        </p:txBody>
      </p:sp>
      <p:sp>
        <p:nvSpPr>
          <p:cNvPr id="8207" name="Text Box 9"/>
          <p:cNvSpPr txBox="1">
            <a:spLocks noChangeArrowheads="1"/>
          </p:cNvSpPr>
          <p:nvPr/>
        </p:nvSpPr>
        <p:spPr bwMode="auto">
          <a:xfrm>
            <a:off x="4369011" y="4514794"/>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a:solidFill>
                  <a:schemeClr val="tx1"/>
                </a:solidFill>
                <a:latin typeface="+mn-lt"/>
                <a:ea typeface="+mn-ea"/>
                <a:cs typeface="+mn-ea"/>
                <a:sym typeface="+mn-lt"/>
              </a:rPr>
              <a:t>2018</a:t>
            </a:r>
            <a:r>
              <a:rPr lang="zh-CN" altLang="en-US" sz="1300" dirty="0">
                <a:solidFill>
                  <a:schemeClr val="tx1"/>
                </a:solidFill>
                <a:latin typeface="+mn-lt"/>
                <a:ea typeface="+mn-ea"/>
                <a:cs typeface="+mn-ea"/>
                <a:sym typeface="+mn-lt"/>
              </a:rPr>
              <a:t>年</a:t>
            </a:r>
            <a:r>
              <a:rPr lang="en-US" altLang="zh-CN" sz="1300" dirty="0">
                <a:solidFill>
                  <a:schemeClr val="tx1"/>
                </a:solidFill>
                <a:latin typeface="+mn-lt"/>
                <a:ea typeface="+mn-ea"/>
                <a:cs typeface="+mn-ea"/>
                <a:sym typeface="+mn-lt"/>
              </a:rPr>
              <a:t>11</a:t>
            </a:r>
            <a:r>
              <a:rPr lang="zh-CN" altLang="en-US" sz="1300" dirty="0">
                <a:solidFill>
                  <a:schemeClr val="tx1"/>
                </a:solidFill>
                <a:latin typeface="+mn-lt"/>
                <a:ea typeface="+mn-ea"/>
                <a:cs typeface="+mn-ea"/>
                <a:sym typeface="+mn-lt"/>
              </a:rPr>
              <a:t>月</a:t>
            </a:r>
            <a:r>
              <a:rPr lang="en-US" altLang="zh-CN" sz="1300" dirty="0">
                <a:solidFill>
                  <a:schemeClr val="tx1"/>
                </a:solidFill>
                <a:latin typeface="+mn-lt"/>
                <a:ea typeface="+mn-ea"/>
                <a:cs typeface="+mn-ea"/>
                <a:sym typeface="+mn-lt"/>
              </a:rPr>
              <a:t>5</a:t>
            </a:r>
            <a:r>
              <a:rPr lang="zh-CN" altLang="en-US" sz="1300" dirty="0">
                <a:solidFill>
                  <a:schemeClr val="tx1"/>
                </a:solidFill>
                <a:latin typeface="+mn-lt"/>
                <a:ea typeface="+mn-ea"/>
                <a:cs typeface="+mn-ea"/>
                <a:sym typeface="+mn-lt"/>
              </a:rPr>
              <a:t>日，习近平总书记提出设立科创板并试点注册制。科创板主要服务于符合国家发展战略、突破关键核心技术、市场认可度高的科创企业</a:t>
            </a:r>
            <a:endParaRPr lang="zh-CN" altLang="en-US" sz="1300" dirty="0">
              <a:solidFill>
                <a:schemeClr val="tx1"/>
              </a:solidFill>
              <a:latin typeface="+mn-lt"/>
              <a:ea typeface="+mn-ea"/>
              <a:cs typeface="+mn-ea"/>
              <a:sym typeface="+mn-lt"/>
            </a:endParaRPr>
          </a:p>
        </p:txBody>
      </p:sp>
      <p:sp>
        <p:nvSpPr>
          <p:cNvPr id="8210" name="AutoShape 15"/>
          <p:cNvSpPr>
            <a:spLocks noChangeArrowheads="1"/>
          </p:cNvSpPr>
          <p:nvPr/>
        </p:nvSpPr>
        <p:spPr bwMode="auto">
          <a:xfrm>
            <a:off x="3645321" y="4514794"/>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8211" name="Rectangle 16"/>
          <p:cNvSpPr>
            <a:spLocks noChangeArrowheads="1"/>
          </p:cNvSpPr>
          <p:nvPr/>
        </p:nvSpPr>
        <p:spPr bwMode="auto">
          <a:xfrm>
            <a:off x="3428858" y="4514794"/>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26" name="Rectangle 10"/>
          <p:cNvSpPr>
            <a:spLocks noChangeArrowheads="1"/>
          </p:cNvSpPr>
          <p:nvPr/>
        </p:nvSpPr>
        <p:spPr bwMode="auto">
          <a:xfrm>
            <a:off x="1382064" y="5369210"/>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dirty="0" smtClean="0">
                <a:solidFill>
                  <a:schemeClr val="tx1"/>
                </a:solidFill>
                <a:latin typeface="+mn-lt"/>
                <a:ea typeface="+mn-ea"/>
                <a:cs typeface="+mn-ea"/>
                <a:sym typeface="+mn-lt"/>
              </a:rPr>
              <a:t>北交所市场</a:t>
            </a:r>
            <a:endParaRPr lang="zh-CN" altLang="en-US" sz="1600" b="1" dirty="0">
              <a:solidFill>
                <a:schemeClr val="tx1"/>
              </a:solidFill>
              <a:latin typeface="+mn-lt"/>
              <a:ea typeface="+mn-ea"/>
              <a:cs typeface="+mn-ea"/>
              <a:sym typeface="+mn-lt"/>
            </a:endParaRPr>
          </a:p>
        </p:txBody>
      </p:sp>
      <p:sp>
        <p:nvSpPr>
          <p:cNvPr id="27" name="Text Box 9"/>
          <p:cNvSpPr txBox="1">
            <a:spLocks noChangeArrowheads="1"/>
          </p:cNvSpPr>
          <p:nvPr/>
        </p:nvSpPr>
        <p:spPr bwMode="auto">
          <a:xfrm>
            <a:off x="4369011" y="5369210"/>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a:cs typeface="+mn-ea"/>
              </a:rPr>
              <a:t>2021</a:t>
            </a:r>
            <a:r>
              <a:rPr lang="zh-CN" altLang="zh-CN" sz="1300" dirty="0">
                <a:cs typeface="+mn-ea"/>
              </a:rPr>
              <a:t>年</a:t>
            </a:r>
            <a:r>
              <a:rPr lang="en-US" altLang="zh-CN" sz="1300" dirty="0">
                <a:cs typeface="+mn-ea"/>
              </a:rPr>
              <a:t>11</a:t>
            </a:r>
            <a:r>
              <a:rPr lang="zh-CN" altLang="zh-CN" sz="1300" dirty="0">
                <a:cs typeface="+mn-ea"/>
              </a:rPr>
              <a:t>月北交所实行注册制</a:t>
            </a:r>
            <a:endParaRPr lang="zh-CN" altLang="en-US" sz="1300" dirty="0">
              <a:cs typeface="+mn-ea"/>
            </a:endParaRPr>
          </a:p>
        </p:txBody>
      </p:sp>
      <p:sp>
        <p:nvSpPr>
          <p:cNvPr id="28" name="AutoShape 15"/>
          <p:cNvSpPr>
            <a:spLocks noChangeArrowheads="1"/>
          </p:cNvSpPr>
          <p:nvPr/>
        </p:nvSpPr>
        <p:spPr bwMode="auto">
          <a:xfrm>
            <a:off x="3645321" y="5369210"/>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29" name="Rectangle 16"/>
          <p:cNvSpPr>
            <a:spLocks noChangeArrowheads="1"/>
          </p:cNvSpPr>
          <p:nvPr/>
        </p:nvSpPr>
        <p:spPr bwMode="auto">
          <a:xfrm>
            <a:off x="3428858" y="5369210"/>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25" name="Rectangle 10"/>
          <p:cNvSpPr>
            <a:spLocks noChangeArrowheads="1"/>
          </p:cNvSpPr>
          <p:nvPr/>
        </p:nvSpPr>
        <p:spPr bwMode="auto">
          <a:xfrm>
            <a:off x="1374531" y="2780735"/>
            <a:ext cx="1958706" cy="718513"/>
          </a:xfrm>
          <a:prstGeom prst="rect">
            <a:avLst/>
          </a:prstGeom>
          <a:solidFill>
            <a:srgbClr val="D0DAEA"/>
          </a:solidFill>
          <a:ln w="9525">
            <a:noFill/>
            <a:miter lim="800000"/>
          </a:ln>
        </p:spPr>
        <p:txBody>
          <a:bodyPr lIns="115222" tIns="57613" rIns="115222" bIns="57613" anchor="ctr" anchorCtr="1"/>
          <a:lstStyle/>
          <a:p>
            <a:pPr algn="ctr" defTabSz="1002665" eaLnBrk="0" hangingPunct="0">
              <a:lnSpc>
                <a:spcPct val="110000"/>
              </a:lnSpc>
              <a:spcBef>
                <a:spcPct val="50000"/>
              </a:spcBef>
              <a:buClr>
                <a:srgbClr val="003366"/>
              </a:buClr>
              <a:buSzPct val="50000"/>
            </a:pPr>
            <a:r>
              <a:rPr lang="zh-CN" altLang="en-US" sz="1600" b="1" dirty="0">
                <a:solidFill>
                  <a:schemeClr val="tx1"/>
                </a:solidFill>
                <a:latin typeface="+mn-lt"/>
                <a:ea typeface="+mn-ea"/>
                <a:cs typeface="+mn-ea"/>
                <a:sym typeface="+mn-lt"/>
              </a:rPr>
              <a:t>新三板市场</a:t>
            </a:r>
            <a:endParaRPr lang="zh-CN" altLang="en-US" sz="1600" b="1" dirty="0">
              <a:solidFill>
                <a:schemeClr val="tx1"/>
              </a:solidFill>
              <a:latin typeface="+mn-lt"/>
              <a:ea typeface="+mn-ea"/>
              <a:cs typeface="+mn-ea"/>
              <a:sym typeface="+mn-lt"/>
            </a:endParaRPr>
          </a:p>
        </p:txBody>
      </p:sp>
      <p:sp>
        <p:nvSpPr>
          <p:cNvPr id="30" name="Text Box 9"/>
          <p:cNvSpPr txBox="1">
            <a:spLocks noChangeArrowheads="1"/>
          </p:cNvSpPr>
          <p:nvPr/>
        </p:nvSpPr>
        <p:spPr bwMode="auto">
          <a:xfrm>
            <a:off x="4361478" y="2780735"/>
            <a:ext cx="5062372" cy="718513"/>
          </a:xfrm>
          <a:prstGeom prst="rect">
            <a:avLst/>
          </a:prstGeom>
          <a:solidFill>
            <a:schemeClr val="bg1">
              <a:lumMod val="95000"/>
            </a:schemeClr>
          </a:solidFill>
          <a:ln w="9525" algn="ctr">
            <a:noFill/>
            <a:miter lim="800000"/>
          </a:ln>
        </p:spPr>
        <p:txBody>
          <a:bodyPr lIns="115222" tIns="57613" rIns="115222" bIns="57613" anchor="ctr"/>
          <a:lstStyle/>
          <a:p>
            <a:pPr marL="285750" indent="-285750" defTabSz="1002665" hangingPunct="0">
              <a:lnSpc>
                <a:spcPct val="120000"/>
              </a:lnSpc>
              <a:spcBef>
                <a:spcPts val="600"/>
              </a:spcBef>
              <a:buClr>
                <a:srgbClr val="D20A10"/>
              </a:buClr>
              <a:buSzPct val="80000"/>
              <a:buFont typeface="Wingdings" panose="05000000000000000000" pitchFamily="2" charset="2"/>
              <a:buChar char="n"/>
            </a:pPr>
            <a:r>
              <a:rPr lang="en-US" altLang="zh-CN" sz="1300" dirty="0">
                <a:solidFill>
                  <a:schemeClr val="tx1"/>
                </a:solidFill>
                <a:latin typeface="+mn-lt"/>
                <a:ea typeface="+mn-ea"/>
                <a:cs typeface="+mn-ea"/>
                <a:sym typeface="+mn-lt"/>
              </a:rPr>
              <a:t>2006</a:t>
            </a:r>
            <a:r>
              <a:rPr lang="zh-CN" altLang="en-US" sz="1300" dirty="0">
                <a:solidFill>
                  <a:schemeClr val="tx1"/>
                </a:solidFill>
                <a:latin typeface="+mn-lt"/>
                <a:ea typeface="+mn-ea"/>
                <a:cs typeface="+mn-ea"/>
                <a:sym typeface="+mn-lt"/>
              </a:rPr>
              <a:t>年</a:t>
            </a:r>
            <a:r>
              <a:rPr lang="en-US" altLang="zh-CN" sz="1300" dirty="0">
                <a:solidFill>
                  <a:schemeClr val="tx1"/>
                </a:solidFill>
                <a:latin typeface="+mn-lt"/>
                <a:ea typeface="+mn-ea"/>
                <a:cs typeface="+mn-ea"/>
                <a:sym typeface="+mn-lt"/>
              </a:rPr>
              <a:t>1</a:t>
            </a:r>
            <a:r>
              <a:rPr lang="zh-CN" altLang="en-US" sz="1300" dirty="0">
                <a:solidFill>
                  <a:schemeClr val="tx1"/>
                </a:solidFill>
                <a:latin typeface="+mn-lt"/>
                <a:ea typeface="+mn-ea"/>
                <a:cs typeface="+mn-ea"/>
                <a:sym typeface="+mn-lt"/>
              </a:rPr>
              <a:t>月试点，为非上市公司提供的股权转让服务，其服务对象为中小型高新技术企业，为上市资源“孵化器”与“蓄水池”</a:t>
            </a:r>
            <a:endParaRPr lang="zh-CN" altLang="en-US" sz="1300" dirty="0">
              <a:solidFill>
                <a:schemeClr val="tx1"/>
              </a:solidFill>
              <a:latin typeface="+mn-lt"/>
              <a:ea typeface="+mn-ea"/>
              <a:cs typeface="+mn-ea"/>
              <a:sym typeface="+mn-lt"/>
            </a:endParaRPr>
          </a:p>
        </p:txBody>
      </p:sp>
      <p:sp>
        <p:nvSpPr>
          <p:cNvPr id="31" name="AutoShape 15"/>
          <p:cNvSpPr>
            <a:spLocks noChangeArrowheads="1"/>
          </p:cNvSpPr>
          <p:nvPr/>
        </p:nvSpPr>
        <p:spPr bwMode="auto">
          <a:xfrm>
            <a:off x="3637788" y="2780735"/>
            <a:ext cx="507566" cy="718513"/>
          </a:xfrm>
          <a:prstGeom prst="homePlate">
            <a:avLst>
              <a:gd name="adj" fmla="val 23528"/>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
        <p:nvSpPr>
          <p:cNvPr id="32" name="Rectangle 16"/>
          <p:cNvSpPr>
            <a:spLocks noChangeArrowheads="1"/>
          </p:cNvSpPr>
          <p:nvPr/>
        </p:nvSpPr>
        <p:spPr bwMode="auto">
          <a:xfrm>
            <a:off x="3421325" y="2780735"/>
            <a:ext cx="171677" cy="718513"/>
          </a:xfrm>
          <a:prstGeom prst="rect">
            <a:avLst/>
          </a:prstGeom>
          <a:solidFill>
            <a:srgbClr val="D0DAEA"/>
          </a:solidFill>
          <a:ln w="9525">
            <a:noFill/>
            <a:miter lim="800000"/>
          </a:ln>
        </p:spPr>
        <p:txBody>
          <a:bodyPr wrap="none" lIns="83320" tIns="41660" rIns="83320" bIns="41660" anchor="ctr"/>
          <a:lstStyle/>
          <a:p>
            <a:endParaRPr lang="zh-CN" altLang="en-US">
              <a:latin typeface="+mn-lt"/>
              <a:ea typeface="+mn-ea"/>
              <a:cs typeface="+mn-ea"/>
              <a:sym typeface="+mn-l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环保事项</a:t>
            </a:r>
            <a:endParaRPr lang="zh-CN" altLang="en-US" sz="2000" kern="1200" dirty="0">
              <a:solidFill>
                <a:srgbClr val="000000"/>
              </a:solidFill>
              <a:latin typeface="+mn-lt"/>
              <a:ea typeface="+mn-ea"/>
              <a:cs typeface="+mn-cs"/>
            </a:endParaRPr>
          </a:p>
        </p:txBody>
      </p:sp>
      <p:sp>
        <p:nvSpPr>
          <p:cNvPr id="3" name="文本占位符 5"/>
          <p:cNvSpPr txBox="1"/>
          <p:nvPr/>
        </p:nvSpPr>
        <p:spPr>
          <a:xfrm>
            <a:off x="583186" y="1169876"/>
            <a:ext cx="8739830" cy="266069"/>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en-US" altLang="zh-CN" dirty="0"/>
              <a:t>IPO</a:t>
            </a:r>
            <a:r>
              <a:rPr lang="zh-CN" altLang="en-US" dirty="0"/>
              <a:t>审核中对环保事项的要求</a:t>
            </a:r>
            <a:endParaRPr lang="zh-CN" altLang="en-US" dirty="0"/>
          </a:p>
        </p:txBody>
      </p:sp>
      <p:sp>
        <p:nvSpPr>
          <p:cNvPr id="4" name="文本框 3"/>
          <p:cNvSpPr txBox="1"/>
          <p:nvPr/>
        </p:nvSpPr>
        <p:spPr>
          <a:xfrm>
            <a:off x="827560" y="1550198"/>
            <a:ext cx="8334487"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发行人日常生产经营活动是否符合环保要求，是否受到过处罚。根据审核实践，如果受到过罚款以上的行政处罚就可能会</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    被界定为重大违法行为从而导致发行人三年内不能</a:t>
            </a:r>
            <a:r>
              <a:rPr kumimoji="1" lang="en-US" altLang="zh-CN" sz="1200" dirty="0">
                <a:solidFill>
                  <a:srgbClr val="000000"/>
                </a:solidFill>
                <a:latin typeface="Arial" panose="020B0604020202020204" pitchFamily="34" charset="0"/>
                <a:ea typeface="楷体_GB2312" panose="02010609030101010101" pitchFamily="49" charset="-122"/>
              </a:rPr>
              <a:t>IPO</a:t>
            </a:r>
            <a:r>
              <a:rPr kumimoji="1" lang="zh-CN" altLang="en-US" sz="1200" dirty="0">
                <a:solidFill>
                  <a:srgbClr val="000000"/>
                </a:solidFill>
                <a:latin typeface="Arial" panose="020B0604020202020204" pitchFamily="34" charset="0"/>
                <a:ea typeface="楷体_GB2312" panose="02010609030101010101" pitchFamily="49" charset="-122"/>
              </a:rPr>
              <a:t>，除非有相反证据（中介机构的相关说明及作出处罚的行政机关的</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l"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    证明等）认定该等行政处罚不构成重大违法。</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本次</a:t>
            </a:r>
            <a:r>
              <a:rPr kumimoji="1" lang="en-US" altLang="zh-CN" sz="1200" dirty="0">
                <a:solidFill>
                  <a:srgbClr val="000000"/>
                </a:solidFill>
                <a:latin typeface="Arial" panose="020B0604020202020204" pitchFamily="34" charset="0"/>
                <a:ea typeface="楷体_GB2312" panose="02010609030101010101" pitchFamily="49" charset="-122"/>
              </a:rPr>
              <a:t>IPO</a:t>
            </a:r>
            <a:r>
              <a:rPr kumimoji="1" lang="zh-CN" altLang="en-US" sz="1200" dirty="0">
                <a:solidFill>
                  <a:srgbClr val="000000"/>
                </a:solidFill>
                <a:latin typeface="Arial" panose="020B0604020202020204" pitchFamily="34" charset="0"/>
                <a:ea typeface="楷体_GB2312" panose="02010609030101010101" pitchFamily="49" charset="-122"/>
              </a:rPr>
              <a:t>的募集资金投资项目是否符合相关环保政策法规，是否已通过环境影响评价（环评）。</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发行人相关信息披露是否充分，特别是高危险、重污染行业发行人的信息披露情况</a:t>
            </a:r>
            <a:r>
              <a:rPr kumimoji="1" lang="en-US" altLang="zh-CN" sz="1200" dirty="0">
                <a:solidFill>
                  <a:srgbClr val="000000"/>
                </a:solidFill>
                <a:latin typeface="Arial" panose="020B0604020202020204" pitchFamily="34" charset="0"/>
                <a:ea typeface="楷体_GB2312" panose="02010609030101010101" pitchFamily="49" charset="-122"/>
              </a:rPr>
              <a:t>.</a:t>
            </a:r>
            <a:endParaRPr kumimoji="1" lang="en-US" altLang="zh-CN" sz="1200" dirty="0">
              <a:solidFill>
                <a:srgbClr val="000000"/>
              </a:solidFill>
              <a:latin typeface="Arial" panose="020B0604020202020204" pitchFamily="34" charset="0"/>
              <a:ea typeface="楷体_GB2312" panose="02010609030101010101" pitchFamily="49" charset="-122"/>
            </a:endParaRPr>
          </a:p>
        </p:txBody>
      </p:sp>
      <p:sp>
        <p:nvSpPr>
          <p:cNvPr id="5" name="文本占位符 5"/>
          <p:cNvSpPr txBox="1"/>
          <p:nvPr/>
        </p:nvSpPr>
        <p:spPr>
          <a:xfrm>
            <a:off x="583085" y="2952802"/>
            <a:ext cx="8739830" cy="266069"/>
          </a:xfrm>
          <a:prstGeom prst="rect">
            <a:avLst/>
          </a:prstGeom>
          <a:solidFill>
            <a:srgbClr val="4C5663"/>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zh-CN" altLang="en-US" dirty="0"/>
              <a:t>环保事项核查内容</a:t>
            </a:r>
            <a:r>
              <a:rPr lang="en-US" altLang="zh-CN" dirty="0"/>
              <a:t>——</a:t>
            </a:r>
            <a:r>
              <a:rPr lang="zh-CN" altLang="en-US" dirty="0"/>
              <a:t>目前趋严，按照重污染行业走的趋势越来越明显</a:t>
            </a:r>
            <a:endParaRPr lang="zh-CN" altLang="en-US" dirty="0"/>
          </a:p>
        </p:txBody>
      </p:sp>
      <p:sp>
        <p:nvSpPr>
          <p:cNvPr id="6" name="文本框 5"/>
          <p:cNvSpPr txBox="1"/>
          <p:nvPr/>
        </p:nvSpPr>
        <p:spPr>
          <a:xfrm>
            <a:off x="827560" y="3312837"/>
            <a:ext cx="8739830" cy="910306"/>
          </a:xfrm>
          <a:prstGeom prst="rect">
            <a:avLst/>
          </a:prstGeom>
          <a:noFill/>
        </p:spPr>
        <p:txBody>
          <a:bodyPr wrap="none" lIns="90000" tIns="46800" rIns="90000" bIns="46800" rtlCol="0" anchor="t" anchorCtr="0">
            <a:noAutofit/>
          </a:bodyPr>
          <a:lstStyle/>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报告期内建设项目和本次募集资金投资项目的环保合规性：环评与“三同时”要求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排污申报登记和排污许可证</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主要污染物总量控制</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污染物排放</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工业固体废物处置和危险废物</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环保设施运转情况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生产环节中的禁止性或重点防控物质情况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报告期内环保投入情况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企业环境保护的内控机制及对新环保法、新颁布的环保标准要求的落实情况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既往遵守环保法规的具体情况</a:t>
            </a:r>
            <a:endParaRPr kumimoji="1" lang="zh-CN" altLang="en-US" sz="1200" dirty="0">
              <a:solidFill>
                <a:srgbClr val="000000"/>
              </a:solidFill>
              <a:latin typeface="Arial" panose="020B0604020202020204" pitchFamily="34" charset="0"/>
              <a:ea typeface="楷体_GB2312" panose="02010609030101010101" pitchFamily="49"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“双高”目录产品核查</a:t>
            </a:r>
            <a:endParaRPr lang="zh-CN" altLang="en-US" sz="2000" kern="1200" dirty="0">
              <a:solidFill>
                <a:srgbClr val="000000"/>
              </a:solidFill>
              <a:latin typeface="+mn-lt"/>
              <a:ea typeface="+mn-ea"/>
              <a:cs typeface="+mn-cs"/>
            </a:endParaRPr>
          </a:p>
        </p:txBody>
      </p:sp>
      <p:sp>
        <p:nvSpPr>
          <p:cNvPr id="3" name="文本占位符 5"/>
          <p:cNvSpPr txBox="1"/>
          <p:nvPr/>
        </p:nvSpPr>
        <p:spPr>
          <a:xfrm>
            <a:off x="488950" y="1794585"/>
            <a:ext cx="8928100" cy="352005"/>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en-US" altLang="zh-CN" dirty="0"/>
              <a:t>IPO</a:t>
            </a:r>
            <a:r>
              <a:rPr lang="zh-CN" altLang="en-US" dirty="0"/>
              <a:t>审核中对于“双高”产品的常见问询</a:t>
            </a:r>
            <a:endParaRPr lang="zh-CN" altLang="en-US" dirty="0"/>
          </a:p>
        </p:txBody>
      </p:sp>
      <p:sp>
        <p:nvSpPr>
          <p:cNvPr id="4" name="文本框 3"/>
          <p:cNvSpPr txBox="1"/>
          <p:nvPr/>
        </p:nvSpPr>
        <p:spPr>
          <a:xfrm>
            <a:off x="488950" y="2158785"/>
            <a:ext cx="9099930" cy="3391711"/>
          </a:xfrm>
          <a:prstGeom prst="rect">
            <a:avLst/>
          </a:prstGeom>
          <a:noFill/>
        </p:spPr>
        <p:txBody>
          <a:bodyPr wrap="none" lIns="90000" tIns="46800" rIns="90000" bIns="46800" rtlCol="0" anchor="t" anchorCtr="0">
            <a:noAutofit/>
          </a:bodyPr>
          <a:lstStyle/>
          <a:p>
            <a:pPr marL="171450" marR="0" lvl="0" indent="-179705" algn="just"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b="1" dirty="0">
                <a:solidFill>
                  <a:srgbClr val="000000"/>
                </a:solidFill>
                <a:latin typeface="Arial" panose="020B0604020202020204" pitchFamily="34" charset="0"/>
                <a:ea typeface="楷体_GB2312" panose="02010609030101010101" pitchFamily="49" charset="-122"/>
              </a:rPr>
              <a:t>自</a:t>
            </a:r>
            <a:r>
              <a:rPr kumimoji="1" lang="en-US" altLang="zh-CN" sz="1200" b="1" dirty="0">
                <a:solidFill>
                  <a:srgbClr val="000000"/>
                </a:solidFill>
                <a:latin typeface="Arial" panose="020B0604020202020204" pitchFamily="34" charset="0"/>
                <a:ea typeface="楷体_GB2312" panose="02010609030101010101" pitchFamily="49" charset="-122"/>
              </a:rPr>
              <a:t>2020</a:t>
            </a:r>
            <a:r>
              <a:rPr kumimoji="1" lang="zh-CN" altLang="en-US" sz="1200" b="1" dirty="0">
                <a:solidFill>
                  <a:srgbClr val="000000"/>
                </a:solidFill>
                <a:latin typeface="Arial" panose="020B0604020202020204" pitchFamily="34" charset="0"/>
                <a:ea typeface="楷体_GB2312" panose="02010609030101010101" pitchFamily="49" charset="-122"/>
              </a:rPr>
              <a:t>年下半年起，与“双高”有关的问题开始普遍出现在化工行业</a:t>
            </a:r>
            <a:r>
              <a:rPr kumimoji="1" lang="en-US" altLang="zh-CN" sz="1200" b="1" dirty="0">
                <a:solidFill>
                  <a:srgbClr val="000000"/>
                </a:solidFill>
                <a:latin typeface="Arial" panose="020B0604020202020204" pitchFamily="34" charset="0"/>
                <a:ea typeface="楷体_GB2312" panose="02010609030101010101" pitchFamily="49" charset="-122"/>
              </a:rPr>
              <a:t>IPO</a:t>
            </a:r>
            <a:r>
              <a:rPr kumimoji="1" lang="zh-CN" altLang="en-US" sz="1200" b="1" dirty="0">
                <a:solidFill>
                  <a:srgbClr val="000000"/>
                </a:solidFill>
                <a:latin typeface="Arial" panose="020B0604020202020204" pitchFamily="34" charset="0"/>
                <a:ea typeface="楷体_GB2312" panose="02010609030101010101" pitchFamily="49" charset="-122"/>
              </a:rPr>
              <a:t>企业的问询函中，不同企业的问询内容具有较高的相似</a:t>
            </a:r>
            <a:endParaRPr kumimoji="1" lang="en-US" altLang="zh-CN" sz="1200" b="1"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b="1" dirty="0">
                <a:solidFill>
                  <a:srgbClr val="000000"/>
                </a:solidFill>
                <a:latin typeface="Arial" panose="020B0604020202020204" pitchFamily="34" charset="0"/>
                <a:ea typeface="楷体_GB2312" panose="02010609030101010101" pitchFamily="49" charset="-122"/>
              </a:rPr>
              <a:t>性</a:t>
            </a:r>
            <a:r>
              <a:rPr kumimoji="1" lang="zh-CN" altLang="en-US" sz="1200" dirty="0">
                <a:solidFill>
                  <a:srgbClr val="000000"/>
                </a:solidFill>
                <a:latin typeface="Arial" panose="020B0604020202020204" pitchFamily="34" charset="0"/>
                <a:ea typeface="楷体_GB2312" panose="02010609030101010101" pitchFamily="49" charset="-122"/>
              </a:rPr>
              <a:t>，主要问题汇总如下：</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1</a:t>
            </a:r>
            <a:r>
              <a:rPr kumimoji="1" lang="zh-CN" altLang="en-US" sz="1200" dirty="0">
                <a:solidFill>
                  <a:srgbClr val="000000"/>
                </a:solidFill>
                <a:latin typeface="Arial" panose="020B0604020202020204" pitchFamily="34" charset="0"/>
                <a:ea typeface="楷体_GB2312" panose="02010609030101010101" pitchFamily="49" charset="-122"/>
              </a:rPr>
              <a:t>、发行人生产的产品是否属于“高污染、高环境风险”产品名录中规定的高污染、高环境风险产品；</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2</a:t>
            </a:r>
            <a:r>
              <a:rPr kumimoji="1" lang="zh-CN" altLang="en-US" sz="1200" dirty="0">
                <a:solidFill>
                  <a:srgbClr val="000000"/>
                </a:solidFill>
                <a:latin typeface="Arial" panose="020B0604020202020204" pitchFamily="34" charset="0"/>
                <a:ea typeface="楷体_GB2312" panose="02010609030101010101" pitchFamily="49" charset="-122"/>
              </a:rPr>
              <a:t>、如发行人生产的产品涉及名录中的高污染、高环境风险产品，请说明相关产品所产生的收入及占发行人主营业务收入的比例，是</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否为发行人生产的主要产品；</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3</a:t>
            </a:r>
            <a:r>
              <a:rPr kumimoji="1" lang="zh-CN" altLang="en-US" sz="1200" dirty="0">
                <a:solidFill>
                  <a:srgbClr val="000000"/>
                </a:solidFill>
                <a:latin typeface="Arial" panose="020B0604020202020204" pitchFamily="34" charset="0"/>
                <a:ea typeface="楷体_GB2312" panose="02010609030101010101" pitchFamily="49" charset="-122"/>
              </a:rPr>
              <a:t>、</a:t>
            </a:r>
            <a:r>
              <a:rPr kumimoji="1" lang="zh-CN" altLang="en-US" sz="1200" b="1" dirty="0">
                <a:solidFill>
                  <a:srgbClr val="000000"/>
                </a:solidFill>
                <a:latin typeface="Arial" panose="020B0604020202020204" pitchFamily="34" charset="0"/>
                <a:ea typeface="楷体_GB2312" panose="02010609030101010101" pitchFamily="49" charset="-122"/>
              </a:rPr>
              <a:t>如发行人生产名录中的相关产品，请明确未来压降计划；</a:t>
            </a:r>
            <a:endParaRPr kumimoji="1" lang="zh-CN" altLang="en-US" sz="1200" b="1"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4</a:t>
            </a:r>
            <a:r>
              <a:rPr kumimoji="1" lang="zh-CN" altLang="en-US" sz="1200" dirty="0">
                <a:solidFill>
                  <a:srgbClr val="000000"/>
                </a:solidFill>
                <a:latin typeface="Arial" panose="020B0604020202020204" pitchFamily="34" charset="0"/>
                <a:ea typeface="楷体_GB2312" panose="02010609030101010101" pitchFamily="49" charset="-122"/>
              </a:rPr>
              <a:t>、对产品属于</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名录</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中“高环境风险”的，应满足环境风险防范措施要求、应急预案管理制度健全、近一年内未发生重大特大突</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发环境事件等要求；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5</a:t>
            </a:r>
            <a:r>
              <a:rPr kumimoji="1" lang="zh-CN" altLang="en-US" sz="1200" dirty="0">
                <a:solidFill>
                  <a:srgbClr val="000000"/>
                </a:solidFill>
                <a:latin typeface="Arial" panose="020B0604020202020204" pitchFamily="34" charset="0"/>
                <a:ea typeface="楷体_GB2312" panose="02010609030101010101" pitchFamily="49" charset="-122"/>
              </a:rPr>
              <a:t>、对产品属于</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名录</a:t>
            </a:r>
            <a:r>
              <a:rPr kumimoji="1" lang="en-US" altLang="zh-CN" sz="1200" dirty="0">
                <a:solidFill>
                  <a:srgbClr val="000000"/>
                </a:solidFill>
                <a:latin typeface="Arial" panose="020B0604020202020204" pitchFamily="34" charset="0"/>
                <a:ea typeface="楷体_GB2312" panose="02010609030101010101" pitchFamily="49" charset="-122"/>
              </a:rPr>
              <a:t>》</a:t>
            </a:r>
            <a:r>
              <a:rPr kumimoji="1" lang="zh-CN" altLang="en-US" sz="1200" dirty="0">
                <a:solidFill>
                  <a:srgbClr val="000000"/>
                </a:solidFill>
                <a:latin typeface="Arial" panose="020B0604020202020204" pitchFamily="34" charset="0"/>
                <a:ea typeface="楷体_GB2312" panose="02010609030101010101" pitchFamily="49" charset="-122"/>
              </a:rPr>
              <a:t>中“高污染”的，应满足国家或地方污染物排放标准及已出台的超低排放要求、达到行业清洁生产先进水平、</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近一年内无因环境违法行为受到重大处罚等要求；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6</a:t>
            </a:r>
            <a:r>
              <a:rPr kumimoji="1" lang="zh-CN" altLang="en-US" sz="1200" dirty="0">
                <a:solidFill>
                  <a:srgbClr val="000000"/>
                </a:solidFill>
                <a:latin typeface="Arial" panose="020B0604020202020204" pitchFamily="34" charset="0"/>
                <a:ea typeface="楷体_GB2312" panose="02010609030101010101" pitchFamily="49" charset="-122"/>
              </a:rPr>
              <a:t>、发行人是否满足环境风险防范措施要求，应急预案管理制度是否健全，近三年来是否发生过重大特大突发环境事件；</a:t>
            </a:r>
            <a:endParaRPr kumimoji="1" lang="zh-CN" altLang="en-US"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en-US" altLang="zh-CN" sz="1200" dirty="0">
                <a:solidFill>
                  <a:srgbClr val="000000"/>
                </a:solidFill>
                <a:latin typeface="Arial" panose="020B0604020202020204" pitchFamily="34" charset="0"/>
                <a:ea typeface="楷体_GB2312" panose="02010609030101010101" pitchFamily="49" charset="-122"/>
              </a:rPr>
              <a:t>7</a:t>
            </a:r>
            <a:r>
              <a:rPr kumimoji="1" lang="zh-CN" altLang="en-US" sz="1200" dirty="0">
                <a:solidFill>
                  <a:srgbClr val="000000"/>
                </a:solidFill>
                <a:latin typeface="Arial" panose="020B0604020202020204" pitchFamily="34" charset="0"/>
                <a:ea typeface="楷体_GB2312" panose="02010609030101010101" pitchFamily="49" charset="-122"/>
              </a:rPr>
              <a:t>、发行人是否满足国家或地方污染物排放标准及已出台的超低排放要求，是否达到行业清洁生产先进水平，近三年内有无因环境违</a:t>
            </a:r>
            <a:endParaRPr kumimoji="1" lang="en-US" altLang="zh-CN" sz="1200"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dirty="0">
                <a:solidFill>
                  <a:srgbClr val="000000"/>
                </a:solidFill>
                <a:latin typeface="Arial" panose="020B0604020202020204" pitchFamily="34" charset="0"/>
                <a:ea typeface="楷体_GB2312" panose="02010609030101010101" pitchFamily="49" charset="-122"/>
              </a:rPr>
              <a:t>法行为受到重大处罚。</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l"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endParaRPr kumimoji="1" lang="en-US" altLang="zh-CN" sz="1200" dirty="0">
              <a:solidFill>
                <a:srgbClr val="000000"/>
              </a:solidFill>
              <a:latin typeface="Arial" panose="020B0604020202020204" pitchFamily="34" charset="0"/>
              <a:ea typeface="楷体_GB2312" panose="02010609030101010101" pitchFamily="49" charset="-122"/>
            </a:endParaRPr>
          </a:p>
        </p:txBody>
      </p:sp>
      <p:sp>
        <p:nvSpPr>
          <p:cNvPr id="10" name="文本框 9"/>
          <p:cNvSpPr txBox="1"/>
          <p:nvPr/>
        </p:nvSpPr>
        <p:spPr>
          <a:xfrm>
            <a:off x="488950" y="1047252"/>
            <a:ext cx="8928100" cy="735138"/>
          </a:xfrm>
          <a:prstGeom prst="rect">
            <a:avLst/>
          </a:prstGeom>
          <a:solidFill>
            <a:srgbClr val="CCCCCC"/>
          </a:solidFill>
        </p:spPr>
        <p:txBody>
          <a:bodyPr wrap="square">
            <a:spAutoFit/>
          </a:bodyPr>
          <a:lstStyle/>
          <a:p>
            <a:pPr algn="just">
              <a:lnSpc>
                <a:spcPct val="120000"/>
              </a:lnSpc>
              <a:spcBef>
                <a:spcPts val="300"/>
              </a:spcBef>
              <a:buClr>
                <a:srgbClr val="C01C20"/>
              </a:buClr>
              <a:buSzPct val="70000"/>
              <a:defRPr/>
            </a:pPr>
            <a:r>
              <a:rPr kumimoji="1" lang="en-US" altLang="zh-CN" sz="1200" dirty="0">
                <a:solidFill>
                  <a:srgbClr val="000000"/>
                </a:solidFill>
              </a:rPr>
              <a:t>2022</a:t>
            </a:r>
            <a:r>
              <a:rPr kumimoji="1" lang="zh-CN" altLang="en-US" sz="1200" dirty="0">
                <a:solidFill>
                  <a:srgbClr val="000000"/>
                </a:solidFill>
              </a:rPr>
              <a:t>年初，某项目因“核心产品、募投项目、主要原材料均涉及‘</a:t>
            </a:r>
            <a:r>
              <a:rPr kumimoji="1" lang="zh-CN" altLang="en-US" sz="1200" b="1" dirty="0">
                <a:solidFill>
                  <a:srgbClr val="000000"/>
                </a:solidFill>
              </a:rPr>
              <a:t>高污染、高环境风险</a:t>
            </a:r>
            <a:r>
              <a:rPr kumimoji="1" lang="zh-CN" altLang="en-US" sz="1200" dirty="0">
                <a:solidFill>
                  <a:srgbClr val="000000"/>
                </a:solidFill>
              </a:rPr>
              <a:t>’产品且无法提出</a:t>
            </a:r>
            <a:r>
              <a:rPr kumimoji="1" lang="zh-CN" altLang="en-US" sz="1200" b="1" dirty="0">
                <a:solidFill>
                  <a:srgbClr val="000000"/>
                </a:solidFill>
              </a:rPr>
              <a:t>有效的压降方案</a:t>
            </a:r>
            <a:r>
              <a:rPr kumimoji="1" lang="zh-CN" altLang="en-US" sz="1200" dirty="0">
                <a:solidFill>
                  <a:srgbClr val="000000"/>
                </a:solidFill>
              </a:rPr>
              <a:t>”等原因，遗憾折戟证监会注册环节。同时，公开资料显示，近两年来，业务或产品涉及“高污染、高环境风险”的拟上市公司，在审核过程中均被关注到对“高污染、高环境风险”事项的应对措施。</a:t>
            </a:r>
            <a:endParaRPr kumimoji="1" lang="zh-CN" altLang="en-US" sz="1200" dirty="0">
              <a:solidFill>
                <a:srgbClr val="000000"/>
              </a:solidFill>
            </a:endParaRPr>
          </a:p>
        </p:txBody>
      </p:sp>
      <p:sp>
        <p:nvSpPr>
          <p:cNvPr id="11" name="文本框 10"/>
          <p:cNvSpPr txBox="1"/>
          <p:nvPr/>
        </p:nvSpPr>
        <p:spPr>
          <a:xfrm>
            <a:off x="488950" y="5496719"/>
            <a:ext cx="9029633" cy="735138"/>
          </a:xfrm>
          <a:prstGeom prst="rect">
            <a:avLst/>
          </a:prstGeom>
          <a:solidFill>
            <a:srgbClr val="CCCCCC"/>
          </a:solidFill>
        </p:spPr>
        <p:txBody>
          <a:bodyPr wrap="square">
            <a:spAutoFit/>
          </a:bodyPr>
          <a:lstStyle>
            <a:defPPr>
              <a:defRPr lang="zh-CN"/>
            </a:defPPr>
            <a:lvl1pPr algn="just">
              <a:lnSpc>
                <a:spcPct val="120000"/>
              </a:lnSpc>
              <a:spcBef>
                <a:spcPts val="300"/>
              </a:spcBef>
              <a:buClr>
                <a:srgbClr val="C01C20"/>
              </a:buClr>
              <a:buSzPct val="70000"/>
              <a:defRPr kumimoji="1" sz="1400">
                <a:solidFill>
                  <a:srgbClr val="000000"/>
                </a:solidFill>
              </a:defRPr>
            </a:lvl1pPr>
          </a:lstStyle>
          <a:p>
            <a:r>
              <a:rPr lang="zh-CN" altLang="en-US" sz="1200" dirty="0"/>
              <a:t>几乎所有针对“双高”产品的问询中，均提到了“压降计划”，也有拟上市公司因“未能制定压降方案”而未能完成注册审核。而就此问题被问询的拟上市公司中，除“双高”产品占企业营业收入比重极低的少数情况外，其他企业均采取了制定压降计划或进行产品转化的解决措施。</a:t>
            </a:r>
            <a:endParaRPr lang="zh-CN" altLang="en-US" sz="1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95250"/>
            <a:ext cx="9417050" cy="704849"/>
          </a:xfrm>
        </p:spPr>
        <p:txBody>
          <a:bodyPr/>
          <a:lstStyle/>
          <a:p>
            <a:r>
              <a:rPr lang="en-US" altLang="zh-CN" sz="2000" kern="1200" dirty="0" smtClean="0">
                <a:solidFill>
                  <a:srgbClr val="000000"/>
                </a:solidFill>
                <a:latin typeface="+mn-lt"/>
                <a:ea typeface="+mn-ea"/>
                <a:cs typeface="+mn-cs"/>
              </a:rPr>
              <a:t>4.4 </a:t>
            </a:r>
            <a:r>
              <a:rPr lang="en-US" altLang="zh-CN" sz="2000" kern="1200" dirty="0">
                <a:solidFill>
                  <a:srgbClr val="000000"/>
                </a:solidFill>
                <a:latin typeface="+mn-lt"/>
                <a:ea typeface="+mn-ea"/>
                <a:cs typeface="+mn-cs"/>
              </a:rPr>
              <a:t>A</a:t>
            </a:r>
            <a:r>
              <a:rPr lang="zh-CN" altLang="en-US" sz="2000" kern="1200" dirty="0">
                <a:solidFill>
                  <a:srgbClr val="000000"/>
                </a:solidFill>
                <a:latin typeface="+mn-lt"/>
                <a:ea typeface="+mn-ea"/>
                <a:cs typeface="+mn-cs"/>
              </a:rPr>
              <a:t>股</a:t>
            </a:r>
            <a:r>
              <a:rPr lang="en-US" altLang="zh-CN" sz="2000" kern="1200" dirty="0">
                <a:solidFill>
                  <a:srgbClr val="000000"/>
                </a:solidFill>
                <a:latin typeface="+mn-lt"/>
                <a:ea typeface="+mn-ea"/>
                <a:cs typeface="+mn-cs"/>
              </a:rPr>
              <a:t>IPO</a:t>
            </a:r>
            <a:r>
              <a:rPr lang="zh-CN" altLang="en-US" sz="2000" kern="1200" dirty="0">
                <a:solidFill>
                  <a:srgbClr val="000000"/>
                </a:solidFill>
                <a:latin typeface="+mn-lt"/>
                <a:ea typeface="+mn-ea"/>
                <a:cs typeface="+mn-cs"/>
              </a:rPr>
              <a:t>法律审核关注点</a:t>
            </a:r>
            <a:r>
              <a:rPr lang="en-US" altLang="zh-CN" sz="2000" kern="1200" dirty="0">
                <a:solidFill>
                  <a:srgbClr val="000000"/>
                </a:solidFill>
                <a:latin typeface="+mn-lt"/>
                <a:ea typeface="+mn-ea"/>
                <a:cs typeface="+mn-cs"/>
              </a:rPr>
              <a:t>——</a:t>
            </a:r>
            <a:r>
              <a:rPr lang="zh-CN" altLang="en-US" sz="2000" kern="1200" dirty="0">
                <a:solidFill>
                  <a:srgbClr val="000000"/>
                </a:solidFill>
                <a:latin typeface="+mn-lt"/>
                <a:ea typeface="+mn-ea"/>
                <a:cs typeface="+mn-cs"/>
              </a:rPr>
              <a:t>“两高”问题核查</a:t>
            </a:r>
            <a:endParaRPr lang="zh-CN" altLang="en-US" sz="2000" kern="1200" dirty="0">
              <a:solidFill>
                <a:srgbClr val="000000"/>
              </a:solidFill>
              <a:latin typeface="+mn-lt"/>
              <a:ea typeface="+mn-ea"/>
              <a:cs typeface="+mn-cs"/>
            </a:endParaRPr>
          </a:p>
        </p:txBody>
      </p:sp>
      <p:sp>
        <p:nvSpPr>
          <p:cNvPr id="3" name="文本占位符 5"/>
          <p:cNvSpPr txBox="1"/>
          <p:nvPr/>
        </p:nvSpPr>
        <p:spPr>
          <a:xfrm>
            <a:off x="488950" y="1697082"/>
            <a:ext cx="8928100" cy="352005"/>
          </a:xfrm>
          <a:prstGeom prst="rect">
            <a:avLst/>
          </a:prstGeom>
          <a:solidFill>
            <a:srgbClr val="C01C20"/>
          </a:solidFill>
        </p:spPr>
        <p:txBody>
          <a:bodyPr anchor="ctr" anchorCtr="0"/>
          <a:lstStyle>
            <a:defPPr>
              <a:defRPr lang="zh-CN"/>
            </a:defPPr>
            <a:lvl1pPr indent="0" algn="ctr" defTabSz="945515" eaLnBrk="0" fontAlgn="base" hangingPunct="0">
              <a:spcBef>
                <a:spcPts val="0"/>
              </a:spcBef>
              <a:spcAft>
                <a:spcPct val="0"/>
              </a:spcAft>
              <a:buClr>
                <a:srgbClr val="003399"/>
              </a:buClr>
              <a:buSzPct val="50000"/>
              <a:buFont typeface="Wingdings" panose="05000000000000000000" pitchFamily="2" charset="2"/>
              <a:buNone/>
              <a:defRPr sz="1400" b="1" kern="0">
                <a:solidFill>
                  <a:schemeClr val="bg1"/>
                </a:solidFill>
                <a:latin typeface="Arial" panose="020B0604020202020204" pitchFamily="34" charset="0"/>
                <a:ea typeface="楷体_GB2312" panose="02010609030101010101" pitchFamily="49" charset="-122"/>
                <a:cs typeface="Arial" panose="020B0604020202020204" pitchFamily="34" charset="0"/>
              </a:defRPr>
            </a:lvl1pPr>
            <a:lvl2pPr marL="641350" indent="-147320" defTabSz="945515" eaLnBrk="0" fontAlgn="base" hangingPunct="0">
              <a:spcBef>
                <a:spcPct val="20000"/>
              </a:spcBef>
              <a:spcAft>
                <a:spcPct val="0"/>
              </a:spcAft>
              <a:buClr>
                <a:srgbClr val="003399"/>
              </a:buClr>
              <a:buSzPct val="50000"/>
              <a:buFont typeface="Wingdings" panose="05000000000000000000" pitchFamily="2" charset="2"/>
              <a:buChar char="n"/>
              <a:defRPr sz="1300"/>
            </a:lvl2pPr>
            <a:lvl3pPr marL="1130935" indent="-156845" defTabSz="945515" eaLnBrk="0" fontAlgn="base" hangingPunct="0">
              <a:spcBef>
                <a:spcPct val="20000"/>
              </a:spcBef>
              <a:spcAft>
                <a:spcPct val="0"/>
              </a:spcAft>
              <a:buClr>
                <a:srgbClr val="003399"/>
              </a:buClr>
              <a:buSzPct val="50000"/>
              <a:buFont typeface="Wingdings" panose="05000000000000000000" pitchFamily="2" charset="2"/>
              <a:buChar char="n"/>
              <a:defRPr sz="1100"/>
            </a:lvl3pPr>
            <a:lvl4pPr marL="1541145" indent="-107950" defTabSz="945515" eaLnBrk="0" fontAlgn="base" hangingPunct="0">
              <a:spcBef>
                <a:spcPct val="20000"/>
              </a:spcBef>
              <a:spcAft>
                <a:spcPct val="0"/>
              </a:spcAft>
              <a:buClr>
                <a:srgbClr val="003399"/>
              </a:buClr>
              <a:buSzPct val="50000"/>
              <a:buFont typeface="Wingdings" panose="05000000000000000000" pitchFamily="2" charset="2"/>
              <a:buChar char="n"/>
              <a:defRPr sz="900"/>
            </a:lvl4pPr>
            <a:lvl5pPr marL="2023110" indent="-114300" defTabSz="945515" eaLnBrk="0" fontAlgn="base" hangingPunct="0">
              <a:spcBef>
                <a:spcPct val="20000"/>
              </a:spcBef>
              <a:spcAft>
                <a:spcPct val="0"/>
              </a:spcAft>
              <a:buClr>
                <a:srgbClr val="003399"/>
              </a:buClr>
              <a:buSzPct val="50000"/>
              <a:buFont typeface="Wingdings" panose="05000000000000000000" pitchFamily="2" charset="2"/>
              <a:buChar char="n"/>
              <a:defRPr sz="800"/>
            </a:lvl5pPr>
            <a:lvl6pPr marL="2447290" indent="-123825" defTabSz="954405" fontAlgn="base">
              <a:spcBef>
                <a:spcPct val="20000"/>
              </a:spcBef>
              <a:spcAft>
                <a:spcPct val="0"/>
              </a:spcAft>
              <a:buClr>
                <a:srgbClr val="003399"/>
              </a:buClr>
              <a:buSzPct val="50000"/>
              <a:buFont typeface="Wingdings" panose="05000000000000000000" pitchFamily="2" charset="2"/>
              <a:buChar char="n"/>
              <a:defRPr sz="800"/>
            </a:lvl6pPr>
            <a:lvl7pPr marL="2862580" indent="-123825" defTabSz="954405" fontAlgn="base">
              <a:spcBef>
                <a:spcPct val="20000"/>
              </a:spcBef>
              <a:spcAft>
                <a:spcPct val="0"/>
              </a:spcAft>
              <a:buClr>
                <a:srgbClr val="003399"/>
              </a:buClr>
              <a:buSzPct val="50000"/>
              <a:buFont typeface="Wingdings" panose="05000000000000000000" pitchFamily="2" charset="2"/>
              <a:buChar char="n"/>
              <a:defRPr sz="800"/>
            </a:lvl7pPr>
            <a:lvl8pPr marL="3277870" indent="-123825" defTabSz="954405" fontAlgn="base">
              <a:spcBef>
                <a:spcPct val="20000"/>
              </a:spcBef>
              <a:spcAft>
                <a:spcPct val="0"/>
              </a:spcAft>
              <a:buClr>
                <a:srgbClr val="003399"/>
              </a:buClr>
              <a:buSzPct val="50000"/>
              <a:buFont typeface="Wingdings" panose="05000000000000000000" pitchFamily="2" charset="2"/>
              <a:buChar char="n"/>
              <a:defRPr sz="800"/>
            </a:lvl8pPr>
            <a:lvl9pPr marL="3693160" indent="-123825" defTabSz="954405" fontAlgn="base">
              <a:spcBef>
                <a:spcPct val="20000"/>
              </a:spcBef>
              <a:spcAft>
                <a:spcPct val="0"/>
              </a:spcAft>
              <a:buClr>
                <a:srgbClr val="003399"/>
              </a:buClr>
              <a:buSzPct val="50000"/>
              <a:buFont typeface="Wingdings" panose="05000000000000000000" pitchFamily="2" charset="2"/>
              <a:buChar char="n"/>
              <a:defRPr sz="800"/>
            </a:lvl9pPr>
          </a:lstStyle>
          <a:p>
            <a:r>
              <a:rPr lang="en-US" altLang="zh-CN" dirty="0"/>
              <a:t>IPO</a:t>
            </a:r>
            <a:r>
              <a:rPr lang="zh-CN" altLang="en-US" dirty="0"/>
              <a:t>审核中对于“两高”问题的常见问询</a:t>
            </a:r>
            <a:endParaRPr lang="zh-CN" altLang="en-US" dirty="0"/>
          </a:p>
        </p:txBody>
      </p:sp>
      <p:sp>
        <p:nvSpPr>
          <p:cNvPr id="4" name="文本框 3"/>
          <p:cNvSpPr txBox="1"/>
          <p:nvPr/>
        </p:nvSpPr>
        <p:spPr>
          <a:xfrm>
            <a:off x="412659" y="2165201"/>
            <a:ext cx="8928101" cy="4043738"/>
          </a:xfrm>
          <a:prstGeom prst="rect">
            <a:avLst/>
          </a:prstGeom>
          <a:noFill/>
        </p:spPr>
        <p:txBody>
          <a:bodyPr wrap="none" lIns="90000" tIns="46800" rIns="90000" bIns="46800" rtlCol="0" anchor="t" anchorCtr="0">
            <a:noAutofit/>
          </a:bodyPr>
          <a:lstStyle/>
          <a:p>
            <a:pPr marL="171450" marR="0" lvl="0" indent="-179705" algn="just" defTabSz="914400" rtl="0" eaLnBrk="1" fontAlgn="auto" latinLnBrk="0" hangingPunct="1">
              <a:lnSpc>
                <a:spcPct val="120000"/>
              </a:lnSpc>
              <a:spcBef>
                <a:spcPts val="300"/>
              </a:spcBef>
              <a:spcAft>
                <a:spcPts val="0"/>
              </a:spcAft>
              <a:buClr>
                <a:srgbClr val="C01C20"/>
              </a:buClr>
              <a:buSzPct val="70000"/>
              <a:buFont typeface="Wingdings" panose="05000000000000000000" pitchFamily="2" charset="2"/>
              <a:buChar char="n"/>
              <a:defRPr/>
            </a:pPr>
            <a:r>
              <a:rPr kumimoji="1" lang="zh-CN" altLang="en-US" sz="1200" b="1" dirty="0">
                <a:solidFill>
                  <a:srgbClr val="000000"/>
                </a:solidFill>
                <a:latin typeface="Arial" panose="020B0604020202020204" pitchFamily="34" charset="0"/>
                <a:ea typeface="楷体_GB2312" panose="02010609030101010101" pitchFamily="49" charset="-122"/>
              </a:rPr>
              <a:t>证监会</a:t>
            </a:r>
            <a:r>
              <a:rPr kumimoji="1" lang="en-US" altLang="zh-CN" sz="1200" b="1" dirty="0">
                <a:solidFill>
                  <a:srgbClr val="000000"/>
                </a:solidFill>
                <a:latin typeface="Arial" panose="020B0604020202020204" pitchFamily="34" charset="0"/>
                <a:ea typeface="楷体_GB2312" panose="02010609030101010101" pitchFamily="49" charset="-122"/>
              </a:rPr>
              <a:t>/</a:t>
            </a:r>
            <a:r>
              <a:rPr kumimoji="1" lang="zh-CN" altLang="en-US" sz="1200" b="1" dirty="0">
                <a:solidFill>
                  <a:srgbClr val="000000"/>
                </a:solidFill>
                <a:latin typeface="Arial" panose="020B0604020202020204" pitchFamily="34" charset="0"/>
                <a:ea typeface="楷体_GB2312" panose="02010609030101010101" pitchFamily="49" charset="-122"/>
              </a:rPr>
              <a:t>交易所自</a:t>
            </a:r>
            <a:r>
              <a:rPr kumimoji="1" lang="en-US" altLang="zh-CN" sz="1200" b="1" dirty="0">
                <a:solidFill>
                  <a:srgbClr val="000000"/>
                </a:solidFill>
                <a:latin typeface="Arial" panose="020B0604020202020204" pitchFamily="34" charset="0"/>
                <a:ea typeface="楷体_GB2312" panose="02010609030101010101" pitchFamily="49" charset="-122"/>
              </a:rPr>
              <a:t>2021</a:t>
            </a:r>
            <a:r>
              <a:rPr kumimoji="1" lang="zh-CN" altLang="en-US" sz="1200" b="1" dirty="0">
                <a:solidFill>
                  <a:srgbClr val="000000"/>
                </a:solidFill>
                <a:latin typeface="Arial" panose="020B0604020202020204" pitchFamily="34" charset="0"/>
                <a:ea typeface="楷体_GB2312" panose="02010609030101010101" pitchFamily="49" charset="-122"/>
              </a:rPr>
              <a:t>年以来，在反馈问题中开始集中关注发行人是否属于“两高”行业、“两高”企业，募投项目是否属于“两高”</a:t>
            </a:r>
            <a:endParaRPr kumimoji="1" lang="en-US" altLang="zh-CN" sz="1200" b="1" dirty="0">
              <a:solidFill>
                <a:srgbClr val="000000"/>
              </a:solidFill>
              <a:latin typeface="Arial" panose="020B0604020202020204" pitchFamily="34" charset="0"/>
              <a:ea typeface="楷体_GB2312" panose="02010609030101010101" pitchFamily="49" charset="-122"/>
            </a:endParaRPr>
          </a:p>
          <a:p>
            <a:pPr marR="0" lvl="0" algn="just" defTabSz="914400" rtl="0" eaLnBrk="1" fontAlgn="auto" latinLnBrk="0" hangingPunct="1">
              <a:lnSpc>
                <a:spcPct val="120000"/>
              </a:lnSpc>
              <a:spcBef>
                <a:spcPts val="300"/>
              </a:spcBef>
              <a:spcAft>
                <a:spcPts val="0"/>
              </a:spcAft>
              <a:buClr>
                <a:srgbClr val="C01C20"/>
              </a:buClr>
              <a:buSzPct val="70000"/>
              <a:defRPr/>
            </a:pPr>
            <a:r>
              <a:rPr kumimoji="1" lang="zh-CN" altLang="en-US" sz="1200" b="1" dirty="0">
                <a:solidFill>
                  <a:srgbClr val="000000"/>
                </a:solidFill>
                <a:latin typeface="Arial" panose="020B0604020202020204" pitchFamily="34" charset="0"/>
                <a:ea typeface="楷体_GB2312" panose="02010609030101010101" pitchFamily="49" charset="-122"/>
              </a:rPr>
              <a:t>项目，反馈问题中的关注要点列示如下：</a:t>
            </a:r>
            <a:endParaRPr kumimoji="1" lang="en-US" altLang="zh-CN" sz="1200" b="1"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1</a:t>
            </a:r>
            <a:r>
              <a:rPr kumimoji="1" lang="zh-CN" altLang="en-US" sz="1200" dirty="0">
                <a:solidFill>
                  <a:srgbClr val="000000"/>
                </a:solidFill>
                <a:latin typeface="Arial" panose="020B0604020202020204" pitchFamily="34" charset="0"/>
                <a:ea typeface="楷体_GB2312" panose="02010609030101010101" pitchFamily="49" charset="-122"/>
              </a:rPr>
              <a:t>、是否属于高耗能、高排放行业，是否符合国家产业政策，是否纳入相应产业规划布局，是否属于限制类、淘汰类产业，是否属于</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落后产能；</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2</a:t>
            </a:r>
            <a:r>
              <a:rPr kumimoji="1" lang="zh-CN" altLang="en-US" sz="1200" dirty="0">
                <a:solidFill>
                  <a:srgbClr val="000000"/>
                </a:solidFill>
                <a:latin typeface="Arial" panose="020B0604020202020204" pitchFamily="34" charset="0"/>
                <a:ea typeface="楷体_GB2312" panose="02010609030101010101" pitchFamily="49" charset="-122"/>
              </a:rPr>
              <a:t>、是否满足能源消费双控要求，是否取得节能审查意见，主要能源资源消耗情况以及是否符合当地节能主管部门的监管要求；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3</a:t>
            </a:r>
            <a:r>
              <a:rPr kumimoji="1" lang="zh-CN" altLang="en-US" sz="1200" dirty="0">
                <a:solidFill>
                  <a:srgbClr val="000000"/>
                </a:solidFill>
                <a:latin typeface="Arial" panose="020B0604020202020204" pitchFamily="34" charset="0"/>
                <a:ea typeface="楷体_GB2312" panose="02010609030101010101" pitchFamily="49" charset="-122"/>
              </a:rPr>
              <a:t>、募投项目是否涉及新建自备燃煤电厂，如是，是否符合相关规定的要求；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4</a:t>
            </a:r>
            <a:r>
              <a:rPr kumimoji="1" lang="zh-CN" altLang="en-US" sz="1200" dirty="0">
                <a:solidFill>
                  <a:srgbClr val="000000"/>
                </a:solidFill>
                <a:latin typeface="Arial" panose="020B0604020202020204" pitchFamily="34" charset="0"/>
                <a:ea typeface="楷体_GB2312" panose="02010609030101010101" pitchFamily="49" charset="-122"/>
              </a:rPr>
              <a:t>、是否符合环境影响评价文件要求，是否落实污染物总量削减替代要求；募投项目是否属于高耗能高排放项目，是否获得环境影响</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评价批复；是否需履行主管部门审批、核准、备案等程序及履行情况；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5</a:t>
            </a:r>
            <a:r>
              <a:rPr kumimoji="1" lang="zh-CN" altLang="en-US" sz="1200" dirty="0">
                <a:solidFill>
                  <a:srgbClr val="000000"/>
                </a:solidFill>
                <a:latin typeface="Arial" panose="020B0604020202020204" pitchFamily="34" charset="0"/>
                <a:ea typeface="楷体_GB2312" panose="02010609030101010101" pitchFamily="49" charset="-122"/>
              </a:rPr>
              <a:t>、是否存在大气污染防治重点区域内的耗煤项目，如是，是否履行应履行的煤炭等量或减量替代要求；</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5</a:t>
            </a:r>
            <a:r>
              <a:rPr kumimoji="1" lang="zh-CN" altLang="en-US" sz="1200" dirty="0">
                <a:solidFill>
                  <a:srgbClr val="000000"/>
                </a:solidFill>
                <a:latin typeface="Arial" panose="020B0604020202020204" pitchFamily="34" charset="0"/>
                <a:ea typeface="楷体_GB2312" panose="02010609030101010101" pitchFamily="49" charset="-122"/>
              </a:rPr>
              <a:t>、是否位于高污染燃料禁燃区内，如是，是否燃用高污染燃料，是否已完成整改，是否受到行政处罚，是否构成重大违法行为；</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6</a:t>
            </a:r>
            <a:r>
              <a:rPr kumimoji="1" lang="zh-CN" altLang="en-US" sz="1200" dirty="0">
                <a:solidFill>
                  <a:srgbClr val="000000"/>
                </a:solidFill>
                <a:latin typeface="Arial" panose="020B0604020202020204" pitchFamily="34" charset="0"/>
                <a:ea typeface="楷体_GB2312" panose="02010609030101010101" pitchFamily="49" charset="-122"/>
              </a:rPr>
              <a:t>、是否未取得排污许可证或者超范围排放污染物；</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7</a:t>
            </a:r>
            <a:r>
              <a:rPr kumimoji="1" lang="zh-CN" altLang="en-US" sz="1200" dirty="0">
                <a:solidFill>
                  <a:srgbClr val="000000"/>
                </a:solidFill>
                <a:latin typeface="Arial" panose="020B0604020202020204" pitchFamily="34" charset="0"/>
                <a:ea typeface="楷体_GB2312" panose="02010609030101010101" pitchFamily="49" charset="-122"/>
              </a:rPr>
              <a:t>、是否属于高污染、高环境风险产品，如是，说明收入比例；并明确未来压降计划；</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8</a:t>
            </a:r>
            <a:r>
              <a:rPr kumimoji="1" lang="zh-CN" altLang="en-US" sz="1200" dirty="0">
                <a:solidFill>
                  <a:srgbClr val="000000"/>
                </a:solidFill>
                <a:latin typeface="Arial" panose="020B0604020202020204" pitchFamily="34" charset="0"/>
                <a:ea typeface="楷体_GB2312" panose="02010609030101010101" pitchFamily="49" charset="-122"/>
              </a:rPr>
              <a:t>、涉及环境污染的具体环节、主要污染物名称及排放量、主要处理设施及处理能力，治理设施的技术或工艺先进性、是否正常运行、</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达到的节能减排处理效果以及是否符合要求、处理效果监测记录是否妥善保存；报告期内环保投资和费用成本支出情况，是否与处理</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的污染相匹配；募投项目所采取的环保措施及相应的资金来源和金额；公司的日常排污监测是否达标和环保部门现场检查情况；</a:t>
            </a:r>
            <a:endParaRPr kumimoji="1" lang="zh-CN" altLang="en-US"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en-US" altLang="zh-CN" sz="1200" dirty="0">
                <a:solidFill>
                  <a:srgbClr val="000000"/>
                </a:solidFill>
                <a:latin typeface="Arial" panose="020B0604020202020204" pitchFamily="34" charset="0"/>
                <a:ea typeface="楷体_GB2312" panose="02010609030101010101" pitchFamily="49" charset="-122"/>
              </a:rPr>
              <a:t>9</a:t>
            </a:r>
            <a:r>
              <a:rPr kumimoji="1" lang="zh-CN" altLang="en-US" sz="1200" dirty="0">
                <a:solidFill>
                  <a:srgbClr val="000000"/>
                </a:solidFill>
                <a:latin typeface="Arial" panose="020B0604020202020204" pitchFamily="34" charset="0"/>
                <a:ea typeface="楷体_GB2312" panose="02010609030101010101" pitchFamily="49" charset="-122"/>
              </a:rPr>
              <a:t>、最近</a:t>
            </a:r>
            <a:r>
              <a:rPr kumimoji="1" lang="en-US" altLang="zh-CN" sz="1200" dirty="0">
                <a:solidFill>
                  <a:srgbClr val="000000"/>
                </a:solidFill>
                <a:latin typeface="Arial" panose="020B0604020202020204" pitchFamily="34" charset="0"/>
                <a:ea typeface="楷体_GB2312" panose="02010609030101010101" pitchFamily="49" charset="-122"/>
              </a:rPr>
              <a:t>36</a:t>
            </a:r>
            <a:r>
              <a:rPr kumimoji="1" lang="zh-CN" altLang="en-US" sz="1200" dirty="0">
                <a:solidFill>
                  <a:srgbClr val="000000"/>
                </a:solidFill>
                <a:latin typeface="Arial" panose="020B0604020202020204" pitchFamily="34" charset="0"/>
                <a:ea typeface="楷体_GB2312" panose="02010609030101010101" pitchFamily="49" charset="-122"/>
              </a:rPr>
              <a:t>个月是否受到环保领域行政处罚，是否构成重大违法行为。是否发生过环保事故或重大群体性的环保事件，是否存在环保情</a:t>
            </a:r>
            <a:endParaRPr kumimoji="1" lang="en-US" altLang="zh-CN" sz="1200" dirty="0">
              <a:solidFill>
                <a:srgbClr val="000000"/>
              </a:solidFill>
              <a:latin typeface="Arial" panose="020B0604020202020204" pitchFamily="34" charset="0"/>
              <a:ea typeface="楷体_GB2312" panose="02010609030101010101" pitchFamily="49" charset="-122"/>
            </a:endParaRPr>
          </a:p>
          <a:p>
            <a:pPr marL="171450" marR="0" lvl="0" indent="-179705" algn="just" defTabSz="914400" rtl="0" eaLnBrk="1" fontAlgn="auto" latinLnBrk="0" hangingPunct="1">
              <a:lnSpc>
                <a:spcPct val="120000"/>
              </a:lnSpc>
              <a:spcAft>
                <a:spcPts val="0"/>
              </a:spcAft>
              <a:buClr>
                <a:srgbClr val="C01C20"/>
              </a:buClr>
              <a:buSzPct val="70000"/>
              <a:buFont typeface="Wingdings" panose="05000000000000000000" pitchFamily="2" charset="2"/>
              <a:buChar char="n"/>
              <a:defRPr/>
            </a:pPr>
            <a:r>
              <a:rPr kumimoji="1" lang="zh-CN" altLang="en-US" sz="1200" dirty="0">
                <a:solidFill>
                  <a:srgbClr val="000000"/>
                </a:solidFill>
                <a:latin typeface="Arial" panose="020B0604020202020204" pitchFamily="34" charset="0"/>
                <a:ea typeface="楷体_GB2312" panose="02010609030101010101" pitchFamily="49" charset="-122"/>
              </a:rPr>
              <a:t>况的负面媒体报道。</a:t>
            </a:r>
            <a:endParaRPr kumimoji="1" lang="en-US" altLang="zh-CN" sz="1200" dirty="0">
              <a:solidFill>
                <a:srgbClr val="000000"/>
              </a:solidFill>
              <a:latin typeface="Arial" panose="020B0604020202020204" pitchFamily="34" charset="0"/>
              <a:ea typeface="楷体_GB2312" panose="02010609030101010101" pitchFamily="49" charset="-122"/>
            </a:endParaRPr>
          </a:p>
        </p:txBody>
      </p:sp>
      <p:sp>
        <p:nvSpPr>
          <p:cNvPr id="10" name="文本框 9"/>
          <p:cNvSpPr txBox="1"/>
          <p:nvPr/>
        </p:nvSpPr>
        <p:spPr>
          <a:xfrm>
            <a:off x="488950" y="961944"/>
            <a:ext cx="8928100" cy="735138"/>
          </a:xfrm>
          <a:prstGeom prst="rect">
            <a:avLst/>
          </a:prstGeom>
          <a:solidFill>
            <a:srgbClr val="CCCCCC"/>
          </a:solidFill>
        </p:spPr>
        <p:txBody>
          <a:bodyPr wrap="square">
            <a:spAutoFit/>
          </a:bodyPr>
          <a:lstStyle/>
          <a:p>
            <a:pPr algn="just">
              <a:lnSpc>
                <a:spcPct val="120000"/>
              </a:lnSpc>
              <a:spcBef>
                <a:spcPts val="300"/>
              </a:spcBef>
              <a:buClr>
                <a:srgbClr val="C01C20"/>
              </a:buClr>
              <a:buSzPct val="70000"/>
              <a:defRPr/>
            </a:pPr>
            <a:r>
              <a:rPr kumimoji="1" lang="en-US" altLang="zh-CN" sz="1200" dirty="0">
                <a:solidFill>
                  <a:srgbClr val="000000"/>
                </a:solidFill>
              </a:rPr>
              <a:t>2021</a:t>
            </a:r>
            <a:r>
              <a:rPr kumimoji="1" lang="zh-CN" altLang="en-US" sz="1200" dirty="0">
                <a:solidFill>
                  <a:srgbClr val="000000"/>
                </a:solidFill>
              </a:rPr>
              <a:t>年</a:t>
            </a:r>
            <a:r>
              <a:rPr kumimoji="1" lang="en-US" altLang="zh-CN" sz="1200" dirty="0">
                <a:solidFill>
                  <a:srgbClr val="000000"/>
                </a:solidFill>
              </a:rPr>
              <a:t>5</a:t>
            </a:r>
            <a:r>
              <a:rPr kumimoji="1" lang="zh-CN" altLang="en-US" sz="1200" dirty="0">
                <a:solidFill>
                  <a:srgbClr val="000000"/>
                </a:solidFill>
              </a:rPr>
              <a:t>月，生态环境部发布“环环评</a:t>
            </a:r>
            <a:r>
              <a:rPr kumimoji="1" lang="en-US" altLang="zh-CN" sz="1200" dirty="0">
                <a:solidFill>
                  <a:srgbClr val="000000"/>
                </a:solidFill>
              </a:rPr>
              <a:t>〔2021〕45</a:t>
            </a:r>
            <a:r>
              <a:rPr kumimoji="1" lang="zh-CN" altLang="en-US" sz="1200" dirty="0">
                <a:solidFill>
                  <a:srgbClr val="000000"/>
                </a:solidFill>
              </a:rPr>
              <a:t>号”</a:t>
            </a:r>
            <a:r>
              <a:rPr kumimoji="1" lang="en-US" altLang="zh-CN" sz="1200" dirty="0">
                <a:solidFill>
                  <a:srgbClr val="000000"/>
                </a:solidFill>
              </a:rPr>
              <a:t>《</a:t>
            </a:r>
            <a:r>
              <a:rPr kumimoji="1" lang="zh-CN" altLang="en-US" sz="1200" dirty="0">
                <a:solidFill>
                  <a:srgbClr val="000000"/>
                </a:solidFill>
              </a:rPr>
              <a:t>关于加强高耗能、高排放建设项目生态环境源头防控的指导意见</a:t>
            </a:r>
            <a:r>
              <a:rPr kumimoji="1" lang="en-US" altLang="zh-CN" sz="1200" dirty="0">
                <a:solidFill>
                  <a:srgbClr val="000000"/>
                </a:solidFill>
              </a:rPr>
              <a:t>》</a:t>
            </a:r>
            <a:r>
              <a:rPr kumimoji="1" lang="zh-CN" altLang="en-US" sz="1200" dirty="0">
                <a:solidFill>
                  <a:srgbClr val="000000"/>
                </a:solidFill>
              </a:rPr>
              <a:t>（以下简称</a:t>
            </a:r>
            <a:r>
              <a:rPr kumimoji="1" lang="en-US" altLang="zh-CN" sz="1200" dirty="0">
                <a:solidFill>
                  <a:srgbClr val="000000"/>
                </a:solidFill>
              </a:rPr>
              <a:t>《</a:t>
            </a:r>
            <a:r>
              <a:rPr kumimoji="1" lang="zh-CN" altLang="en-US" sz="1200" dirty="0">
                <a:solidFill>
                  <a:srgbClr val="000000"/>
                </a:solidFill>
              </a:rPr>
              <a:t>指导意见</a:t>
            </a:r>
            <a:r>
              <a:rPr kumimoji="1" lang="en-US" altLang="zh-CN" sz="1200" dirty="0">
                <a:solidFill>
                  <a:srgbClr val="000000"/>
                </a:solidFill>
              </a:rPr>
              <a:t>》</a:t>
            </a:r>
            <a:r>
              <a:rPr kumimoji="1" lang="zh-CN" altLang="en-US" sz="1200" dirty="0">
                <a:solidFill>
                  <a:srgbClr val="000000"/>
                </a:solidFill>
              </a:rPr>
              <a:t>），</a:t>
            </a:r>
            <a:r>
              <a:rPr kumimoji="1" lang="en-US" altLang="zh-CN" sz="1200" dirty="0">
                <a:solidFill>
                  <a:srgbClr val="000000"/>
                </a:solidFill>
              </a:rPr>
              <a:t>《</a:t>
            </a:r>
            <a:r>
              <a:rPr kumimoji="1" lang="zh-CN" altLang="en-US" sz="1200" dirty="0">
                <a:solidFill>
                  <a:srgbClr val="000000"/>
                </a:solidFill>
              </a:rPr>
              <a:t>指导意见</a:t>
            </a:r>
            <a:r>
              <a:rPr kumimoji="1" lang="en-US" altLang="zh-CN" sz="1200" dirty="0">
                <a:solidFill>
                  <a:srgbClr val="000000"/>
                </a:solidFill>
              </a:rPr>
              <a:t>》</a:t>
            </a:r>
            <a:r>
              <a:rPr kumimoji="1" lang="zh-CN" altLang="en-US" sz="1200" dirty="0">
                <a:solidFill>
                  <a:srgbClr val="000000"/>
                </a:solidFill>
              </a:rPr>
              <a:t>对“两高”行业进行了认定，将“两高”行业暂按煤电、石化、化工、钢铁、有色金属冶炼、建材等六个行业类别进行分类，并授权由省级生态环境部门统筹调度行政区域内“两高”项目情况。</a:t>
            </a:r>
            <a:endParaRPr kumimoji="1" lang="zh-CN" altLang="en-US" sz="120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4294967295"/>
          </p:nvPr>
        </p:nvSpPr>
        <p:spPr/>
        <p:txBody>
          <a:bodyPr/>
          <a:lstStyle/>
          <a:p>
            <a:endParaRPr lang="zh-CN" altLang="en-US" dirty="0"/>
          </a:p>
        </p:txBody>
      </p:sp>
      <p:sp>
        <p:nvSpPr>
          <p:cNvPr id="11" name="任意多边形 10"/>
          <p:cNvSpPr/>
          <p:nvPr/>
        </p:nvSpPr>
        <p:spPr>
          <a:xfrm>
            <a:off x="2797167" y="1744741"/>
            <a:ext cx="679657" cy="585911"/>
          </a:xfrm>
          <a:custGeom>
            <a:avLst/>
            <a:gdLst>
              <a:gd name="connsiteX0" fmla="*/ 418250 w 836501"/>
              <a:gd name="connsiteY0" fmla="*/ 0 h 721121"/>
              <a:gd name="connsiteX1" fmla="*/ 836501 w 836501"/>
              <a:gd name="connsiteY1" fmla="*/ 721121 h 721121"/>
              <a:gd name="connsiteX2" fmla="*/ 0 w 836501"/>
              <a:gd name="connsiteY2" fmla="*/ 721121 h 721121"/>
              <a:gd name="connsiteX3" fmla="*/ 418250 w 836501"/>
              <a:gd name="connsiteY3" fmla="*/ 0 h 721121"/>
            </a:gdLst>
            <a:ahLst/>
            <a:cxnLst>
              <a:cxn ang="0">
                <a:pos x="connsiteX0" y="connsiteY0"/>
              </a:cxn>
              <a:cxn ang="0">
                <a:pos x="connsiteX1" y="connsiteY1"/>
              </a:cxn>
              <a:cxn ang="0">
                <a:pos x="connsiteX2" y="connsiteY2"/>
              </a:cxn>
              <a:cxn ang="0">
                <a:pos x="connsiteX3" y="connsiteY3"/>
              </a:cxn>
            </a:cxnLst>
            <a:rect l="l" t="t" r="r" b="b"/>
            <a:pathLst>
              <a:path w="836501" h="721121">
                <a:moveTo>
                  <a:pt x="418250" y="0"/>
                </a:moveTo>
                <a:lnTo>
                  <a:pt x="836501" y="721121"/>
                </a:lnTo>
                <a:lnTo>
                  <a:pt x="0" y="721121"/>
                </a:lnTo>
                <a:lnTo>
                  <a:pt x="41825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65" dirty="0">
              <a:ea typeface="楷体_GB2312" panose="02010609030101010101" pitchFamily="49" charset="-122"/>
            </a:endParaRPr>
          </a:p>
        </p:txBody>
      </p:sp>
      <p:sp>
        <p:nvSpPr>
          <p:cNvPr id="12" name="任意多边形 11"/>
          <p:cNvSpPr/>
          <p:nvPr/>
        </p:nvSpPr>
        <p:spPr>
          <a:xfrm>
            <a:off x="2433919" y="2411407"/>
            <a:ext cx="1406151" cy="545533"/>
          </a:xfrm>
          <a:custGeom>
            <a:avLst/>
            <a:gdLst>
              <a:gd name="connsiteX0" fmla="*/ 389427 w 1730648"/>
              <a:gd name="connsiteY0" fmla="*/ 0 h 671425"/>
              <a:gd name="connsiteX1" fmla="*/ 1341221 w 1730648"/>
              <a:gd name="connsiteY1" fmla="*/ 0 h 671425"/>
              <a:gd name="connsiteX2" fmla="*/ 1730648 w 1730648"/>
              <a:gd name="connsiteY2" fmla="*/ 671425 h 671425"/>
              <a:gd name="connsiteX3" fmla="*/ 0 w 1730648"/>
              <a:gd name="connsiteY3" fmla="*/ 671425 h 671425"/>
              <a:gd name="connsiteX4" fmla="*/ 389427 w 1730648"/>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0648" h="671425">
                <a:moveTo>
                  <a:pt x="389427" y="0"/>
                </a:moveTo>
                <a:lnTo>
                  <a:pt x="1341221" y="0"/>
                </a:lnTo>
                <a:lnTo>
                  <a:pt x="1730648" y="671425"/>
                </a:lnTo>
                <a:lnTo>
                  <a:pt x="0" y="671425"/>
                </a:lnTo>
                <a:lnTo>
                  <a:pt x="389427"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创业板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3" name="任意多边形 12"/>
          <p:cNvSpPr/>
          <p:nvPr/>
        </p:nvSpPr>
        <p:spPr>
          <a:xfrm>
            <a:off x="2070672" y="3037695"/>
            <a:ext cx="2132645" cy="545533"/>
          </a:xfrm>
          <a:custGeom>
            <a:avLst/>
            <a:gdLst>
              <a:gd name="connsiteX0" fmla="*/ 389426 w 2624794"/>
              <a:gd name="connsiteY0" fmla="*/ 0 h 671425"/>
              <a:gd name="connsiteX1" fmla="*/ 2235368 w 2624794"/>
              <a:gd name="connsiteY1" fmla="*/ 0 h 671425"/>
              <a:gd name="connsiteX2" fmla="*/ 2624794 w 2624794"/>
              <a:gd name="connsiteY2" fmla="*/ 671425 h 671425"/>
              <a:gd name="connsiteX3" fmla="*/ 0 w 2624794"/>
              <a:gd name="connsiteY3" fmla="*/ 671425 h 671425"/>
              <a:gd name="connsiteX4" fmla="*/ 389426 w 2624794"/>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4794" h="671425">
                <a:moveTo>
                  <a:pt x="389426" y="0"/>
                </a:moveTo>
                <a:lnTo>
                  <a:pt x="2235368" y="0"/>
                </a:lnTo>
                <a:lnTo>
                  <a:pt x="2624794" y="671425"/>
                </a:lnTo>
                <a:lnTo>
                  <a:pt x="0" y="671425"/>
                </a:lnTo>
                <a:lnTo>
                  <a:pt x="389426"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科创板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4" name="任意多边形 13"/>
          <p:cNvSpPr/>
          <p:nvPr/>
        </p:nvSpPr>
        <p:spPr>
          <a:xfrm>
            <a:off x="1707425" y="3663983"/>
            <a:ext cx="2859140" cy="545533"/>
          </a:xfrm>
          <a:custGeom>
            <a:avLst/>
            <a:gdLst>
              <a:gd name="connsiteX0" fmla="*/ 389427 w 3518942"/>
              <a:gd name="connsiteY0" fmla="*/ 0 h 671425"/>
              <a:gd name="connsiteX1" fmla="*/ 3129515 w 3518942"/>
              <a:gd name="connsiteY1" fmla="*/ 0 h 671425"/>
              <a:gd name="connsiteX2" fmla="*/ 3518942 w 3518942"/>
              <a:gd name="connsiteY2" fmla="*/ 671425 h 671425"/>
              <a:gd name="connsiteX3" fmla="*/ 0 w 3518942"/>
              <a:gd name="connsiteY3" fmla="*/ 671425 h 671425"/>
              <a:gd name="connsiteX4" fmla="*/ 389427 w 3518942"/>
              <a:gd name="connsiteY4" fmla="*/ 0 h 671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18942" h="671425">
                <a:moveTo>
                  <a:pt x="389427" y="0"/>
                </a:moveTo>
                <a:lnTo>
                  <a:pt x="3129515" y="0"/>
                </a:lnTo>
                <a:lnTo>
                  <a:pt x="3518942" y="671425"/>
                </a:lnTo>
                <a:lnTo>
                  <a:pt x="0" y="671425"/>
                </a:lnTo>
                <a:lnTo>
                  <a:pt x="389427"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北交所</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15" name="任意多边形 14"/>
          <p:cNvSpPr/>
          <p:nvPr/>
        </p:nvSpPr>
        <p:spPr>
          <a:xfrm>
            <a:off x="1313698" y="4290271"/>
            <a:ext cx="3646593" cy="598084"/>
          </a:xfrm>
          <a:custGeom>
            <a:avLst/>
            <a:gdLst>
              <a:gd name="connsiteX0" fmla="*/ 426940 w 4488115"/>
              <a:gd name="connsiteY0" fmla="*/ 0 h 736103"/>
              <a:gd name="connsiteX1" fmla="*/ 4061175 w 4488115"/>
              <a:gd name="connsiteY1" fmla="*/ 0 h 736103"/>
              <a:gd name="connsiteX2" fmla="*/ 4488115 w 4488115"/>
              <a:gd name="connsiteY2" fmla="*/ 736103 h 736103"/>
              <a:gd name="connsiteX3" fmla="*/ 0 w 4488115"/>
              <a:gd name="connsiteY3" fmla="*/ 736103 h 736103"/>
              <a:gd name="connsiteX4" fmla="*/ 426940 w 4488115"/>
              <a:gd name="connsiteY4" fmla="*/ 0 h 7361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8115" h="736103">
                <a:moveTo>
                  <a:pt x="426940" y="0"/>
                </a:moveTo>
                <a:lnTo>
                  <a:pt x="4061175" y="0"/>
                </a:lnTo>
                <a:lnTo>
                  <a:pt x="4488115" y="736103"/>
                </a:lnTo>
                <a:lnTo>
                  <a:pt x="0" y="736103"/>
                </a:lnTo>
                <a:lnTo>
                  <a:pt x="42694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r>
              <a:rPr lang="zh-CN" altLang="en-US" sz="1400" b="1" dirty="0" smtClean="0">
                <a:solidFill>
                  <a:schemeClr val="bg1"/>
                </a:solidFill>
                <a:ea typeface="楷体_GB2312" panose="02010609030101010101" pitchFamily="49" charset="-122"/>
                <a:cs typeface="Arial" panose="020B0604020202020204" pitchFamily="34" charset="0"/>
                <a:sym typeface="Arial" panose="020B0604020202020204"/>
              </a:rPr>
              <a:t>新三板</a:t>
            </a:r>
            <a:endParaRPr lang="zh-CN" altLang="en-US" sz="1400" dirty="0">
              <a:solidFill>
                <a:schemeClr val="bg1"/>
              </a:solidFill>
              <a:ea typeface="楷体_GB2312" panose="02010609030101010101" pitchFamily="49" charset="-122"/>
              <a:cs typeface="Arial" panose="020B0604020202020204" pitchFamily="34" charset="0"/>
              <a:sym typeface="Arial" panose="020B0604020202020204"/>
            </a:endParaRPr>
          </a:p>
        </p:txBody>
      </p:sp>
      <p:sp>
        <p:nvSpPr>
          <p:cNvPr id="28" name="Text Box 9"/>
          <p:cNvSpPr txBox="1">
            <a:spLocks noChangeArrowheads="1"/>
          </p:cNvSpPr>
          <p:nvPr/>
        </p:nvSpPr>
        <p:spPr bwMode="gray">
          <a:xfrm>
            <a:off x="2741663" y="2000805"/>
            <a:ext cx="790662" cy="289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gn="l">
              <a:spcBef>
                <a:spcPct val="0"/>
              </a:spcBef>
              <a:defRPr>
                <a:solidFill>
                  <a:schemeClr val="tx1"/>
                </a:solidFill>
                <a:latin typeface="Arial" panose="020B0604020202020204" pitchFamily="34" charset="0"/>
                <a:ea typeface="宋体" panose="02010600030101010101" pitchFamily="2" charset="-122"/>
              </a:defRPr>
            </a:lvl1pPr>
            <a:lvl2pPr marL="742950" indent="-285750" algn="l">
              <a:spcBef>
                <a:spcPct val="0"/>
              </a:spcBef>
              <a:defRPr>
                <a:solidFill>
                  <a:schemeClr val="tx1"/>
                </a:solidFill>
                <a:latin typeface="Arial" panose="020B0604020202020204" pitchFamily="34" charset="0"/>
                <a:ea typeface="宋体" panose="02010600030101010101" pitchFamily="2" charset="-122"/>
              </a:defRPr>
            </a:lvl2pPr>
            <a:lvl3pPr marL="1143000" indent="-228600" algn="l">
              <a:spcBef>
                <a:spcPct val="0"/>
              </a:spcBef>
              <a:defRPr>
                <a:solidFill>
                  <a:schemeClr val="tx1"/>
                </a:solidFill>
                <a:latin typeface="Arial" panose="020B0604020202020204" pitchFamily="34" charset="0"/>
                <a:ea typeface="宋体" panose="02010600030101010101" pitchFamily="2" charset="-122"/>
              </a:defRPr>
            </a:lvl3pPr>
            <a:lvl4pPr marL="1600200" indent="-228600" algn="l">
              <a:spcBef>
                <a:spcPct val="0"/>
              </a:spcBef>
              <a:defRPr>
                <a:solidFill>
                  <a:schemeClr val="tx1"/>
                </a:solidFill>
                <a:latin typeface="Arial" panose="020B0604020202020204" pitchFamily="34" charset="0"/>
                <a:ea typeface="宋体" panose="02010600030101010101" pitchFamily="2" charset="-122"/>
              </a:defRPr>
            </a:lvl4pPr>
            <a:lvl5pPr marL="2057400" indent="-228600" algn="l">
              <a:spcBef>
                <a:spcPct val="0"/>
              </a:spcBef>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0" hangingPunct="0"/>
            <a:r>
              <a:rPr lang="zh-CN" altLang="en-US" sz="1400" b="1" dirty="0">
                <a:solidFill>
                  <a:schemeClr val="bg1"/>
                </a:solidFill>
                <a:latin typeface="+mn-lt"/>
                <a:ea typeface="楷体_GB2312" panose="02010609030101010101" pitchFamily="49" charset="-122"/>
                <a:cs typeface="Arial" panose="020B0604020202020204" pitchFamily="34" charset="0"/>
                <a:sym typeface="Arial" panose="020B0604020202020204"/>
              </a:rPr>
              <a:t>主板</a:t>
            </a:r>
            <a:endParaRPr lang="zh-CN" altLang="en-US" sz="1400" dirty="0">
              <a:solidFill>
                <a:schemeClr val="bg1"/>
              </a:solidFill>
              <a:latin typeface="+mn-lt"/>
              <a:ea typeface="楷体_GB2312" panose="02010609030101010101" pitchFamily="49" charset="-122"/>
              <a:cs typeface="Arial" panose="020B0604020202020204" pitchFamily="34" charset="0"/>
              <a:sym typeface="Arial" panose="020B0604020202020204"/>
            </a:endParaRPr>
          </a:p>
        </p:txBody>
      </p:sp>
      <p:sp>
        <p:nvSpPr>
          <p:cNvPr id="22" name="AutoShape 6"/>
          <p:cNvSpPr>
            <a:spLocks noChangeArrowheads="1"/>
          </p:cNvSpPr>
          <p:nvPr/>
        </p:nvSpPr>
        <p:spPr bwMode="auto">
          <a:xfrm flipH="1">
            <a:off x="5282824" y="4264961"/>
            <a:ext cx="3360069"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r>
              <a:rPr lang="zh-CN" altLang="en-US" sz="1400" b="1" dirty="0" smtClean="0">
                <a:solidFill>
                  <a:schemeClr val="bg1"/>
                </a:solidFill>
                <a:latin typeface="Arial" panose="020B0604020202020204" pitchFamily="34" charset="0"/>
                <a:ea typeface="楷体_GB2312" panose="02010609030101010101" pitchFamily="49" charset="-122"/>
              </a:rPr>
              <a:t>中小企业融资平台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3" name="AutoShape 9"/>
          <p:cNvSpPr>
            <a:spLocks noChangeArrowheads="1"/>
          </p:cNvSpPr>
          <p:nvPr/>
        </p:nvSpPr>
        <p:spPr bwMode="auto">
          <a:xfrm flipH="1">
            <a:off x="5055135" y="3615078"/>
            <a:ext cx="3360069"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r>
              <a:rPr lang="zh-CN" altLang="zh-CN" sz="1400" b="1" dirty="0">
                <a:solidFill>
                  <a:schemeClr val="bg1"/>
                </a:solidFill>
                <a:latin typeface="Arial" panose="020B0604020202020204" pitchFamily="34" charset="0"/>
                <a:ea typeface="楷体_GB2312" panose="02010609030101010101" pitchFamily="49" charset="-122"/>
              </a:rPr>
              <a:t>北交所定位于专精特新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4" name="AutoShape 12"/>
          <p:cNvSpPr>
            <a:spLocks noChangeArrowheads="1"/>
          </p:cNvSpPr>
          <p:nvPr/>
        </p:nvSpPr>
        <p:spPr bwMode="auto">
          <a:xfrm flipH="1">
            <a:off x="4566564" y="3011430"/>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科创板定位于硬科技</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5" name="AutoShape 15"/>
          <p:cNvSpPr>
            <a:spLocks noChangeArrowheads="1"/>
          </p:cNvSpPr>
          <p:nvPr/>
        </p:nvSpPr>
        <p:spPr bwMode="auto">
          <a:xfrm flipH="1">
            <a:off x="4330685" y="2329067"/>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创业板定位于创新</a:t>
            </a:r>
            <a:r>
              <a:rPr lang="zh-CN" altLang="zh-CN" sz="1400" b="1" dirty="0" smtClean="0">
                <a:solidFill>
                  <a:schemeClr val="bg1"/>
                </a:solidFill>
                <a:latin typeface="Arial" panose="020B0604020202020204" pitchFamily="34" charset="0"/>
                <a:ea typeface="楷体_GB2312" panose="02010609030101010101" pitchFamily="49" charset="-122"/>
              </a:rPr>
              <a:t>创造</a:t>
            </a:r>
            <a:r>
              <a:rPr lang="zh-CN" altLang="en-US" sz="1400" b="1" dirty="0" smtClean="0">
                <a:solidFill>
                  <a:schemeClr val="bg1"/>
                </a:solidFill>
                <a:latin typeface="Arial" panose="020B0604020202020204" pitchFamily="34" charset="0"/>
                <a:ea typeface="楷体_GB2312" panose="02010609030101010101" pitchFamily="49" charset="-122"/>
              </a:rPr>
              <a:t>（三创四新）</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26" name="AutoShape 15"/>
          <p:cNvSpPr>
            <a:spLocks noChangeArrowheads="1"/>
          </p:cNvSpPr>
          <p:nvPr/>
        </p:nvSpPr>
        <p:spPr bwMode="auto">
          <a:xfrm flipH="1">
            <a:off x="4008151" y="1697978"/>
            <a:ext cx="3360071" cy="549275"/>
          </a:xfrm>
          <a:prstGeom prst="chevron">
            <a:avLst>
              <a:gd name="adj" fmla="val 13167"/>
            </a:avLst>
          </a:prstGeom>
          <a:solidFill>
            <a:schemeClr val="accent2"/>
          </a:solidFill>
          <a:ln w="6350">
            <a:noFill/>
            <a:miter lim="800000"/>
          </a:ln>
          <a:effectLst>
            <a:outerShdw dist="35921" dir="2700000" algn="ctr" rotWithShape="0">
              <a:schemeClr val="hlink"/>
            </a:outerShdw>
          </a:effectLst>
        </p:spPr>
        <p:txBody>
          <a:bodyPr lIns="0" tIns="0" rIns="0" bIns="0" anchor="ctr">
            <a:noAutofit/>
          </a:bodyPr>
          <a:lstStyle/>
          <a:p>
            <a:pPr algn="ctr">
              <a:spcBef>
                <a:spcPts val="0"/>
              </a:spcBef>
            </a:pPr>
            <a:r>
              <a:rPr lang="zh-CN" altLang="zh-CN" sz="1400" b="1" dirty="0">
                <a:solidFill>
                  <a:schemeClr val="bg1"/>
                </a:solidFill>
                <a:latin typeface="Arial" panose="020B0604020202020204" pitchFamily="34" charset="0"/>
                <a:ea typeface="楷体_GB2312" panose="02010609030101010101" pitchFamily="49" charset="-122"/>
              </a:rPr>
              <a:t>主板定位优质蓝筹</a:t>
            </a:r>
            <a:endParaRPr lang="zh-CN" altLang="en-US" sz="1400" b="1" dirty="0">
              <a:solidFill>
                <a:schemeClr val="bg1"/>
              </a:solidFill>
              <a:latin typeface="Arial" panose="020B0604020202020204" pitchFamily="34" charset="0"/>
              <a:ea typeface="楷体_GB2312" panose="02010609030101010101" pitchFamily="49" charset="-122"/>
            </a:endParaRPr>
          </a:p>
        </p:txBody>
      </p:sp>
      <p:sp>
        <p:nvSpPr>
          <p:cNvPr id="16" name="标题 2"/>
          <p:cNvSpPr>
            <a:spLocks noGrp="1"/>
          </p:cNvSpPr>
          <p:nvPr>
            <p:ph type="title"/>
          </p:nvPr>
        </p:nvSpPr>
        <p:spPr>
          <a:xfrm>
            <a:off x="457820" y="310326"/>
            <a:ext cx="7745730" cy="704849"/>
          </a:xfrm>
        </p:spPr>
        <p:txBody>
          <a:bodyPr vert="horz" lIns="91440" tIns="45720" rIns="91440" bIns="45720" rtlCol="0" anchor="ctr">
            <a:noAutofit/>
          </a:bodyPr>
          <a:lstStyle/>
          <a:p>
            <a:r>
              <a:rPr lang="en-US" altLang="zh-CN" sz="2000" dirty="0" smtClean="0">
                <a:cs typeface="+mn-ea"/>
                <a:sym typeface="+mn-lt"/>
              </a:rPr>
              <a:t>1.2</a:t>
            </a:r>
            <a:r>
              <a:rPr lang="zh-CN" altLang="en-US" sz="2000" dirty="0" smtClean="0">
                <a:cs typeface="+mn-ea"/>
                <a:sym typeface="+mn-lt"/>
              </a:rPr>
              <a:t> 我国</a:t>
            </a:r>
            <a:r>
              <a:rPr lang="zh-CN" altLang="en-US" sz="2000" dirty="0">
                <a:cs typeface="+mn-ea"/>
                <a:sym typeface="+mn-lt"/>
              </a:rPr>
              <a:t>资本市场</a:t>
            </a:r>
            <a:r>
              <a:rPr lang="zh-CN" altLang="en-US" sz="2000" dirty="0" smtClean="0">
                <a:cs typeface="+mn-ea"/>
                <a:sym typeface="+mn-lt"/>
              </a:rPr>
              <a:t>体系</a:t>
            </a:r>
            <a:r>
              <a:rPr lang="en-US" altLang="zh-CN" sz="2000" dirty="0" smtClean="0">
                <a:cs typeface="+mn-ea"/>
                <a:sym typeface="+mn-lt"/>
              </a:rPr>
              <a:t>—</a:t>
            </a:r>
            <a:r>
              <a:rPr lang="zh-CN" altLang="en-US" sz="2000" dirty="0" smtClean="0">
                <a:cs typeface="+mn-ea"/>
                <a:sym typeface="+mn-lt"/>
              </a:rPr>
              <a:t>多层次资本市场</a:t>
            </a:r>
            <a:endParaRPr lang="zh-CN" altLang="en-US" sz="2000" dirty="0">
              <a:cs typeface="+mn-ea"/>
              <a:sym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97272" y="2368749"/>
            <a:ext cx="9020328" cy="2995017"/>
          </a:xfrm>
          <a:prstGeom prst="rect">
            <a:avLst/>
          </a:prstGeom>
          <a:noFill/>
          <a:ln w="9525">
            <a:noFill/>
            <a:miter lim="800000"/>
          </a:ln>
        </p:spPr>
        <p:txBody>
          <a:bodyPr lIns="58500" tIns="0" rIns="0" bIns="0"/>
          <a:lstStyle/>
          <a:p>
            <a:pPr>
              <a:lnSpc>
                <a:spcPct val="120000"/>
              </a:lnSpc>
              <a:spcBef>
                <a:spcPts val="490"/>
              </a:spcBef>
              <a:buClr>
                <a:srgbClr val="D20A10"/>
              </a:buClr>
              <a:buSzPct val="80000"/>
            </a:pPr>
            <a:r>
              <a:rPr lang="zh-CN" altLang="en-US" sz="1300" b="1" dirty="0">
                <a:solidFill>
                  <a:srgbClr val="D20A10"/>
                </a:solidFill>
                <a:latin typeface="Times New Roman" panose="02020603050405020304" pitchFamily="18" charset="0"/>
              </a:rPr>
              <a:t>额度制</a:t>
            </a:r>
            <a:endParaRPr lang="en-US" altLang="zh-CN" sz="1300" b="1" dirty="0">
              <a:solidFill>
                <a:srgbClr val="D20A10"/>
              </a:solidFill>
              <a:latin typeface="Times New Roman" panose="02020603050405020304" pitchFamily="18" charset="0"/>
            </a:endParaRPr>
          </a:p>
          <a:p>
            <a:pPr marL="232410" indent="-232410">
              <a:lnSpc>
                <a:spcPct val="120000"/>
              </a:lnSpc>
              <a:spcBef>
                <a:spcPts val="490"/>
              </a:spcBef>
              <a:buClr>
                <a:srgbClr val="D20A10"/>
              </a:buClr>
              <a:buSzPct val="80000"/>
              <a:buFont typeface="Wingdings" panose="05000000000000000000" pitchFamily="2" charset="2"/>
              <a:buChar char="n"/>
            </a:pPr>
            <a:r>
              <a:rPr lang="zh-CN" altLang="en-US" sz="1140" dirty="0">
                <a:latin typeface="Times New Roman" panose="02020603050405020304" pitchFamily="18" charset="0"/>
              </a:rPr>
              <a:t>在额度制下，监管机构对发行规模和发行企业数量进行双重控制</a:t>
            </a:r>
            <a:endParaRPr lang="zh-CN" altLang="en-US" sz="1140" dirty="0">
              <a:latin typeface="Times New Roman" panose="02020603050405020304" pitchFamily="18" charset="0"/>
            </a:endParaRPr>
          </a:p>
          <a:p>
            <a:pPr marL="232410" indent="-232410">
              <a:lnSpc>
                <a:spcPct val="120000"/>
              </a:lnSpc>
              <a:spcBef>
                <a:spcPts val="490"/>
              </a:spcBef>
              <a:buClr>
                <a:srgbClr val="D20A10"/>
              </a:buClr>
              <a:buSzPct val="80000"/>
              <a:buFont typeface="Wingdings" panose="05000000000000000000" pitchFamily="2" charset="2"/>
              <a:buChar char="n"/>
            </a:pPr>
            <a:r>
              <a:rPr lang="zh-CN" altLang="en-US" sz="1140" dirty="0">
                <a:latin typeface="Times New Roman" panose="02020603050405020304" pitchFamily="18" charset="0"/>
              </a:rPr>
              <a:t>每年先由证券主管部门下达公开发行股票的数量总规模，并在此限额内，各地方和部委切分额度，再由地方或部委确定预选企业，上报中国证监会</a:t>
            </a:r>
            <a:endParaRPr lang="en-US" altLang="zh-CN" sz="1140" dirty="0">
              <a:latin typeface="Times New Roman" panose="02020603050405020304" pitchFamily="18" charset="0"/>
            </a:endParaRPr>
          </a:p>
          <a:p>
            <a:pPr eaLnBrk="0" hangingPunct="0">
              <a:lnSpc>
                <a:spcPct val="120000"/>
              </a:lnSpc>
              <a:spcBef>
                <a:spcPts val="490"/>
              </a:spcBef>
              <a:buClr>
                <a:srgbClr val="D20A10"/>
              </a:buClr>
              <a:buSzPct val="80000"/>
              <a:defRPr/>
            </a:pPr>
            <a:r>
              <a:rPr lang="zh-CN" altLang="en-US" sz="1300" b="1" dirty="0">
                <a:solidFill>
                  <a:srgbClr val="D20A10"/>
                </a:solidFill>
                <a:latin typeface="Times New Roman" panose="02020603050405020304" pitchFamily="18" charset="0"/>
              </a:rPr>
              <a:t>股票发行核准制（通道制）</a:t>
            </a:r>
            <a:endParaRPr lang="zh-CN" altLang="en-US" sz="1300" b="1" dirty="0">
              <a:solidFill>
                <a:srgbClr val="D20A10"/>
              </a:solidFill>
              <a:latin typeface="Times New Roman" panose="02020603050405020304" pitchFamily="18" charset="0"/>
            </a:endParaRPr>
          </a:p>
          <a:p>
            <a:pPr marL="488315" lvl="1" indent="-232410" algn="just" eaLnBrk="0" hangingPunct="0">
              <a:lnSpc>
                <a:spcPct val="120000"/>
              </a:lnSpc>
              <a:spcBef>
                <a:spcPts val="490"/>
              </a:spcBef>
              <a:spcAft>
                <a:spcPct val="50000"/>
              </a:spcAft>
              <a:buClr>
                <a:srgbClr val="D20A10"/>
              </a:buClr>
              <a:buSzPct val="80000"/>
              <a:buFont typeface="Wingdings" panose="05000000000000000000" pitchFamily="2" charset="2"/>
              <a:buChar char="Ø"/>
              <a:defRPr/>
            </a:pPr>
            <a:r>
              <a:rPr lang="zh-CN" altLang="en-US" sz="1140" dirty="0">
                <a:solidFill>
                  <a:srgbClr val="000000"/>
                </a:solidFill>
                <a:latin typeface="Times New Roman" panose="02020603050405020304" pitchFamily="18" charset="0"/>
                <a:cs typeface="Times New Roman" panose="02020603050405020304" pitchFamily="18" charset="0"/>
              </a:rPr>
              <a:t>取消计划额度管理的办法，取消省政府、部委推荐</a:t>
            </a:r>
            <a:r>
              <a:rPr lang="zh-CN" altLang="en-US" sz="1140" b="1" dirty="0">
                <a:solidFill>
                  <a:srgbClr val="000000"/>
                </a:solidFill>
                <a:latin typeface="Times New Roman" panose="02020603050405020304" pitchFamily="18" charset="0"/>
                <a:cs typeface="Times New Roman" panose="02020603050405020304" pitchFamily="18" charset="0"/>
              </a:rPr>
              <a:t>，由主承销商负责推荐</a:t>
            </a:r>
            <a:r>
              <a:rPr lang="zh-CN" altLang="en-US" sz="1140" dirty="0">
                <a:solidFill>
                  <a:srgbClr val="000000"/>
                </a:solidFill>
                <a:latin typeface="Times New Roman" panose="02020603050405020304" pitchFamily="18" charset="0"/>
                <a:cs typeface="Times New Roman" panose="02020603050405020304" pitchFamily="18" charset="0"/>
              </a:rPr>
              <a:t>发行公司，发行审核委员会审核发行申请文件，中国证监会核准公司的发行上市申请</a:t>
            </a:r>
            <a:endParaRPr lang="zh-CN" altLang="en-US" sz="1140" dirty="0">
              <a:solidFill>
                <a:srgbClr val="000000"/>
              </a:solidFill>
              <a:latin typeface="Times New Roman" panose="02020603050405020304" pitchFamily="18" charset="0"/>
              <a:cs typeface="Times New Roman" panose="02020603050405020304" pitchFamily="18" charset="0"/>
            </a:endParaRPr>
          </a:p>
          <a:p>
            <a:pPr marL="488315" lvl="1" indent="-232410" algn="just" eaLnBrk="0" hangingPunct="0">
              <a:lnSpc>
                <a:spcPct val="120000"/>
              </a:lnSpc>
              <a:spcBef>
                <a:spcPts val="490"/>
              </a:spcBef>
              <a:spcAft>
                <a:spcPct val="50000"/>
              </a:spcAft>
              <a:buClr>
                <a:srgbClr val="D20A10"/>
              </a:buClr>
              <a:buSzPct val="80000"/>
              <a:buFont typeface="Wingdings" panose="05000000000000000000" pitchFamily="2" charset="2"/>
              <a:buChar char="Ø"/>
              <a:defRPr/>
            </a:pPr>
            <a:r>
              <a:rPr lang="zh-CN" altLang="en-US" sz="1140" dirty="0">
                <a:solidFill>
                  <a:srgbClr val="000000"/>
                </a:solidFill>
                <a:latin typeface="Times New Roman" panose="02020603050405020304" pitchFamily="18" charset="0"/>
                <a:cs typeface="Times New Roman" panose="02020603050405020304" pitchFamily="18" charset="0"/>
              </a:rPr>
              <a:t>由主承销商培育、选择、推荐企业，发行规模由企业自主决定</a:t>
            </a:r>
            <a:endParaRPr lang="zh-CN" altLang="en-US" sz="1140" dirty="0">
              <a:solidFill>
                <a:srgbClr val="000000"/>
              </a:solidFill>
              <a:latin typeface="Times New Roman" panose="02020603050405020304" pitchFamily="18" charset="0"/>
              <a:cs typeface="Times New Roman" panose="02020603050405020304" pitchFamily="18" charset="0"/>
            </a:endParaRPr>
          </a:p>
          <a:p>
            <a:pPr marL="488315" lvl="1" indent="-232410" algn="just" eaLnBrk="0" hangingPunct="0">
              <a:lnSpc>
                <a:spcPct val="120000"/>
              </a:lnSpc>
              <a:spcBef>
                <a:spcPts val="490"/>
              </a:spcBef>
              <a:spcAft>
                <a:spcPct val="50000"/>
              </a:spcAft>
              <a:buClr>
                <a:srgbClr val="D20A10"/>
              </a:buClr>
              <a:buSzPct val="80000"/>
              <a:buFont typeface="Wingdings" panose="05000000000000000000" pitchFamily="2" charset="2"/>
              <a:buChar char="Ø"/>
              <a:defRPr/>
            </a:pPr>
            <a:r>
              <a:rPr lang="zh-CN" altLang="en-US" sz="1140" dirty="0">
                <a:solidFill>
                  <a:srgbClr val="000000"/>
                </a:solidFill>
                <a:latin typeface="Times New Roman" panose="02020603050405020304" pitchFamily="18" charset="0"/>
                <a:cs typeface="Times New Roman" panose="02020603050405020304" pitchFamily="18" charset="0"/>
              </a:rPr>
              <a:t>公司提出发行申请前，由主承销商进行辅导</a:t>
            </a:r>
            <a:endParaRPr lang="zh-CN" altLang="en-US" sz="1140" dirty="0">
              <a:solidFill>
                <a:srgbClr val="000000"/>
              </a:solidFill>
              <a:latin typeface="Times New Roman" panose="02020603050405020304" pitchFamily="18" charset="0"/>
              <a:cs typeface="Times New Roman" panose="02020603050405020304" pitchFamily="18" charset="0"/>
            </a:endParaRPr>
          </a:p>
          <a:p>
            <a:pPr marL="232410" indent="-232410" eaLnBrk="0" hangingPunct="0">
              <a:lnSpc>
                <a:spcPct val="120000"/>
              </a:lnSpc>
              <a:spcBef>
                <a:spcPts val="490"/>
              </a:spcBef>
              <a:buClr>
                <a:srgbClr val="D20A10"/>
              </a:buClr>
              <a:buSzPct val="80000"/>
              <a:buFont typeface="Wingdings" panose="05000000000000000000" pitchFamily="2" charset="2"/>
              <a:buChar char="n"/>
              <a:defRPr/>
            </a:pPr>
            <a:r>
              <a:rPr lang="zh-CN" altLang="en-US" sz="1140" dirty="0">
                <a:latin typeface="Times New Roman" panose="02020603050405020304" pitchFamily="18" charset="0"/>
              </a:rPr>
              <a:t>为了避免额度制取消后公司的融资冲动，监管机构在取消对发行体额度管理的同时，对主承销商推荐发行申请采取了通道管理</a:t>
            </a:r>
            <a:endParaRPr lang="zh-CN" altLang="en-US" sz="1140" dirty="0">
              <a:latin typeface="Times New Roman" panose="02020603050405020304" pitchFamily="18" charset="0"/>
            </a:endParaRPr>
          </a:p>
          <a:p>
            <a:pPr marL="232410" indent="-232410">
              <a:lnSpc>
                <a:spcPct val="120000"/>
              </a:lnSpc>
              <a:spcBef>
                <a:spcPts val="490"/>
              </a:spcBef>
              <a:buClr>
                <a:srgbClr val="D20A10"/>
              </a:buClr>
              <a:buSzPct val="80000"/>
              <a:buFont typeface="Wingdings" panose="05000000000000000000" pitchFamily="2" charset="2"/>
              <a:buChar char="n"/>
            </a:pPr>
            <a:endParaRPr lang="zh-CN" altLang="en-US" sz="1140" dirty="0">
              <a:latin typeface="Times New Roman" panose="02020603050405020304" pitchFamily="18" charset="0"/>
            </a:endParaRPr>
          </a:p>
        </p:txBody>
      </p:sp>
      <p:grpSp>
        <p:nvGrpSpPr>
          <p:cNvPr id="9" name="组合 8"/>
          <p:cNvGrpSpPr/>
          <p:nvPr/>
        </p:nvGrpSpPr>
        <p:grpSpPr>
          <a:xfrm>
            <a:off x="489000" y="1637438"/>
            <a:ext cx="8928600" cy="514564"/>
            <a:chOff x="712814" y="1367266"/>
            <a:chExt cx="8407126" cy="633309"/>
          </a:xfrm>
        </p:grpSpPr>
        <p:sp>
          <p:nvSpPr>
            <p:cNvPr id="5" name="AutoShape 4"/>
            <p:cNvSpPr>
              <a:spLocks noChangeArrowheads="1"/>
            </p:cNvSpPr>
            <p:nvPr/>
          </p:nvSpPr>
          <p:spPr bwMode="auto">
            <a:xfrm>
              <a:off x="712814" y="1367266"/>
              <a:ext cx="2364162" cy="633309"/>
            </a:xfrm>
            <a:prstGeom prst="homePlate">
              <a:avLst>
                <a:gd name="adj" fmla="val 106989"/>
              </a:avLst>
            </a:prstGeom>
            <a:solidFill>
              <a:srgbClr val="D20A10"/>
            </a:solidFill>
            <a:ln>
              <a:noFill/>
            </a:ln>
          </p:spPr>
          <p:style>
            <a:lnRef idx="1">
              <a:schemeClr val="accent2"/>
            </a:lnRef>
            <a:fillRef idx="2">
              <a:schemeClr val="accent2"/>
            </a:fillRef>
            <a:effectRef idx="1">
              <a:schemeClr val="accent2"/>
            </a:effectRef>
            <a:fontRef idx="minor">
              <a:schemeClr val="dk1"/>
            </a:fontRef>
          </p:style>
          <p:txBody>
            <a:bodyPr lIns="58500" tIns="58500" rIns="58500" bIns="58500" anchor="ctr" anchorCtr="1"/>
            <a:lstStyle/>
            <a:p>
              <a:pPr algn="ctr">
                <a:buSzPct val="80000"/>
                <a:defRPr/>
              </a:pPr>
              <a:r>
                <a:rPr lang="zh-CN" altLang="en-US" sz="1220" dirty="0">
                  <a:solidFill>
                    <a:schemeClr val="bg1"/>
                  </a:solidFill>
                  <a:latin typeface="Times New Roman" panose="02020603050405020304" pitchFamily="18" charset="0"/>
                  <a:cs typeface="Times New Roman" panose="02020603050405020304" pitchFamily="18" charset="0"/>
                </a:rPr>
                <a:t>额度制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buSzPct val="80000"/>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1993-2000</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6" name="AutoShape 5"/>
            <p:cNvSpPr>
              <a:spLocks noChangeArrowheads="1"/>
            </p:cNvSpPr>
            <p:nvPr/>
          </p:nvSpPr>
          <p:spPr bwMode="auto">
            <a:xfrm>
              <a:off x="2651611" y="1367266"/>
              <a:ext cx="2439686" cy="631883"/>
            </a:xfrm>
            <a:prstGeom prst="chevron">
              <a:avLst>
                <a:gd name="adj" fmla="val 110649"/>
              </a:avLst>
            </a:prstGeom>
            <a:solidFill>
              <a:srgbClr val="4C5663"/>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通道制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2001-2004</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7" name="AutoShape 6"/>
            <p:cNvSpPr>
              <a:spLocks noChangeArrowheads="1"/>
            </p:cNvSpPr>
            <p:nvPr/>
          </p:nvSpPr>
          <p:spPr bwMode="auto">
            <a:xfrm>
              <a:off x="4665932" y="1367266"/>
              <a:ext cx="2439686" cy="631883"/>
            </a:xfrm>
            <a:prstGeom prst="chevron">
              <a:avLst>
                <a:gd name="adj" fmla="val 110649"/>
              </a:avLst>
            </a:prstGeom>
            <a:solidFill>
              <a:srgbClr val="D20A10"/>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保荐制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2004</a:t>
              </a:r>
              <a:r>
                <a:rPr lang="zh-CN" altLang="en-US" sz="1220" dirty="0">
                  <a:solidFill>
                    <a:schemeClr val="bg1"/>
                  </a:solidFill>
                  <a:latin typeface="Times New Roman" panose="02020603050405020304" pitchFamily="18" charset="0"/>
                  <a:cs typeface="Times New Roman" panose="02020603050405020304" pitchFamily="18" charset="0"/>
                </a:rPr>
                <a:t>年至</a:t>
              </a:r>
              <a:r>
                <a:rPr lang="en-US" altLang="zh-CN" sz="1220" dirty="0">
                  <a:solidFill>
                    <a:schemeClr val="bg1"/>
                  </a:solidFill>
                  <a:latin typeface="Times New Roman" panose="02020603050405020304" pitchFamily="18" charset="0"/>
                  <a:cs typeface="Times New Roman" panose="02020603050405020304" pitchFamily="18" charset="0"/>
                </a:rPr>
                <a:t>2018</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8" name="AutoShape 6"/>
            <p:cNvSpPr>
              <a:spLocks noChangeArrowheads="1"/>
            </p:cNvSpPr>
            <p:nvPr/>
          </p:nvSpPr>
          <p:spPr bwMode="auto">
            <a:xfrm>
              <a:off x="6680253" y="1367266"/>
              <a:ext cx="2439687" cy="631883"/>
            </a:xfrm>
            <a:prstGeom prst="chevron">
              <a:avLst>
                <a:gd name="adj" fmla="val 110649"/>
              </a:avLst>
            </a:prstGeom>
            <a:solidFill>
              <a:srgbClr val="4C5663"/>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保荐制</a:t>
              </a:r>
              <a:r>
                <a:rPr lang="en-US" altLang="zh-CN" sz="1220" dirty="0">
                  <a:solidFill>
                    <a:schemeClr val="bg1"/>
                  </a:solidFill>
                  <a:latin typeface="Times New Roman" panose="02020603050405020304" pitchFamily="18" charset="0"/>
                  <a:cs typeface="Times New Roman" panose="02020603050405020304" pitchFamily="18" charset="0"/>
                </a:rPr>
                <a:t>+</a:t>
              </a:r>
              <a:r>
                <a:rPr lang="zh-CN" altLang="en-US" sz="1220" dirty="0">
                  <a:solidFill>
                    <a:schemeClr val="bg1"/>
                  </a:solidFill>
                  <a:latin typeface="Times New Roman" panose="02020603050405020304" pitchFamily="18" charset="0"/>
                  <a:cs typeface="Times New Roman" panose="02020603050405020304" pitchFamily="18" charset="0"/>
                </a:rPr>
                <a:t>注册制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2019</a:t>
              </a:r>
              <a:r>
                <a:rPr lang="zh-CN" altLang="en-US" sz="1220" dirty="0">
                  <a:solidFill>
                    <a:schemeClr val="bg1"/>
                  </a:solidFill>
                  <a:latin typeface="Times New Roman" panose="02020603050405020304" pitchFamily="18" charset="0"/>
                  <a:cs typeface="Times New Roman" panose="02020603050405020304" pitchFamily="18" charset="0"/>
                </a:rPr>
                <a:t>年至今）</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grpSp>
      <p:sp>
        <p:nvSpPr>
          <p:cNvPr id="10" name="标题 1"/>
          <p:cNvSpPr>
            <a:spLocks noGrp="1"/>
          </p:cNvSpPr>
          <p:nvPr>
            <p:ph type="title"/>
          </p:nvPr>
        </p:nvSpPr>
        <p:spPr>
          <a:xfrm>
            <a:off x="488950" y="336669"/>
            <a:ext cx="7745730" cy="463430"/>
          </a:xfrm>
        </p:spPr>
        <p:txBody>
          <a:bodyPr/>
          <a:lstStyle/>
          <a:p>
            <a:r>
              <a:rPr lang="en-US" altLang="zh-CN" dirty="0" smtClean="0"/>
              <a:t>1.3 </a:t>
            </a:r>
            <a:r>
              <a:rPr lang="zh-CN" altLang="en-US" sz="2400" dirty="0" smtClean="0">
                <a:latin typeface="Times New Roman" panose="02020603050405020304" pitchFamily="18" charset="0"/>
                <a:cs typeface="Times New Roman" panose="02020603050405020304" pitchFamily="18" charset="0"/>
              </a:rPr>
              <a:t>我国</a:t>
            </a:r>
            <a:r>
              <a:rPr lang="zh-CN" altLang="en-US" sz="2400" dirty="0">
                <a:latin typeface="Times New Roman" panose="02020603050405020304" pitchFamily="18" charset="0"/>
                <a:cs typeface="Times New Roman" panose="02020603050405020304" pitchFamily="18" charset="0"/>
              </a:rPr>
              <a:t>发行审核制度的</a:t>
            </a:r>
            <a:r>
              <a:rPr lang="zh-CN" altLang="en-US" sz="2400" dirty="0" smtClean="0">
                <a:latin typeface="Times New Roman" panose="02020603050405020304" pitchFamily="18" charset="0"/>
                <a:cs typeface="Times New Roman" panose="02020603050405020304" pitchFamily="18" charset="0"/>
              </a:rPr>
              <a:t>演进</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97272" y="2368748"/>
            <a:ext cx="9020328" cy="3234163"/>
          </a:xfrm>
          <a:prstGeom prst="rect">
            <a:avLst/>
          </a:prstGeom>
          <a:noFill/>
          <a:ln w="9525">
            <a:noFill/>
            <a:miter lim="800000"/>
          </a:ln>
        </p:spPr>
        <p:txBody>
          <a:bodyPr lIns="58500" tIns="0" rIns="0" bIns="0"/>
          <a:lstStyle/>
          <a:p>
            <a:pPr eaLnBrk="0" hangingPunct="0">
              <a:lnSpc>
                <a:spcPct val="120000"/>
              </a:lnSpc>
              <a:spcBef>
                <a:spcPts val="490"/>
              </a:spcBef>
              <a:buClr>
                <a:srgbClr val="D20A10"/>
              </a:buClr>
              <a:buSzPct val="80000"/>
            </a:pPr>
            <a:r>
              <a:rPr lang="zh-CN" altLang="en-US" sz="1300" b="1" dirty="0">
                <a:solidFill>
                  <a:srgbClr val="D20A10"/>
                </a:solidFill>
                <a:latin typeface="Times New Roman" panose="02020603050405020304" pitchFamily="18" charset="0"/>
              </a:rPr>
              <a:t>保荐制</a:t>
            </a:r>
            <a:endParaRPr lang="en-US" altLang="zh-CN" sz="1300" b="1" dirty="0">
              <a:solidFill>
                <a:srgbClr val="D20A10"/>
              </a:solidFill>
              <a:latin typeface="Times New Roman" panose="02020603050405020304" pitchFamily="18" charset="0"/>
            </a:endParaRPr>
          </a:p>
          <a:p>
            <a:pPr marL="232410" indent="-232410" algn="just" eaLnBrk="0" hangingPunct="0">
              <a:lnSpc>
                <a:spcPct val="120000"/>
              </a:lnSpc>
              <a:spcBef>
                <a:spcPts val="490"/>
              </a:spcBef>
              <a:buClr>
                <a:srgbClr val="D20A10"/>
              </a:buClr>
              <a:buSzPct val="80000"/>
              <a:buFont typeface="Wingdings" panose="05000000000000000000" pitchFamily="2" charset="2"/>
              <a:buChar char="n"/>
            </a:pPr>
            <a:r>
              <a:rPr lang="en-US" altLang="zh-CN" sz="1140" dirty="0">
                <a:latin typeface="Times New Roman" panose="02020603050405020304" pitchFamily="18" charset="0"/>
              </a:rPr>
              <a:t>2003</a:t>
            </a:r>
            <a:r>
              <a:rPr lang="zh-CN" altLang="en-US" sz="1140" dirty="0">
                <a:latin typeface="Times New Roman" panose="02020603050405020304" pitchFamily="18" charset="0"/>
              </a:rPr>
              <a:t>年</a:t>
            </a:r>
            <a:r>
              <a:rPr lang="en-US" altLang="zh-CN" sz="1140" dirty="0">
                <a:latin typeface="Times New Roman" panose="02020603050405020304" pitchFamily="18" charset="0"/>
              </a:rPr>
              <a:t>12</a:t>
            </a:r>
            <a:r>
              <a:rPr lang="zh-CN" altLang="en-US" sz="1140" dirty="0">
                <a:latin typeface="Times New Roman" panose="02020603050405020304" pitchFamily="18" charset="0"/>
              </a:rPr>
              <a:t>月</a:t>
            </a:r>
            <a:r>
              <a:rPr lang="en-US" altLang="zh-CN" sz="1140" dirty="0">
                <a:latin typeface="Times New Roman" panose="02020603050405020304" pitchFamily="18" charset="0"/>
              </a:rPr>
              <a:t>28</a:t>
            </a:r>
            <a:r>
              <a:rPr lang="zh-CN" altLang="en-US" sz="1140" dirty="0">
                <a:latin typeface="Times New Roman" panose="02020603050405020304" pitchFamily="18" charset="0"/>
              </a:rPr>
              <a:t>日，中国证监会颁布了</a:t>
            </a:r>
            <a:r>
              <a:rPr lang="en-US" altLang="zh-CN" sz="1140" dirty="0">
                <a:latin typeface="Times New Roman" panose="02020603050405020304" pitchFamily="18" charset="0"/>
              </a:rPr>
              <a:t>《</a:t>
            </a:r>
            <a:r>
              <a:rPr lang="zh-CN" altLang="en-US" sz="1140" dirty="0">
                <a:latin typeface="Times New Roman" panose="02020603050405020304" pitchFamily="18" charset="0"/>
              </a:rPr>
              <a:t>证券发行上市保荐制度暂行办法</a:t>
            </a:r>
            <a:r>
              <a:rPr lang="en-US" altLang="zh-CN" sz="1140" dirty="0">
                <a:latin typeface="Times New Roman" panose="02020603050405020304" pitchFamily="18" charset="0"/>
              </a:rPr>
              <a:t>》</a:t>
            </a:r>
            <a:r>
              <a:rPr lang="zh-CN" altLang="en-US" sz="1140" dirty="0">
                <a:latin typeface="Times New Roman" panose="02020603050405020304" pitchFamily="18" charset="0"/>
              </a:rPr>
              <a:t>，并于</a:t>
            </a:r>
            <a:r>
              <a:rPr lang="en-US" altLang="zh-CN" sz="1140" dirty="0">
                <a:latin typeface="Times New Roman" panose="02020603050405020304" pitchFamily="18" charset="0"/>
              </a:rPr>
              <a:t>2004</a:t>
            </a:r>
            <a:r>
              <a:rPr lang="zh-CN" altLang="en-US" sz="1140" dirty="0">
                <a:latin typeface="Times New Roman" panose="02020603050405020304" pitchFamily="18" charset="0"/>
              </a:rPr>
              <a:t>年</a:t>
            </a:r>
            <a:r>
              <a:rPr lang="en-US" altLang="zh-CN" sz="1140" dirty="0">
                <a:latin typeface="Times New Roman" panose="02020603050405020304" pitchFamily="18" charset="0"/>
              </a:rPr>
              <a:t>2</a:t>
            </a:r>
            <a:r>
              <a:rPr lang="zh-CN" altLang="en-US" sz="1140" dirty="0">
                <a:latin typeface="Times New Roman" panose="02020603050405020304" pitchFamily="18" charset="0"/>
              </a:rPr>
              <a:t>月</a:t>
            </a:r>
            <a:r>
              <a:rPr lang="en-US" altLang="zh-CN" sz="1140" dirty="0">
                <a:latin typeface="Times New Roman" panose="02020603050405020304" pitchFamily="18" charset="0"/>
              </a:rPr>
              <a:t>1</a:t>
            </a:r>
            <a:r>
              <a:rPr lang="zh-CN" altLang="en-US" sz="1140" dirty="0">
                <a:latin typeface="Times New Roman" panose="02020603050405020304" pitchFamily="18" charset="0"/>
              </a:rPr>
              <a:t>日开始实施。通道制同时废止</a:t>
            </a:r>
            <a:endParaRPr lang="zh-CN" altLang="en-US" sz="1140" dirty="0">
              <a:latin typeface="Times New Roman" panose="02020603050405020304" pitchFamily="18" charset="0"/>
            </a:endParaRPr>
          </a:p>
          <a:p>
            <a:pPr marL="232410" indent="-232410" algn="just" eaLnBrk="0" hangingPunct="0">
              <a:lnSpc>
                <a:spcPct val="120000"/>
              </a:lnSpc>
              <a:spcBef>
                <a:spcPts val="490"/>
              </a:spcBef>
              <a:buClr>
                <a:srgbClr val="D20A10"/>
              </a:buClr>
              <a:buSzPct val="80000"/>
              <a:buFont typeface="Wingdings" panose="05000000000000000000" pitchFamily="2" charset="2"/>
              <a:buChar char="n"/>
            </a:pPr>
            <a:r>
              <a:rPr lang="en-US" altLang="zh-CN" sz="1140" dirty="0">
                <a:latin typeface="Times New Roman" panose="02020603050405020304" pitchFamily="18" charset="0"/>
              </a:rPr>
              <a:t>2008</a:t>
            </a:r>
            <a:r>
              <a:rPr lang="zh-CN" altLang="en-US" sz="1140" dirty="0">
                <a:latin typeface="Times New Roman" panose="02020603050405020304" pitchFamily="18" charset="0"/>
              </a:rPr>
              <a:t>年</a:t>
            </a:r>
            <a:r>
              <a:rPr lang="en-US" altLang="zh-CN" sz="1140" dirty="0">
                <a:latin typeface="Times New Roman" panose="02020603050405020304" pitchFamily="18" charset="0"/>
              </a:rPr>
              <a:t>10</a:t>
            </a:r>
            <a:r>
              <a:rPr lang="zh-CN" altLang="en-US" sz="1140" dirty="0">
                <a:latin typeface="Times New Roman" panose="02020603050405020304" pitchFamily="18" charset="0"/>
              </a:rPr>
              <a:t>月</a:t>
            </a:r>
            <a:r>
              <a:rPr lang="en-US" altLang="zh-CN" sz="1140" dirty="0">
                <a:latin typeface="Times New Roman" panose="02020603050405020304" pitchFamily="18" charset="0"/>
              </a:rPr>
              <a:t>17</a:t>
            </a:r>
            <a:r>
              <a:rPr lang="zh-CN" altLang="en-US" sz="1140" dirty="0">
                <a:latin typeface="Times New Roman" panose="02020603050405020304" pitchFamily="18" charset="0"/>
              </a:rPr>
              <a:t>日，中国证监会颁布</a:t>
            </a:r>
            <a:r>
              <a:rPr lang="en-US" altLang="zh-CN" sz="1140" dirty="0">
                <a:latin typeface="Times New Roman" panose="02020603050405020304" pitchFamily="18" charset="0"/>
              </a:rPr>
              <a:t>《</a:t>
            </a:r>
            <a:r>
              <a:rPr lang="zh-CN" altLang="en-US" sz="1140" dirty="0">
                <a:latin typeface="Times New Roman" panose="02020603050405020304" pitchFamily="18" charset="0"/>
              </a:rPr>
              <a:t>证券发行上市保荐业务管理办法</a:t>
            </a:r>
            <a:r>
              <a:rPr lang="en-US" altLang="zh-CN" sz="1140" dirty="0">
                <a:latin typeface="Times New Roman" panose="02020603050405020304" pitchFamily="18" charset="0"/>
              </a:rPr>
              <a:t>》</a:t>
            </a:r>
            <a:r>
              <a:rPr lang="zh-CN" altLang="en-US" sz="1140" dirty="0">
                <a:latin typeface="Times New Roman" panose="02020603050405020304" pitchFamily="18" charset="0"/>
              </a:rPr>
              <a:t>，对保荐制度进行了进一步的规范</a:t>
            </a:r>
            <a:endParaRPr lang="zh-CN" altLang="en-US" sz="1140" dirty="0">
              <a:latin typeface="Times New Roman" panose="02020603050405020304" pitchFamily="18" charset="0"/>
            </a:endParaRPr>
          </a:p>
          <a:p>
            <a:pPr marL="232410" indent="-232410" algn="just" eaLnBrk="0" hangingPunct="0">
              <a:lnSpc>
                <a:spcPct val="120000"/>
              </a:lnSpc>
              <a:spcBef>
                <a:spcPts val="490"/>
              </a:spcBef>
              <a:buClr>
                <a:srgbClr val="D20A10"/>
              </a:buClr>
              <a:buSzPct val="80000"/>
              <a:buFont typeface="Wingdings" panose="05000000000000000000" pitchFamily="2" charset="2"/>
              <a:buChar char="n"/>
            </a:pPr>
            <a:r>
              <a:rPr lang="zh-CN" altLang="en-US" sz="1140" dirty="0">
                <a:latin typeface="Times New Roman" panose="02020603050405020304" pitchFamily="18" charset="0"/>
              </a:rPr>
              <a:t>保荐制是通道制的演进，进一步加强市场参与主体的功能及对应的责、权、利</a:t>
            </a:r>
            <a:endParaRPr lang="en-US" altLang="zh-CN" sz="1140" dirty="0">
              <a:latin typeface="Times New Roman" panose="02020603050405020304" pitchFamily="18" charset="0"/>
            </a:endParaRPr>
          </a:p>
          <a:p>
            <a:pPr marL="488315" lvl="1" indent="-232410" algn="just" eaLnBrk="0" hangingPunct="0">
              <a:spcBef>
                <a:spcPts val="490"/>
              </a:spcBef>
              <a:spcAft>
                <a:spcPct val="50000"/>
              </a:spcAft>
              <a:buClr>
                <a:srgbClr val="D20A10"/>
              </a:buClr>
              <a:buSzPct val="80000"/>
              <a:buFont typeface="Wingdings" panose="05000000000000000000" pitchFamily="2" charset="2"/>
              <a:buChar char="Ø"/>
              <a:defRPr/>
            </a:pPr>
            <a:r>
              <a:rPr lang="zh-CN" altLang="en-US" sz="1140" dirty="0">
                <a:solidFill>
                  <a:srgbClr val="000000"/>
                </a:solidFill>
                <a:latin typeface="Times New Roman" panose="02020603050405020304" pitchFamily="18" charset="0"/>
                <a:cs typeface="Times New Roman" panose="02020603050405020304" pitchFamily="18" charset="0"/>
              </a:rPr>
              <a:t>保荐人负责发行人的辅导和上市推荐，核实公司发行申请文件中所载资料的真实、准确和完整，协助发行人建立严格的信息披露制度</a:t>
            </a:r>
            <a:endParaRPr lang="zh-CN" altLang="en-US" sz="1140" dirty="0">
              <a:solidFill>
                <a:srgbClr val="000000"/>
              </a:solidFill>
              <a:latin typeface="Times New Roman" panose="02020603050405020304" pitchFamily="18" charset="0"/>
              <a:cs typeface="Times New Roman" panose="02020603050405020304" pitchFamily="18" charset="0"/>
            </a:endParaRPr>
          </a:p>
          <a:p>
            <a:pPr marL="0" lvl="1" algn="just" eaLnBrk="0" hangingPunct="0">
              <a:lnSpc>
                <a:spcPct val="120000"/>
              </a:lnSpc>
              <a:spcBef>
                <a:spcPts val="490"/>
              </a:spcBef>
              <a:buClr>
                <a:srgbClr val="D20A10"/>
              </a:buClr>
              <a:buSzPct val="80000"/>
              <a:defRPr/>
            </a:pPr>
            <a:r>
              <a:rPr lang="zh-CN" altLang="en-US" sz="1300" b="1" dirty="0">
                <a:solidFill>
                  <a:srgbClr val="D20A10"/>
                </a:solidFill>
                <a:latin typeface="Times New Roman" panose="02020603050405020304" pitchFamily="18" charset="0"/>
              </a:rPr>
              <a:t>注册制</a:t>
            </a:r>
            <a:endParaRPr lang="zh-CN" altLang="en-US" sz="1300" b="1" dirty="0">
              <a:solidFill>
                <a:srgbClr val="D20A10"/>
              </a:solidFill>
              <a:latin typeface="Times New Roman" panose="02020603050405020304" pitchFamily="18" charset="0"/>
            </a:endParaRPr>
          </a:p>
          <a:p>
            <a:pPr marL="232410" indent="-232410" algn="just" hangingPunct="0">
              <a:lnSpc>
                <a:spcPct val="120000"/>
              </a:lnSpc>
              <a:spcBef>
                <a:spcPts val="490"/>
              </a:spcBef>
              <a:buClr>
                <a:srgbClr val="D20A10"/>
              </a:buClr>
              <a:buSzPct val="80000"/>
              <a:buFont typeface="Wingdings" panose="05000000000000000000" pitchFamily="2" charset="2"/>
              <a:buChar char="n"/>
            </a:pPr>
            <a:r>
              <a:rPr lang="en-US" altLang="zh-CN" sz="1140" dirty="0">
                <a:solidFill>
                  <a:srgbClr val="000000"/>
                </a:solidFill>
                <a:latin typeface="Times New Roman" panose="02020603050405020304" pitchFamily="18" charset="0"/>
                <a:cs typeface="Times New Roman" panose="02020603050405020304" pitchFamily="18" charset="0"/>
              </a:rPr>
              <a:t>2019</a:t>
            </a:r>
            <a:r>
              <a:rPr lang="zh-CN" altLang="en-US" sz="1140" dirty="0">
                <a:solidFill>
                  <a:srgbClr val="000000"/>
                </a:solidFill>
                <a:latin typeface="Times New Roman" panose="02020603050405020304" pitchFamily="18" charset="0"/>
                <a:cs typeface="Times New Roman" panose="02020603050405020304" pitchFamily="18" charset="0"/>
              </a:rPr>
              <a:t>年</a:t>
            </a:r>
            <a:r>
              <a:rPr lang="en-US" altLang="zh-CN" sz="1140" dirty="0">
                <a:solidFill>
                  <a:srgbClr val="000000"/>
                </a:solidFill>
                <a:latin typeface="Times New Roman" panose="02020603050405020304" pitchFamily="18" charset="0"/>
                <a:cs typeface="Times New Roman" panose="02020603050405020304" pitchFamily="18" charset="0"/>
              </a:rPr>
              <a:t>1</a:t>
            </a:r>
            <a:r>
              <a:rPr lang="zh-CN" altLang="en-US" sz="1140" dirty="0">
                <a:solidFill>
                  <a:srgbClr val="000000"/>
                </a:solidFill>
                <a:latin typeface="Times New Roman" panose="02020603050405020304" pitchFamily="18" charset="0"/>
                <a:cs typeface="Times New Roman" panose="02020603050405020304" pitchFamily="18" charset="0"/>
              </a:rPr>
              <a:t>月</a:t>
            </a:r>
            <a:r>
              <a:rPr lang="en-US" altLang="zh-CN" sz="1140" dirty="0">
                <a:solidFill>
                  <a:srgbClr val="000000"/>
                </a:solidFill>
                <a:latin typeface="Times New Roman" panose="02020603050405020304" pitchFamily="18" charset="0"/>
                <a:cs typeface="Times New Roman" panose="02020603050405020304" pitchFamily="18" charset="0"/>
              </a:rPr>
              <a:t>28</a:t>
            </a:r>
            <a:r>
              <a:rPr lang="zh-CN" altLang="en-US" sz="1140" dirty="0">
                <a:solidFill>
                  <a:srgbClr val="000000"/>
                </a:solidFill>
                <a:latin typeface="Times New Roman" panose="02020603050405020304" pitchFamily="18" charset="0"/>
                <a:cs typeface="Times New Roman" panose="02020603050405020304" pitchFamily="18" charset="0"/>
              </a:rPr>
              <a:t>日，中国证监会发布</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关于在上海证券交易所设立科创板并试点注册制的实施意见</a:t>
            </a:r>
            <a:r>
              <a:rPr lang="en-US" altLang="zh-CN" sz="1140" dirty="0">
                <a:solidFill>
                  <a:srgbClr val="000000"/>
                </a:solidFill>
                <a:latin typeface="Times New Roman" panose="02020603050405020304" pitchFamily="18" charset="0"/>
                <a:cs typeface="Times New Roman" panose="02020603050405020304" pitchFamily="18" charset="0"/>
              </a:rPr>
              <a:t>》</a:t>
            </a:r>
            <a:endParaRPr lang="en-US" altLang="zh-CN" sz="1140" dirty="0">
              <a:solidFill>
                <a:srgbClr val="000000"/>
              </a:solidFill>
              <a:latin typeface="Times New Roman" panose="02020603050405020304" pitchFamily="18" charset="0"/>
              <a:cs typeface="Times New Roman" panose="02020603050405020304" pitchFamily="18" charset="0"/>
            </a:endParaRPr>
          </a:p>
          <a:p>
            <a:pPr marL="232410" indent="-232410" algn="just" hangingPunct="0">
              <a:lnSpc>
                <a:spcPct val="120000"/>
              </a:lnSpc>
              <a:spcBef>
                <a:spcPts val="490"/>
              </a:spcBef>
              <a:buClr>
                <a:srgbClr val="D20A10"/>
              </a:buClr>
              <a:buSzPct val="80000"/>
              <a:buFont typeface="Wingdings" panose="05000000000000000000" pitchFamily="2" charset="2"/>
              <a:buChar char="n"/>
            </a:pPr>
            <a:r>
              <a:rPr lang="en-US" altLang="zh-CN" sz="1140" dirty="0">
                <a:solidFill>
                  <a:srgbClr val="000000"/>
                </a:solidFill>
                <a:latin typeface="Times New Roman" panose="02020603050405020304" pitchFamily="18" charset="0"/>
                <a:cs typeface="Times New Roman" panose="02020603050405020304" pitchFamily="18" charset="0"/>
              </a:rPr>
              <a:t>2019</a:t>
            </a:r>
            <a:r>
              <a:rPr lang="zh-CN" altLang="en-US" sz="1140" dirty="0">
                <a:solidFill>
                  <a:srgbClr val="000000"/>
                </a:solidFill>
                <a:latin typeface="Times New Roman" panose="02020603050405020304" pitchFamily="18" charset="0"/>
                <a:cs typeface="Times New Roman" panose="02020603050405020304" pitchFamily="18" charset="0"/>
              </a:rPr>
              <a:t>年</a:t>
            </a:r>
            <a:r>
              <a:rPr lang="en-US" altLang="zh-CN" sz="1140" dirty="0">
                <a:solidFill>
                  <a:srgbClr val="000000"/>
                </a:solidFill>
                <a:latin typeface="Times New Roman" panose="02020603050405020304" pitchFamily="18" charset="0"/>
                <a:cs typeface="Times New Roman" panose="02020603050405020304" pitchFamily="18" charset="0"/>
              </a:rPr>
              <a:t>3</a:t>
            </a:r>
            <a:r>
              <a:rPr lang="zh-CN" altLang="en-US" sz="1140" dirty="0">
                <a:solidFill>
                  <a:srgbClr val="000000"/>
                </a:solidFill>
                <a:latin typeface="Times New Roman" panose="02020603050405020304" pitchFamily="18" charset="0"/>
                <a:cs typeface="Times New Roman" panose="02020603050405020304" pitchFamily="18" charset="0"/>
              </a:rPr>
              <a:t>月</a:t>
            </a:r>
            <a:r>
              <a:rPr lang="en-US" altLang="zh-CN" sz="1140" dirty="0">
                <a:solidFill>
                  <a:srgbClr val="000000"/>
                </a:solidFill>
                <a:latin typeface="Times New Roman" panose="02020603050405020304" pitchFamily="18" charset="0"/>
                <a:cs typeface="Times New Roman" panose="02020603050405020304" pitchFamily="18" charset="0"/>
              </a:rPr>
              <a:t>1</a:t>
            </a:r>
            <a:r>
              <a:rPr lang="zh-CN" altLang="en-US" sz="1140" dirty="0">
                <a:solidFill>
                  <a:srgbClr val="000000"/>
                </a:solidFill>
                <a:latin typeface="Times New Roman" panose="02020603050405020304" pitchFamily="18" charset="0"/>
                <a:cs typeface="Times New Roman" panose="02020603050405020304" pitchFamily="18" charset="0"/>
              </a:rPr>
              <a:t>日，证监会及上交所正式发布</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科创板首次公开发行股票注册管理办法（试行）</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上海证券交易所科创板股票发行上市审核规则</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等一系列科创板规章及业务规则，试行注册制</a:t>
            </a:r>
            <a:endParaRPr lang="zh-CN" altLang="en-US" sz="1140" dirty="0">
              <a:solidFill>
                <a:srgbClr val="000000"/>
              </a:solidFill>
              <a:latin typeface="Times New Roman" panose="02020603050405020304" pitchFamily="18" charset="0"/>
              <a:cs typeface="Times New Roman" panose="02020603050405020304" pitchFamily="18" charset="0"/>
            </a:endParaRPr>
          </a:p>
          <a:p>
            <a:pPr marL="232410" indent="-232410" algn="just" hangingPunct="0">
              <a:lnSpc>
                <a:spcPct val="120000"/>
              </a:lnSpc>
              <a:spcBef>
                <a:spcPts val="490"/>
              </a:spcBef>
              <a:buClr>
                <a:srgbClr val="D20A10"/>
              </a:buClr>
              <a:buSzPct val="80000"/>
              <a:buFont typeface="Wingdings" panose="05000000000000000000" pitchFamily="2" charset="2"/>
              <a:buChar char="n"/>
            </a:pPr>
            <a:r>
              <a:rPr lang="en-US" altLang="zh-CN" sz="1140" dirty="0">
                <a:solidFill>
                  <a:srgbClr val="000000"/>
                </a:solidFill>
                <a:latin typeface="Times New Roman" panose="02020603050405020304" pitchFamily="18" charset="0"/>
                <a:cs typeface="Times New Roman" panose="02020603050405020304" pitchFamily="18" charset="0"/>
              </a:rPr>
              <a:t>2020</a:t>
            </a:r>
            <a:r>
              <a:rPr lang="zh-CN" altLang="en-US" sz="1140" dirty="0">
                <a:solidFill>
                  <a:srgbClr val="000000"/>
                </a:solidFill>
                <a:latin typeface="Times New Roman" panose="02020603050405020304" pitchFamily="18" charset="0"/>
                <a:cs typeface="Times New Roman" panose="02020603050405020304" pitchFamily="18" charset="0"/>
              </a:rPr>
              <a:t>年</a:t>
            </a:r>
            <a:r>
              <a:rPr lang="en-US" altLang="zh-CN" sz="1140" dirty="0">
                <a:solidFill>
                  <a:srgbClr val="000000"/>
                </a:solidFill>
                <a:latin typeface="Times New Roman" panose="02020603050405020304" pitchFamily="18" charset="0"/>
                <a:cs typeface="Times New Roman" panose="02020603050405020304" pitchFamily="18" charset="0"/>
              </a:rPr>
              <a:t>4</a:t>
            </a:r>
            <a:r>
              <a:rPr lang="zh-CN" altLang="en-US" sz="1140" dirty="0">
                <a:solidFill>
                  <a:srgbClr val="000000"/>
                </a:solidFill>
                <a:latin typeface="Times New Roman" panose="02020603050405020304" pitchFamily="18" charset="0"/>
                <a:cs typeface="Times New Roman" panose="02020603050405020304" pitchFamily="18" charset="0"/>
              </a:rPr>
              <a:t>月</a:t>
            </a:r>
            <a:r>
              <a:rPr lang="en-US" altLang="zh-CN" sz="1140" dirty="0">
                <a:solidFill>
                  <a:srgbClr val="000000"/>
                </a:solidFill>
                <a:latin typeface="Times New Roman" panose="02020603050405020304" pitchFamily="18" charset="0"/>
                <a:cs typeface="Times New Roman" panose="02020603050405020304" pitchFamily="18" charset="0"/>
              </a:rPr>
              <a:t>27</a:t>
            </a:r>
            <a:r>
              <a:rPr lang="zh-CN" altLang="en-US" sz="1140" dirty="0">
                <a:solidFill>
                  <a:srgbClr val="000000"/>
                </a:solidFill>
                <a:latin typeface="Times New Roman" panose="02020603050405020304" pitchFamily="18" charset="0"/>
                <a:cs typeface="Times New Roman" panose="02020603050405020304" pitchFamily="18" charset="0"/>
              </a:rPr>
              <a:t>日，中央全面深化改革委员会第十三次会议审议通过了</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创业板改革并试点注册制总体实施方案</a:t>
            </a:r>
            <a:r>
              <a:rPr lang="en-US" altLang="zh-CN" sz="1140" dirty="0">
                <a:solidFill>
                  <a:srgbClr val="000000"/>
                </a:solidFill>
                <a:latin typeface="Times New Roman" panose="02020603050405020304" pitchFamily="18" charset="0"/>
                <a:cs typeface="Times New Roman" panose="02020603050405020304" pitchFamily="18" charset="0"/>
              </a:rPr>
              <a:t>》</a:t>
            </a:r>
            <a:r>
              <a:rPr lang="zh-CN" altLang="en-US" sz="1140" dirty="0">
                <a:solidFill>
                  <a:srgbClr val="000000"/>
                </a:solidFill>
                <a:latin typeface="Times New Roman" panose="02020603050405020304" pitchFamily="18" charset="0"/>
                <a:cs typeface="Times New Roman" panose="02020603050405020304" pitchFamily="18" charset="0"/>
              </a:rPr>
              <a:t>，证监会发布创业板首发注册办法、创业板再融资注册办法等规则的征求意见稿，深交所发布创业板改革并试点注册制配套业务规则征求意见稿，创业板改革大幕正式拉开</a:t>
            </a:r>
            <a:endParaRPr lang="zh-CN" altLang="en-US" sz="1140" dirty="0">
              <a:latin typeface="Times New Roman" panose="02020603050405020304" pitchFamily="18" charset="0"/>
            </a:endParaRPr>
          </a:p>
        </p:txBody>
      </p:sp>
      <p:grpSp>
        <p:nvGrpSpPr>
          <p:cNvPr id="9" name="组合 8"/>
          <p:cNvGrpSpPr/>
          <p:nvPr/>
        </p:nvGrpSpPr>
        <p:grpSpPr>
          <a:xfrm>
            <a:off x="489000" y="1637438"/>
            <a:ext cx="8928600" cy="514564"/>
            <a:chOff x="712814" y="1367266"/>
            <a:chExt cx="8407126" cy="633309"/>
          </a:xfrm>
        </p:grpSpPr>
        <p:sp>
          <p:nvSpPr>
            <p:cNvPr id="5" name="AutoShape 4"/>
            <p:cNvSpPr>
              <a:spLocks noChangeArrowheads="1"/>
            </p:cNvSpPr>
            <p:nvPr/>
          </p:nvSpPr>
          <p:spPr bwMode="auto">
            <a:xfrm>
              <a:off x="712814" y="1367266"/>
              <a:ext cx="2364162" cy="633309"/>
            </a:xfrm>
            <a:prstGeom prst="homePlate">
              <a:avLst>
                <a:gd name="adj" fmla="val 106989"/>
              </a:avLst>
            </a:prstGeom>
            <a:solidFill>
              <a:srgbClr val="D20A10"/>
            </a:solidFill>
            <a:ln>
              <a:noFill/>
            </a:ln>
          </p:spPr>
          <p:style>
            <a:lnRef idx="1">
              <a:schemeClr val="accent2"/>
            </a:lnRef>
            <a:fillRef idx="2">
              <a:schemeClr val="accent2"/>
            </a:fillRef>
            <a:effectRef idx="1">
              <a:schemeClr val="accent2"/>
            </a:effectRef>
            <a:fontRef idx="minor">
              <a:schemeClr val="dk1"/>
            </a:fontRef>
          </p:style>
          <p:txBody>
            <a:bodyPr lIns="58500" tIns="58500" rIns="58500" bIns="58500" anchor="ctr" anchorCtr="1"/>
            <a:lstStyle/>
            <a:p>
              <a:pPr algn="ctr">
                <a:buSzPct val="80000"/>
                <a:defRPr/>
              </a:pPr>
              <a:r>
                <a:rPr lang="zh-CN" altLang="en-US" sz="1220" dirty="0">
                  <a:solidFill>
                    <a:schemeClr val="bg1"/>
                  </a:solidFill>
                  <a:latin typeface="Times New Roman" panose="02020603050405020304" pitchFamily="18" charset="0"/>
                  <a:cs typeface="Times New Roman" panose="02020603050405020304" pitchFamily="18" charset="0"/>
                </a:rPr>
                <a:t>额度制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buSzPct val="80000"/>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1993-2000</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6" name="AutoShape 5"/>
            <p:cNvSpPr>
              <a:spLocks noChangeArrowheads="1"/>
            </p:cNvSpPr>
            <p:nvPr/>
          </p:nvSpPr>
          <p:spPr bwMode="auto">
            <a:xfrm>
              <a:off x="2651611" y="1367266"/>
              <a:ext cx="2439686" cy="631883"/>
            </a:xfrm>
            <a:prstGeom prst="chevron">
              <a:avLst>
                <a:gd name="adj" fmla="val 110649"/>
              </a:avLst>
            </a:prstGeom>
            <a:solidFill>
              <a:srgbClr val="4C5663"/>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通道制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2001-2004</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7" name="AutoShape 6"/>
            <p:cNvSpPr>
              <a:spLocks noChangeArrowheads="1"/>
            </p:cNvSpPr>
            <p:nvPr/>
          </p:nvSpPr>
          <p:spPr bwMode="auto">
            <a:xfrm>
              <a:off x="4665932" y="1367266"/>
              <a:ext cx="2439686" cy="631883"/>
            </a:xfrm>
            <a:prstGeom prst="chevron">
              <a:avLst>
                <a:gd name="adj" fmla="val 110649"/>
              </a:avLst>
            </a:prstGeom>
            <a:solidFill>
              <a:srgbClr val="D20A10"/>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保荐制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2004</a:t>
              </a:r>
              <a:r>
                <a:rPr lang="zh-CN" altLang="en-US" sz="1220" dirty="0">
                  <a:solidFill>
                    <a:schemeClr val="bg1"/>
                  </a:solidFill>
                  <a:latin typeface="Times New Roman" panose="02020603050405020304" pitchFamily="18" charset="0"/>
                  <a:cs typeface="Times New Roman" panose="02020603050405020304" pitchFamily="18" charset="0"/>
                </a:rPr>
                <a:t>年至</a:t>
              </a:r>
              <a:r>
                <a:rPr lang="en-US" altLang="zh-CN" sz="1220" dirty="0">
                  <a:solidFill>
                    <a:schemeClr val="bg1"/>
                  </a:solidFill>
                  <a:latin typeface="Times New Roman" panose="02020603050405020304" pitchFamily="18" charset="0"/>
                  <a:cs typeface="Times New Roman" panose="02020603050405020304" pitchFamily="18" charset="0"/>
                </a:rPr>
                <a:t>2018</a:t>
              </a:r>
              <a:r>
                <a:rPr lang="zh-CN" altLang="en-US" sz="1220" dirty="0">
                  <a:solidFill>
                    <a:schemeClr val="bg1"/>
                  </a:solidFill>
                  <a:latin typeface="Times New Roman" panose="02020603050405020304" pitchFamily="18" charset="0"/>
                  <a:cs typeface="Times New Roman" panose="02020603050405020304" pitchFamily="18" charset="0"/>
                </a:rPr>
                <a:t>年）</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sp>
          <p:nvSpPr>
            <p:cNvPr id="8" name="AutoShape 6"/>
            <p:cNvSpPr>
              <a:spLocks noChangeArrowheads="1"/>
            </p:cNvSpPr>
            <p:nvPr/>
          </p:nvSpPr>
          <p:spPr bwMode="auto">
            <a:xfrm>
              <a:off x="6680253" y="1367266"/>
              <a:ext cx="2439687" cy="631883"/>
            </a:xfrm>
            <a:prstGeom prst="chevron">
              <a:avLst>
                <a:gd name="adj" fmla="val 110649"/>
              </a:avLst>
            </a:prstGeom>
            <a:solidFill>
              <a:srgbClr val="4C5663"/>
            </a:solidFill>
            <a:ln>
              <a:noFill/>
            </a:ln>
          </p:spPr>
          <p:style>
            <a:lnRef idx="1">
              <a:schemeClr val="accent5"/>
            </a:lnRef>
            <a:fillRef idx="2">
              <a:schemeClr val="accent5"/>
            </a:fillRef>
            <a:effectRef idx="1">
              <a:schemeClr val="accent5"/>
            </a:effectRef>
            <a:fontRef idx="minor">
              <a:schemeClr val="dk1"/>
            </a:fontRef>
          </p:style>
          <p:txBody>
            <a:bodyPr wrap="none" anchor="ctr"/>
            <a:lstStyle/>
            <a:p>
              <a:pPr algn="ctr">
                <a:defRPr/>
              </a:pPr>
              <a:r>
                <a:rPr lang="zh-CN" altLang="en-US" sz="1220" dirty="0">
                  <a:solidFill>
                    <a:schemeClr val="bg1"/>
                  </a:solidFill>
                  <a:latin typeface="Times New Roman" panose="02020603050405020304" pitchFamily="18" charset="0"/>
                  <a:cs typeface="Times New Roman" panose="02020603050405020304" pitchFamily="18" charset="0"/>
                </a:rPr>
                <a:t>保荐制</a:t>
              </a:r>
              <a:r>
                <a:rPr lang="en-US" altLang="zh-CN" sz="1220" dirty="0">
                  <a:solidFill>
                    <a:schemeClr val="bg1"/>
                  </a:solidFill>
                  <a:latin typeface="Times New Roman" panose="02020603050405020304" pitchFamily="18" charset="0"/>
                  <a:cs typeface="Times New Roman" panose="02020603050405020304" pitchFamily="18" charset="0"/>
                </a:rPr>
                <a:t>+</a:t>
              </a:r>
              <a:r>
                <a:rPr lang="zh-CN" altLang="en-US" sz="1220" dirty="0">
                  <a:solidFill>
                    <a:schemeClr val="bg1"/>
                  </a:solidFill>
                  <a:latin typeface="Times New Roman" panose="02020603050405020304" pitchFamily="18" charset="0"/>
                  <a:cs typeface="Times New Roman" panose="02020603050405020304" pitchFamily="18" charset="0"/>
                </a:rPr>
                <a:t>注册制</a:t>
              </a:r>
              <a:endParaRPr lang="zh-CN" altLang="en-US" sz="1220" dirty="0">
                <a:solidFill>
                  <a:schemeClr val="bg1"/>
                </a:solidFill>
                <a:latin typeface="Times New Roman" panose="02020603050405020304" pitchFamily="18" charset="0"/>
                <a:cs typeface="Times New Roman" panose="02020603050405020304" pitchFamily="18" charset="0"/>
              </a:endParaRPr>
            </a:p>
            <a:p>
              <a:pPr algn="ctr">
                <a:defRPr/>
              </a:pPr>
              <a:r>
                <a:rPr lang="zh-CN" altLang="en-US" sz="1220" dirty="0">
                  <a:solidFill>
                    <a:schemeClr val="bg1"/>
                  </a:solidFill>
                  <a:latin typeface="Times New Roman" panose="02020603050405020304" pitchFamily="18" charset="0"/>
                  <a:cs typeface="Times New Roman" panose="02020603050405020304" pitchFamily="18" charset="0"/>
                </a:rPr>
                <a:t>（</a:t>
              </a:r>
              <a:r>
                <a:rPr lang="en-US" altLang="zh-CN" sz="1220" dirty="0">
                  <a:solidFill>
                    <a:schemeClr val="bg1"/>
                  </a:solidFill>
                  <a:latin typeface="Times New Roman" panose="02020603050405020304" pitchFamily="18" charset="0"/>
                  <a:cs typeface="Times New Roman" panose="02020603050405020304" pitchFamily="18" charset="0"/>
                </a:rPr>
                <a:t>2019</a:t>
              </a:r>
              <a:r>
                <a:rPr lang="zh-CN" altLang="en-US" sz="1220" dirty="0">
                  <a:solidFill>
                    <a:schemeClr val="bg1"/>
                  </a:solidFill>
                  <a:latin typeface="Times New Roman" panose="02020603050405020304" pitchFamily="18" charset="0"/>
                  <a:cs typeface="Times New Roman" panose="02020603050405020304" pitchFamily="18" charset="0"/>
                </a:rPr>
                <a:t>年至今）</a:t>
              </a:r>
              <a:endParaRPr lang="zh-CN" altLang="en-US" sz="1220" dirty="0">
                <a:solidFill>
                  <a:schemeClr val="bg1"/>
                </a:solidFill>
                <a:latin typeface="Times New Roman" panose="02020603050405020304" pitchFamily="18" charset="0"/>
                <a:cs typeface="Times New Roman" panose="02020603050405020304" pitchFamily="18" charset="0"/>
              </a:endParaRPr>
            </a:p>
          </p:txBody>
        </p:sp>
      </p:grpSp>
      <p:sp>
        <p:nvSpPr>
          <p:cNvPr id="10" name="标题 1"/>
          <p:cNvSpPr>
            <a:spLocks noGrp="1"/>
          </p:cNvSpPr>
          <p:nvPr>
            <p:ph type="title"/>
          </p:nvPr>
        </p:nvSpPr>
        <p:spPr>
          <a:xfrm>
            <a:off x="488950" y="336669"/>
            <a:ext cx="7745730" cy="463430"/>
          </a:xfrm>
        </p:spPr>
        <p:txBody>
          <a:bodyPr/>
          <a:lstStyle/>
          <a:p>
            <a:r>
              <a:rPr lang="en-US" altLang="zh-CN" dirty="0" smtClean="0"/>
              <a:t>1.3 </a:t>
            </a:r>
            <a:r>
              <a:rPr lang="zh-CN" altLang="en-US" sz="2400" dirty="0" smtClean="0">
                <a:latin typeface="Times New Roman" panose="02020603050405020304" pitchFamily="18" charset="0"/>
                <a:cs typeface="Times New Roman" panose="02020603050405020304" pitchFamily="18" charset="0"/>
              </a:rPr>
              <a:t>我国</a:t>
            </a:r>
            <a:r>
              <a:rPr lang="zh-CN" altLang="en-US" sz="2400" dirty="0">
                <a:latin typeface="Times New Roman" panose="02020603050405020304" pitchFamily="18" charset="0"/>
                <a:cs typeface="Times New Roman" panose="02020603050405020304" pitchFamily="18" charset="0"/>
              </a:rPr>
              <a:t>发行审核制度的</a:t>
            </a:r>
            <a:r>
              <a:rPr lang="zh-CN" altLang="en-US" sz="2400" dirty="0" smtClean="0">
                <a:latin typeface="Times New Roman" panose="02020603050405020304" pitchFamily="18" charset="0"/>
                <a:cs typeface="Times New Roman" panose="02020603050405020304" pitchFamily="18" charset="0"/>
              </a:rPr>
              <a:t>演进</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8950" y="336669"/>
            <a:ext cx="7745730" cy="463430"/>
          </a:xfrm>
        </p:spPr>
        <p:txBody>
          <a:bodyPr/>
          <a:lstStyle/>
          <a:p>
            <a:r>
              <a:rPr lang="en-US" altLang="zh-CN" dirty="0" smtClean="0"/>
              <a:t>1.4 </a:t>
            </a:r>
            <a:r>
              <a:rPr lang="zh-CN" altLang="en-US" sz="2400" dirty="0" smtClean="0">
                <a:latin typeface="Times New Roman" panose="02020603050405020304" pitchFamily="18" charset="0"/>
                <a:cs typeface="Times New Roman" panose="02020603050405020304" pitchFamily="18" charset="0"/>
              </a:rPr>
              <a:t>我国</a:t>
            </a:r>
            <a:r>
              <a:rPr lang="zh-CN" altLang="en-US" sz="2400" dirty="0">
                <a:latin typeface="Times New Roman" panose="02020603050405020304" pitchFamily="18" charset="0"/>
                <a:cs typeface="Times New Roman" panose="02020603050405020304" pitchFamily="18" charset="0"/>
              </a:rPr>
              <a:t>发行审核制度的</a:t>
            </a:r>
            <a:r>
              <a:rPr lang="zh-CN" altLang="en-US" sz="2400" dirty="0" smtClean="0">
                <a:latin typeface="Times New Roman" panose="02020603050405020304" pitchFamily="18" charset="0"/>
                <a:cs typeface="Times New Roman" panose="02020603050405020304" pitchFamily="18" charset="0"/>
              </a:rPr>
              <a:t>演进</a:t>
            </a:r>
            <a:r>
              <a:rPr lang="en-US" altLang="zh-CN" sz="2400" dirty="0" smtClean="0">
                <a:latin typeface="Times New Roman" panose="02020603050405020304" pitchFamily="18" charset="0"/>
                <a:cs typeface="Times New Roman" panose="02020603050405020304" pitchFamily="18" charset="0"/>
              </a:rPr>
              <a:t>--</a:t>
            </a:r>
            <a:r>
              <a:rPr lang="zh-CN" altLang="en-US" dirty="0" smtClean="0"/>
              <a:t>注册制改革十年历程</a:t>
            </a:r>
            <a:endParaRPr lang="zh-CN" altLang="en-US" dirty="0"/>
          </a:p>
        </p:txBody>
      </p:sp>
      <p:sp>
        <p:nvSpPr>
          <p:cNvPr id="4" name="页脚占位符 3"/>
          <p:cNvSpPr>
            <a:spLocks noGrp="1"/>
          </p:cNvSpPr>
          <p:nvPr>
            <p:ph type="ftr" sz="quarter" idx="4294967295"/>
          </p:nvPr>
        </p:nvSpPr>
        <p:spPr/>
        <p:txBody>
          <a:bodyPr/>
          <a:lstStyle/>
          <a:p>
            <a:endParaRPr lang="zh-CN" altLang="en-US" dirty="0"/>
          </a:p>
        </p:txBody>
      </p:sp>
      <p:sp>
        <p:nvSpPr>
          <p:cNvPr id="6" name="Freeform 53"/>
          <p:cNvSpPr/>
          <p:nvPr/>
        </p:nvSpPr>
        <p:spPr bwMode="auto">
          <a:xfrm>
            <a:off x="488950" y="1543702"/>
            <a:ext cx="8527727" cy="3125083"/>
          </a:xfrm>
          <a:custGeom>
            <a:avLst/>
            <a:gdLst/>
            <a:ahLst/>
            <a:cxnLst>
              <a:cxn ang="0">
                <a:pos x="3955" y="306"/>
              </a:cxn>
              <a:cxn ang="0">
                <a:pos x="4053" y="0"/>
              </a:cxn>
              <a:cxn ang="0">
                <a:pos x="3510" y="117"/>
              </a:cxn>
              <a:cxn ang="0">
                <a:pos x="3623" y="164"/>
              </a:cxn>
              <a:cxn ang="0">
                <a:pos x="0" y="2247"/>
              </a:cxn>
              <a:cxn ang="0">
                <a:pos x="1611" y="2247"/>
              </a:cxn>
              <a:cxn ang="0">
                <a:pos x="3844" y="259"/>
              </a:cxn>
              <a:cxn ang="0">
                <a:pos x="3955" y="306"/>
              </a:cxn>
            </a:cxnLst>
            <a:rect l="0" t="0" r="r" b="b"/>
            <a:pathLst>
              <a:path w="4053" h="2247">
                <a:moveTo>
                  <a:pt x="3955" y="306"/>
                </a:moveTo>
                <a:lnTo>
                  <a:pt x="4053" y="0"/>
                </a:lnTo>
                <a:lnTo>
                  <a:pt x="3510" y="117"/>
                </a:lnTo>
                <a:lnTo>
                  <a:pt x="3623" y="164"/>
                </a:lnTo>
                <a:lnTo>
                  <a:pt x="0" y="2247"/>
                </a:lnTo>
                <a:lnTo>
                  <a:pt x="1611" y="2247"/>
                </a:lnTo>
                <a:lnTo>
                  <a:pt x="3844" y="259"/>
                </a:lnTo>
                <a:lnTo>
                  <a:pt x="3955" y="306"/>
                </a:lnTo>
                <a:close/>
              </a:path>
            </a:pathLst>
          </a:custGeom>
          <a:solidFill>
            <a:schemeClr val="bg1">
              <a:lumMod val="85000"/>
            </a:schemeClr>
          </a:solidFill>
          <a:ln w="9525" cap="flat" cmpd="sng">
            <a:noFill/>
            <a:prstDash val="solid"/>
            <a:round/>
            <a:headEnd type="none" w="med" len="med"/>
            <a:tailEnd type="none" w="med" len="med"/>
          </a:ln>
          <a:effectLst/>
        </p:spPr>
        <p:txBody>
          <a:bodyPr/>
          <a:lstStyle/>
          <a:p>
            <a:pPr defTabSz="947420" fontAlgn="base">
              <a:spcBef>
                <a:spcPct val="0"/>
              </a:spcBef>
              <a:spcAft>
                <a:spcPct val="0"/>
              </a:spcAft>
              <a:defRPr/>
            </a:pPr>
            <a:endParaRPr kumimoji="1" sz="1700" kern="0" dirty="0">
              <a:solidFill>
                <a:srgbClr val="000000"/>
              </a:solidFill>
              <a:latin typeface="微软雅黑" panose="020B0503020204020204" charset="-122"/>
              <a:ea typeface="微软雅黑" panose="020B0503020204020204" charset="-122"/>
              <a:cs typeface="Arial" panose="020B0604020202020204" pitchFamily="34" charset="0"/>
            </a:endParaRPr>
          </a:p>
        </p:txBody>
      </p:sp>
      <p:cxnSp>
        <p:nvCxnSpPr>
          <p:cNvPr id="16" name="肘形连接符 15"/>
          <p:cNvCxnSpPr>
            <a:endCxn id="26" idx="2"/>
          </p:cNvCxnSpPr>
          <p:nvPr/>
        </p:nvCxnSpPr>
        <p:spPr>
          <a:xfrm rot="16200000" flipV="1">
            <a:off x="5325688" y="3599553"/>
            <a:ext cx="886916" cy="553212"/>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7" name="肘形连接符 16"/>
          <p:cNvCxnSpPr>
            <a:stCxn id="36" idx="0"/>
            <a:endCxn id="23" idx="2"/>
          </p:cNvCxnSpPr>
          <p:nvPr/>
        </p:nvCxnSpPr>
        <p:spPr>
          <a:xfrm rot="16200000" flipV="1">
            <a:off x="8543531" y="1822950"/>
            <a:ext cx="110249" cy="549045"/>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8" name="肘形连接符 17"/>
          <p:cNvCxnSpPr>
            <a:stCxn id="37" idx="1"/>
          </p:cNvCxnSpPr>
          <p:nvPr/>
        </p:nvCxnSpPr>
        <p:spPr>
          <a:xfrm rot="10800000" flipH="1">
            <a:off x="7249581" y="2515989"/>
            <a:ext cx="129670" cy="646770"/>
          </a:xfrm>
          <a:prstGeom prst="bentConnector4">
            <a:avLst>
              <a:gd name="adj1" fmla="val -176294"/>
              <a:gd name="adj2" fmla="val 72665"/>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9" name="肘形连接符 18"/>
          <p:cNvCxnSpPr/>
          <p:nvPr/>
        </p:nvCxnSpPr>
        <p:spPr>
          <a:xfrm rot="16200000" flipV="1">
            <a:off x="6131412" y="3287946"/>
            <a:ext cx="836189" cy="151317"/>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1" name="肘形连接符 20"/>
          <p:cNvCxnSpPr>
            <a:stCxn id="29" idx="2"/>
            <a:endCxn id="31" idx="0"/>
          </p:cNvCxnSpPr>
          <p:nvPr/>
        </p:nvCxnSpPr>
        <p:spPr>
          <a:xfrm rot="5400000">
            <a:off x="2424008" y="4761906"/>
            <a:ext cx="330060" cy="143821"/>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2" name="肘形连接符 21"/>
          <p:cNvCxnSpPr>
            <a:stCxn id="27" idx="2"/>
            <a:endCxn id="34" idx="0"/>
          </p:cNvCxnSpPr>
          <p:nvPr/>
        </p:nvCxnSpPr>
        <p:spPr>
          <a:xfrm rot="16200000" flipH="1">
            <a:off x="4424935" y="4009577"/>
            <a:ext cx="973493" cy="728043"/>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23" name="TextBox 1"/>
          <p:cNvSpPr txBox="1"/>
          <p:nvPr/>
        </p:nvSpPr>
        <p:spPr>
          <a:xfrm>
            <a:off x="7926368" y="1832036"/>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2023</a:t>
            </a:r>
            <a:endParaRPr lang="zh-CN" altLang="en-US" sz="1400" b="1" dirty="0" smtClean="0">
              <a:solidFill>
                <a:srgbClr val="000000"/>
              </a:solidFill>
              <a:ea typeface="楷体_GB2312" panose="02010609030101010101" pitchFamily="49" charset="-122"/>
            </a:endParaRPr>
          </a:p>
        </p:txBody>
      </p:sp>
      <p:sp>
        <p:nvSpPr>
          <p:cNvPr id="24" name="TextBox 27"/>
          <p:cNvSpPr txBox="1"/>
          <p:nvPr/>
        </p:nvSpPr>
        <p:spPr>
          <a:xfrm>
            <a:off x="6981488" y="2256173"/>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2021</a:t>
            </a:r>
            <a:endParaRPr lang="zh-CN" altLang="en-US" sz="1400" b="1" dirty="0" smtClean="0">
              <a:solidFill>
                <a:srgbClr val="000000"/>
              </a:solidFill>
              <a:ea typeface="楷体_GB2312" panose="02010609030101010101" pitchFamily="49" charset="-122"/>
            </a:endParaRPr>
          </a:p>
        </p:txBody>
      </p:sp>
      <p:sp>
        <p:nvSpPr>
          <p:cNvPr id="25" name="TextBox 31"/>
          <p:cNvSpPr txBox="1"/>
          <p:nvPr/>
        </p:nvSpPr>
        <p:spPr>
          <a:xfrm>
            <a:off x="6045752" y="2710325"/>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2020</a:t>
            </a:r>
            <a:endParaRPr lang="zh-CN" altLang="en-US" sz="1400" b="1" dirty="0" smtClean="0">
              <a:solidFill>
                <a:srgbClr val="000000"/>
              </a:solidFill>
              <a:ea typeface="楷体_GB2312" panose="02010609030101010101" pitchFamily="49" charset="-122"/>
            </a:endParaRPr>
          </a:p>
        </p:txBody>
      </p:sp>
      <p:sp>
        <p:nvSpPr>
          <p:cNvPr id="26" name="TextBox 32"/>
          <p:cNvSpPr txBox="1"/>
          <p:nvPr/>
        </p:nvSpPr>
        <p:spPr>
          <a:xfrm>
            <a:off x="5094776" y="3222389"/>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2019</a:t>
            </a:r>
            <a:endParaRPr lang="zh-CN" altLang="en-US" sz="1400" b="1" dirty="0" smtClean="0">
              <a:solidFill>
                <a:srgbClr val="000000"/>
              </a:solidFill>
              <a:ea typeface="楷体_GB2312" panose="02010609030101010101" pitchFamily="49" charset="-122"/>
            </a:endParaRPr>
          </a:p>
        </p:txBody>
      </p:sp>
      <p:sp>
        <p:nvSpPr>
          <p:cNvPr id="27" name="TextBox 33"/>
          <p:cNvSpPr txBox="1"/>
          <p:nvPr/>
        </p:nvSpPr>
        <p:spPr>
          <a:xfrm>
            <a:off x="4149896" y="3676541"/>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2018</a:t>
            </a:r>
            <a:endParaRPr lang="zh-CN" altLang="en-US" sz="1400" b="1" dirty="0" smtClean="0">
              <a:solidFill>
                <a:srgbClr val="000000"/>
              </a:solidFill>
              <a:ea typeface="楷体_GB2312" panose="02010609030101010101" pitchFamily="49" charset="-122"/>
            </a:endParaRPr>
          </a:p>
        </p:txBody>
      </p:sp>
      <p:sp>
        <p:nvSpPr>
          <p:cNvPr id="29" name="TextBox 35"/>
          <p:cNvSpPr txBox="1"/>
          <p:nvPr/>
        </p:nvSpPr>
        <p:spPr>
          <a:xfrm>
            <a:off x="2263184" y="4458474"/>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2013</a:t>
            </a:r>
            <a:endParaRPr lang="zh-CN" altLang="en-US" sz="1400" b="1" dirty="0" smtClean="0">
              <a:solidFill>
                <a:srgbClr val="000000"/>
              </a:solidFill>
              <a:ea typeface="楷体_GB2312" panose="02010609030101010101" pitchFamily="49" charset="-122"/>
            </a:endParaRPr>
          </a:p>
        </p:txBody>
      </p:sp>
      <p:sp>
        <p:nvSpPr>
          <p:cNvPr id="31" name="矩形 30"/>
          <p:cNvSpPr/>
          <p:nvPr/>
        </p:nvSpPr>
        <p:spPr>
          <a:xfrm>
            <a:off x="1042854" y="4998846"/>
            <a:ext cx="2948546" cy="1064501"/>
          </a:xfrm>
          <a:prstGeom prst="rect">
            <a:avLst/>
          </a:prstGeom>
          <a:noFill/>
        </p:spPr>
        <p:txBody>
          <a:bodyPr wrap="square" lIns="90000" tIns="47043" rIns="90000" bIns="47043" rtlCol="0">
            <a:spAutoFit/>
          </a:bodyPr>
          <a:lstStyle/>
          <a:p>
            <a:r>
              <a:rPr lang="en-US" altLang="zh-CN" sz="1050" dirty="0"/>
              <a:t>2013</a:t>
            </a:r>
            <a:r>
              <a:rPr lang="zh-CN" altLang="zh-CN" sz="1050" dirty="0"/>
              <a:t>年首提注册制改革；</a:t>
            </a:r>
            <a:r>
              <a:rPr lang="en-US" altLang="zh-CN" sz="1050" dirty="0"/>
              <a:t>2013</a:t>
            </a:r>
            <a:r>
              <a:rPr lang="zh-CN" altLang="zh-CN" sz="1050" dirty="0"/>
              <a:t>年</a:t>
            </a:r>
            <a:r>
              <a:rPr lang="en-US" altLang="zh-CN" sz="1050" dirty="0"/>
              <a:t>11</a:t>
            </a:r>
            <a:r>
              <a:rPr lang="zh-CN" altLang="zh-CN" sz="1050" dirty="0"/>
              <a:t>月注册制写进了《中共中央关于全面深化改革若干重大问题的决定》最高决策文件，“健全多层次资本市场体系，推进股票发行</a:t>
            </a:r>
            <a:r>
              <a:rPr lang="zh-CN" altLang="zh-CN" sz="1050" b="1" dirty="0"/>
              <a:t>注册制改革</a:t>
            </a:r>
            <a:r>
              <a:rPr lang="zh-CN" altLang="zh-CN" sz="1050" dirty="0"/>
              <a:t>，多渠道推动股权融资，发展并规范债券市场，</a:t>
            </a:r>
            <a:r>
              <a:rPr lang="zh-CN" altLang="zh-CN" sz="1050" b="1" dirty="0"/>
              <a:t>提高直接融资比重</a:t>
            </a:r>
            <a:r>
              <a:rPr lang="zh-CN" altLang="zh-CN" sz="1050" dirty="0"/>
              <a:t>”。</a:t>
            </a:r>
            <a:endParaRPr lang="zh-CN" altLang="zh-CN" sz="1050" dirty="0"/>
          </a:p>
        </p:txBody>
      </p:sp>
      <p:sp>
        <p:nvSpPr>
          <p:cNvPr id="34" name="矩形 33"/>
          <p:cNvSpPr/>
          <p:nvPr/>
        </p:nvSpPr>
        <p:spPr>
          <a:xfrm>
            <a:off x="4107889" y="4860346"/>
            <a:ext cx="2335627" cy="1226084"/>
          </a:xfrm>
          <a:prstGeom prst="rect">
            <a:avLst/>
          </a:prstGeom>
          <a:noFill/>
        </p:spPr>
        <p:txBody>
          <a:bodyPr wrap="square" lIns="90000" tIns="47043" rIns="90000" bIns="47043" rtlCol="0">
            <a:spAutoFit/>
          </a:bodyPr>
          <a:lstStyle/>
          <a:p>
            <a:r>
              <a:rPr lang="en-US" altLang="zh-CN" sz="1050" dirty="0"/>
              <a:t>2018</a:t>
            </a:r>
            <a:r>
              <a:rPr lang="zh-CN" altLang="zh-CN" sz="1050" dirty="0"/>
              <a:t>年</a:t>
            </a:r>
            <a:r>
              <a:rPr lang="en-US" altLang="zh-CN" sz="1050" dirty="0"/>
              <a:t>11</a:t>
            </a:r>
            <a:r>
              <a:rPr lang="zh-CN" altLang="zh-CN" sz="1050" dirty="0"/>
              <a:t>月</a:t>
            </a:r>
            <a:r>
              <a:rPr lang="en-US" altLang="zh-CN" sz="1050" dirty="0"/>
              <a:t>5</a:t>
            </a:r>
            <a:r>
              <a:rPr lang="zh-CN" altLang="zh-CN" sz="1050" dirty="0"/>
              <a:t>日，习近平总书记在首届中国国际进口博览会开幕式上的主旨演讲，习近平宣布，为了更好发挥上海等地区在对外开放中的重要作用</a:t>
            </a:r>
            <a:r>
              <a:rPr lang="en-US" altLang="zh-CN" sz="1050" dirty="0"/>
              <a:t>…</a:t>
            </a:r>
            <a:r>
              <a:rPr lang="zh-CN" altLang="zh-CN" sz="1050" dirty="0"/>
              <a:t>在上海证券交易所设立科创板并试点注册制；支持长江三角洲区域一体化发展并上升为国家战略。</a:t>
            </a:r>
            <a:endParaRPr lang="zh-CN" altLang="zh-CN" sz="1050" dirty="0"/>
          </a:p>
        </p:txBody>
      </p:sp>
      <p:sp>
        <p:nvSpPr>
          <p:cNvPr id="35" name="矩形 34"/>
          <p:cNvSpPr/>
          <p:nvPr/>
        </p:nvSpPr>
        <p:spPr>
          <a:xfrm>
            <a:off x="5921184" y="4127670"/>
            <a:ext cx="320391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2019</a:t>
            </a:r>
            <a:r>
              <a:rPr lang="zh-CN" altLang="zh-CN" sz="1400" dirty="0"/>
              <a:t>年</a:t>
            </a:r>
            <a:r>
              <a:rPr lang="en-US" altLang="zh-CN" sz="1400" dirty="0"/>
              <a:t>7</a:t>
            </a:r>
            <a:r>
              <a:rPr lang="zh-CN" altLang="zh-CN" sz="1400" dirty="0"/>
              <a:t>月实行科创板试点</a:t>
            </a:r>
            <a:endParaRPr lang="zh-CN" altLang="en-US" sz="1400" dirty="0"/>
          </a:p>
        </p:txBody>
      </p:sp>
      <p:sp>
        <p:nvSpPr>
          <p:cNvPr id="36" name="矩形 35"/>
          <p:cNvSpPr/>
          <p:nvPr/>
        </p:nvSpPr>
        <p:spPr>
          <a:xfrm>
            <a:off x="7775582" y="2152597"/>
            <a:ext cx="2195190"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2023</a:t>
            </a:r>
            <a:r>
              <a:rPr lang="zh-CN" altLang="zh-CN" sz="1400" dirty="0"/>
              <a:t>年</a:t>
            </a:r>
            <a:r>
              <a:rPr lang="en-US" altLang="zh-CN" sz="1400" dirty="0"/>
              <a:t>4</a:t>
            </a:r>
            <a:r>
              <a:rPr lang="zh-CN" altLang="zh-CN" sz="1400" dirty="0"/>
              <a:t>月主板注册制正式实施</a:t>
            </a:r>
            <a:endParaRPr lang="zh-CN" altLang="en-US" sz="1400" dirty="0"/>
          </a:p>
        </p:txBody>
      </p:sp>
      <p:sp>
        <p:nvSpPr>
          <p:cNvPr id="37" name="矩形 36"/>
          <p:cNvSpPr/>
          <p:nvPr/>
        </p:nvSpPr>
        <p:spPr>
          <a:xfrm>
            <a:off x="7249581" y="2869580"/>
            <a:ext cx="2314212"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2021</a:t>
            </a:r>
            <a:r>
              <a:rPr lang="zh-CN" altLang="zh-CN" sz="1400" dirty="0"/>
              <a:t>年</a:t>
            </a:r>
            <a:r>
              <a:rPr lang="en-US" altLang="zh-CN" sz="1400" dirty="0"/>
              <a:t>11</a:t>
            </a:r>
            <a:r>
              <a:rPr lang="zh-CN" altLang="zh-CN" sz="1400" dirty="0"/>
              <a:t>月北交所实行注册制</a:t>
            </a:r>
            <a:endParaRPr lang="zh-CN" altLang="en-US" sz="1400" dirty="0"/>
          </a:p>
        </p:txBody>
      </p:sp>
      <p:sp>
        <p:nvSpPr>
          <p:cNvPr id="38" name="矩形 37"/>
          <p:cNvSpPr/>
          <p:nvPr/>
        </p:nvSpPr>
        <p:spPr>
          <a:xfrm>
            <a:off x="6473846" y="3518775"/>
            <a:ext cx="298260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2020</a:t>
            </a:r>
            <a:r>
              <a:rPr lang="zh-CN" altLang="zh-CN" sz="1400" dirty="0"/>
              <a:t>年</a:t>
            </a:r>
            <a:r>
              <a:rPr lang="en-US" altLang="zh-CN" sz="1400" dirty="0"/>
              <a:t>8</a:t>
            </a:r>
            <a:r>
              <a:rPr lang="zh-CN" altLang="zh-CN" sz="1400" dirty="0"/>
              <a:t>月创业板实行注册制</a:t>
            </a:r>
            <a:endParaRPr lang="zh-CN" altLang="en-US" sz="1400" dirty="0"/>
          </a:p>
        </p:txBody>
      </p:sp>
      <p:sp>
        <p:nvSpPr>
          <p:cNvPr id="3" name="矩形 2"/>
          <p:cNvSpPr/>
          <p:nvPr/>
        </p:nvSpPr>
        <p:spPr>
          <a:xfrm>
            <a:off x="1185516" y="1749410"/>
            <a:ext cx="3548794" cy="923330"/>
          </a:xfrm>
          <a:prstGeom prst="rect">
            <a:avLst/>
          </a:prstGeom>
        </p:spPr>
        <p:txBody>
          <a:bodyPr wrap="square">
            <a:spAutoFit/>
          </a:bodyPr>
          <a:lstStyle/>
          <a:p>
            <a:r>
              <a:rPr lang="en-US" altLang="zh-CN" dirty="0" smtClean="0">
                <a:solidFill>
                  <a:srgbClr val="000000"/>
                </a:solidFill>
                <a:latin typeface="Segoe UI" panose="020B0502040204020203" pitchFamily="34" charset="0"/>
                <a:ea typeface="等线" panose="02010600030101010101" pitchFamily="2" charset="-122"/>
                <a:cs typeface="Segoe UI" panose="020B0502040204020203" pitchFamily="34" charset="0"/>
              </a:rPr>
              <a:t>       </a:t>
            </a:r>
            <a:r>
              <a:rPr lang="zh-CN" altLang="zh-CN" dirty="0" smtClean="0">
                <a:solidFill>
                  <a:srgbClr val="000000"/>
                </a:solidFill>
                <a:latin typeface="黑体" panose="02010609060101010101" pitchFamily="49" charset="-122"/>
                <a:ea typeface="黑体" panose="02010609060101010101" pitchFamily="49" charset="-122"/>
                <a:cs typeface="Segoe UI" panose="020B0502040204020203" pitchFamily="34" charset="0"/>
              </a:rPr>
              <a:t>注册</a:t>
            </a:r>
            <a:r>
              <a:rPr lang="zh-CN" altLang="zh-CN" dirty="0">
                <a:solidFill>
                  <a:srgbClr val="000000"/>
                </a:solidFill>
                <a:latin typeface="黑体" panose="02010609060101010101" pitchFamily="49" charset="-122"/>
                <a:ea typeface="黑体" panose="02010609060101010101" pitchFamily="49" charset="-122"/>
                <a:cs typeface="Segoe UI" panose="020B0502040204020203" pitchFamily="34" charset="0"/>
              </a:rPr>
              <a:t>制改革走过十年时间并最终完成，这在我国的金融市场发展史上具有</a:t>
            </a:r>
            <a:r>
              <a:rPr lang="en-US" altLang="zh-CN" dirty="0">
                <a:solidFill>
                  <a:srgbClr val="000000"/>
                </a:solidFill>
                <a:latin typeface="黑体" panose="02010609060101010101" pitchFamily="49" charset="-122"/>
                <a:ea typeface="黑体" panose="02010609060101010101" pitchFamily="49" charset="-122"/>
              </a:rPr>
              <a:t>‘</a:t>
            </a:r>
            <a:r>
              <a:rPr lang="zh-CN" altLang="zh-CN" dirty="0">
                <a:solidFill>
                  <a:srgbClr val="000000"/>
                </a:solidFill>
                <a:latin typeface="黑体" panose="02010609060101010101" pitchFamily="49" charset="-122"/>
                <a:ea typeface="黑体" panose="02010609060101010101" pitchFamily="49" charset="-122"/>
                <a:cs typeface="Segoe UI" panose="020B0502040204020203" pitchFamily="34" charset="0"/>
              </a:rPr>
              <a:t>里程碑</a:t>
            </a:r>
            <a:r>
              <a:rPr lang="en-US" altLang="zh-CN" dirty="0">
                <a:solidFill>
                  <a:srgbClr val="000000"/>
                </a:solidFill>
                <a:latin typeface="黑体" panose="02010609060101010101" pitchFamily="49" charset="-122"/>
                <a:ea typeface="黑体" panose="02010609060101010101" pitchFamily="49" charset="-122"/>
              </a:rPr>
              <a:t>’</a:t>
            </a:r>
            <a:r>
              <a:rPr lang="zh-CN" altLang="zh-CN" dirty="0">
                <a:solidFill>
                  <a:srgbClr val="000000"/>
                </a:solidFill>
                <a:latin typeface="黑体" panose="02010609060101010101" pitchFamily="49" charset="-122"/>
                <a:ea typeface="黑体" panose="02010609060101010101" pitchFamily="49" charset="-122"/>
                <a:cs typeface="Segoe UI" panose="020B0502040204020203" pitchFamily="34" charset="0"/>
              </a:rPr>
              <a:t>意义。</a:t>
            </a:r>
            <a:endParaRPr lang="zh-CN" altLang="en-US"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下箭头标注 39"/>
          <p:cNvSpPr/>
          <p:nvPr/>
        </p:nvSpPr>
        <p:spPr bwMode="auto">
          <a:xfrm>
            <a:off x="892293" y="2144256"/>
            <a:ext cx="1436914" cy="2351257"/>
          </a:xfrm>
          <a:prstGeom prst="downArrowCallout">
            <a:avLst>
              <a:gd name="adj1" fmla="val 25000"/>
              <a:gd name="adj2" fmla="val 25000"/>
              <a:gd name="adj3" fmla="val 25000"/>
              <a:gd name="adj4" fmla="val 73610"/>
            </a:avLst>
          </a:prstGeom>
          <a:solidFill>
            <a:schemeClr val="accent4">
              <a:lumMod val="40000"/>
              <a:lumOff val="60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noAutofit/>
          </a:bodyPr>
          <a:lstStyle/>
          <a:p>
            <a:pPr marL="0" marR="0" indent="0" algn="ctr" defTabSz="914400" rtl="0" eaLnBrk="1" fontAlgn="base" latinLnBrk="0" hangingPunct="1">
              <a:lnSpc>
                <a:spcPct val="100000"/>
              </a:lnSpc>
              <a:spcBef>
                <a:spcPct val="0"/>
              </a:spcBef>
              <a:spcAft>
                <a:spcPct val="0"/>
              </a:spcAft>
              <a:buClr>
                <a:schemeClr val="folHlink"/>
              </a:buClr>
              <a:buSzTx/>
              <a:buFont typeface="Wingdings" panose="05000000000000000000" pitchFamily="2" charset="2"/>
              <a:buNone/>
            </a:pPr>
            <a:endParaRPr kumimoji="1" lang="zh-CN" altLang="en-US" sz="1200" b="1" i="0" u="none" strike="noStrike" cap="none" normalizeH="0" dirty="0" smtClean="0">
              <a:ln>
                <a:noFill/>
              </a:ln>
              <a:solidFill>
                <a:schemeClr val="tx1"/>
              </a:solidFill>
              <a:effectLst/>
              <a:latin typeface="Arial" panose="020B0604020202020204" pitchFamily="34" charset="0"/>
              <a:ea typeface="楷体_GB2312" panose="02010609030101010101" pitchFamily="49" charset="-122"/>
            </a:endParaRPr>
          </a:p>
        </p:txBody>
      </p:sp>
      <p:sp>
        <p:nvSpPr>
          <p:cNvPr id="4" name="页脚占位符 3"/>
          <p:cNvSpPr>
            <a:spLocks noGrp="1"/>
          </p:cNvSpPr>
          <p:nvPr>
            <p:ph type="ftr" sz="quarter" idx="4294967295"/>
          </p:nvPr>
        </p:nvSpPr>
        <p:spPr/>
        <p:txBody>
          <a:bodyPr/>
          <a:lstStyle/>
          <a:p>
            <a:endParaRPr lang="zh-CN" altLang="en-US" dirty="0"/>
          </a:p>
        </p:txBody>
      </p:sp>
      <p:sp>
        <p:nvSpPr>
          <p:cNvPr id="6" name="Freeform 53"/>
          <p:cNvSpPr/>
          <p:nvPr/>
        </p:nvSpPr>
        <p:spPr bwMode="auto">
          <a:xfrm>
            <a:off x="488950" y="1772302"/>
            <a:ext cx="8527727" cy="3125083"/>
          </a:xfrm>
          <a:custGeom>
            <a:avLst/>
            <a:gdLst/>
            <a:ahLst/>
            <a:cxnLst>
              <a:cxn ang="0">
                <a:pos x="3955" y="306"/>
              </a:cxn>
              <a:cxn ang="0">
                <a:pos x="4053" y="0"/>
              </a:cxn>
              <a:cxn ang="0">
                <a:pos x="3510" y="117"/>
              </a:cxn>
              <a:cxn ang="0">
                <a:pos x="3623" y="164"/>
              </a:cxn>
              <a:cxn ang="0">
                <a:pos x="0" y="2247"/>
              </a:cxn>
              <a:cxn ang="0">
                <a:pos x="1611" y="2247"/>
              </a:cxn>
              <a:cxn ang="0">
                <a:pos x="3844" y="259"/>
              </a:cxn>
              <a:cxn ang="0">
                <a:pos x="3955" y="306"/>
              </a:cxn>
            </a:cxnLst>
            <a:rect l="0" t="0" r="r" b="b"/>
            <a:pathLst>
              <a:path w="4053" h="2247">
                <a:moveTo>
                  <a:pt x="3955" y="306"/>
                </a:moveTo>
                <a:lnTo>
                  <a:pt x="4053" y="0"/>
                </a:lnTo>
                <a:lnTo>
                  <a:pt x="3510" y="117"/>
                </a:lnTo>
                <a:lnTo>
                  <a:pt x="3623" y="164"/>
                </a:lnTo>
                <a:lnTo>
                  <a:pt x="0" y="2247"/>
                </a:lnTo>
                <a:lnTo>
                  <a:pt x="1611" y="2247"/>
                </a:lnTo>
                <a:lnTo>
                  <a:pt x="3844" y="259"/>
                </a:lnTo>
                <a:lnTo>
                  <a:pt x="3955" y="306"/>
                </a:lnTo>
                <a:close/>
              </a:path>
            </a:pathLst>
          </a:custGeom>
          <a:solidFill>
            <a:schemeClr val="bg1">
              <a:lumMod val="85000"/>
            </a:schemeClr>
          </a:solidFill>
          <a:ln w="9525" cap="flat" cmpd="sng">
            <a:noFill/>
            <a:prstDash val="solid"/>
            <a:round/>
            <a:headEnd type="none" w="med" len="med"/>
            <a:tailEnd type="none" w="med" len="med"/>
          </a:ln>
          <a:effectLst/>
        </p:spPr>
        <p:txBody>
          <a:bodyPr/>
          <a:lstStyle/>
          <a:p>
            <a:pPr defTabSz="947420" fontAlgn="base">
              <a:spcBef>
                <a:spcPct val="0"/>
              </a:spcBef>
              <a:spcAft>
                <a:spcPct val="0"/>
              </a:spcAft>
              <a:defRPr/>
            </a:pPr>
            <a:endParaRPr kumimoji="1" sz="1700" kern="0" dirty="0">
              <a:solidFill>
                <a:srgbClr val="000000"/>
              </a:solidFill>
              <a:latin typeface="微软雅黑" panose="020B0503020204020204" charset="-122"/>
              <a:ea typeface="微软雅黑" panose="020B0503020204020204" charset="-122"/>
              <a:cs typeface="Arial" panose="020B0604020202020204" pitchFamily="34" charset="0"/>
            </a:endParaRPr>
          </a:p>
        </p:txBody>
      </p:sp>
      <p:cxnSp>
        <p:nvCxnSpPr>
          <p:cNvPr id="16" name="肘形连接符 15"/>
          <p:cNvCxnSpPr>
            <a:endCxn id="26" idx="2"/>
          </p:cNvCxnSpPr>
          <p:nvPr/>
        </p:nvCxnSpPr>
        <p:spPr>
          <a:xfrm rot="16200000" flipV="1">
            <a:off x="5325688" y="3828153"/>
            <a:ext cx="886916" cy="553212"/>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7" name="肘形连接符 16"/>
          <p:cNvCxnSpPr>
            <a:stCxn id="36" idx="0"/>
            <a:endCxn id="23" idx="2"/>
          </p:cNvCxnSpPr>
          <p:nvPr/>
        </p:nvCxnSpPr>
        <p:spPr>
          <a:xfrm rot="16200000" flipV="1">
            <a:off x="8501385" y="2093695"/>
            <a:ext cx="225236" cy="579742"/>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8" name="肘形连接符 17"/>
          <p:cNvCxnSpPr>
            <a:stCxn id="37" idx="1"/>
          </p:cNvCxnSpPr>
          <p:nvPr/>
        </p:nvCxnSpPr>
        <p:spPr>
          <a:xfrm rot="10800000" flipH="1">
            <a:off x="7249581" y="2842865"/>
            <a:ext cx="129670" cy="646770"/>
          </a:xfrm>
          <a:prstGeom prst="bentConnector4">
            <a:avLst>
              <a:gd name="adj1" fmla="val -176294"/>
              <a:gd name="adj2" fmla="val 72665"/>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19" name="肘形连接符 18"/>
          <p:cNvCxnSpPr/>
          <p:nvPr/>
        </p:nvCxnSpPr>
        <p:spPr>
          <a:xfrm rot="16200000" flipV="1">
            <a:off x="6131412" y="3516546"/>
            <a:ext cx="836189" cy="151317"/>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1" name="肘形连接符 20"/>
          <p:cNvCxnSpPr>
            <a:stCxn id="29" idx="2"/>
            <a:endCxn id="31" idx="0"/>
          </p:cNvCxnSpPr>
          <p:nvPr/>
        </p:nvCxnSpPr>
        <p:spPr>
          <a:xfrm rot="5400000">
            <a:off x="2491026" y="4919024"/>
            <a:ext cx="191560" cy="148285"/>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cxnSp>
        <p:nvCxnSpPr>
          <p:cNvPr id="22" name="肘形连接符 21"/>
          <p:cNvCxnSpPr>
            <a:stCxn id="27" idx="2"/>
            <a:endCxn id="34" idx="0"/>
          </p:cNvCxnSpPr>
          <p:nvPr/>
        </p:nvCxnSpPr>
        <p:spPr>
          <a:xfrm rot="16200000" flipH="1">
            <a:off x="4502022" y="4161090"/>
            <a:ext cx="973493" cy="882217"/>
          </a:xfrm>
          <a:prstGeom prst="bentConnector3">
            <a:avLst>
              <a:gd name="adj1" fmla="val 50000"/>
            </a:avLst>
          </a:prstGeom>
          <a:ln w="9525">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23" name="TextBox 1"/>
          <p:cNvSpPr txBox="1"/>
          <p:nvPr/>
        </p:nvSpPr>
        <p:spPr>
          <a:xfrm>
            <a:off x="7926368" y="2060636"/>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2023</a:t>
            </a:r>
            <a:endParaRPr lang="zh-CN" altLang="en-US" sz="1400" b="1" dirty="0" smtClean="0">
              <a:solidFill>
                <a:srgbClr val="000000"/>
              </a:solidFill>
              <a:ea typeface="楷体_GB2312" panose="02010609030101010101" pitchFamily="49" charset="-122"/>
            </a:endParaRPr>
          </a:p>
        </p:txBody>
      </p:sp>
      <p:sp>
        <p:nvSpPr>
          <p:cNvPr id="24" name="TextBox 27"/>
          <p:cNvSpPr txBox="1"/>
          <p:nvPr/>
        </p:nvSpPr>
        <p:spPr>
          <a:xfrm>
            <a:off x="6981488" y="2484773"/>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2021</a:t>
            </a:r>
            <a:endParaRPr lang="zh-CN" altLang="en-US" sz="1400" b="1" dirty="0" smtClean="0">
              <a:solidFill>
                <a:srgbClr val="000000"/>
              </a:solidFill>
              <a:ea typeface="楷体_GB2312" panose="02010609030101010101" pitchFamily="49" charset="-122"/>
            </a:endParaRPr>
          </a:p>
        </p:txBody>
      </p:sp>
      <p:sp>
        <p:nvSpPr>
          <p:cNvPr id="25" name="TextBox 31"/>
          <p:cNvSpPr txBox="1"/>
          <p:nvPr/>
        </p:nvSpPr>
        <p:spPr>
          <a:xfrm>
            <a:off x="6045752" y="2938925"/>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2020</a:t>
            </a:r>
            <a:endParaRPr lang="zh-CN" altLang="en-US" sz="1400" b="1" dirty="0" smtClean="0">
              <a:solidFill>
                <a:srgbClr val="000000"/>
              </a:solidFill>
              <a:ea typeface="楷体_GB2312" panose="02010609030101010101" pitchFamily="49" charset="-122"/>
            </a:endParaRPr>
          </a:p>
        </p:txBody>
      </p:sp>
      <p:sp>
        <p:nvSpPr>
          <p:cNvPr id="26" name="TextBox 32"/>
          <p:cNvSpPr txBox="1"/>
          <p:nvPr/>
        </p:nvSpPr>
        <p:spPr>
          <a:xfrm>
            <a:off x="5094776" y="3450989"/>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2019</a:t>
            </a:r>
            <a:endParaRPr lang="zh-CN" altLang="en-US" sz="1400" b="1" dirty="0" smtClean="0">
              <a:solidFill>
                <a:srgbClr val="000000"/>
              </a:solidFill>
              <a:ea typeface="楷体_GB2312" panose="02010609030101010101" pitchFamily="49" charset="-122"/>
            </a:endParaRPr>
          </a:p>
        </p:txBody>
      </p:sp>
      <p:sp>
        <p:nvSpPr>
          <p:cNvPr id="27" name="TextBox 33"/>
          <p:cNvSpPr txBox="1"/>
          <p:nvPr/>
        </p:nvSpPr>
        <p:spPr>
          <a:xfrm>
            <a:off x="4149896" y="3905141"/>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2018</a:t>
            </a:r>
            <a:endParaRPr lang="zh-CN" altLang="en-US" sz="1400" b="1" dirty="0" smtClean="0">
              <a:solidFill>
                <a:srgbClr val="000000"/>
              </a:solidFill>
              <a:ea typeface="楷体_GB2312" panose="02010609030101010101" pitchFamily="49" charset="-122"/>
            </a:endParaRPr>
          </a:p>
        </p:txBody>
      </p:sp>
      <p:sp>
        <p:nvSpPr>
          <p:cNvPr id="29" name="TextBox 35"/>
          <p:cNvSpPr txBox="1"/>
          <p:nvPr/>
        </p:nvSpPr>
        <p:spPr>
          <a:xfrm>
            <a:off x="2263184" y="4687074"/>
            <a:ext cx="795528" cy="210312"/>
          </a:xfrm>
          <a:prstGeom prst="rect">
            <a:avLst/>
          </a:prstGeom>
          <a:noFill/>
        </p:spPr>
        <p:txBody>
          <a:bodyPr wrap="square" lIns="90000" rIns="90000" rtlCol="0" anchor="ctr" anchorCtr="0">
            <a:noAutofit/>
          </a:bodyPr>
          <a:lstStyle/>
          <a:p>
            <a:pPr marL="0" indent="0" algn="ctr">
              <a:buSzPct val="80000"/>
              <a:buFontTx/>
              <a:buNone/>
            </a:pPr>
            <a:r>
              <a:rPr lang="en-US" altLang="zh-CN" sz="1400" b="1" dirty="0" smtClean="0">
                <a:solidFill>
                  <a:srgbClr val="000000"/>
                </a:solidFill>
                <a:ea typeface="楷体_GB2312" panose="02010609030101010101" pitchFamily="49" charset="-122"/>
              </a:rPr>
              <a:t>2013</a:t>
            </a:r>
            <a:endParaRPr lang="zh-CN" altLang="en-US" sz="1400" b="1" dirty="0" smtClean="0">
              <a:solidFill>
                <a:srgbClr val="000000"/>
              </a:solidFill>
              <a:ea typeface="楷体_GB2312" panose="02010609030101010101" pitchFamily="49" charset="-122"/>
            </a:endParaRPr>
          </a:p>
        </p:txBody>
      </p:sp>
      <p:sp>
        <p:nvSpPr>
          <p:cNvPr id="31" name="矩形 30"/>
          <p:cNvSpPr/>
          <p:nvPr/>
        </p:nvSpPr>
        <p:spPr>
          <a:xfrm>
            <a:off x="1038390" y="5088946"/>
            <a:ext cx="2948546" cy="1018334"/>
          </a:xfrm>
          <a:prstGeom prst="rect">
            <a:avLst/>
          </a:prstGeom>
          <a:noFill/>
        </p:spPr>
        <p:txBody>
          <a:bodyPr wrap="square" lIns="90000" tIns="47043" rIns="90000" bIns="47043" rtlCol="0">
            <a:spAutoFit/>
          </a:bodyPr>
          <a:lstStyle/>
          <a:p>
            <a:r>
              <a:rPr lang="en-US" altLang="zh-CN" sz="1000" dirty="0"/>
              <a:t>2013</a:t>
            </a:r>
            <a:r>
              <a:rPr lang="zh-CN" altLang="zh-CN" sz="1000" dirty="0"/>
              <a:t>年首提注册制改革；</a:t>
            </a:r>
            <a:r>
              <a:rPr lang="en-US" altLang="zh-CN" sz="1000" dirty="0"/>
              <a:t>2013</a:t>
            </a:r>
            <a:r>
              <a:rPr lang="zh-CN" altLang="zh-CN" sz="1000" dirty="0"/>
              <a:t>年</a:t>
            </a:r>
            <a:r>
              <a:rPr lang="en-US" altLang="zh-CN" sz="1000" dirty="0"/>
              <a:t>11</a:t>
            </a:r>
            <a:r>
              <a:rPr lang="zh-CN" altLang="zh-CN" sz="1000" dirty="0"/>
              <a:t>月注册制写进了《中共中央关于全面深化改革若干重大问题的决定》最高决策文件，“健全多层次资本市场体系，推进股票发行注册制改革，多渠道推动股权融资，发展并规范债券市场，提高直接融资比重”。</a:t>
            </a:r>
            <a:endParaRPr lang="zh-CN" altLang="zh-CN" sz="1000" dirty="0"/>
          </a:p>
        </p:txBody>
      </p:sp>
      <p:sp>
        <p:nvSpPr>
          <p:cNvPr id="34" name="矩形 33"/>
          <p:cNvSpPr/>
          <p:nvPr/>
        </p:nvSpPr>
        <p:spPr>
          <a:xfrm>
            <a:off x="4107889" y="5088946"/>
            <a:ext cx="2643975" cy="1018334"/>
          </a:xfrm>
          <a:prstGeom prst="rect">
            <a:avLst/>
          </a:prstGeom>
          <a:noFill/>
        </p:spPr>
        <p:txBody>
          <a:bodyPr wrap="square" lIns="90000" tIns="47043" rIns="90000" bIns="47043" rtlCol="0">
            <a:spAutoFit/>
          </a:bodyPr>
          <a:lstStyle/>
          <a:p>
            <a:r>
              <a:rPr lang="en-US" altLang="zh-CN" sz="1000" dirty="0"/>
              <a:t>2018</a:t>
            </a:r>
            <a:r>
              <a:rPr lang="zh-CN" altLang="zh-CN" sz="1000" dirty="0"/>
              <a:t>年</a:t>
            </a:r>
            <a:r>
              <a:rPr lang="en-US" altLang="zh-CN" sz="1000" dirty="0"/>
              <a:t>11</a:t>
            </a:r>
            <a:r>
              <a:rPr lang="zh-CN" altLang="zh-CN" sz="1000" dirty="0"/>
              <a:t>月</a:t>
            </a:r>
            <a:r>
              <a:rPr lang="en-US" altLang="zh-CN" sz="1000" dirty="0"/>
              <a:t>5</a:t>
            </a:r>
            <a:r>
              <a:rPr lang="zh-CN" altLang="zh-CN" sz="1000" dirty="0"/>
              <a:t>日，习近平总书记在首届中国国际进口博览会开幕式上的主旨演讲，习近平宣布，为了更好发挥上海等地区在对外开放中的重要作用</a:t>
            </a:r>
            <a:r>
              <a:rPr lang="en-US" altLang="zh-CN" sz="1000" dirty="0"/>
              <a:t>…</a:t>
            </a:r>
            <a:r>
              <a:rPr lang="zh-CN" altLang="zh-CN" sz="1000" dirty="0"/>
              <a:t>在上海证券交易所设立科创板并试点注册制；支持长江三角洲区域一体化发展并上升为国家战略。</a:t>
            </a:r>
            <a:endParaRPr lang="zh-CN" altLang="zh-CN" sz="1000" dirty="0"/>
          </a:p>
        </p:txBody>
      </p:sp>
      <p:sp>
        <p:nvSpPr>
          <p:cNvPr id="35" name="矩形 34"/>
          <p:cNvSpPr/>
          <p:nvPr/>
        </p:nvSpPr>
        <p:spPr>
          <a:xfrm>
            <a:off x="5929259" y="4421150"/>
            <a:ext cx="320391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2019</a:t>
            </a:r>
            <a:r>
              <a:rPr lang="zh-CN" altLang="zh-CN" sz="1400" dirty="0"/>
              <a:t>年</a:t>
            </a:r>
            <a:r>
              <a:rPr lang="en-US" altLang="zh-CN" sz="1400" dirty="0"/>
              <a:t>7</a:t>
            </a:r>
            <a:r>
              <a:rPr lang="zh-CN" altLang="zh-CN" sz="1400" dirty="0"/>
              <a:t>月实行科创板试点</a:t>
            </a:r>
            <a:endParaRPr lang="zh-CN" altLang="en-US" sz="1400" dirty="0"/>
          </a:p>
        </p:txBody>
      </p:sp>
      <p:sp>
        <p:nvSpPr>
          <p:cNvPr id="36" name="矩形 35"/>
          <p:cNvSpPr/>
          <p:nvPr/>
        </p:nvSpPr>
        <p:spPr>
          <a:xfrm>
            <a:off x="7806279" y="2496184"/>
            <a:ext cx="2195190"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2023</a:t>
            </a:r>
            <a:r>
              <a:rPr lang="zh-CN" altLang="zh-CN" sz="1400" dirty="0"/>
              <a:t>年</a:t>
            </a:r>
            <a:r>
              <a:rPr lang="en-US" altLang="zh-CN" sz="1400" dirty="0"/>
              <a:t>4</a:t>
            </a:r>
            <a:r>
              <a:rPr lang="zh-CN" altLang="zh-CN" sz="1400" dirty="0"/>
              <a:t>月主板注册制正式实施</a:t>
            </a:r>
            <a:endParaRPr lang="zh-CN" altLang="en-US" sz="1400" dirty="0"/>
          </a:p>
        </p:txBody>
      </p:sp>
      <p:sp>
        <p:nvSpPr>
          <p:cNvPr id="37" name="矩形 36"/>
          <p:cNvSpPr/>
          <p:nvPr/>
        </p:nvSpPr>
        <p:spPr>
          <a:xfrm>
            <a:off x="7249581" y="3196456"/>
            <a:ext cx="2314212" cy="586358"/>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2021</a:t>
            </a:r>
            <a:r>
              <a:rPr lang="zh-CN" altLang="zh-CN" sz="1400" dirty="0"/>
              <a:t>年</a:t>
            </a:r>
            <a:r>
              <a:rPr lang="en-US" altLang="zh-CN" sz="1400" dirty="0"/>
              <a:t>11</a:t>
            </a:r>
            <a:r>
              <a:rPr lang="zh-CN" altLang="zh-CN" sz="1400" dirty="0"/>
              <a:t>月北交所实行注册制</a:t>
            </a:r>
            <a:endParaRPr lang="zh-CN" altLang="en-US" sz="1400" dirty="0"/>
          </a:p>
        </p:txBody>
      </p:sp>
      <p:sp>
        <p:nvSpPr>
          <p:cNvPr id="38" name="矩形 37"/>
          <p:cNvSpPr/>
          <p:nvPr/>
        </p:nvSpPr>
        <p:spPr>
          <a:xfrm>
            <a:off x="6478155" y="3895171"/>
            <a:ext cx="2982601" cy="327825"/>
          </a:xfrm>
          <a:prstGeom prst="rect">
            <a:avLst/>
          </a:prstGeom>
          <a:noFill/>
        </p:spPr>
        <p:txBody>
          <a:bodyPr wrap="square" lIns="90000" tIns="47043" rIns="90000" bIns="47043" rtlCol="0">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en-US" altLang="zh-CN" sz="1400" dirty="0"/>
              <a:t>2020</a:t>
            </a:r>
            <a:r>
              <a:rPr lang="zh-CN" altLang="zh-CN" sz="1400" dirty="0"/>
              <a:t>年</a:t>
            </a:r>
            <a:r>
              <a:rPr lang="en-US" altLang="zh-CN" sz="1400" dirty="0"/>
              <a:t>8</a:t>
            </a:r>
            <a:r>
              <a:rPr lang="zh-CN" altLang="zh-CN" sz="1400" dirty="0"/>
              <a:t>月创业板实行注册制</a:t>
            </a:r>
            <a:endParaRPr lang="zh-CN" altLang="en-US" sz="1400" dirty="0"/>
          </a:p>
        </p:txBody>
      </p:sp>
      <p:sp>
        <p:nvSpPr>
          <p:cNvPr id="33" name="矩形 32"/>
          <p:cNvSpPr/>
          <p:nvPr/>
        </p:nvSpPr>
        <p:spPr>
          <a:xfrm>
            <a:off x="907270" y="2212309"/>
            <a:ext cx="1473429" cy="1600438"/>
          </a:xfrm>
          <a:prstGeom prst="rect">
            <a:avLst/>
          </a:prstGeom>
        </p:spPr>
        <p:txBody>
          <a:bodyPr wrap="square">
            <a:spAutoFit/>
          </a:bodyPr>
          <a:lstStyle/>
          <a:p>
            <a:r>
              <a:rPr lang="zh-CN" altLang="en-US" sz="1400" kern="0" dirty="0" smtClean="0">
                <a:latin typeface="黑体" panose="02010609060101010101" pitchFamily="49" charset="-122"/>
                <a:ea typeface="黑体" panose="02010609060101010101" pitchFamily="49" charset="-122"/>
                <a:cs typeface="宋体" panose="02010600030101010101" pitchFamily="2" charset="-122"/>
              </a:rPr>
              <a:t>之前</a:t>
            </a:r>
            <a:r>
              <a:rPr lang="en-US" altLang="zh-CN" sz="1400" kern="0" dirty="0" smtClean="0">
                <a:latin typeface="黑体" panose="02010609060101010101" pitchFamily="49" charset="-122"/>
                <a:ea typeface="黑体" panose="02010609060101010101" pitchFamily="49" charset="-122"/>
                <a:cs typeface="宋体" panose="02010600030101010101" pitchFamily="2" charset="-122"/>
              </a:rPr>
              <a:t>20</a:t>
            </a:r>
            <a:r>
              <a:rPr lang="zh-CN" altLang="en-US" sz="1400" kern="0" dirty="0" smtClean="0">
                <a:latin typeface="黑体" panose="02010609060101010101" pitchFamily="49" charset="-122"/>
                <a:ea typeface="黑体" panose="02010609060101010101" pitchFamily="49" charset="-122"/>
                <a:cs typeface="宋体" panose="02010600030101010101" pitchFamily="2" charset="-122"/>
              </a:rPr>
              <a:t>多年资本市场建设过程中，</a:t>
            </a:r>
            <a:r>
              <a:rPr lang="zh-CN" altLang="zh-CN" sz="1400" kern="0" dirty="0" smtClean="0">
                <a:latin typeface="黑体" panose="02010609060101010101" pitchFamily="49" charset="-122"/>
                <a:ea typeface="黑体" panose="02010609060101010101" pitchFamily="49" charset="-122"/>
                <a:cs typeface="宋体" panose="02010600030101010101" pitchFamily="2" charset="-122"/>
              </a:rPr>
              <a:t>密集</a:t>
            </a:r>
            <a:r>
              <a:rPr lang="zh-CN" altLang="zh-CN" sz="1400" kern="0" dirty="0">
                <a:latin typeface="黑体" panose="02010609060101010101" pitchFamily="49" charset="-122"/>
                <a:ea typeface="黑体" panose="02010609060101010101" pitchFamily="49" charset="-122"/>
                <a:cs typeface="宋体" panose="02010600030101010101" pitchFamily="2" charset="-122"/>
              </a:rPr>
              <a:t>上市承压、欺诈发行频发、新股定价失准，这些实践难题一路随行</a:t>
            </a:r>
            <a:endParaRPr lang="zh-CN" altLang="en-US" sz="1400" dirty="0">
              <a:latin typeface="黑体" panose="02010609060101010101" pitchFamily="49" charset="-122"/>
              <a:ea typeface="黑体" panose="02010609060101010101" pitchFamily="49" charset="-122"/>
            </a:endParaRPr>
          </a:p>
        </p:txBody>
      </p:sp>
      <p:sp>
        <p:nvSpPr>
          <p:cNvPr id="41" name="下箭头标注 40"/>
          <p:cNvSpPr/>
          <p:nvPr/>
        </p:nvSpPr>
        <p:spPr bwMode="auto">
          <a:xfrm>
            <a:off x="3161359" y="1548191"/>
            <a:ext cx="1436914" cy="2080559"/>
          </a:xfrm>
          <a:prstGeom prst="downArrowCallout">
            <a:avLst>
              <a:gd name="adj1" fmla="val 25000"/>
              <a:gd name="adj2" fmla="val 25000"/>
              <a:gd name="adj3" fmla="val 25000"/>
              <a:gd name="adj4" fmla="val 73610"/>
            </a:avLst>
          </a:prstGeom>
          <a:solidFill>
            <a:schemeClr val="accent4">
              <a:lumMod val="40000"/>
              <a:lumOff val="60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noAutofit/>
          </a:bodyPr>
          <a:lstStyle/>
          <a:p>
            <a:pPr marL="0" marR="0" indent="0" algn="ctr" defTabSz="914400" rtl="0" eaLnBrk="1" fontAlgn="base" latinLnBrk="0" hangingPunct="1">
              <a:lnSpc>
                <a:spcPct val="100000"/>
              </a:lnSpc>
              <a:spcBef>
                <a:spcPct val="0"/>
              </a:spcBef>
              <a:spcAft>
                <a:spcPct val="0"/>
              </a:spcAft>
              <a:buClr>
                <a:schemeClr val="folHlink"/>
              </a:buClr>
              <a:buSzTx/>
              <a:buFont typeface="Wingdings" panose="05000000000000000000" pitchFamily="2" charset="2"/>
              <a:buNone/>
            </a:pPr>
            <a:endParaRPr kumimoji="1" lang="zh-CN" altLang="en-US" sz="1200" b="1" i="0" u="none" strike="noStrike" cap="none" normalizeH="0" dirty="0" smtClean="0">
              <a:ln>
                <a:noFill/>
              </a:ln>
              <a:solidFill>
                <a:schemeClr val="tx1"/>
              </a:solidFill>
              <a:effectLst/>
              <a:latin typeface="Arial" panose="020B0604020202020204" pitchFamily="34" charset="0"/>
              <a:ea typeface="楷体_GB2312" panose="02010609030101010101" pitchFamily="49" charset="-122"/>
            </a:endParaRPr>
          </a:p>
        </p:txBody>
      </p:sp>
      <p:sp>
        <p:nvSpPr>
          <p:cNvPr id="42" name="矩形 41"/>
          <p:cNvSpPr/>
          <p:nvPr/>
        </p:nvSpPr>
        <p:spPr>
          <a:xfrm>
            <a:off x="3126337" y="1849064"/>
            <a:ext cx="1440264" cy="944874"/>
          </a:xfrm>
          <a:prstGeom prst="rect">
            <a:avLst/>
          </a:prstGeom>
        </p:spPr>
        <p:txBody>
          <a:bodyPr wrap="square">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smtClean="0">
                <a:latin typeface="黑体" panose="02010609060101010101" pitchFamily="49" charset="-122"/>
                <a:ea typeface="黑体" panose="02010609060101010101" pitchFamily="49" charset="-122"/>
              </a:rPr>
              <a:t>经济</a:t>
            </a:r>
            <a:r>
              <a:rPr lang="zh-CN" altLang="en-US" sz="1400" dirty="0">
                <a:latin typeface="黑体" panose="02010609060101010101" pitchFamily="49" charset="-122"/>
                <a:ea typeface="黑体" panose="02010609060101010101" pitchFamily="49" charset="-122"/>
              </a:rPr>
              <a:t>下滑；</a:t>
            </a:r>
            <a:endParaRPr lang="en-US" altLang="zh-CN" sz="1400" dirty="0">
              <a:latin typeface="黑体" panose="02010609060101010101" pitchFamily="49" charset="-122"/>
              <a:ea typeface="黑体" panose="0201060906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a:latin typeface="黑体" panose="02010609060101010101" pitchFamily="49" charset="-122"/>
                <a:ea typeface="黑体" panose="02010609060101010101" pitchFamily="49" charset="-122"/>
              </a:rPr>
              <a:t>房住不炒；</a:t>
            </a:r>
            <a:endParaRPr lang="en-US" altLang="zh-CN" sz="1400" dirty="0">
              <a:latin typeface="黑体" panose="02010609060101010101" pitchFamily="49" charset="-122"/>
              <a:ea typeface="黑体" panose="0201060906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a:latin typeface="黑体" panose="02010609060101010101" pitchFamily="49" charset="-122"/>
                <a:ea typeface="黑体" panose="02010609060101010101" pitchFamily="49" charset="-122"/>
              </a:rPr>
              <a:t>经济</a:t>
            </a:r>
            <a:r>
              <a:rPr lang="en-US" altLang="zh-CN" sz="1400" dirty="0">
                <a:latin typeface="黑体" panose="02010609060101010101" pitchFamily="49" charset="-122"/>
                <a:ea typeface="黑体" panose="02010609060101010101" pitchFamily="49" charset="-122"/>
              </a:rPr>
              <a:t>“</a:t>
            </a:r>
            <a:r>
              <a:rPr lang="zh-CN" altLang="en-US" sz="1400" dirty="0">
                <a:latin typeface="黑体" panose="02010609060101010101" pitchFamily="49" charset="-122"/>
                <a:ea typeface="黑体" panose="02010609060101010101" pitchFamily="49" charset="-122"/>
              </a:rPr>
              <a:t>去杠杆</a:t>
            </a:r>
            <a:r>
              <a:rPr lang="en-US" altLang="zh-CN" sz="1400" kern="0" dirty="0" smtClean="0">
                <a:latin typeface="黑体" panose="02010609060101010101" pitchFamily="49" charset="-122"/>
                <a:ea typeface="黑体" panose="02010609060101010101" pitchFamily="49" charset="-122"/>
              </a:rPr>
              <a:t>”</a:t>
            </a:r>
            <a:endParaRPr lang="zh-CN" altLang="en-US" sz="1400" dirty="0">
              <a:latin typeface="黑体" panose="02010609060101010101" pitchFamily="49" charset="-122"/>
              <a:ea typeface="黑体" panose="02010609060101010101" pitchFamily="49" charset="-122"/>
            </a:endParaRPr>
          </a:p>
        </p:txBody>
      </p:sp>
      <p:sp>
        <p:nvSpPr>
          <p:cNvPr id="43" name="下箭头标注 42"/>
          <p:cNvSpPr/>
          <p:nvPr/>
        </p:nvSpPr>
        <p:spPr bwMode="auto">
          <a:xfrm>
            <a:off x="5402556" y="1024210"/>
            <a:ext cx="1473077" cy="1790864"/>
          </a:xfrm>
          <a:prstGeom prst="downArrowCallout">
            <a:avLst>
              <a:gd name="adj1" fmla="val 25000"/>
              <a:gd name="adj2" fmla="val 25000"/>
              <a:gd name="adj3" fmla="val 25000"/>
              <a:gd name="adj4" fmla="val 73610"/>
            </a:avLst>
          </a:prstGeom>
          <a:solidFill>
            <a:schemeClr val="accent4">
              <a:lumMod val="40000"/>
              <a:lumOff val="60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noAutofit/>
          </a:bodyPr>
          <a:lstStyle/>
          <a:p>
            <a:pPr marL="0" marR="0" indent="0" algn="ctr" defTabSz="914400" rtl="0" eaLnBrk="1" fontAlgn="base" latinLnBrk="0" hangingPunct="1">
              <a:lnSpc>
                <a:spcPct val="100000"/>
              </a:lnSpc>
              <a:spcBef>
                <a:spcPct val="0"/>
              </a:spcBef>
              <a:spcAft>
                <a:spcPct val="0"/>
              </a:spcAft>
              <a:buClr>
                <a:schemeClr val="folHlink"/>
              </a:buClr>
              <a:buSzTx/>
              <a:buFont typeface="Wingdings" panose="05000000000000000000" pitchFamily="2" charset="2"/>
              <a:buNone/>
            </a:pPr>
            <a:endParaRPr kumimoji="1" lang="zh-CN" altLang="en-US" sz="1200" b="1" i="0" u="none" strike="noStrike" cap="none" normalizeH="0" dirty="0" smtClean="0">
              <a:ln>
                <a:noFill/>
              </a:ln>
              <a:solidFill>
                <a:schemeClr val="tx1"/>
              </a:solidFill>
              <a:effectLst/>
              <a:latin typeface="Arial" panose="020B0604020202020204" pitchFamily="34" charset="0"/>
              <a:ea typeface="楷体_GB2312" panose="02010609030101010101" pitchFamily="49" charset="-122"/>
            </a:endParaRPr>
          </a:p>
        </p:txBody>
      </p:sp>
      <p:sp>
        <p:nvSpPr>
          <p:cNvPr id="44" name="矩形 43"/>
          <p:cNvSpPr/>
          <p:nvPr/>
        </p:nvSpPr>
        <p:spPr>
          <a:xfrm>
            <a:off x="5412085" y="1090007"/>
            <a:ext cx="1469726" cy="1500411"/>
          </a:xfrm>
          <a:prstGeom prst="rect">
            <a:avLst/>
          </a:prstGeom>
        </p:spPr>
        <p:txBody>
          <a:bodyPr wrap="square">
            <a:spAutoFit/>
          </a:bodyPr>
          <a:lstStyle/>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smtClean="0">
                <a:latin typeface="黑体" panose="02010609060101010101" pitchFamily="49" charset="-122"/>
                <a:ea typeface="黑体" panose="02010609060101010101" pitchFamily="49" charset="-122"/>
              </a:rPr>
              <a:t>中美</a:t>
            </a:r>
            <a:r>
              <a:rPr lang="zh-CN" altLang="en-US" sz="1400" dirty="0">
                <a:latin typeface="黑体" panose="02010609060101010101" pitchFamily="49" charset="-122"/>
                <a:ea typeface="黑体" panose="02010609060101010101" pitchFamily="49" charset="-122"/>
              </a:rPr>
              <a:t>贸易摩擦；</a:t>
            </a:r>
            <a:endParaRPr lang="en-US" altLang="zh-CN" sz="1400" dirty="0">
              <a:latin typeface="黑体" panose="02010609060101010101" pitchFamily="49" charset="-122"/>
              <a:ea typeface="黑体" panose="0201060906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smtClean="0">
                <a:latin typeface="黑体" panose="02010609060101010101" pitchFamily="49" charset="-122"/>
                <a:ea typeface="黑体" panose="02010609060101010101" pitchFamily="49" charset="-122"/>
              </a:rPr>
              <a:t>关键技术卡脖子问题；</a:t>
            </a:r>
            <a:endParaRPr lang="en-US" altLang="zh-CN" sz="1400" dirty="0" smtClean="0">
              <a:latin typeface="黑体" panose="02010609060101010101" pitchFamily="49" charset="-122"/>
              <a:ea typeface="黑体" panose="0201060906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r>
              <a:rPr lang="zh-CN" altLang="en-US" sz="1400" dirty="0">
                <a:latin typeface="黑体" panose="02010609060101010101" pitchFamily="49" charset="-122"/>
                <a:ea typeface="黑体" panose="02010609060101010101" pitchFamily="49" charset="-122"/>
              </a:rPr>
              <a:t>新冠</a:t>
            </a:r>
            <a:r>
              <a:rPr lang="zh-CN" altLang="en-US" sz="1400" dirty="0" smtClean="0">
                <a:latin typeface="黑体" panose="02010609060101010101" pitchFamily="49" charset="-122"/>
                <a:ea typeface="黑体" panose="02010609060101010101" pitchFamily="49" charset="-122"/>
              </a:rPr>
              <a:t>疫情</a:t>
            </a:r>
            <a:endParaRPr lang="en-US" altLang="zh-CN" sz="1400" dirty="0">
              <a:latin typeface="黑体" panose="02010609060101010101" pitchFamily="49" charset="-122"/>
              <a:ea typeface="黑体" panose="02010609060101010101" pitchFamily="49" charset="-122"/>
            </a:endParaRPr>
          </a:p>
          <a:p>
            <a:pPr marL="179705" indent="-179705" algn="just">
              <a:lnSpc>
                <a:spcPct val="120000"/>
              </a:lnSpc>
              <a:spcBef>
                <a:spcPts val="300"/>
              </a:spcBef>
              <a:buClr>
                <a:schemeClr val="accent1"/>
              </a:buClr>
              <a:buSzPct val="70000"/>
              <a:buFont typeface="Wingdings" panose="05000000000000000000" pitchFamily="2" charset="2"/>
              <a:buChar char="n"/>
            </a:pPr>
            <a:endParaRPr lang="zh-CN" altLang="en-US" sz="1400" dirty="0">
              <a:latin typeface="黑体" panose="02010609060101010101" pitchFamily="49" charset="-122"/>
              <a:ea typeface="黑体" panose="02010609060101010101" pitchFamily="49" charset="-122"/>
            </a:endParaRPr>
          </a:p>
        </p:txBody>
      </p:sp>
      <p:sp>
        <p:nvSpPr>
          <p:cNvPr id="32" name="标题 1"/>
          <p:cNvSpPr>
            <a:spLocks noGrp="1"/>
          </p:cNvSpPr>
          <p:nvPr>
            <p:ph type="title"/>
          </p:nvPr>
        </p:nvSpPr>
        <p:spPr>
          <a:xfrm>
            <a:off x="488950" y="95250"/>
            <a:ext cx="7745730" cy="704849"/>
          </a:xfrm>
        </p:spPr>
        <p:txBody>
          <a:bodyPr/>
          <a:lstStyle/>
          <a:p>
            <a:r>
              <a:rPr lang="en-US" altLang="zh-CN" dirty="0" smtClean="0"/>
              <a:t>1.4</a:t>
            </a:r>
            <a:r>
              <a:rPr lang="zh-CN" altLang="en-US" sz="2400" dirty="0" smtClean="0">
                <a:latin typeface="Times New Roman" panose="02020603050405020304" pitchFamily="18" charset="0"/>
                <a:cs typeface="Times New Roman" panose="02020603050405020304" pitchFamily="18" charset="0"/>
              </a:rPr>
              <a:t>我国</a:t>
            </a:r>
            <a:r>
              <a:rPr lang="zh-CN" altLang="en-US" sz="2400" dirty="0">
                <a:latin typeface="Times New Roman" panose="02020603050405020304" pitchFamily="18" charset="0"/>
                <a:cs typeface="Times New Roman" panose="02020603050405020304" pitchFamily="18" charset="0"/>
              </a:rPr>
              <a:t>发行审核制度的</a:t>
            </a:r>
            <a:r>
              <a:rPr lang="zh-CN" altLang="en-US" sz="2400" dirty="0" smtClean="0">
                <a:latin typeface="Times New Roman" panose="02020603050405020304" pitchFamily="18" charset="0"/>
                <a:cs typeface="Times New Roman" panose="02020603050405020304" pitchFamily="18" charset="0"/>
              </a:rPr>
              <a:t>演进</a:t>
            </a:r>
            <a:r>
              <a:rPr lang="en-US" altLang="zh-CN" sz="2400" dirty="0" smtClean="0">
                <a:latin typeface="Times New Roman" panose="02020603050405020304" pitchFamily="18" charset="0"/>
                <a:cs typeface="Times New Roman" panose="02020603050405020304" pitchFamily="18" charset="0"/>
              </a:rPr>
              <a:t>--</a:t>
            </a:r>
            <a:r>
              <a:rPr lang="zh-CN" altLang="en-US" dirty="0" smtClean="0"/>
              <a:t>注册制改革十年历程</a:t>
            </a:r>
            <a:endParaRPr lang="zh-CN" altLang="en-US" dirty="0"/>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MmIxMGU2MDUzODJlMjE1ZjNjZGZlOTNkN2NiMTYwYjYifQ=="/>
</p:tagLst>
</file>

<file path=ppt/theme/theme1.xml><?xml version="1.0" encoding="utf-8"?>
<a:theme xmlns:a="http://schemas.openxmlformats.org/drawingml/2006/main" name="Layout_without side bar">
  <a:themeElements>
    <a:clrScheme name="自定义 20">
      <a:dk1>
        <a:srgbClr val="000000"/>
      </a:dk1>
      <a:lt1>
        <a:srgbClr val="FFFFFF"/>
      </a:lt1>
      <a:dk2>
        <a:srgbClr val="DDEAF9"/>
      </a:dk2>
      <a:lt2>
        <a:srgbClr val="F9E1E1"/>
      </a:lt2>
      <a:accent1>
        <a:srgbClr val="C01C20"/>
      </a:accent1>
      <a:accent2>
        <a:srgbClr val="4C5663"/>
      </a:accent2>
      <a:accent3>
        <a:srgbClr val="A6A6A6"/>
      </a:accent3>
      <a:accent4>
        <a:srgbClr val="5685B8"/>
      </a:accent4>
      <a:accent5>
        <a:srgbClr val="A4C3E2"/>
      </a:accent5>
      <a:accent6>
        <a:srgbClr val="F2B2B4"/>
      </a:accent6>
      <a:hlink>
        <a:srgbClr val="FFFFFF"/>
      </a:hlink>
      <a:folHlink>
        <a:srgbClr val="1B56A2"/>
      </a:folHlink>
    </a:clrScheme>
    <a:fontScheme name="自定义 3">
      <a:majorFont>
        <a:latin typeface="Arial"/>
        <a:ea typeface="KaiTi_GB2312"/>
        <a:cs typeface=""/>
      </a:majorFont>
      <a:minorFont>
        <a:latin typeface="Arial"/>
        <a:ea typeface="KaiTi_GB2312"/>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9525" cap="flat" cmpd="sng" algn="ctr">
          <a:noFill/>
          <a:prstDash val="solid"/>
          <a:round/>
          <a:headEnd type="none" w="med" len="med"/>
          <a:tailEnd type="none" w="med" len="med"/>
        </a:ln>
      </a:spPr>
      <a:bodyPr rot="0" spcFirstLastPara="0" vertOverflow="overflow" horzOverflow="overflow" vert="horz" wrap="square" lIns="36000" tIns="36000" rIns="36000" bIns="36000" numCol="1" spcCol="0" rtlCol="0" fromWordArt="0" anchor="ctr" anchorCtr="0" forceAA="0" compatLnSpc="1">
        <a:noAutofit/>
      </a:bodyPr>
      <a:lstStyle>
        <a:defPPr marL="0" marR="0" indent="0" algn="ctr" defTabSz="914400" rtl="0" eaLnBrk="1" fontAlgn="base" latinLnBrk="0" hangingPunct="1">
          <a:lnSpc>
            <a:spcPct val="100000"/>
          </a:lnSpc>
          <a:spcBef>
            <a:spcPct val="0"/>
          </a:spcBef>
          <a:spcAft>
            <a:spcPct val="0"/>
          </a:spcAft>
          <a:buClr>
            <a:schemeClr val="folHlink"/>
          </a:buClr>
          <a:buSzTx/>
          <a:buFont typeface="Wingdings" panose="05000000000000000000" pitchFamily="2" charset="2"/>
          <a:buNone/>
          <a:defRPr kumimoji="1" sz="1200" b="1" i="0" u="none" strike="noStrike" cap="none" normalizeH="0" dirty="0" smtClean="0">
            <a:ln>
              <a:noFill/>
            </a:ln>
            <a:solidFill>
              <a:schemeClr val="tx1"/>
            </a:solidFill>
            <a:effectLst/>
            <a:latin typeface="Arial" panose="020B0604020202020204" pitchFamily="34" charset="0"/>
            <a:ea typeface="楷体_GB2312" panose="02010609030101010101" pitchFamily="49" charset="-122"/>
          </a:defRPr>
        </a:defPPr>
      </a:lstStyle>
    </a:spDef>
    <a:lnDef>
      <a:spPr bwMode="auto">
        <a:solidFill>
          <a:schemeClr val="accent1"/>
        </a:solidFill>
        <a:ln w="9525" cap="flat" cmpd="sng" algn="ctr">
          <a:solidFill>
            <a:schemeClr val="bg1">
              <a:lumMod val="50000"/>
            </a:schemeClr>
          </a:solidFill>
          <a:prstDash val="solid"/>
          <a:round/>
          <a:headEnd type="none" w="med" len="med"/>
          <a:tailEnd type="none" w="med" len="med"/>
        </a:ln>
      </a:spPr>
      <a:bodyPr/>
      <a:lstStyle/>
    </a:lnDef>
    <a:txDef>
      <a:spPr>
        <a:noFill/>
      </a:spPr>
      <a:bodyPr wrap="none" lIns="90000" tIns="46800" rIns="90000" bIns="46800" rtlCol="0" anchor="ctr" anchorCtr="0">
        <a:spAutoFit/>
      </a:bodyPr>
      <a:lstStyle>
        <a:defPPr algn="ctr">
          <a:defRPr sz="1200" dirty="0" smtClean="0">
            <a:ea typeface="楷体_GB2312" panose="02010609030101010101" pitchFamily="49" charset="-122"/>
          </a:defRPr>
        </a:defPPr>
      </a:lstStyle>
    </a:txDef>
  </a:objectDefaults>
  <a:extraClrSchemeLst>
    <a:extraClrScheme>
      <a:clrScheme name="Section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ction Divid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ction Divid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ction Divid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ction Divid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ction Divid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ction Divid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ction Divid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ction Divid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ction Divid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ction Divid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ction Divid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ction Divider 13">
        <a:dk1>
          <a:srgbClr val="000000"/>
        </a:dk1>
        <a:lt1>
          <a:srgbClr val="FFFFFF"/>
        </a:lt1>
        <a:dk2>
          <a:srgbClr val="000000"/>
        </a:dk2>
        <a:lt2>
          <a:srgbClr val="808080"/>
        </a:lt2>
        <a:accent1>
          <a:srgbClr val="99CCFF"/>
        </a:accent1>
        <a:accent2>
          <a:srgbClr val="333399"/>
        </a:accent2>
        <a:accent3>
          <a:srgbClr val="FFFFFF"/>
        </a:accent3>
        <a:accent4>
          <a:srgbClr val="000000"/>
        </a:accent4>
        <a:accent5>
          <a:srgbClr val="CAE2FF"/>
        </a:accent5>
        <a:accent6>
          <a:srgbClr val="2D2D8A"/>
        </a:accent6>
        <a:hlink>
          <a:srgbClr val="69B4FF"/>
        </a:hlink>
        <a:folHlink>
          <a:srgbClr val="0089E6"/>
        </a:folHlink>
      </a:clrScheme>
      <a:clrMap bg1="lt1" tx1="dk1" bg2="lt2" tx2="dk2" accent1="accent1" accent2="accent2" accent3="accent3" accent4="accent4" accent5="accent5" accent6="accent6" hlink="hlink" folHlink="folHlink"/>
    </a:extraClrScheme>
    <a:extraClrScheme>
      <a:clrScheme name="Section Divider 14">
        <a:dk1>
          <a:srgbClr val="000000"/>
        </a:dk1>
        <a:lt1>
          <a:srgbClr val="FFFFFF"/>
        </a:lt1>
        <a:dk2>
          <a:srgbClr val="000000"/>
        </a:dk2>
        <a:lt2>
          <a:srgbClr val="969696"/>
        </a:lt2>
        <a:accent1>
          <a:srgbClr val="969696"/>
        </a:accent1>
        <a:accent2>
          <a:srgbClr val="C0C0C0"/>
        </a:accent2>
        <a:accent3>
          <a:srgbClr val="FFFFFF"/>
        </a:accent3>
        <a:accent4>
          <a:srgbClr val="000000"/>
        </a:accent4>
        <a:accent5>
          <a:srgbClr val="C9C9C9"/>
        </a:accent5>
        <a:accent6>
          <a:srgbClr val="AEAEAE"/>
        </a:accent6>
        <a:hlink>
          <a:srgbClr val="2890A8"/>
        </a:hlink>
        <a:folHlink>
          <a:srgbClr val="3593D3"/>
        </a:folHlink>
      </a:clrScheme>
      <a:clrMap bg1="lt1" tx1="dk1" bg2="lt2" tx2="dk2" accent1="accent1" accent2="accent2" accent3="accent3" accent4="accent4" accent5="accent5" accent6="accent6" hlink="hlink" folHlink="folHlink"/>
    </a:extraClrScheme>
    <a:extraClrScheme>
      <a:clrScheme name="Section Divider 15">
        <a:dk1>
          <a:srgbClr val="000000"/>
        </a:dk1>
        <a:lt1>
          <a:srgbClr val="FFFFFF"/>
        </a:lt1>
        <a:dk2>
          <a:srgbClr val="000000"/>
        </a:dk2>
        <a:lt2>
          <a:srgbClr val="969696"/>
        </a:lt2>
        <a:accent1>
          <a:srgbClr val="969696"/>
        </a:accent1>
        <a:accent2>
          <a:srgbClr val="C0C0C0"/>
        </a:accent2>
        <a:accent3>
          <a:srgbClr val="FFFFFF"/>
        </a:accent3>
        <a:accent4>
          <a:srgbClr val="000000"/>
        </a:accent4>
        <a:accent5>
          <a:srgbClr val="C9C9C9"/>
        </a:accent5>
        <a:accent6>
          <a:srgbClr val="AEAEAE"/>
        </a:accent6>
        <a:hlink>
          <a:srgbClr val="008080"/>
        </a:hlink>
        <a:folHlink>
          <a:srgbClr val="339966"/>
        </a:folHlink>
      </a:clrScheme>
      <a:clrMap bg1="lt1" tx1="dk1" bg2="lt2" tx2="dk2" accent1="accent1" accent2="accent2" accent3="accent3" accent4="accent4" accent5="accent5" accent6="accent6" hlink="hlink" folHlink="folHlink"/>
    </a:extraClrScheme>
    <a:extraClrScheme>
      <a:clrScheme name="Section Divider 16">
        <a:dk1>
          <a:srgbClr val="000000"/>
        </a:dk1>
        <a:lt1>
          <a:srgbClr val="FFFFFF"/>
        </a:lt1>
        <a:dk2>
          <a:srgbClr val="A80000"/>
        </a:dk2>
        <a:lt2>
          <a:srgbClr val="969696"/>
        </a:lt2>
        <a:accent1>
          <a:srgbClr val="969696"/>
        </a:accent1>
        <a:accent2>
          <a:srgbClr val="C0C0C0"/>
        </a:accent2>
        <a:accent3>
          <a:srgbClr val="FFFFFF"/>
        </a:accent3>
        <a:accent4>
          <a:srgbClr val="000000"/>
        </a:accent4>
        <a:accent5>
          <a:srgbClr val="C9C9C9"/>
        </a:accent5>
        <a:accent6>
          <a:srgbClr val="AEAEAE"/>
        </a:accent6>
        <a:hlink>
          <a:srgbClr val="008080"/>
        </a:hlink>
        <a:folHlink>
          <a:srgbClr val="3399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20">
    <a:dk1>
      <a:srgbClr val="000000"/>
    </a:dk1>
    <a:lt1>
      <a:srgbClr val="FFFFFF"/>
    </a:lt1>
    <a:dk2>
      <a:srgbClr val="DDEAF9"/>
    </a:dk2>
    <a:lt2>
      <a:srgbClr val="F9E1E1"/>
    </a:lt2>
    <a:accent1>
      <a:srgbClr val="C01C20"/>
    </a:accent1>
    <a:accent2>
      <a:srgbClr val="4C5663"/>
    </a:accent2>
    <a:accent3>
      <a:srgbClr val="A6A6A6"/>
    </a:accent3>
    <a:accent4>
      <a:srgbClr val="5685B8"/>
    </a:accent4>
    <a:accent5>
      <a:srgbClr val="A4C3E2"/>
    </a:accent5>
    <a:accent6>
      <a:srgbClr val="F2B2B4"/>
    </a:accent6>
    <a:hlink>
      <a:srgbClr val="FFFFFF"/>
    </a:hlink>
    <a:folHlink>
      <a:srgbClr val="1B56A2"/>
    </a:folHlink>
  </a:clrScheme>
  <a:fontScheme name="自定义 3">
    <a:majorFont>
      <a:latin typeface="Arial"/>
      <a:ea typeface="KaiTi_GB2312"/>
      <a:cs typeface=""/>
    </a:majorFont>
    <a:minorFont>
      <a:latin typeface="Arial"/>
      <a:ea typeface="KaiTi_GB2312"/>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19552</Words>
  <Application>WPS 演示</Application>
  <PresentationFormat>A4 纸张(210x297 毫米)</PresentationFormat>
  <Paragraphs>1688</Paragraphs>
  <Slides>42</Slides>
  <Notes>5</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42</vt:i4>
      </vt:variant>
    </vt:vector>
  </HeadingPairs>
  <TitlesOfParts>
    <vt:vector size="65" baseType="lpstr">
      <vt:lpstr>Arial</vt:lpstr>
      <vt:lpstr>宋体</vt:lpstr>
      <vt:lpstr>Wingdings</vt:lpstr>
      <vt:lpstr>楷体_GB2312</vt:lpstr>
      <vt:lpstr>PMingLiU</vt:lpstr>
      <vt:lpstr>Adobe 明體 Std L</vt:lpstr>
      <vt:lpstr>華康簡楷</vt:lpstr>
      <vt:lpstr>Tahoma</vt:lpstr>
      <vt:lpstr>Monotype Corsiva</vt:lpstr>
      <vt:lpstr>Arial Unicode MS</vt:lpstr>
      <vt:lpstr>Arial</vt:lpstr>
      <vt:lpstr>KaiTi_GB2312</vt:lpstr>
      <vt:lpstr>Segoe Print</vt:lpstr>
      <vt:lpstr>Times New Roman</vt:lpstr>
      <vt:lpstr>微软雅黑</vt:lpstr>
      <vt:lpstr>Segoe UI</vt:lpstr>
      <vt:lpstr>等线</vt:lpstr>
      <vt:lpstr>黑体</vt:lpstr>
      <vt:lpstr>Calibri</vt:lpstr>
      <vt:lpstr>华文宋体</vt:lpstr>
      <vt:lpstr>楷体</vt:lpstr>
      <vt:lpstr>KaiTi_GB2312</vt:lpstr>
      <vt:lpstr>Layout_without side bar</vt:lpstr>
      <vt:lpstr>全面注册制下的企业上市规划与路径选择</vt:lpstr>
      <vt:lpstr>目 录</vt:lpstr>
      <vt:lpstr>第一部分  注册制改革十年历程   </vt:lpstr>
      <vt:lpstr>1.1 我国资本市场体系—历史沿革</vt:lpstr>
      <vt:lpstr>1.2 我国资本市场体系—多层次资本市场</vt:lpstr>
      <vt:lpstr>1.3 我国发行审核制度的演进</vt:lpstr>
      <vt:lpstr>1.3 我国发行审核制度的演进</vt:lpstr>
      <vt:lpstr>1.4 我国发行审核制度的演进--注册制改革十年历程</vt:lpstr>
      <vt:lpstr>1.4我国发行审核制度的演进--注册制改革十年历程</vt:lpstr>
      <vt:lpstr>1.4 我国发行审核制度的演进--注册制改革十年历程</vt:lpstr>
      <vt:lpstr>PowerPoint 演示文稿</vt:lpstr>
      <vt:lpstr>第二部分  注册制改革主要政策变化   </vt:lpstr>
      <vt:lpstr>2.1 注册制与核准制的主要区别</vt:lpstr>
      <vt:lpstr>2.2.1 创业板行业负面清单</vt:lpstr>
      <vt:lpstr>2.2.2 科创板行业指引</vt:lpstr>
      <vt:lpstr>2.3.1  科创属性</vt:lpstr>
      <vt:lpstr>2.3.2  创业板成长型创新创业企业评价标准</vt:lpstr>
      <vt:lpstr>2.4.1三大板块上市条件（上市条件包容性更强）</vt:lpstr>
      <vt:lpstr>2.4.2 三大板块上市条件（上市硬条件包容性更强）</vt:lpstr>
      <vt:lpstr>2.4.2 三大板块上市条件（续）</vt:lpstr>
      <vt:lpstr>第三部分 注册制审核实践情况的变化       </vt:lpstr>
      <vt:lpstr>3.1 现场检查、现场督导工作明显增多</vt:lpstr>
      <vt:lpstr>3.1 现场检查、现场督导工作明显增多（续）</vt:lpstr>
      <vt:lpstr>3.2 银行流水核查日趋严格，内控要求显著提高</vt:lpstr>
      <vt:lpstr>3.3 审核整体趋严，过会率显著降低</vt:lpstr>
      <vt:lpstr>3.4持续经营能力、财务会计问题为今年监管重点</vt:lpstr>
      <vt:lpstr>第四部分  IPO审核核心关注点及上市规划和路径选择      </vt:lpstr>
      <vt:lpstr>4.1 A股IPO核心关注点</vt:lpstr>
      <vt:lpstr>4.2 A股IPO审核的理念</vt:lpstr>
      <vt:lpstr>4.3 A股IPO财务审核关注点——“四轮驱动”</vt:lpstr>
      <vt:lpstr>4.3 A股IPO财务审核关注点——“块头”具备一定的利润水平</vt:lpstr>
      <vt:lpstr>4.3 A股IPO财务审核关注点——“增长”成长，至少不能下滑</vt:lpstr>
      <vt:lpstr>4.3 A股IPO财务审核关注点——“实在”防范财务操控</vt:lpstr>
      <vt:lpstr>4.3 A股IPO财务审核关注点——“持续”具有持续经营能力</vt:lpstr>
      <vt:lpstr>4.4 A股IPO法律审核关注点——独立性</vt:lpstr>
      <vt:lpstr>4.4 A股IPO法律审核关注点——同业竞争</vt:lpstr>
      <vt:lpstr>4.4 A股IPO法律审核关注点——关联交易</vt:lpstr>
      <vt:lpstr>4.4 A股IPO法律审核关注点——关联交易（续）</vt:lpstr>
      <vt:lpstr>4.4 A股IPO法律审核关注点——关联交易（续）</vt:lpstr>
      <vt:lpstr>4.4 A股IPO法律审核关注点——环保事项</vt:lpstr>
      <vt:lpstr>4.4 A股IPO法律审核关注点——“双高”目录产品核查</vt:lpstr>
      <vt:lpstr>4.4 A股IPO法律审核关注点——“两高”问题核查</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陈南040998</dc:creator>
  <cp:lastModifiedBy>WPS_1681873290</cp:lastModifiedBy>
  <cp:revision>1903</cp:revision>
  <cp:lastPrinted>2021-04-09T01:29:00Z</cp:lastPrinted>
  <dcterms:created xsi:type="dcterms:W3CDTF">2018-01-16T00:53:00Z</dcterms:created>
  <dcterms:modified xsi:type="dcterms:W3CDTF">2023-12-11T01:49:45Z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6CCED19C9D2A4998A13395FBCFD80733_12</vt:lpwstr>
  </property>
  <property fmtid="{D5CDD505-2E9C-101B-9397-08002B2CF9AE}" pid="3" name="KSOProductBuildVer">
    <vt:lpwstr>2052-12.1.0.15990</vt:lpwstr>
  </property>
</Properties>
</file>