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3"/>
    <p:sldId id="257" r:id="rId4"/>
    <p:sldId id="258" r:id="rId5"/>
    <p:sldId id="259" r:id="rId6"/>
    <p:sldId id="343" r:id="rId7"/>
    <p:sldId id="261" r:id="rId8"/>
    <p:sldId id="262" r:id="rId9"/>
    <p:sldId id="263" r:id="rId10"/>
    <p:sldId id="264" r:id="rId11"/>
    <p:sldId id="344" r:id="rId12"/>
    <p:sldId id="266" r:id="rId13"/>
    <p:sldId id="345" r:id="rId14"/>
    <p:sldId id="346" r:id="rId15"/>
    <p:sldId id="347" r:id="rId16"/>
    <p:sldId id="269" r:id="rId17"/>
    <p:sldId id="270" r:id="rId18"/>
    <p:sldId id="271" r:id="rId19"/>
    <p:sldId id="281" r:id="rId20"/>
    <p:sldId id="348" r:id="rId21"/>
    <p:sldId id="349" r:id="rId22"/>
    <p:sldId id="355" r:id="rId23"/>
    <p:sldId id="356" r:id="rId24"/>
    <p:sldId id="357" r:id="rId25"/>
    <p:sldId id="358" r:id="rId26"/>
    <p:sldId id="359" r:id="rId27"/>
    <p:sldId id="350" r:id="rId28"/>
    <p:sldId id="351" r:id="rId29"/>
    <p:sldId id="352" r:id="rId30"/>
    <p:sldId id="353" r:id="rId31"/>
    <p:sldId id="354" r:id="rId32"/>
    <p:sldId id="360" r:id="rId33"/>
    <p:sldId id="361" r:id="rId34"/>
    <p:sldId id="362" r:id="rId35"/>
    <p:sldId id="363" r:id="rId36"/>
    <p:sldId id="364" r:id="rId37"/>
    <p:sldId id="365" r:id="rId38"/>
    <p:sldId id="366" r:id="rId39"/>
    <p:sldId id="367" r:id="rId40"/>
    <p:sldId id="282"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353"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gs" Target="tags/tag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E804123-F5AC-4C67-A7AD-6CDD43B0EE54}" type="doc">
      <dgm:prSet loTypeId="urn:microsoft.com/office/officeart/2005/8/layout/hChevron3" loCatId="process" qsTypeId="urn:microsoft.com/office/officeart/2005/8/quickstyle/simple1#2" qsCatId="simple" csTypeId="urn:microsoft.com/office/officeart/2005/8/colors/accent1_2#3" csCatId="accent1" phldr="1"/>
      <dgm:spPr/>
    </dgm:pt>
    <dgm:pt modelId="{57B8139C-E7BE-4B67-A023-3DA0CE2569F8}">
      <dgm:prSet phldrT="[文本]" custT="1"/>
      <dgm:spPr>
        <a:solidFill>
          <a:schemeClr val="accent2">
            <a:lumMod val="20000"/>
            <a:lumOff val="80000"/>
          </a:schemeClr>
        </a:solidFill>
      </dgm:spPr>
      <dgm:t>
        <a:bodyPr/>
        <a:lstStyle/>
        <a:p>
          <a:r>
            <a:rPr lang="zh-CN" altLang="en-US" sz="1400" b="1" dirty="0">
              <a:solidFill>
                <a:schemeClr val="tx1"/>
              </a:solidFill>
              <a:latin typeface="楷体" panose="02010609060101010101" charset="-122"/>
              <a:ea typeface="楷体" panose="02010609060101010101" charset="-122"/>
            </a:rPr>
            <a:t>上市准备阶段</a:t>
          </a:r>
        </a:p>
      </dgm:t>
    </dgm:pt>
    <dgm:pt modelId="{952E4FC7-5A27-402F-9658-091D955C1E7B}" cxnId="{980B4F85-CD9D-421C-BD78-4C591EB72182}" type="parTrans">
      <dgm:prSet/>
      <dgm:spPr/>
      <dgm:t>
        <a:bodyPr/>
        <a:lstStyle/>
        <a:p>
          <a:endParaRPr lang="zh-CN" altLang="en-US" b="1">
            <a:solidFill>
              <a:schemeClr val="tx1"/>
            </a:solidFill>
          </a:endParaRPr>
        </a:p>
      </dgm:t>
    </dgm:pt>
    <dgm:pt modelId="{55D7F1E8-29A1-461D-A582-4E044B564CC3}" cxnId="{980B4F85-CD9D-421C-BD78-4C591EB72182}" type="sibTrans">
      <dgm:prSet/>
      <dgm:spPr/>
      <dgm:t>
        <a:bodyPr/>
        <a:lstStyle/>
        <a:p>
          <a:endParaRPr lang="zh-CN" altLang="en-US" b="1">
            <a:solidFill>
              <a:schemeClr val="tx1"/>
            </a:solidFill>
          </a:endParaRPr>
        </a:p>
      </dgm:t>
    </dgm:pt>
    <dgm:pt modelId="{CFDAA263-0C2A-44E8-BBA6-A547FAF77CEC}" type="pres">
      <dgm:prSet presAssocID="{FE804123-F5AC-4C67-A7AD-6CDD43B0EE54}" presName="Name0" presStyleCnt="0">
        <dgm:presLayoutVars>
          <dgm:dir/>
          <dgm:resizeHandles val="exact"/>
        </dgm:presLayoutVars>
      </dgm:prSet>
      <dgm:spPr/>
    </dgm:pt>
    <dgm:pt modelId="{B3420AC8-B946-41DC-9291-CCE5F7CBE7E4}" type="pres">
      <dgm:prSet presAssocID="{57B8139C-E7BE-4B67-A023-3DA0CE2569F8}" presName="parTxOnly" presStyleLbl="node1" presStyleIdx="0" presStyleCnt="1" custLinFactNeighborY="2632">
        <dgm:presLayoutVars>
          <dgm:bulletEnabled val="1"/>
        </dgm:presLayoutVars>
      </dgm:prSet>
      <dgm:spPr/>
    </dgm:pt>
  </dgm:ptLst>
  <dgm:cxnLst>
    <dgm:cxn modelId="{980B4F85-CD9D-421C-BD78-4C591EB72182}" srcId="{FE804123-F5AC-4C67-A7AD-6CDD43B0EE54}" destId="{57B8139C-E7BE-4B67-A023-3DA0CE2569F8}" srcOrd="0" destOrd="0" parTransId="{952E4FC7-5A27-402F-9658-091D955C1E7B}" sibTransId="{55D7F1E8-29A1-461D-A582-4E044B564CC3}"/>
    <dgm:cxn modelId="{A475F6D3-54A0-4008-9F18-0AFC7F72BC79}" type="presOf" srcId="{FE804123-F5AC-4C67-A7AD-6CDD43B0EE54}" destId="{CFDAA263-0C2A-44E8-BBA6-A547FAF77CEC}" srcOrd="0" destOrd="0" presId="urn:microsoft.com/office/officeart/2005/8/layout/hChevron3"/>
    <dgm:cxn modelId="{2A1CE9FF-9239-4AB2-AAD5-94A140876DB3}" type="presOf" srcId="{57B8139C-E7BE-4B67-A023-3DA0CE2569F8}" destId="{B3420AC8-B946-41DC-9291-CCE5F7CBE7E4}" srcOrd="0" destOrd="0" presId="urn:microsoft.com/office/officeart/2005/8/layout/hChevron3"/>
    <dgm:cxn modelId="{F9E486AA-BD4F-4CDD-AE3D-290A6D87104D}" type="presParOf" srcId="{CFDAA263-0C2A-44E8-BBA6-A547FAF77CEC}" destId="{B3420AC8-B946-41DC-9291-CCE5F7CBE7E4}"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04123-F5AC-4C67-A7AD-6CDD43B0EE54}" type="doc">
      <dgm:prSet loTypeId="urn:microsoft.com/office/officeart/2005/8/layout/hChevron3" loCatId="process" qsTypeId="urn:microsoft.com/office/officeart/2005/8/quickstyle/simple1#3" qsCatId="simple" csTypeId="urn:microsoft.com/office/officeart/2005/8/colors/accent1_2#4" csCatId="accent1" phldr="1"/>
      <dgm:spPr/>
    </dgm:pt>
    <dgm:pt modelId="{57B8139C-E7BE-4B67-A023-3DA0CE2569F8}">
      <dgm:prSet phldrT="[文本]" custT="1"/>
      <dgm:spPr>
        <a:solidFill>
          <a:schemeClr val="accent6">
            <a:lumMod val="40000"/>
            <a:lumOff val="60000"/>
          </a:schemeClr>
        </a:solidFill>
      </dgm:spPr>
      <dgm:t>
        <a:bodyPr/>
        <a:lstStyle/>
        <a:p>
          <a:r>
            <a:rPr lang="zh-CN" altLang="en-US" sz="1400" b="1" dirty="0">
              <a:solidFill>
                <a:schemeClr val="tx1"/>
              </a:solidFill>
              <a:latin typeface="楷体" panose="02010609060101010101" charset="-122"/>
              <a:ea typeface="楷体" panose="02010609060101010101" charset="-122"/>
            </a:rPr>
            <a:t>报批审核阶段</a:t>
          </a:r>
        </a:p>
      </dgm:t>
    </dgm:pt>
    <dgm:pt modelId="{952E4FC7-5A27-402F-9658-091D955C1E7B}" cxnId="{980B4F85-CD9D-421C-BD78-4C591EB72182}" type="parTrans">
      <dgm:prSet/>
      <dgm:spPr/>
      <dgm:t>
        <a:bodyPr/>
        <a:lstStyle/>
        <a:p>
          <a:endParaRPr lang="zh-CN" altLang="en-US" sz="1400" b="1"/>
        </a:p>
      </dgm:t>
    </dgm:pt>
    <dgm:pt modelId="{55D7F1E8-29A1-461D-A582-4E044B564CC3}" cxnId="{980B4F85-CD9D-421C-BD78-4C591EB72182}" type="sibTrans">
      <dgm:prSet/>
      <dgm:spPr/>
      <dgm:t>
        <a:bodyPr/>
        <a:lstStyle/>
        <a:p>
          <a:endParaRPr lang="zh-CN" altLang="en-US" sz="1400" b="1"/>
        </a:p>
      </dgm:t>
    </dgm:pt>
    <dgm:pt modelId="{CFDAA263-0C2A-44E8-BBA6-A547FAF77CEC}" type="pres">
      <dgm:prSet presAssocID="{FE804123-F5AC-4C67-A7AD-6CDD43B0EE54}" presName="Name0" presStyleCnt="0">
        <dgm:presLayoutVars>
          <dgm:dir/>
          <dgm:resizeHandles val="exact"/>
        </dgm:presLayoutVars>
      </dgm:prSet>
      <dgm:spPr/>
    </dgm:pt>
    <dgm:pt modelId="{B3420AC8-B946-41DC-9291-CCE5F7CBE7E4}" type="pres">
      <dgm:prSet presAssocID="{57B8139C-E7BE-4B67-A023-3DA0CE2569F8}" presName="parTxOnly" presStyleLbl="node1" presStyleIdx="0" presStyleCnt="1">
        <dgm:presLayoutVars>
          <dgm:bulletEnabled val="1"/>
        </dgm:presLayoutVars>
      </dgm:prSet>
      <dgm:spPr/>
    </dgm:pt>
  </dgm:ptLst>
  <dgm:cxnLst>
    <dgm:cxn modelId="{50C3D36B-F480-4AF8-B415-107EE6F3906C}" type="presOf" srcId="{FE804123-F5AC-4C67-A7AD-6CDD43B0EE54}" destId="{CFDAA263-0C2A-44E8-BBA6-A547FAF77CEC}" srcOrd="0" destOrd="0" presId="urn:microsoft.com/office/officeart/2005/8/layout/hChevron3"/>
    <dgm:cxn modelId="{980B4F85-CD9D-421C-BD78-4C591EB72182}" srcId="{FE804123-F5AC-4C67-A7AD-6CDD43B0EE54}" destId="{57B8139C-E7BE-4B67-A023-3DA0CE2569F8}" srcOrd="0" destOrd="0" parTransId="{952E4FC7-5A27-402F-9658-091D955C1E7B}" sibTransId="{55D7F1E8-29A1-461D-A582-4E044B564CC3}"/>
    <dgm:cxn modelId="{446672A7-BCA5-4BFA-834A-3AD26D912CEB}" type="presOf" srcId="{57B8139C-E7BE-4B67-A023-3DA0CE2569F8}" destId="{B3420AC8-B946-41DC-9291-CCE5F7CBE7E4}" srcOrd="0" destOrd="0" presId="urn:microsoft.com/office/officeart/2005/8/layout/hChevron3"/>
    <dgm:cxn modelId="{FC183B56-A0E4-405A-BFDA-DD903C304C6D}" type="presParOf" srcId="{CFDAA263-0C2A-44E8-BBA6-A547FAF77CEC}" destId="{B3420AC8-B946-41DC-9291-CCE5F7CBE7E4}"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838590" cy="361949"/>
        <a:chOff x="0" y="0"/>
        <a:chExt cx="1838590" cy="361949"/>
      </a:xfrm>
    </dsp:grpSpPr>
    <dsp:sp modelId="{B3420AC8-B946-41DC-9291-CCE5F7CBE7E4}">
      <dsp:nvSpPr>
        <dsp:cNvPr id="3" name="五边形 2"/>
        <dsp:cNvSpPr/>
      </dsp:nvSpPr>
      <dsp:spPr bwMode="white">
        <a:xfrm>
          <a:off x="0" y="0"/>
          <a:ext cx="1838590" cy="361949"/>
        </a:xfrm>
        <a:prstGeom prst="homePlate">
          <a:avLst/>
        </a:prstGeom>
        <a:solidFill>
          <a:schemeClr val="accent2">
            <a:lumMod val="20000"/>
            <a:lumOff val="80000"/>
          </a:schemeClr>
        </a:solidFill>
      </dsp:spPr>
      <dsp:style>
        <a:lnRef idx="2">
          <a:schemeClr val="lt1"/>
        </a:lnRef>
        <a:fillRef idx="1">
          <a:schemeClr val="accent1"/>
        </a:fillRef>
        <a:effectRef idx="0">
          <a:scrgbClr r="0" g="0" b="0"/>
        </a:effectRef>
        <a:fontRef idx="minor">
          <a:schemeClr val="lt1"/>
        </a:fontRef>
      </dsp:style>
      <dsp:txBody>
        <a:bodyPr lIns="74676" tIns="37338" rIns="18669" bIns="3733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latin typeface="楷体" panose="02010609060101010101" charset="-122"/>
              <a:ea typeface="楷体" panose="02010609060101010101" charset="-122"/>
            </a:rPr>
            <a:t>上市准备阶段</a:t>
          </a:r>
        </a:p>
      </dsp:txBody>
      <dsp:txXfrm>
        <a:off x="0" y="0"/>
        <a:ext cx="1838590" cy="361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838590" cy="361949"/>
        <a:chOff x="0" y="0"/>
        <a:chExt cx="1838590" cy="361949"/>
      </a:xfrm>
    </dsp:grpSpPr>
    <dsp:sp modelId="{B3420AC8-B946-41DC-9291-CCE5F7CBE7E4}">
      <dsp:nvSpPr>
        <dsp:cNvPr id="3" name="五边形 2"/>
        <dsp:cNvSpPr/>
      </dsp:nvSpPr>
      <dsp:spPr bwMode="white">
        <a:xfrm>
          <a:off x="0" y="0"/>
          <a:ext cx="1838590" cy="361949"/>
        </a:xfrm>
        <a:prstGeom prst="homePlate">
          <a:avLst/>
        </a:prstGeom>
        <a:solidFill>
          <a:schemeClr val="accent6">
            <a:lumMod val="40000"/>
            <a:lumOff val="60000"/>
          </a:schemeClr>
        </a:solidFill>
      </dsp:spPr>
      <dsp:style>
        <a:lnRef idx="2">
          <a:schemeClr val="lt1"/>
        </a:lnRef>
        <a:fillRef idx="1">
          <a:schemeClr val="accent1"/>
        </a:fillRef>
        <a:effectRef idx="0">
          <a:scrgbClr r="0" g="0" b="0"/>
        </a:effectRef>
        <a:fontRef idx="minor">
          <a:schemeClr val="lt1"/>
        </a:fontRef>
      </dsp:style>
      <dsp:txBody>
        <a:bodyPr lIns="74676" tIns="37338" rIns="18669" bIns="3733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latin typeface="楷体" panose="02010609060101010101" charset="-122"/>
              <a:ea typeface="楷体" panose="02010609060101010101" charset="-122"/>
            </a:rPr>
            <a:t>报批审核阶段</a:t>
          </a:r>
        </a:p>
      </dsp:txBody>
      <dsp:txXfrm>
        <a:off x="0" y="0"/>
        <a:ext cx="1838590" cy="36194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463C0-AC7F-4B28-BBC9-4567DCB8F5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27F0A-6ECF-4CEE-BDBB-0BA8E153CE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8.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1" Type="http://schemas.openxmlformats.org/officeDocument/2006/relationships/slideLayout" Target="../slideLayouts/slideLayout1.xml"/><Relationship Id="rId10" Type="http://schemas.openxmlformats.org/officeDocument/2006/relationships/image" Target="../media/image23.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7" Type="http://schemas.openxmlformats.org/officeDocument/2006/relationships/slideLayout" Target="../slideLayouts/slideLayout1.xml"/><Relationship Id="rId16" Type="http://schemas.openxmlformats.org/officeDocument/2006/relationships/image" Target="../media/image37.png"/><Relationship Id="rId15" Type="http://schemas.openxmlformats.org/officeDocument/2006/relationships/image" Target="../media/image8.png"/><Relationship Id="rId14" Type="http://schemas.openxmlformats.org/officeDocument/2006/relationships/image" Target="../media/image36.png"/><Relationship Id="rId13" Type="http://schemas.openxmlformats.org/officeDocument/2006/relationships/image" Target="../media/image35.png"/><Relationship Id="rId12" Type="http://schemas.openxmlformats.org/officeDocument/2006/relationships/image" Target="../media/image34.png"/><Relationship Id="rId11" Type="http://schemas.openxmlformats.org/officeDocument/2006/relationships/image" Target="../media/image7.png"/><Relationship Id="rId10" Type="http://schemas.openxmlformats.org/officeDocument/2006/relationships/image" Target="../media/image33.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8.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4.jpeg"/><Relationship Id="rId13" Type="http://schemas.openxmlformats.org/officeDocument/2006/relationships/slideLayout" Target="../slideLayouts/slideLayout1.xml"/><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0" y="2022349"/>
            <a:ext cx="12192000" cy="2708147"/>
          </a:xfrm>
          <a:prstGeom prst="rect">
            <a:avLst/>
          </a:prstGeom>
        </p:spPr>
      </p:pic>
      <p:pic>
        <p:nvPicPr>
          <p:cNvPr id="4" name="picture 4"/>
          <p:cNvPicPr>
            <a:picLocks noChangeAspect="1"/>
          </p:cNvPicPr>
          <p:nvPr/>
        </p:nvPicPr>
        <p:blipFill>
          <a:blip r:embed="rId2"/>
          <a:stretch>
            <a:fillRect/>
          </a:stretch>
        </p:blipFill>
        <p:spPr>
          <a:xfrm rot="21600000">
            <a:off x="220979" y="6260592"/>
            <a:ext cx="11667744" cy="533400"/>
          </a:xfrm>
          <a:prstGeom prst="rect">
            <a:avLst/>
          </a:prstGeom>
        </p:spPr>
      </p:pic>
      <p:sp>
        <p:nvSpPr>
          <p:cNvPr id="6" name="textbox 6"/>
          <p:cNvSpPr/>
          <p:nvPr/>
        </p:nvSpPr>
        <p:spPr>
          <a:xfrm>
            <a:off x="4450083" y="3190394"/>
            <a:ext cx="6080125" cy="433705"/>
          </a:xfrm>
          <a:prstGeom prst="rect">
            <a:avLst/>
          </a:prstGeom>
        </p:spPr>
        <p:txBody>
          <a:bodyPr vert="horz" wrap="square" lIns="0" tIns="0" rIns="0" bIns="0"/>
          <a:lstStyle/>
          <a:p>
            <a:pPr algn="l" rtl="0" eaLnBrk="0">
              <a:lnSpc>
                <a:spcPct val="87000"/>
              </a:lnSpc>
            </a:pPr>
            <a:endParaRPr lang="en-US" altLang="en-US" sz="135" dirty="0"/>
          </a:p>
          <a:p>
            <a:pPr marL="12700" eaLnBrk="0">
              <a:lnSpc>
                <a:spcPct val="99000"/>
              </a:lnSpc>
            </a:pPr>
            <a:r>
              <a:rPr lang="zh-CN" altLang="en-US" sz="2700" kern="0" spc="100" dirty="0">
                <a:ln w="10151"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企业</a:t>
            </a:r>
            <a:r>
              <a:rPr lang="en-US" altLang="zh-CN" sz="2700" kern="0" spc="100" dirty="0">
                <a:ln w="10151"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A</a:t>
            </a:r>
            <a:r>
              <a:rPr lang="zh-CN" altLang="en-US" sz="2700" kern="0" spc="100" dirty="0">
                <a:ln w="10151"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股</a:t>
            </a:r>
            <a:r>
              <a:rPr lang="en-US" altLang="zh-CN" sz="2700" kern="0" spc="100" dirty="0">
                <a:ln w="10151"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IPO</a:t>
            </a:r>
            <a:r>
              <a:rPr lang="zh-CN" altLang="en-US" sz="2700" kern="0" spc="100" dirty="0">
                <a:ln w="10151"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上市指引</a:t>
            </a:r>
            <a:endParaRPr lang="en-US" altLang="en-US" sz="2700" dirty="0"/>
          </a:p>
        </p:txBody>
      </p:sp>
      <p:pic>
        <p:nvPicPr>
          <p:cNvPr id="8" name="picture 8"/>
          <p:cNvPicPr>
            <a:picLocks noChangeAspect="1"/>
          </p:cNvPicPr>
          <p:nvPr/>
        </p:nvPicPr>
        <p:blipFill>
          <a:blip r:embed="rId3"/>
          <a:stretch>
            <a:fillRect/>
          </a:stretch>
        </p:blipFill>
        <p:spPr>
          <a:xfrm rot="21600000">
            <a:off x="8616699" y="144783"/>
            <a:ext cx="2877311" cy="775715"/>
          </a:xfrm>
          <a:prstGeom prst="rect">
            <a:avLst/>
          </a:prstGeom>
        </p:spPr>
      </p:pic>
      <p:sp>
        <p:nvSpPr>
          <p:cNvPr id="10" name="rect"/>
          <p:cNvSpPr/>
          <p:nvPr/>
        </p:nvSpPr>
        <p:spPr>
          <a:xfrm>
            <a:off x="3265935" y="4578095"/>
            <a:ext cx="8926067" cy="152400"/>
          </a:xfrm>
          <a:prstGeom prst="rect">
            <a:avLst/>
          </a:prstGeom>
          <a:solidFill>
            <a:srgbClr val="C00000">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box 270"/>
          <p:cNvSpPr/>
          <p:nvPr/>
        </p:nvSpPr>
        <p:spPr>
          <a:xfrm>
            <a:off x="228166" y="307160"/>
            <a:ext cx="4969763" cy="231683"/>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a:t>
            </a: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4全面注册制下关于科创板首发的核心内容</a:t>
            </a:r>
            <a:endParaRPr lang="en-US" altLang="en-US" sz="2000" dirty="0"/>
          </a:p>
        </p:txBody>
      </p:sp>
      <p:pic>
        <p:nvPicPr>
          <p:cNvPr id="276" name="picture 276"/>
          <p:cNvPicPr>
            <a:picLocks noChangeAspect="1"/>
          </p:cNvPicPr>
          <p:nvPr/>
        </p:nvPicPr>
        <p:blipFill>
          <a:blip r:embed="rId1"/>
          <a:stretch>
            <a:fillRect/>
          </a:stretch>
        </p:blipFill>
        <p:spPr>
          <a:xfrm rot="21600000">
            <a:off x="9349741" y="6269737"/>
            <a:ext cx="1961388" cy="528827"/>
          </a:xfrm>
          <a:prstGeom prst="rect">
            <a:avLst/>
          </a:prstGeom>
        </p:spPr>
      </p:pic>
      <p:pic>
        <p:nvPicPr>
          <p:cNvPr id="280" name="picture 280"/>
          <p:cNvPicPr>
            <a:picLocks noChangeAspect="1"/>
          </p:cNvPicPr>
          <p:nvPr/>
        </p:nvPicPr>
        <p:blipFill>
          <a:blip r:embed="rId2"/>
          <a:stretch>
            <a:fillRect/>
          </a:stretch>
        </p:blipFill>
        <p:spPr>
          <a:xfrm rot="21600000">
            <a:off x="220739" y="665265"/>
            <a:ext cx="11406619" cy="66052"/>
          </a:xfrm>
          <a:prstGeom prst="rect">
            <a:avLst/>
          </a:prstGeom>
        </p:spPr>
      </p:pic>
      <p:sp>
        <p:nvSpPr>
          <p:cNvPr id="334" name="textbox 334"/>
          <p:cNvSpPr/>
          <p:nvPr/>
        </p:nvSpPr>
        <p:spPr>
          <a:xfrm>
            <a:off x="11737547" y="6520406"/>
            <a:ext cx="156211" cy="155575"/>
          </a:xfrm>
          <a:prstGeom prst="rect">
            <a:avLst/>
          </a:prstGeom>
        </p:spPr>
        <p:txBody>
          <a:bodyPr vert="horz" wrap="square" lIns="0" tIns="0" rIns="0" bIns="0"/>
          <a:lstStyle/>
          <a:p>
            <a:pPr algn="l" rtl="0" eaLnBrk="0">
              <a:lnSpc>
                <a:spcPct val="88000"/>
              </a:lnSpc>
            </a:pPr>
            <a:endParaRPr lang="en-US" altLang="en-US" sz="135" dirty="0"/>
          </a:p>
          <a:p>
            <a:pPr marL="12700" eaLnBrk="0">
              <a:lnSpc>
                <a:spcPct val="77000"/>
              </a:lnSpc>
            </a:pPr>
            <a:r>
              <a:rPr sz="1100" b="1" kern="0" spc="-51" dirty="0">
                <a:solidFill>
                  <a:srgbClr val="898989">
                    <a:alpha val="100000"/>
                  </a:srgbClr>
                </a:solidFill>
                <a:latin typeface="Times New Roman" panose="02020603050405020304"/>
                <a:ea typeface="Times New Roman" panose="02020603050405020304"/>
                <a:cs typeface="Times New Roman" panose="02020603050405020304"/>
              </a:rPr>
              <a:t>10</a:t>
            </a:r>
            <a:endParaRPr lang="en-US" altLang="en-US" sz="1100" dirty="0"/>
          </a:p>
        </p:txBody>
      </p:sp>
      <p:pic>
        <p:nvPicPr>
          <p:cNvPr id="3" name="图片 2"/>
          <p:cNvPicPr>
            <a:picLocks noChangeAspect="1"/>
          </p:cNvPicPr>
          <p:nvPr/>
        </p:nvPicPr>
        <p:blipFill>
          <a:blip r:embed="rId3"/>
          <a:stretch>
            <a:fillRect/>
          </a:stretch>
        </p:blipFill>
        <p:spPr>
          <a:xfrm>
            <a:off x="990097" y="831312"/>
            <a:ext cx="9737273" cy="54384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box 346"/>
          <p:cNvSpPr/>
          <p:nvPr/>
        </p:nvSpPr>
        <p:spPr>
          <a:xfrm>
            <a:off x="3676701" y="2034870"/>
            <a:ext cx="502284" cy="3408679"/>
          </a:xfrm>
          <a:prstGeom prst="rect">
            <a:avLst/>
          </a:prstGeom>
        </p:spPr>
        <p:txBody>
          <a:bodyPr vert="horz" wrap="square" lIns="0" tIns="0" rIns="0" bIns="0"/>
          <a:lstStyle/>
          <a:p>
            <a:pPr algn="l" rtl="0" eaLnBrk="0">
              <a:lnSpc>
                <a:spcPct val="83000"/>
              </a:lnSpc>
            </a:pPr>
            <a:endParaRPr lang="en-US" altLang="en-US" sz="135" dirty="0"/>
          </a:p>
          <a:p>
            <a:pPr algn="r" eaLnBrk="0">
              <a:lnSpc>
                <a:spcPts val="1230"/>
              </a:lnSpc>
            </a:pPr>
            <a:r>
              <a:rPr sz="800" kern="0" spc="-71" dirty="0">
                <a:ln w="4485"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（一）</a:t>
            </a:r>
            <a:endParaRPr lang="en-US" altLang="en-US" sz="800" dirty="0"/>
          </a:p>
          <a:p>
            <a:pPr algn="l" rtl="0" eaLnBrk="0">
              <a:lnSpc>
                <a:spcPct val="107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r" eaLnBrk="0">
              <a:lnSpc>
                <a:spcPts val="1230"/>
              </a:lnSpc>
              <a:spcBef>
                <a:spcPts val="250"/>
              </a:spcBef>
            </a:pPr>
            <a:r>
              <a:rPr sz="800" kern="0" spc="-60" dirty="0">
                <a:ln w="4485"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（二）</a:t>
            </a:r>
            <a:endParaRPr lang="en-US" altLang="en-US" sz="8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5000"/>
              </a:lnSpc>
            </a:pPr>
            <a:endParaRPr lang="en-US" altLang="en-US" sz="1000" dirty="0"/>
          </a:p>
          <a:p>
            <a:pPr marL="88900" eaLnBrk="0">
              <a:lnSpc>
                <a:spcPts val="1445"/>
              </a:lnSpc>
              <a:spcBef>
                <a:spcPts val="330"/>
              </a:spcBef>
            </a:pPr>
            <a:r>
              <a:rPr sz="1100" kern="0" spc="-91" dirty="0">
                <a:ln w="4485"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（三）</a:t>
            </a:r>
            <a:endParaRPr lang="en-US" altLang="en-US" sz="1100" dirty="0"/>
          </a:p>
          <a:p>
            <a:pPr algn="l" rtl="0" eaLnBrk="0">
              <a:lnSpc>
                <a:spcPct val="119000"/>
              </a:lnSpc>
            </a:pPr>
            <a:endParaRPr lang="en-US" altLang="en-US" sz="1000" dirty="0"/>
          </a:p>
          <a:p>
            <a:pPr algn="l" rtl="0" eaLnBrk="0">
              <a:lnSpc>
                <a:spcPct val="119000"/>
              </a:lnSpc>
            </a:pPr>
            <a:endParaRPr lang="en-US" altLang="en-US" sz="1000" dirty="0"/>
          </a:p>
          <a:p>
            <a:pPr algn="l" rtl="0" eaLnBrk="0">
              <a:lnSpc>
                <a:spcPct val="120000"/>
              </a:lnSpc>
            </a:pPr>
            <a:endParaRPr lang="en-US" altLang="en-US" sz="1000" dirty="0"/>
          </a:p>
          <a:p>
            <a:pPr algn="l" rtl="0" eaLnBrk="0">
              <a:lnSpc>
                <a:spcPct val="120000"/>
              </a:lnSpc>
            </a:pPr>
            <a:endParaRPr lang="en-US" altLang="en-US" sz="1000" dirty="0"/>
          </a:p>
          <a:p>
            <a:pPr algn="l" rtl="0" eaLnBrk="0">
              <a:lnSpc>
                <a:spcPct val="101000"/>
              </a:lnSpc>
            </a:pPr>
            <a:endParaRPr lang="en-US" altLang="en-US" sz="300" dirty="0"/>
          </a:p>
          <a:p>
            <a:pPr marL="106045" indent="-2540" eaLnBrk="0">
              <a:lnSpc>
                <a:spcPct val="95000"/>
              </a:lnSpc>
              <a:spcBef>
                <a:spcPts val="5"/>
              </a:spcBef>
            </a:pPr>
            <a:r>
              <a:rPr sz="1200" kern="0" dirty="0" err="1">
                <a:ln w="4485"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例外</a:t>
            </a:r>
            <a:r>
              <a:rPr sz="1200" kern="0" spc="-11" dirty="0" err="1">
                <a:ln w="4485"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情形</a:t>
            </a:r>
            <a:endParaRPr lang="en-US" altLang="en-US" sz="1200" dirty="0"/>
          </a:p>
        </p:txBody>
      </p:sp>
      <p:pic>
        <p:nvPicPr>
          <p:cNvPr id="348" name="picture 348"/>
          <p:cNvPicPr>
            <a:picLocks noChangeAspect="1"/>
          </p:cNvPicPr>
          <p:nvPr/>
        </p:nvPicPr>
        <p:blipFill>
          <a:blip r:embed="rId1"/>
          <a:stretch>
            <a:fillRect/>
          </a:stretch>
        </p:blipFill>
        <p:spPr>
          <a:xfrm rot="21600000">
            <a:off x="3340649" y="1647038"/>
            <a:ext cx="1120673" cy="4139007"/>
          </a:xfrm>
          <a:prstGeom prst="rect">
            <a:avLst/>
          </a:prstGeom>
        </p:spPr>
      </p:pic>
      <p:sp>
        <p:nvSpPr>
          <p:cNvPr id="350" name="textbox 350"/>
          <p:cNvSpPr/>
          <p:nvPr/>
        </p:nvSpPr>
        <p:spPr>
          <a:xfrm>
            <a:off x="4592324" y="2807950"/>
            <a:ext cx="5294629" cy="715009"/>
          </a:xfrm>
          <a:prstGeom prst="rect">
            <a:avLst/>
          </a:prstGeom>
          <a:solidFill>
            <a:srgbClr val="EBEBEB">
              <a:alpha val="99607"/>
            </a:srgbClr>
          </a:solidFill>
        </p:spPr>
        <p:txBody>
          <a:bodyPr vert="horz" wrap="square" lIns="0" tIns="0" rIns="0" bIns="0"/>
          <a:lstStyle/>
          <a:p>
            <a:pPr algn="l" rtl="0" eaLnBrk="0">
              <a:lnSpc>
                <a:spcPct val="112000"/>
              </a:lnSpc>
            </a:pPr>
            <a:endParaRPr lang="en-US" altLang="en-US" sz="1000" dirty="0"/>
          </a:p>
          <a:p>
            <a:pPr algn="l" rtl="0" eaLnBrk="0">
              <a:lnSpc>
                <a:spcPct val="6000"/>
              </a:lnSpc>
            </a:pPr>
            <a:endParaRPr lang="en-US" altLang="en-US" sz="135" dirty="0"/>
          </a:p>
          <a:p>
            <a:pPr marL="113030" indent="6350" eaLnBrk="0">
              <a:lnSpc>
                <a:spcPct val="102000"/>
              </a:lnSpc>
            </a:pPr>
            <a:r>
              <a:rPr sz="1200" kern="0" spc="40" dirty="0">
                <a:solidFill>
                  <a:srgbClr val="000000">
                    <a:alpha val="100000"/>
                  </a:srgbClr>
                </a:solidFill>
                <a:latin typeface="楷体" panose="02010609060101010101" charset="-122"/>
                <a:ea typeface="楷体" panose="02010609060101010101" charset="-122"/>
                <a:cs typeface="楷体" panose="02010609060101010101" charset="-122"/>
              </a:rPr>
              <a:t>最近三年累计研发投入金额不</a:t>
            </a:r>
            <a:r>
              <a:rPr sz="1200" kern="0" spc="31" dirty="0">
                <a:solidFill>
                  <a:srgbClr val="000000">
                    <a:alpha val="100000"/>
                  </a:srgbClr>
                </a:solidFill>
                <a:latin typeface="楷体" panose="02010609060101010101" charset="-122"/>
                <a:ea typeface="楷体" panose="02010609060101010101" charset="-122"/>
                <a:cs typeface="楷体" panose="02010609060101010101" charset="-122"/>
              </a:rPr>
              <a:t>低于</a:t>
            </a:r>
            <a:r>
              <a:rPr sz="1200" b="1" u="sng" kern="0" spc="31" dirty="0">
                <a:solidFill>
                  <a:srgbClr val="000000">
                    <a:alpha val="100000"/>
                  </a:srgbClr>
                </a:solidFill>
                <a:latin typeface="Arial" panose="020B0604020202020204"/>
                <a:ea typeface="Arial" panose="020B0604020202020204"/>
                <a:cs typeface="Arial" panose="020B0604020202020204"/>
              </a:rPr>
              <a:t>5,000</a:t>
            </a:r>
            <a:r>
              <a:rPr sz="1200" u="sng" kern="0" spc="31" dirty="0">
                <a:ln w="4485"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万元</a:t>
            </a:r>
            <a:r>
              <a:rPr sz="1200" kern="0" spc="31" dirty="0">
                <a:solidFill>
                  <a:srgbClr val="000000">
                    <a:alpha val="100000"/>
                  </a:srgbClr>
                </a:solidFill>
                <a:latin typeface="楷体" panose="02010609060101010101" charset="-122"/>
                <a:ea typeface="楷体" panose="02010609060101010101" charset="-122"/>
                <a:cs typeface="楷体" panose="02010609060101010101" charset="-122"/>
              </a:rPr>
              <a:t>，且最近三年营业收入复合</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增长率不低于</a:t>
            </a:r>
            <a:r>
              <a:rPr sz="1200" b="1" u="sng" kern="0" spc="20" dirty="0">
                <a:solidFill>
                  <a:srgbClr val="000000">
                    <a:alpha val="100000"/>
                  </a:srgbClr>
                </a:solidFill>
                <a:latin typeface="Arial" panose="020B0604020202020204"/>
                <a:ea typeface="Arial" panose="020B0604020202020204"/>
                <a:cs typeface="Arial" panose="020B0604020202020204"/>
              </a:rPr>
              <a:t>20%</a:t>
            </a:r>
            <a:endParaRPr lang="en-US" altLang="en-US" sz="1200" dirty="0"/>
          </a:p>
        </p:txBody>
      </p:sp>
      <p:sp>
        <p:nvSpPr>
          <p:cNvPr id="352" name="textbox 352"/>
          <p:cNvSpPr/>
          <p:nvPr/>
        </p:nvSpPr>
        <p:spPr>
          <a:xfrm>
            <a:off x="4587625" y="3866098"/>
            <a:ext cx="5304155" cy="712469"/>
          </a:xfrm>
          <a:prstGeom prst="rect">
            <a:avLst/>
          </a:prstGeom>
          <a:solidFill>
            <a:srgbClr val="F0C5B5"/>
          </a:solidFill>
        </p:spPr>
        <p:txBody>
          <a:bodyPr vert="horz" wrap="square" lIns="0" tIns="0" rIns="0" bIns="0"/>
          <a:lstStyle/>
          <a:p>
            <a:pPr algn="l" rtl="0" eaLnBrk="0">
              <a:lnSpc>
                <a:spcPct val="108000"/>
              </a:lnSpc>
            </a:pPr>
            <a:endParaRPr lang="en-US" altLang="en-US" sz="1000" dirty="0"/>
          </a:p>
          <a:p>
            <a:pPr marL="124460" indent="-12065" eaLnBrk="0">
              <a:lnSpc>
                <a:spcPct val="101000"/>
              </a:lnSpc>
            </a:pPr>
            <a:r>
              <a:rPr sz="1200" kern="0" spc="40" dirty="0">
                <a:solidFill>
                  <a:srgbClr val="000000">
                    <a:alpha val="100000"/>
                  </a:srgbClr>
                </a:solidFill>
                <a:latin typeface="楷体" panose="02010609060101010101" charset="-122"/>
                <a:ea typeface="楷体" panose="02010609060101010101" charset="-122"/>
                <a:cs typeface="楷体" panose="02010609060101010101" charset="-122"/>
              </a:rPr>
              <a:t>属于制造业优化升级、现代服务业或者数字经济等现代产业体系领</a:t>
            </a:r>
            <a:r>
              <a:rPr sz="1200" kern="0" spc="31" dirty="0">
                <a:solidFill>
                  <a:srgbClr val="000000">
                    <a:alpha val="100000"/>
                  </a:srgbClr>
                </a:solidFill>
                <a:latin typeface="楷体" panose="02010609060101010101" charset="-122"/>
                <a:ea typeface="楷体" panose="02010609060101010101" charset="-122"/>
                <a:cs typeface="楷体" panose="02010609060101010101" charset="-122"/>
              </a:rPr>
              <a:t>域，且最近三年营业收入复合增长率不低于</a:t>
            </a:r>
            <a:r>
              <a:rPr sz="1200" b="1" u="sng" kern="0" spc="31" dirty="0">
                <a:solidFill>
                  <a:srgbClr val="000000">
                    <a:alpha val="100000"/>
                  </a:srgbClr>
                </a:solidFill>
                <a:latin typeface="Arial" panose="020B0604020202020204"/>
                <a:ea typeface="Arial" panose="020B0604020202020204"/>
                <a:cs typeface="Arial" panose="020B0604020202020204"/>
              </a:rPr>
              <a:t>30%</a:t>
            </a:r>
            <a:endParaRPr lang="en-US" altLang="en-US" sz="1200" dirty="0"/>
          </a:p>
        </p:txBody>
      </p:sp>
      <p:sp>
        <p:nvSpPr>
          <p:cNvPr id="354" name="textbox 354"/>
          <p:cNvSpPr/>
          <p:nvPr/>
        </p:nvSpPr>
        <p:spPr>
          <a:xfrm>
            <a:off x="4587625" y="1765568"/>
            <a:ext cx="5304155" cy="711200"/>
          </a:xfrm>
          <a:prstGeom prst="rect">
            <a:avLst/>
          </a:prstGeom>
          <a:solidFill>
            <a:srgbClr val="D6C7A1">
              <a:alpha val="92941"/>
            </a:srgbClr>
          </a:solidFill>
        </p:spPr>
        <p:txBody>
          <a:bodyPr vert="horz" wrap="square" lIns="0" tIns="0" rIns="0" bIns="0"/>
          <a:lstStyle/>
          <a:p>
            <a:pPr algn="l" rtl="0" eaLnBrk="0">
              <a:lnSpc>
                <a:spcPct val="107000"/>
              </a:lnSpc>
            </a:pPr>
            <a:endParaRPr lang="en-US" altLang="en-US" sz="1000" dirty="0"/>
          </a:p>
          <a:p>
            <a:pPr marL="123190" indent="1270" eaLnBrk="0">
              <a:spcBef>
                <a:spcPts val="5"/>
              </a:spcBef>
            </a:pPr>
            <a:r>
              <a:rPr sz="1200" kern="0" spc="31" dirty="0">
                <a:solidFill>
                  <a:srgbClr val="000000">
                    <a:alpha val="100000"/>
                  </a:srgbClr>
                </a:solidFill>
                <a:latin typeface="楷体" panose="02010609060101010101" charset="-122"/>
                <a:ea typeface="楷体" panose="02010609060101010101" charset="-122"/>
                <a:cs typeface="楷体" panose="02010609060101010101" charset="-122"/>
              </a:rPr>
              <a:t>最近三年研发投入复合增长率不低于</a:t>
            </a:r>
            <a:r>
              <a:rPr sz="1200" b="1" u="sng" kern="0" spc="31" dirty="0">
                <a:solidFill>
                  <a:srgbClr val="000000">
                    <a:alpha val="100000"/>
                  </a:srgbClr>
                </a:solidFill>
                <a:latin typeface="Arial" panose="020B0604020202020204"/>
                <a:ea typeface="Arial" panose="020B0604020202020204"/>
                <a:cs typeface="Arial" panose="020B0604020202020204"/>
              </a:rPr>
              <a:t>15%</a:t>
            </a:r>
            <a:r>
              <a:rPr sz="1200" kern="0" spc="31" dirty="0">
                <a:solidFill>
                  <a:srgbClr val="000000">
                    <a:alpha val="100000"/>
                  </a:srgbClr>
                </a:solidFill>
                <a:latin typeface="楷体" panose="02010609060101010101" charset="-122"/>
                <a:ea typeface="楷体" panose="02010609060101010101" charset="-122"/>
                <a:cs typeface="楷体" panose="02010609060101010101" charset="-122"/>
              </a:rPr>
              <a:t>，最近一年研发投入金额不低于</a:t>
            </a:r>
            <a:r>
              <a:rPr sz="1200" b="1" u="sng" kern="0" spc="31" dirty="0">
                <a:solidFill>
                  <a:srgbClr val="000000">
                    <a:alpha val="100000"/>
                  </a:srgbClr>
                </a:solidFill>
                <a:latin typeface="Arial" panose="020B0604020202020204"/>
                <a:ea typeface="Arial" panose="020B0604020202020204"/>
                <a:cs typeface="Arial" panose="020B0604020202020204"/>
              </a:rPr>
              <a:t>1,000</a:t>
            </a:r>
            <a:r>
              <a:rPr sz="1200" u="sng" kern="0" spc="31" dirty="0">
                <a:ln w="4485"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万元</a:t>
            </a:r>
            <a:r>
              <a:rPr sz="1200" kern="0" spc="31" dirty="0">
                <a:solidFill>
                  <a:srgbClr val="000000">
                    <a:alpha val="100000"/>
                  </a:srgbClr>
                </a:solidFill>
                <a:latin typeface="楷体" panose="02010609060101010101" charset="-122"/>
                <a:ea typeface="楷体" panose="02010609060101010101" charset="-122"/>
                <a:cs typeface="楷体" panose="02010609060101010101" charset="-122"/>
              </a:rPr>
              <a:t>，且最近三年营业收入复合增长率不低于</a:t>
            </a:r>
            <a:r>
              <a:rPr sz="1200" b="1" u="sng" kern="0" spc="31" dirty="0">
                <a:solidFill>
                  <a:srgbClr val="000000">
                    <a:alpha val="100000"/>
                  </a:srgbClr>
                </a:solidFill>
                <a:latin typeface="Arial" panose="020B0604020202020204"/>
                <a:ea typeface="Arial" panose="020B0604020202020204"/>
                <a:cs typeface="Arial" panose="020B0604020202020204"/>
              </a:rPr>
              <a:t>20%</a:t>
            </a:r>
            <a:endParaRPr lang="en-US" altLang="en-US" sz="1200" dirty="0"/>
          </a:p>
        </p:txBody>
      </p:sp>
      <p:sp>
        <p:nvSpPr>
          <p:cNvPr id="356" name="textbox 356"/>
          <p:cNvSpPr/>
          <p:nvPr/>
        </p:nvSpPr>
        <p:spPr>
          <a:xfrm>
            <a:off x="4592324" y="4921426"/>
            <a:ext cx="5294629" cy="702309"/>
          </a:xfrm>
          <a:prstGeom prst="rect">
            <a:avLst/>
          </a:prstGeom>
          <a:solidFill>
            <a:srgbClr val="BF0000">
              <a:alpha val="99215"/>
            </a:srgbClr>
          </a:solidFill>
        </p:spPr>
        <p:txBody>
          <a:bodyPr vert="horz" wrap="square" lIns="0" tIns="0" rIns="0" bIns="0"/>
          <a:lstStyle/>
          <a:p>
            <a:pPr algn="l" rtl="0" eaLnBrk="0">
              <a:lnSpc>
                <a:spcPct val="110000"/>
              </a:lnSpc>
            </a:pPr>
            <a:endParaRPr lang="en-US" altLang="en-US" sz="400" dirty="0"/>
          </a:p>
          <a:p>
            <a:pPr marL="110490" indent="8890" eaLnBrk="0">
              <a:lnSpc>
                <a:spcPct val="101000"/>
              </a:lnSpc>
              <a:spcBef>
                <a:spcPts val="0"/>
              </a:spcBef>
            </a:pPr>
            <a:r>
              <a:rPr sz="1200" kern="0" spc="40" dirty="0">
                <a:solidFill>
                  <a:srgbClr val="FFFFFF">
                    <a:alpha val="100000"/>
                  </a:srgbClr>
                </a:solidFill>
                <a:latin typeface="楷体" panose="02010609060101010101" charset="-122"/>
                <a:ea typeface="楷体" panose="02010609060101010101" charset="-122"/>
                <a:cs typeface="楷体" panose="02010609060101010101" charset="-122"/>
              </a:rPr>
              <a:t>最近一年营业收入金额达</a:t>
            </a:r>
            <a:r>
              <a:rPr sz="1200" kern="0" spc="31" dirty="0">
                <a:solidFill>
                  <a:srgbClr val="FFFFFF">
                    <a:alpha val="100000"/>
                  </a:srgbClr>
                </a:solidFill>
                <a:latin typeface="楷体" panose="02010609060101010101" charset="-122"/>
                <a:ea typeface="楷体" panose="02010609060101010101" charset="-122"/>
                <a:cs typeface="楷体" panose="02010609060101010101" charset="-122"/>
              </a:rPr>
              <a:t>到</a:t>
            </a:r>
            <a:r>
              <a:rPr sz="1200" b="1" u="sng" kern="0" spc="31" dirty="0">
                <a:solidFill>
                  <a:srgbClr val="FFFFFF">
                    <a:alpha val="100000"/>
                  </a:srgbClr>
                </a:solidFill>
                <a:latin typeface="Arial" panose="020B0604020202020204"/>
                <a:ea typeface="Arial" panose="020B0604020202020204"/>
                <a:cs typeface="Arial" panose="020B0604020202020204"/>
              </a:rPr>
              <a:t>3</a:t>
            </a:r>
            <a:r>
              <a:rPr sz="1200" u="sng" kern="0" spc="31" dirty="0">
                <a:ln w="4485"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亿元</a:t>
            </a:r>
            <a:r>
              <a:rPr sz="1200" kern="0" spc="31" dirty="0">
                <a:solidFill>
                  <a:srgbClr val="FFFFFF">
                    <a:alpha val="100000"/>
                  </a:srgbClr>
                </a:solidFill>
                <a:latin typeface="楷体" panose="02010609060101010101" charset="-122"/>
                <a:ea typeface="楷体" panose="02010609060101010101" charset="-122"/>
                <a:cs typeface="楷体" panose="02010609060101010101" charset="-122"/>
              </a:rPr>
              <a:t>的企业，或者按照《关于开展创新企业</a:t>
            </a:r>
            <a:r>
              <a:rPr sz="1200" kern="0" spc="40" dirty="0">
                <a:solidFill>
                  <a:srgbClr val="FFFFFF">
                    <a:alpha val="100000"/>
                  </a:srgbClr>
                </a:solidFill>
                <a:latin typeface="楷体" panose="02010609060101010101" charset="-122"/>
                <a:ea typeface="楷体" panose="02010609060101010101" charset="-122"/>
                <a:cs typeface="楷体" panose="02010609060101010101" charset="-122"/>
              </a:rPr>
              <a:t>境内发行股票或存托凭证试点的若干意见》等相关规则申报</a:t>
            </a:r>
            <a:r>
              <a:rPr sz="1200" kern="0" spc="31" dirty="0">
                <a:solidFill>
                  <a:srgbClr val="FFFFFF">
                    <a:alpha val="100000"/>
                  </a:srgbClr>
                </a:solidFill>
                <a:latin typeface="楷体" panose="02010609060101010101" charset="-122"/>
                <a:ea typeface="楷体" panose="02010609060101010101" charset="-122"/>
                <a:cs typeface="楷体" panose="02010609060101010101" charset="-122"/>
              </a:rPr>
              <a:t>创业板的已境</a:t>
            </a:r>
            <a:r>
              <a:rPr sz="1200" kern="0" spc="40" dirty="0">
                <a:solidFill>
                  <a:srgbClr val="FFFFFF">
                    <a:alpha val="100000"/>
                  </a:srgbClr>
                </a:solidFill>
                <a:latin typeface="楷体" panose="02010609060101010101" charset="-122"/>
                <a:ea typeface="楷体" panose="02010609060101010101" charset="-122"/>
                <a:cs typeface="楷体" panose="02010609060101010101" charset="-122"/>
              </a:rPr>
              <a:t>外上市红筹企业，</a:t>
            </a:r>
            <a:r>
              <a:rPr sz="1200" u="sng" kern="0" spc="40" dirty="0">
                <a:ln w="4485"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不适用</a:t>
            </a:r>
            <a:r>
              <a:rPr sz="1200" kern="0" spc="40" dirty="0">
                <a:solidFill>
                  <a:srgbClr val="FFFFFF">
                    <a:alpha val="100000"/>
                  </a:srgbClr>
                </a:solidFill>
                <a:latin typeface="楷体" panose="02010609060101010101" charset="-122"/>
                <a:ea typeface="楷体" panose="02010609060101010101" charset="-122"/>
                <a:cs typeface="楷体" panose="02010609060101010101" charset="-122"/>
              </a:rPr>
              <a:t>前款规定的营业收入复合增</a:t>
            </a:r>
            <a:r>
              <a:rPr sz="1200" kern="0" spc="31" dirty="0">
                <a:solidFill>
                  <a:srgbClr val="FFFFFF">
                    <a:alpha val="100000"/>
                  </a:srgbClr>
                </a:solidFill>
                <a:latin typeface="楷体" panose="02010609060101010101" charset="-122"/>
                <a:ea typeface="楷体" panose="02010609060101010101" charset="-122"/>
                <a:cs typeface="楷体" panose="02010609060101010101" charset="-122"/>
              </a:rPr>
              <a:t>长率要求</a:t>
            </a:r>
            <a:endParaRPr lang="en-US" altLang="en-US" sz="1200" dirty="0"/>
          </a:p>
        </p:txBody>
      </p:sp>
      <p:sp>
        <p:nvSpPr>
          <p:cNvPr id="358" name="textbox 358"/>
          <p:cNvSpPr/>
          <p:nvPr/>
        </p:nvSpPr>
        <p:spPr>
          <a:xfrm>
            <a:off x="1208830" y="3208863"/>
            <a:ext cx="1917700" cy="1057911"/>
          </a:xfrm>
          <a:prstGeom prst="rect">
            <a:avLst/>
          </a:prstGeom>
        </p:spPr>
        <p:txBody>
          <a:bodyPr vert="horz" wrap="square" lIns="0" tIns="0" rIns="0" bIns="0"/>
          <a:lstStyle/>
          <a:p>
            <a:pPr algn="l" rtl="0" eaLnBrk="0">
              <a:lnSpc>
                <a:spcPct val="83000"/>
              </a:lnSpc>
            </a:pPr>
            <a:endParaRPr lang="en-US" altLang="en-US" sz="135" dirty="0"/>
          </a:p>
          <a:p>
            <a:pPr marL="255905" eaLnBrk="0"/>
            <a:r>
              <a:rPr sz="1200" b="1" u="sng" kern="0" spc="31" dirty="0">
                <a:solidFill>
                  <a:srgbClr val="C00000">
                    <a:alpha val="100000"/>
                  </a:srgbClr>
                </a:solidFill>
                <a:latin typeface="Arial" panose="020B0604020202020204"/>
                <a:ea typeface="Arial" panose="020B0604020202020204"/>
                <a:cs typeface="Arial" panose="020B0604020202020204"/>
              </a:rPr>
              <a:t>“</a:t>
            </a:r>
            <a:r>
              <a:rPr sz="1200" u="sng" kern="0" spc="31" dirty="0">
                <a:ln w="4485" cap="flat" cmpd="sng">
                  <a:solidFill>
                    <a:srgbClr val="C00000">
                      <a:alpha val="100000"/>
                    </a:srgbClr>
                  </a:solidFill>
                  <a:prstDash val="solid"/>
                  <a:bevel/>
                </a:ln>
                <a:solidFill>
                  <a:srgbClr val="C00000">
                    <a:alpha val="100000"/>
                  </a:srgbClr>
                </a:solidFill>
                <a:latin typeface="楷体" panose="02010609060101010101" charset="-122"/>
                <a:ea typeface="楷体" panose="02010609060101010101" charset="-122"/>
                <a:cs typeface="楷体" panose="02010609060101010101" charset="-122"/>
              </a:rPr>
              <a:t>三创四新量化属性</a:t>
            </a:r>
            <a:r>
              <a:rPr sz="1200" b="1" u="sng" kern="0" spc="31" dirty="0">
                <a:solidFill>
                  <a:srgbClr val="C00000">
                    <a:alpha val="100000"/>
                  </a:srgbClr>
                </a:solidFill>
                <a:latin typeface="Arial" panose="020B0604020202020204"/>
                <a:ea typeface="Arial" panose="020B0604020202020204"/>
                <a:cs typeface="Arial" panose="020B0604020202020204"/>
              </a:rPr>
              <a:t>”</a:t>
            </a:r>
            <a:endParaRPr lang="en-US" altLang="en-US" sz="1200" dirty="0"/>
          </a:p>
          <a:p>
            <a:pPr marL="19685" eaLnBrk="0">
              <a:lnSpc>
                <a:spcPct val="89000"/>
              </a:lnSpc>
              <a:spcBef>
                <a:spcPts val="785"/>
              </a:spcBef>
            </a:pPr>
            <a:r>
              <a:rPr sz="1200" kern="0" spc="31" dirty="0">
                <a:ln w="4485" cap="flat" cmpd="sng">
                  <a:solidFill>
                    <a:srgbClr val="C00000">
                      <a:alpha val="100000"/>
                    </a:srgbClr>
                  </a:solidFill>
                  <a:prstDash val="solid"/>
                  <a:bevel/>
                </a:ln>
                <a:solidFill>
                  <a:srgbClr val="C00000">
                    <a:alpha val="100000"/>
                  </a:srgbClr>
                </a:solidFill>
                <a:latin typeface="楷体" panose="02010609060101010101" charset="-122"/>
                <a:ea typeface="楷体" panose="02010609060101010101" charset="-122"/>
                <a:cs typeface="楷体" panose="02010609060101010101" charset="-122"/>
              </a:rPr>
              <a:t>深交所支持和鼓励符合下列</a:t>
            </a:r>
            <a:endParaRPr lang="en-US" altLang="en-US" sz="1200" dirty="0"/>
          </a:p>
          <a:p>
            <a:pPr marL="12700" indent="1270" eaLnBrk="0">
              <a:lnSpc>
                <a:spcPct val="160000"/>
              </a:lnSpc>
              <a:spcBef>
                <a:spcPts val="15"/>
              </a:spcBef>
            </a:pPr>
            <a:r>
              <a:rPr sz="1200" kern="0" spc="40" dirty="0" err="1">
                <a:ln w="4485" cap="flat" cmpd="sng">
                  <a:solidFill>
                    <a:srgbClr val="C00000">
                      <a:alpha val="100000"/>
                    </a:srgbClr>
                  </a:solidFill>
                  <a:prstDash val="solid"/>
                  <a:bevel/>
                </a:ln>
                <a:solidFill>
                  <a:srgbClr val="C00000">
                    <a:alpha val="100000"/>
                  </a:srgbClr>
                </a:solidFill>
                <a:latin typeface="楷体" panose="02010609060101010101" charset="-122"/>
                <a:ea typeface="楷体" panose="02010609060101010101" charset="-122"/>
                <a:cs typeface="楷体" panose="02010609060101010101" charset="-122"/>
              </a:rPr>
              <a:t>标准之一的成长型创新创</a:t>
            </a:r>
            <a:r>
              <a:rPr sz="1200" kern="0" spc="31" dirty="0" err="1">
                <a:ln w="4485" cap="flat" cmpd="sng">
                  <a:solidFill>
                    <a:srgbClr val="C00000">
                      <a:alpha val="100000"/>
                    </a:srgbClr>
                  </a:solidFill>
                  <a:prstDash val="solid"/>
                  <a:bevel/>
                </a:ln>
                <a:solidFill>
                  <a:srgbClr val="C00000">
                    <a:alpha val="100000"/>
                  </a:srgbClr>
                </a:solidFill>
                <a:latin typeface="楷体" panose="02010609060101010101" charset="-122"/>
                <a:ea typeface="楷体" panose="02010609060101010101" charset="-122"/>
                <a:cs typeface="楷体" panose="02010609060101010101" charset="-122"/>
              </a:rPr>
              <a:t>业</a:t>
            </a:r>
            <a:r>
              <a:rPr sz="1200" kern="0" spc="40" dirty="0" err="1">
                <a:ln w="4485" cap="flat" cmpd="sng">
                  <a:solidFill>
                    <a:srgbClr val="C00000">
                      <a:alpha val="100000"/>
                    </a:srgbClr>
                  </a:solidFill>
                  <a:prstDash val="solid"/>
                  <a:bevel/>
                </a:ln>
                <a:solidFill>
                  <a:srgbClr val="C00000">
                    <a:alpha val="100000"/>
                  </a:srgbClr>
                </a:solidFill>
                <a:latin typeface="楷体" panose="02010609060101010101" charset="-122"/>
                <a:ea typeface="楷体" panose="02010609060101010101" charset="-122"/>
                <a:cs typeface="楷体" panose="02010609060101010101" charset="-122"/>
              </a:rPr>
              <a:t>企业申报在创业板发行上市</a:t>
            </a:r>
            <a:endParaRPr lang="en-US" altLang="en-US" sz="1200" dirty="0"/>
          </a:p>
        </p:txBody>
      </p:sp>
      <p:sp>
        <p:nvSpPr>
          <p:cNvPr id="360" name="textbox 360"/>
          <p:cNvSpPr/>
          <p:nvPr/>
        </p:nvSpPr>
        <p:spPr>
          <a:xfrm>
            <a:off x="228166" y="307160"/>
            <a:ext cx="5122163" cy="358104"/>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a:t>
            </a: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5全面注册制下关于创业板首发的核心内容</a:t>
            </a:r>
            <a:endParaRPr lang="en-US" altLang="en-US" sz="2000" dirty="0"/>
          </a:p>
        </p:txBody>
      </p:sp>
      <p:pic>
        <p:nvPicPr>
          <p:cNvPr id="362" name="picture 362"/>
          <p:cNvPicPr>
            <a:picLocks noChangeAspect="1"/>
          </p:cNvPicPr>
          <p:nvPr/>
        </p:nvPicPr>
        <p:blipFill>
          <a:blip r:embed="rId2"/>
          <a:stretch>
            <a:fillRect/>
          </a:stretch>
        </p:blipFill>
        <p:spPr>
          <a:xfrm rot="21600000">
            <a:off x="9349741" y="6269737"/>
            <a:ext cx="1961388" cy="528827"/>
          </a:xfrm>
          <a:prstGeom prst="rect">
            <a:avLst/>
          </a:prstGeom>
        </p:spPr>
      </p:pic>
      <p:pic>
        <p:nvPicPr>
          <p:cNvPr id="364" name="picture 364"/>
          <p:cNvPicPr>
            <a:picLocks noChangeAspect="1"/>
          </p:cNvPicPr>
          <p:nvPr/>
        </p:nvPicPr>
        <p:blipFill>
          <a:blip r:embed="rId3"/>
          <a:stretch>
            <a:fillRect/>
          </a:stretch>
        </p:blipFill>
        <p:spPr>
          <a:xfrm rot="21600000">
            <a:off x="220739" y="665265"/>
            <a:ext cx="11406619" cy="66052"/>
          </a:xfrm>
          <a:prstGeom prst="rect">
            <a:avLst/>
          </a:prstGeom>
        </p:spPr>
      </p:pic>
      <p:sp>
        <p:nvSpPr>
          <p:cNvPr id="366" name="textbox 366"/>
          <p:cNvSpPr/>
          <p:nvPr/>
        </p:nvSpPr>
        <p:spPr>
          <a:xfrm>
            <a:off x="11737547" y="6520406"/>
            <a:ext cx="156211" cy="155575"/>
          </a:xfrm>
          <a:prstGeom prst="rect">
            <a:avLst/>
          </a:prstGeom>
        </p:spPr>
        <p:txBody>
          <a:bodyPr vert="horz" wrap="square" lIns="0" tIns="0" rIns="0" bIns="0"/>
          <a:lstStyle/>
          <a:p>
            <a:pPr algn="l" rtl="0" eaLnBrk="0">
              <a:lnSpc>
                <a:spcPct val="88000"/>
              </a:lnSpc>
            </a:pPr>
            <a:endParaRPr lang="en-US" altLang="en-US" sz="135" dirty="0"/>
          </a:p>
          <a:p>
            <a:pPr marL="12700" eaLnBrk="0">
              <a:lnSpc>
                <a:spcPct val="77000"/>
              </a:lnSpc>
            </a:pPr>
            <a:r>
              <a:rPr sz="1100" b="1" kern="0" spc="-51" dirty="0">
                <a:solidFill>
                  <a:srgbClr val="898989">
                    <a:alpha val="100000"/>
                  </a:srgbClr>
                </a:solidFill>
                <a:latin typeface="Times New Roman" panose="02020603050405020304"/>
                <a:ea typeface="Times New Roman" panose="02020603050405020304"/>
                <a:cs typeface="Times New Roman" panose="02020603050405020304"/>
              </a:rPr>
              <a:t>11</a:t>
            </a:r>
            <a:endParaRPr lang="en-US" alt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box 360"/>
          <p:cNvSpPr/>
          <p:nvPr/>
        </p:nvSpPr>
        <p:spPr>
          <a:xfrm>
            <a:off x="228166" y="307160"/>
            <a:ext cx="5214691" cy="2482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3.6</a:t>
            </a: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全面注册制下关于</a:t>
            </a:r>
            <a:r>
              <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北交所首发的核心内容</a:t>
            </a:r>
            <a:endParaRPr lang="en-US" altLang="en-US" sz="2000" dirty="0"/>
          </a:p>
        </p:txBody>
      </p:sp>
      <p:pic>
        <p:nvPicPr>
          <p:cNvPr id="362" name="picture 362"/>
          <p:cNvPicPr>
            <a:picLocks noChangeAspect="1"/>
          </p:cNvPicPr>
          <p:nvPr/>
        </p:nvPicPr>
        <p:blipFill>
          <a:blip r:embed="rId1"/>
          <a:stretch>
            <a:fillRect/>
          </a:stretch>
        </p:blipFill>
        <p:spPr>
          <a:xfrm rot="21600000">
            <a:off x="9349741" y="6269737"/>
            <a:ext cx="1961388" cy="528827"/>
          </a:xfrm>
          <a:prstGeom prst="rect">
            <a:avLst/>
          </a:prstGeom>
        </p:spPr>
      </p:pic>
      <p:pic>
        <p:nvPicPr>
          <p:cNvPr id="364" name="picture 364"/>
          <p:cNvPicPr>
            <a:picLocks noChangeAspect="1"/>
          </p:cNvPicPr>
          <p:nvPr/>
        </p:nvPicPr>
        <p:blipFill>
          <a:blip r:embed="rId2"/>
          <a:stretch>
            <a:fillRect/>
          </a:stretch>
        </p:blipFill>
        <p:spPr>
          <a:xfrm rot="21600000">
            <a:off x="220739" y="665265"/>
            <a:ext cx="11406619" cy="66052"/>
          </a:xfrm>
          <a:prstGeom prst="rect">
            <a:avLst/>
          </a:prstGeom>
        </p:spPr>
      </p:pic>
      <p:sp>
        <p:nvSpPr>
          <p:cNvPr id="366" name="textbox 366"/>
          <p:cNvSpPr/>
          <p:nvPr/>
        </p:nvSpPr>
        <p:spPr>
          <a:xfrm>
            <a:off x="11737547" y="6520406"/>
            <a:ext cx="156211" cy="155575"/>
          </a:xfrm>
          <a:prstGeom prst="rect">
            <a:avLst/>
          </a:prstGeom>
        </p:spPr>
        <p:txBody>
          <a:bodyPr vert="horz" wrap="square" lIns="0" tIns="0" rIns="0" bIns="0"/>
          <a:lstStyle/>
          <a:p>
            <a:pPr marL="12700" eaLnBrk="0">
              <a:lnSpc>
                <a:spcPct val="77000"/>
              </a:lnSpc>
            </a:pPr>
            <a:r>
              <a:rPr lang="en-US" sz="135" dirty="0"/>
              <a:t>2</a:t>
            </a:r>
            <a:r>
              <a:rPr sz="1100" b="1" kern="0" spc="-51" dirty="0">
                <a:solidFill>
                  <a:srgbClr val="898989">
                    <a:alpha val="100000"/>
                  </a:srgbClr>
                </a:solidFill>
                <a:latin typeface="Times New Roman" panose="02020603050405020304"/>
                <a:ea typeface="Times New Roman" panose="02020603050405020304"/>
                <a:cs typeface="Times New Roman" panose="02020603050405020304"/>
              </a:rPr>
              <a:t>11</a:t>
            </a:r>
            <a:endParaRPr lang="en-US" altLang="en-US" sz="1100" dirty="0"/>
          </a:p>
        </p:txBody>
      </p:sp>
      <p:grpSp>
        <p:nvGrpSpPr>
          <p:cNvPr id="26" name="组合 25"/>
          <p:cNvGrpSpPr/>
          <p:nvPr/>
        </p:nvGrpSpPr>
        <p:grpSpPr>
          <a:xfrm>
            <a:off x="1316651" y="760951"/>
            <a:ext cx="2287484" cy="5686882"/>
            <a:chOff x="773216" y="1353501"/>
            <a:chExt cx="2937401" cy="4435979"/>
          </a:xfrm>
        </p:grpSpPr>
        <p:sp>
          <p:nvSpPr>
            <p:cNvPr id="27" name="圆角矩形 3"/>
            <p:cNvSpPr/>
            <p:nvPr/>
          </p:nvSpPr>
          <p:spPr bwMode="auto">
            <a:xfrm rot="21591884">
              <a:off x="773216" y="1560230"/>
              <a:ext cx="2937401" cy="4187179"/>
            </a:xfrm>
            <a:prstGeom prst="roundRect">
              <a:avLst>
                <a:gd name="adj" fmla="val 4529"/>
              </a:avLst>
            </a:prstGeom>
            <a:noFill/>
            <a:ln>
              <a:solidFill>
                <a:schemeClr val="tx1"/>
              </a:solidFill>
              <a:prstDash val="solid"/>
            </a:ln>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sz="1575" dirty="0">
                <a:solidFill>
                  <a:srgbClr val="FFFFFF"/>
                </a:solidFill>
                <a:latin typeface="+mn-ea"/>
              </a:endParaRPr>
            </a:p>
          </p:txBody>
        </p:sp>
        <p:sp>
          <p:nvSpPr>
            <p:cNvPr id="28" name="文本框 27"/>
            <p:cNvSpPr txBox="1"/>
            <p:nvPr/>
          </p:nvSpPr>
          <p:spPr>
            <a:xfrm>
              <a:off x="906237" y="1848763"/>
              <a:ext cx="2530384" cy="3940717"/>
            </a:xfrm>
            <a:prstGeom prst="rect">
              <a:avLst/>
            </a:prstGeom>
            <a:noFill/>
          </p:spPr>
          <p:txBody>
            <a:bodyPr wrap="square" rtlCol="0">
              <a:spAutoFit/>
            </a:bodyPr>
            <a:lstStyle/>
            <a:p>
              <a:pPr marL="285750" indent="-285750" algn="just">
                <a:lnSpc>
                  <a:spcPct val="150000"/>
                </a:lnSpc>
                <a:buClr>
                  <a:srgbClr val="C00000"/>
                </a:buClr>
                <a:buFont typeface="Wingdings" panose="05000000000000000000" pitchFamily="2" charset="2"/>
                <a:buChar char="n"/>
              </a:pPr>
              <a:r>
                <a:rPr lang="zh-CN" altLang="en-US" sz="1200" b="1" dirty="0">
                  <a:solidFill>
                    <a:srgbClr val="C00000"/>
                  </a:solidFill>
                  <a:latin typeface="+mn-ea"/>
                </a:rPr>
                <a:t>定位与目标：</a:t>
              </a:r>
              <a:r>
                <a:rPr lang="zh-CN" altLang="en-US" sz="1200" b="1" dirty="0">
                  <a:solidFill>
                    <a:schemeClr val="accent1">
                      <a:lumMod val="75000"/>
                    </a:schemeClr>
                  </a:solidFill>
                  <a:latin typeface="+mn-ea"/>
                </a:rPr>
                <a:t>坚持服务创新型中小企业</a:t>
              </a:r>
              <a:r>
                <a:rPr lang="zh-CN" altLang="en-US" sz="1200" dirty="0">
                  <a:latin typeface="+mn-ea"/>
                </a:rPr>
                <a:t>，补足多层次资本市场发展普惠金融的短板，形成中小企业直接融资成长路径，培育一批专精特新中小企业；</a:t>
              </a:r>
              <a:endParaRPr lang="zh-CN" altLang="en-US" sz="1200" dirty="0">
                <a:latin typeface="+mn-ea"/>
              </a:endParaRPr>
            </a:p>
            <a:p>
              <a:pPr marL="285750" indent="-285750" algn="just">
                <a:lnSpc>
                  <a:spcPct val="150000"/>
                </a:lnSpc>
                <a:buClr>
                  <a:srgbClr val="C00000"/>
                </a:buClr>
                <a:buFont typeface="Wingdings" panose="05000000000000000000" pitchFamily="2" charset="2"/>
                <a:buChar char="n"/>
              </a:pPr>
              <a:r>
                <a:rPr lang="zh-CN" altLang="en-US" sz="1200" b="1" dirty="0">
                  <a:solidFill>
                    <a:srgbClr val="C00000"/>
                  </a:solidFill>
                  <a:latin typeface="+mn-ea"/>
                </a:rPr>
                <a:t>专精特新：</a:t>
              </a:r>
              <a:r>
                <a:rPr lang="zh-CN" altLang="en-US" sz="1200" dirty="0">
                  <a:latin typeface="+mn-ea"/>
                </a:rPr>
                <a:t>在专注于细分市场，在各自产品领域逐渐形成优势和规模，</a:t>
              </a:r>
              <a:r>
                <a:rPr lang="zh-CN" altLang="en-US" sz="1200" b="1" dirty="0">
                  <a:solidFill>
                    <a:schemeClr val="accent1">
                      <a:lumMod val="75000"/>
                    </a:schemeClr>
                  </a:solidFill>
                  <a:latin typeface="+mn-ea"/>
                </a:rPr>
                <a:t>能够为大企业、大项目提供关键零部件、元器件和配套产品</a:t>
              </a:r>
              <a:r>
                <a:rPr lang="zh-CN" altLang="en-US" sz="1200" dirty="0">
                  <a:latin typeface="+mn-ea"/>
                </a:rPr>
                <a:t>，具有专业化、精细化、特色化、创新能力突出的特点；</a:t>
              </a:r>
              <a:endParaRPr lang="en-US" altLang="zh-CN" sz="1200" dirty="0">
                <a:latin typeface="+mn-ea"/>
              </a:endParaRPr>
            </a:p>
            <a:p>
              <a:pPr marL="285750" indent="-285750" algn="just">
                <a:lnSpc>
                  <a:spcPct val="150000"/>
                </a:lnSpc>
                <a:buClr>
                  <a:srgbClr val="C00000"/>
                </a:buClr>
                <a:buFont typeface="Wingdings" panose="05000000000000000000" pitchFamily="2" charset="2"/>
                <a:buChar char="n"/>
              </a:pPr>
              <a:r>
                <a:rPr lang="zh-CN" altLang="en-US" sz="1200" b="1" dirty="0">
                  <a:solidFill>
                    <a:srgbClr val="C00000"/>
                  </a:solidFill>
                  <a:latin typeface="+mn-ea"/>
                </a:rPr>
                <a:t>受理到注册周期：</a:t>
              </a:r>
              <a:r>
                <a:rPr lang="en-US" altLang="zh-CN" sz="1200" dirty="0">
                  <a:latin typeface="+mn-ea"/>
                </a:rPr>
                <a:t>0.5</a:t>
              </a:r>
              <a:r>
                <a:rPr lang="zh-CN" altLang="en-US" sz="1200" dirty="0">
                  <a:latin typeface="+mn-ea"/>
                </a:rPr>
                <a:t>年左右</a:t>
              </a:r>
              <a:endParaRPr lang="zh-CN" altLang="en-US" sz="1200" dirty="0">
                <a:latin typeface="+mn-ea"/>
              </a:endParaRPr>
            </a:p>
          </p:txBody>
        </p:sp>
        <p:sp>
          <p:nvSpPr>
            <p:cNvPr id="29" name="文本框 28"/>
            <p:cNvSpPr txBox="1"/>
            <p:nvPr/>
          </p:nvSpPr>
          <p:spPr>
            <a:xfrm>
              <a:off x="1096597" y="1353501"/>
              <a:ext cx="2248584" cy="312101"/>
            </a:xfrm>
            <a:prstGeom prst="rect">
              <a:avLst/>
            </a:prstGeom>
            <a:solidFill>
              <a:srgbClr val="FF9900"/>
            </a:solidFill>
          </p:spPr>
          <p:txBody>
            <a:bodyPr wrap="square">
              <a:spAutoFit/>
            </a:bodyPr>
            <a:lstStyle/>
            <a:p>
              <a:pPr algn="ctr"/>
              <a:r>
                <a:rPr lang="zh-CN" altLang="en-US" sz="2000" b="1" dirty="0">
                  <a:solidFill>
                    <a:schemeClr val="bg1"/>
                  </a:solidFill>
                  <a:latin typeface="+mn-ea"/>
                </a:rPr>
                <a:t>北交所</a:t>
              </a:r>
              <a:endParaRPr lang="zh-CN" altLang="en-US" sz="2000" b="1" dirty="0">
                <a:solidFill>
                  <a:schemeClr val="bg1"/>
                </a:solidFill>
                <a:latin typeface="+mn-ea"/>
              </a:endParaRPr>
            </a:p>
          </p:txBody>
        </p:sp>
      </p:grpSp>
      <p:sp>
        <p:nvSpPr>
          <p:cNvPr id="30" name="矩形: 圆角 29"/>
          <p:cNvSpPr/>
          <p:nvPr/>
        </p:nvSpPr>
        <p:spPr>
          <a:xfrm>
            <a:off x="5806380" y="4116880"/>
            <a:ext cx="1868375" cy="4770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100" b="1" dirty="0">
                <a:solidFill>
                  <a:schemeClr val="bg1"/>
                </a:solidFill>
                <a:latin typeface="+mn-ea"/>
              </a:rPr>
              <a:t>标准</a:t>
            </a:r>
            <a:r>
              <a:rPr lang="en-US" altLang="zh-CN" sz="1100" b="1" dirty="0">
                <a:solidFill>
                  <a:schemeClr val="bg1"/>
                </a:solidFill>
                <a:latin typeface="+mn-ea"/>
              </a:rPr>
              <a:t>1</a:t>
            </a:r>
            <a:endParaRPr lang="en-US" altLang="zh-CN" sz="1100" b="1" dirty="0">
              <a:solidFill>
                <a:schemeClr val="bg1"/>
              </a:solidFill>
              <a:latin typeface="+mn-ea"/>
            </a:endParaRPr>
          </a:p>
          <a:p>
            <a:pPr algn="ctr">
              <a:lnSpc>
                <a:spcPct val="110000"/>
              </a:lnSpc>
            </a:pPr>
            <a:r>
              <a:rPr lang="zh-CN" altLang="en-US" sz="1100" b="1" dirty="0">
                <a:solidFill>
                  <a:schemeClr val="bg1"/>
                </a:solidFill>
                <a:latin typeface="+mn-ea"/>
              </a:rPr>
              <a:t>市值</a:t>
            </a:r>
            <a:r>
              <a:rPr lang="en-US" altLang="zh-CN" sz="1100" b="1" dirty="0">
                <a:solidFill>
                  <a:schemeClr val="bg1"/>
                </a:solidFill>
                <a:latin typeface="+mn-ea"/>
              </a:rPr>
              <a:t>2</a:t>
            </a:r>
            <a:r>
              <a:rPr lang="zh-CN" altLang="en-US" sz="1100" b="1" dirty="0">
                <a:solidFill>
                  <a:schemeClr val="bg1"/>
                </a:solidFill>
                <a:latin typeface="+mn-ea"/>
              </a:rPr>
              <a:t>亿（</a:t>
            </a:r>
            <a:r>
              <a:rPr lang="en-US" altLang="zh-CN" sz="1100" b="1" dirty="0">
                <a:solidFill>
                  <a:schemeClr val="bg1"/>
                </a:solidFill>
                <a:latin typeface="+mn-ea"/>
              </a:rPr>
              <a:t>2</a:t>
            </a:r>
            <a:r>
              <a:rPr lang="zh-CN" altLang="en-US" sz="1100" b="1" dirty="0">
                <a:solidFill>
                  <a:schemeClr val="bg1"/>
                </a:solidFill>
                <a:latin typeface="+mn-ea"/>
              </a:rPr>
              <a:t>选</a:t>
            </a:r>
            <a:r>
              <a:rPr lang="en-US" altLang="zh-CN" sz="1100" b="1" dirty="0">
                <a:solidFill>
                  <a:schemeClr val="bg1"/>
                </a:solidFill>
                <a:latin typeface="+mn-ea"/>
              </a:rPr>
              <a:t>1</a:t>
            </a:r>
            <a:r>
              <a:rPr lang="zh-CN" altLang="en-US" sz="1100" b="1" dirty="0">
                <a:solidFill>
                  <a:schemeClr val="bg1"/>
                </a:solidFill>
                <a:latin typeface="+mn-ea"/>
              </a:rPr>
              <a:t>）</a:t>
            </a:r>
            <a:endParaRPr lang="zh-CN" altLang="en-US" sz="1100" b="1" dirty="0">
              <a:solidFill>
                <a:schemeClr val="bg1"/>
              </a:solidFill>
              <a:latin typeface="+mn-ea"/>
            </a:endParaRPr>
          </a:p>
        </p:txBody>
      </p:sp>
      <p:sp>
        <p:nvSpPr>
          <p:cNvPr id="31" name="矩形: 圆角 30"/>
          <p:cNvSpPr/>
          <p:nvPr/>
        </p:nvSpPr>
        <p:spPr>
          <a:xfrm>
            <a:off x="5806379" y="4761493"/>
            <a:ext cx="1868375" cy="4773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100" b="1" dirty="0">
                <a:solidFill>
                  <a:schemeClr val="bg1"/>
                </a:solidFill>
                <a:latin typeface="+mn-ea"/>
              </a:rPr>
              <a:t>标准</a:t>
            </a:r>
            <a:r>
              <a:rPr lang="en-US" altLang="zh-CN" sz="1100" b="1" dirty="0">
                <a:solidFill>
                  <a:schemeClr val="bg1"/>
                </a:solidFill>
                <a:latin typeface="+mn-ea"/>
              </a:rPr>
              <a:t>2</a:t>
            </a:r>
            <a:endParaRPr lang="en-US" altLang="zh-CN" sz="1100" b="1" dirty="0">
              <a:solidFill>
                <a:schemeClr val="bg1"/>
              </a:solidFill>
              <a:latin typeface="+mn-ea"/>
            </a:endParaRPr>
          </a:p>
          <a:p>
            <a:pPr algn="ctr">
              <a:lnSpc>
                <a:spcPct val="110000"/>
              </a:lnSpc>
            </a:pPr>
            <a:r>
              <a:rPr lang="zh-CN" altLang="en-US" sz="1100" b="1" dirty="0">
                <a:solidFill>
                  <a:schemeClr val="bg1"/>
                </a:solidFill>
                <a:latin typeface="+mn-ea"/>
              </a:rPr>
              <a:t>市值</a:t>
            </a:r>
            <a:r>
              <a:rPr lang="en-US" altLang="zh-CN" sz="1100" b="1" dirty="0">
                <a:solidFill>
                  <a:schemeClr val="bg1"/>
                </a:solidFill>
                <a:latin typeface="+mn-ea"/>
              </a:rPr>
              <a:t>4</a:t>
            </a:r>
            <a:r>
              <a:rPr lang="zh-CN" altLang="en-US" sz="1100" b="1" dirty="0">
                <a:solidFill>
                  <a:schemeClr val="bg1"/>
                </a:solidFill>
                <a:latin typeface="+mn-ea"/>
              </a:rPr>
              <a:t>亿</a:t>
            </a:r>
            <a:endParaRPr lang="zh-CN" altLang="en-US" sz="1100" b="1" dirty="0">
              <a:solidFill>
                <a:schemeClr val="bg1"/>
              </a:solidFill>
              <a:latin typeface="+mn-ea"/>
            </a:endParaRPr>
          </a:p>
        </p:txBody>
      </p:sp>
      <p:sp>
        <p:nvSpPr>
          <p:cNvPr id="32" name="矩形: 圆角 31"/>
          <p:cNvSpPr/>
          <p:nvPr/>
        </p:nvSpPr>
        <p:spPr>
          <a:xfrm>
            <a:off x="5806380" y="5822718"/>
            <a:ext cx="1868375" cy="4773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100" b="1" dirty="0">
                <a:solidFill>
                  <a:schemeClr val="bg1"/>
                </a:solidFill>
                <a:latin typeface="+mn-ea"/>
              </a:rPr>
              <a:t>标准</a:t>
            </a:r>
            <a:r>
              <a:rPr lang="en-US" altLang="zh-CN" sz="1100" b="1" dirty="0">
                <a:solidFill>
                  <a:schemeClr val="bg1"/>
                </a:solidFill>
                <a:latin typeface="+mn-ea"/>
              </a:rPr>
              <a:t>4</a:t>
            </a:r>
            <a:endParaRPr lang="en-US" altLang="zh-CN" sz="1100" b="1" dirty="0">
              <a:solidFill>
                <a:schemeClr val="bg1"/>
              </a:solidFill>
              <a:latin typeface="+mn-ea"/>
            </a:endParaRPr>
          </a:p>
          <a:p>
            <a:pPr algn="ctr">
              <a:lnSpc>
                <a:spcPct val="110000"/>
              </a:lnSpc>
            </a:pPr>
            <a:r>
              <a:rPr lang="zh-CN" altLang="en-US" sz="1100" b="1" dirty="0">
                <a:solidFill>
                  <a:schemeClr val="bg1"/>
                </a:solidFill>
                <a:latin typeface="+mn-ea"/>
              </a:rPr>
              <a:t>市值</a:t>
            </a:r>
            <a:r>
              <a:rPr lang="en-US" altLang="zh-CN" sz="1100" b="1" dirty="0">
                <a:solidFill>
                  <a:schemeClr val="bg1"/>
                </a:solidFill>
                <a:latin typeface="+mn-ea"/>
              </a:rPr>
              <a:t>15</a:t>
            </a:r>
            <a:r>
              <a:rPr lang="zh-CN" altLang="en-US" sz="1100" b="1" dirty="0">
                <a:solidFill>
                  <a:schemeClr val="bg1"/>
                </a:solidFill>
                <a:latin typeface="+mn-ea"/>
              </a:rPr>
              <a:t>亿</a:t>
            </a:r>
            <a:endParaRPr lang="zh-CN" altLang="en-US" sz="1100" b="1" dirty="0">
              <a:solidFill>
                <a:schemeClr val="bg1"/>
              </a:solidFill>
              <a:latin typeface="+mn-ea"/>
            </a:endParaRPr>
          </a:p>
        </p:txBody>
      </p:sp>
      <p:sp>
        <p:nvSpPr>
          <p:cNvPr id="33" name="矩形: 圆角 32"/>
          <p:cNvSpPr/>
          <p:nvPr/>
        </p:nvSpPr>
        <p:spPr>
          <a:xfrm>
            <a:off x="8025048" y="4052773"/>
            <a:ext cx="2953199" cy="2802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zh-CN" altLang="en-US" sz="1000" dirty="0">
                <a:solidFill>
                  <a:schemeClr val="tx1"/>
                </a:solidFill>
                <a:latin typeface="+mn-ea"/>
              </a:rPr>
              <a:t>近</a:t>
            </a:r>
            <a:r>
              <a:rPr lang="en-US" altLang="zh-CN" sz="1000" dirty="0">
                <a:solidFill>
                  <a:schemeClr val="tx1"/>
                </a:solidFill>
                <a:latin typeface="+mn-ea"/>
              </a:rPr>
              <a:t>2</a:t>
            </a:r>
            <a:r>
              <a:rPr lang="zh-CN" altLang="en-US" sz="1000" dirty="0">
                <a:solidFill>
                  <a:schemeClr val="tx1"/>
                </a:solidFill>
                <a:latin typeface="+mn-ea"/>
              </a:rPr>
              <a:t>年每年≥</a:t>
            </a:r>
            <a:r>
              <a:rPr lang="en-US" altLang="zh-CN" sz="1000" dirty="0">
                <a:solidFill>
                  <a:schemeClr val="tx1"/>
                </a:solidFill>
                <a:latin typeface="+mn-ea"/>
              </a:rPr>
              <a:t>1500</a:t>
            </a:r>
            <a:r>
              <a:rPr lang="zh-CN" altLang="en-US" sz="1000" dirty="0">
                <a:solidFill>
                  <a:schemeClr val="tx1"/>
                </a:solidFill>
                <a:latin typeface="+mn-ea"/>
              </a:rPr>
              <a:t>万净利润</a:t>
            </a:r>
            <a:r>
              <a:rPr lang="en-US" altLang="zh-CN" sz="1000" dirty="0">
                <a:solidFill>
                  <a:schemeClr val="tx1"/>
                </a:solidFill>
                <a:latin typeface="+mn-ea"/>
              </a:rPr>
              <a:t>+</a:t>
            </a:r>
            <a:r>
              <a:rPr lang="zh-CN" altLang="en-US" sz="1000" dirty="0">
                <a:solidFill>
                  <a:schemeClr val="tx1"/>
                </a:solidFill>
                <a:latin typeface="+mn-ea"/>
              </a:rPr>
              <a:t>近</a:t>
            </a:r>
            <a:r>
              <a:rPr lang="en-US" altLang="zh-CN" sz="1000" dirty="0">
                <a:solidFill>
                  <a:schemeClr val="tx1"/>
                </a:solidFill>
                <a:latin typeface="+mn-ea"/>
              </a:rPr>
              <a:t>2</a:t>
            </a:r>
            <a:r>
              <a:rPr lang="zh-CN" altLang="en-US" sz="1000" dirty="0">
                <a:solidFill>
                  <a:schemeClr val="tx1"/>
                </a:solidFill>
                <a:latin typeface="+mn-ea"/>
              </a:rPr>
              <a:t>年平均</a:t>
            </a:r>
            <a:r>
              <a:rPr lang="en-US" altLang="zh-CN" sz="1000" dirty="0">
                <a:solidFill>
                  <a:schemeClr val="tx1"/>
                </a:solidFill>
                <a:latin typeface="+mn-ea"/>
              </a:rPr>
              <a:t>ROE</a:t>
            </a:r>
            <a:r>
              <a:rPr lang="zh-CN" altLang="en-US" sz="1000" dirty="0">
                <a:solidFill>
                  <a:schemeClr val="tx1"/>
                </a:solidFill>
                <a:latin typeface="+mn-ea"/>
              </a:rPr>
              <a:t>≥</a:t>
            </a:r>
            <a:r>
              <a:rPr lang="en-US" altLang="zh-CN" sz="1000" dirty="0">
                <a:solidFill>
                  <a:schemeClr val="tx1"/>
                </a:solidFill>
                <a:latin typeface="+mn-ea"/>
              </a:rPr>
              <a:t>8%</a:t>
            </a:r>
            <a:endParaRPr lang="zh-CN" altLang="en-US" sz="1000" dirty="0">
              <a:solidFill>
                <a:schemeClr val="tx1"/>
              </a:solidFill>
              <a:latin typeface="+mn-ea"/>
            </a:endParaRPr>
          </a:p>
        </p:txBody>
      </p:sp>
      <p:sp>
        <p:nvSpPr>
          <p:cNvPr id="34" name="矩形: 圆角 33"/>
          <p:cNvSpPr/>
          <p:nvPr/>
        </p:nvSpPr>
        <p:spPr>
          <a:xfrm>
            <a:off x="8025048" y="4380807"/>
            <a:ext cx="2963427" cy="2802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zh-CN" altLang="en-US" sz="1000" dirty="0">
                <a:solidFill>
                  <a:schemeClr val="tx1"/>
                </a:solidFill>
                <a:latin typeface="+mn-ea"/>
              </a:rPr>
              <a:t>近</a:t>
            </a:r>
            <a:r>
              <a:rPr lang="en-US" altLang="zh-CN" sz="1000" dirty="0">
                <a:solidFill>
                  <a:schemeClr val="tx1"/>
                </a:solidFill>
                <a:latin typeface="+mn-ea"/>
              </a:rPr>
              <a:t>1</a:t>
            </a:r>
            <a:r>
              <a:rPr lang="zh-CN" altLang="en-US" sz="1000" dirty="0">
                <a:solidFill>
                  <a:schemeClr val="tx1"/>
                </a:solidFill>
                <a:latin typeface="+mn-ea"/>
              </a:rPr>
              <a:t>年≥</a:t>
            </a:r>
            <a:r>
              <a:rPr lang="en-US" altLang="zh-CN" sz="1000" dirty="0">
                <a:solidFill>
                  <a:schemeClr val="tx1"/>
                </a:solidFill>
                <a:latin typeface="+mn-ea"/>
              </a:rPr>
              <a:t>2500</a:t>
            </a:r>
            <a:r>
              <a:rPr lang="zh-CN" altLang="en-US" sz="1000" dirty="0">
                <a:solidFill>
                  <a:schemeClr val="tx1"/>
                </a:solidFill>
                <a:latin typeface="+mn-ea"/>
              </a:rPr>
              <a:t>万利润</a:t>
            </a:r>
            <a:r>
              <a:rPr lang="en-US" altLang="zh-CN" sz="1000" dirty="0">
                <a:solidFill>
                  <a:schemeClr val="tx1"/>
                </a:solidFill>
                <a:latin typeface="+mn-ea"/>
              </a:rPr>
              <a:t>+</a:t>
            </a:r>
            <a:r>
              <a:rPr lang="zh-CN" altLang="en-US" sz="1000" dirty="0">
                <a:solidFill>
                  <a:schemeClr val="tx1"/>
                </a:solidFill>
                <a:latin typeface="+mn-ea"/>
              </a:rPr>
              <a:t>近</a:t>
            </a:r>
            <a:r>
              <a:rPr lang="en-US" altLang="zh-CN" sz="1000" dirty="0">
                <a:solidFill>
                  <a:schemeClr val="tx1"/>
                </a:solidFill>
                <a:latin typeface="+mn-ea"/>
              </a:rPr>
              <a:t>1</a:t>
            </a:r>
            <a:r>
              <a:rPr lang="zh-CN" altLang="en-US" sz="1000" dirty="0">
                <a:solidFill>
                  <a:schemeClr val="tx1"/>
                </a:solidFill>
                <a:latin typeface="+mn-ea"/>
              </a:rPr>
              <a:t>年</a:t>
            </a:r>
            <a:r>
              <a:rPr lang="en-US" altLang="zh-CN" sz="1000" dirty="0">
                <a:solidFill>
                  <a:schemeClr val="tx1"/>
                </a:solidFill>
                <a:latin typeface="+mn-ea"/>
              </a:rPr>
              <a:t>ROE</a:t>
            </a:r>
            <a:r>
              <a:rPr lang="zh-CN" altLang="en-US" sz="1000" dirty="0">
                <a:solidFill>
                  <a:schemeClr val="tx1"/>
                </a:solidFill>
                <a:latin typeface="+mn-ea"/>
              </a:rPr>
              <a:t>≥</a:t>
            </a:r>
            <a:r>
              <a:rPr lang="en-US" altLang="zh-CN" sz="1000" dirty="0">
                <a:solidFill>
                  <a:schemeClr val="tx1"/>
                </a:solidFill>
                <a:latin typeface="+mn-ea"/>
              </a:rPr>
              <a:t>8%</a:t>
            </a:r>
            <a:endParaRPr lang="en-US" altLang="zh-CN" sz="1000" dirty="0">
              <a:solidFill>
                <a:schemeClr val="tx1"/>
              </a:solidFill>
              <a:latin typeface="+mn-ea"/>
            </a:endParaRPr>
          </a:p>
        </p:txBody>
      </p:sp>
      <p:sp>
        <p:nvSpPr>
          <p:cNvPr id="35" name="矩形: 圆角 34"/>
          <p:cNvSpPr/>
          <p:nvPr/>
        </p:nvSpPr>
        <p:spPr>
          <a:xfrm>
            <a:off x="8025048" y="4742497"/>
            <a:ext cx="2953199" cy="4631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zh-CN" altLang="en-US" sz="1000" dirty="0">
                <a:solidFill>
                  <a:schemeClr val="tx1"/>
                </a:solidFill>
                <a:latin typeface="+mn-ea"/>
              </a:rPr>
              <a:t>近</a:t>
            </a:r>
            <a:r>
              <a:rPr lang="en-US" altLang="zh-CN" sz="1000" dirty="0">
                <a:solidFill>
                  <a:schemeClr val="tx1"/>
                </a:solidFill>
                <a:latin typeface="+mn-ea"/>
              </a:rPr>
              <a:t>2</a:t>
            </a:r>
            <a:r>
              <a:rPr lang="zh-CN" altLang="en-US" sz="1000" dirty="0">
                <a:solidFill>
                  <a:schemeClr val="tx1"/>
                </a:solidFill>
                <a:latin typeface="+mn-ea"/>
              </a:rPr>
              <a:t>年收入平均≥</a:t>
            </a:r>
            <a:r>
              <a:rPr lang="en-US" altLang="zh-CN" sz="1000" dirty="0">
                <a:solidFill>
                  <a:schemeClr val="tx1"/>
                </a:solidFill>
                <a:latin typeface="+mn-ea"/>
              </a:rPr>
              <a:t>1</a:t>
            </a:r>
            <a:r>
              <a:rPr lang="zh-CN" altLang="en-US" sz="1000" dirty="0">
                <a:solidFill>
                  <a:schemeClr val="tx1"/>
                </a:solidFill>
                <a:latin typeface="+mn-ea"/>
              </a:rPr>
              <a:t>亿</a:t>
            </a:r>
            <a:r>
              <a:rPr lang="en-US" altLang="zh-CN" sz="1000" dirty="0">
                <a:solidFill>
                  <a:schemeClr val="tx1"/>
                </a:solidFill>
                <a:latin typeface="+mn-ea"/>
              </a:rPr>
              <a:t>+</a:t>
            </a:r>
            <a:r>
              <a:rPr lang="zh-CN" altLang="en-US" sz="1000" dirty="0">
                <a:solidFill>
                  <a:schemeClr val="tx1"/>
                </a:solidFill>
                <a:latin typeface="+mn-ea"/>
              </a:rPr>
              <a:t>近</a:t>
            </a:r>
            <a:r>
              <a:rPr lang="en-US" altLang="zh-CN" sz="1000" dirty="0">
                <a:solidFill>
                  <a:schemeClr val="tx1"/>
                </a:solidFill>
                <a:latin typeface="+mn-ea"/>
              </a:rPr>
              <a:t>1</a:t>
            </a:r>
            <a:r>
              <a:rPr lang="zh-CN" altLang="en-US" sz="1000" dirty="0">
                <a:solidFill>
                  <a:schemeClr val="tx1"/>
                </a:solidFill>
                <a:latin typeface="+mn-ea"/>
              </a:rPr>
              <a:t>年收入增长率≥</a:t>
            </a:r>
            <a:r>
              <a:rPr lang="en-US" altLang="zh-CN" sz="1000" dirty="0">
                <a:solidFill>
                  <a:schemeClr val="tx1"/>
                </a:solidFill>
                <a:latin typeface="+mn-ea"/>
              </a:rPr>
              <a:t>30%+</a:t>
            </a:r>
            <a:r>
              <a:rPr lang="zh-CN" altLang="en-US" sz="1000" dirty="0">
                <a:solidFill>
                  <a:schemeClr val="tx1"/>
                </a:solidFill>
                <a:latin typeface="+mn-ea"/>
              </a:rPr>
              <a:t>近</a:t>
            </a:r>
            <a:r>
              <a:rPr lang="en-US" altLang="zh-CN" sz="1000" dirty="0">
                <a:solidFill>
                  <a:schemeClr val="tx1"/>
                </a:solidFill>
                <a:latin typeface="+mn-ea"/>
              </a:rPr>
              <a:t>1</a:t>
            </a:r>
            <a:r>
              <a:rPr lang="zh-CN" altLang="en-US" sz="1000" dirty="0">
                <a:solidFill>
                  <a:schemeClr val="tx1"/>
                </a:solidFill>
                <a:latin typeface="+mn-ea"/>
              </a:rPr>
              <a:t>年经营净现金流为正</a:t>
            </a:r>
            <a:endParaRPr lang="zh-CN" altLang="en-US" sz="1000" dirty="0">
              <a:solidFill>
                <a:schemeClr val="tx1"/>
              </a:solidFill>
              <a:latin typeface="+mn-ea"/>
            </a:endParaRPr>
          </a:p>
        </p:txBody>
      </p:sp>
      <p:sp>
        <p:nvSpPr>
          <p:cNvPr id="36" name="矩形: 圆角 35"/>
          <p:cNvSpPr/>
          <p:nvPr/>
        </p:nvSpPr>
        <p:spPr>
          <a:xfrm>
            <a:off x="8025048" y="5238820"/>
            <a:ext cx="2963427" cy="531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zh-CN" altLang="en-US" sz="1000" dirty="0">
                <a:solidFill>
                  <a:schemeClr val="tx1"/>
                </a:solidFill>
                <a:latin typeface="+mn-ea"/>
              </a:rPr>
              <a:t>近</a:t>
            </a:r>
            <a:r>
              <a:rPr lang="en-US" altLang="zh-CN" sz="1000" dirty="0">
                <a:solidFill>
                  <a:schemeClr val="tx1"/>
                </a:solidFill>
                <a:latin typeface="+mn-ea"/>
              </a:rPr>
              <a:t>1</a:t>
            </a:r>
            <a:r>
              <a:rPr lang="zh-CN" altLang="en-US" sz="1000" dirty="0">
                <a:solidFill>
                  <a:schemeClr val="tx1"/>
                </a:solidFill>
                <a:latin typeface="+mn-ea"/>
              </a:rPr>
              <a:t>年收入≥</a:t>
            </a:r>
            <a:r>
              <a:rPr lang="en-US" altLang="zh-CN" sz="1000" dirty="0">
                <a:solidFill>
                  <a:schemeClr val="tx1"/>
                </a:solidFill>
                <a:latin typeface="+mn-ea"/>
              </a:rPr>
              <a:t>2</a:t>
            </a:r>
            <a:r>
              <a:rPr lang="zh-CN" altLang="en-US" sz="1000" dirty="0">
                <a:solidFill>
                  <a:schemeClr val="tx1"/>
                </a:solidFill>
                <a:latin typeface="+mn-ea"/>
              </a:rPr>
              <a:t>亿</a:t>
            </a:r>
            <a:r>
              <a:rPr lang="en-US" altLang="zh-CN" sz="1000" dirty="0">
                <a:solidFill>
                  <a:schemeClr val="tx1"/>
                </a:solidFill>
                <a:latin typeface="+mn-ea"/>
              </a:rPr>
              <a:t>+</a:t>
            </a:r>
            <a:r>
              <a:rPr lang="zh-CN" altLang="en-US" sz="1000" dirty="0">
                <a:solidFill>
                  <a:schemeClr val="tx1"/>
                </a:solidFill>
                <a:latin typeface="+mn-ea"/>
              </a:rPr>
              <a:t>近</a:t>
            </a:r>
            <a:r>
              <a:rPr lang="en-US" altLang="zh-CN" sz="1000" dirty="0">
                <a:solidFill>
                  <a:schemeClr val="tx1"/>
                </a:solidFill>
                <a:latin typeface="+mn-ea"/>
              </a:rPr>
              <a:t>2</a:t>
            </a:r>
            <a:r>
              <a:rPr lang="zh-CN" altLang="en-US" sz="1000" dirty="0">
                <a:solidFill>
                  <a:schemeClr val="tx1"/>
                </a:solidFill>
                <a:latin typeface="+mn-ea"/>
              </a:rPr>
              <a:t>年研发投入≥</a:t>
            </a:r>
            <a:r>
              <a:rPr lang="en-US" altLang="zh-CN" sz="1000" dirty="0">
                <a:solidFill>
                  <a:schemeClr val="tx1"/>
                </a:solidFill>
                <a:latin typeface="+mn-ea"/>
              </a:rPr>
              <a:t>8%</a:t>
            </a:r>
            <a:endParaRPr lang="en-US" altLang="zh-CN" sz="1000" dirty="0">
              <a:solidFill>
                <a:schemeClr val="tx1"/>
              </a:solidFill>
              <a:latin typeface="+mn-ea"/>
            </a:endParaRPr>
          </a:p>
        </p:txBody>
      </p:sp>
      <p:sp>
        <p:nvSpPr>
          <p:cNvPr id="37" name="矩形: 圆角 36"/>
          <p:cNvSpPr/>
          <p:nvPr/>
        </p:nvSpPr>
        <p:spPr>
          <a:xfrm>
            <a:off x="8025047" y="5833940"/>
            <a:ext cx="2953199" cy="531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zh-CN" altLang="en-US" sz="1000" dirty="0">
                <a:solidFill>
                  <a:schemeClr val="tx1"/>
                </a:solidFill>
                <a:latin typeface="+mn-ea"/>
              </a:rPr>
              <a:t>近</a:t>
            </a:r>
            <a:r>
              <a:rPr lang="en-US" altLang="zh-CN" sz="1000" dirty="0">
                <a:solidFill>
                  <a:schemeClr val="tx1"/>
                </a:solidFill>
                <a:latin typeface="+mn-ea"/>
              </a:rPr>
              <a:t>2</a:t>
            </a:r>
            <a:r>
              <a:rPr lang="zh-CN" altLang="en-US" sz="1000" dirty="0">
                <a:solidFill>
                  <a:schemeClr val="tx1"/>
                </a:solidFill>
                <a:latin typeface="+mn-ea"/>
              </a:rPr>
              <a:t>年研发投入绝对值合计≥</a:t>
            </a:r>
            <a:r>
              <a:rPr lang="en-US" altLang="zh-CN" sz="1000" dirty="0">
                <a:solidFill>
                  <a:schemeClr val="tx1"/>
                </a:solidFill>
                <a:latin typeface="+mn-ea"/>
              </a:rPr>
              <a:t>5000</a:t>
            </a:r>
            <a:r>
              <a:rPr lang="zh-CN" altLang="en-US" sz="1000" dirty="0">
                <a:solidFill>
                  <a:schemeClr val="tx1"/>
                </a:solidFill>
                <a:latin typeface="+mn-ea"/>
              </a:rPr>
              <a:t>万</a:t>
            </a:r>
            <a:endParaRPr lang="zh-CN" altLang="en-US" sz="1000" dirty="0">
              <a:solidFill>
                <a:schemeClr val="tx1"/>
              </a:solidFill>
              <a:latin typeface="+mn-ea"/>
            </a:endParaRPr>
          </a:p>
        </p:txBody>
      </p:sp>
      <p:cxnSp>
        <p:nvCxnSpPr>
          <p:cNvPr id="38" name="连接符: 肘形 37"/>
          <p:cNvCxnSpPr>
            <a:stCxn id="33" idx="1"/>
            <a:endCxn id="30" idx="3"/>
          </p:cNvCxnSpPr>
          <p:nvPr/>
        </p:nvCxnSpPr>
        <p:spPr>
          <a:xfrm rot="10800000" flipV="1">
            <a:off x="7674756" y="4192880"/>
            <a:ext cx="350293" cy="16251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连接符: 肘形 38"/>
          <p:cNvCxnSpPr>
            <a:stCxn id="34" idx="1"/>
            <a:endCxn id="30" idx="3"/>
          </p:cNvCxnSpPr>
          <p:nvPr/>
        </p:nvCxnSpPr>
        <p:spPr>
          <a:xfrm rot="10800000">
            <a:off x="7674756" y="4355394"/>
            <a:ext cx="350293" cy="16552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矩形: 圆角 39"/>
          <p:cNvSpPr/>
          <p:nvPr/>
        </p:nvSpPr>
        <p:spPr>
          <a:xfrm>
            <a:off x="5806379" y="5298456"/>
            <a:ext cx="1868375" cy="4773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100" b="1" dirty="0">
                <a:solidFill>
                  <a:schemeClr val="bg1"/>
                </a:solidFill>
                <a:latin typeface="+mn-ea"/>
              </a:rPr>
              <a:t>标准</a:t>
            </a:r>
            <a:r>
              <a:rPr lang="en-US" altLang="zh-CN" sz="1100" b="1" dirty="0">
                <a:solidFill>
                  <a:schemeClr val="bg1"/>
                </a:solidFill>
                <a:latin typeface="+mn-ea"/>
              </a:rPr>
              <a:t>3</a:t>
            </a:r>
            <a:endParaRPr lang="en-US" altLang="zh-CN" sz="1100" b="1" dirty="0">
              <a:solidFill>
                <a:schemeClr val="bg1"/>
              </a:solidFill>
              <a:latin typeface="+mn-ea"/>
            </a:endParaRPr>
          </a:p>
          <a:p>
            <a:pPr algn="ctr">
              <a:lnSpc>
                <a:spcPct val="110000"/>
              </a:lnSpc>
            </a:pPr>
            <a:r>
              <a:rPr lang="zh-CN" altLang="en-US" sz="1100" b="1" dirty="0">
                <a:solidFill>
                  <a:schemeClr val="bg1"/>
                </a:solidFill>
                <a:latin typeface="+mn-ea"/>
              </a:rPr>
              <a:t>市值</a:t>
            </a:r>
            <a:r>
              <a:rPr lang="en-US" altLang="zh-CN" sz="1100" b="1" dirty="0">
                <a:solidFill>
                  <a:schemeClr val="bg1"/>
                </a:solidFill>
                <a:latin typeface="+mn-ea"/>
              </a:rPr>
              <a:t>8</a:t>
            </a:r>
            <a:r>
              <a:rPr lang="zh-CN" altLang="en-US" sz="1100" b="1" dirty="0">
                <a:solidFill>
                  <a:schemeClr val="bg1"/>
                </a:solidFill>
                <a:latin typeface="+mn-ea"/>
              </a:rPr>
              <a:t>亿</a:t>
            </a:r>
            <a:endParaRPr lang="zh-CN" altLang="en-US" sz="1100" b="1" dirty="0">
              <a:solidFill>
                <a:schemeClr val="bg1"/>
              </a:solidFill>
              <a:latin typeface="+mn-ea"/>
            </a:endParaRPr>
          </a:p>
        </p:txBody>
      </p:sp>
      <p:cxnSp>
        <p:nvCxnSpPr>
          <p:cNvPr id="41" name="直接连接符 40"/>
          <p:cNvCxnSpPr/>
          <p:nvPr/>
        </p:nvCxnSpPr>
        <p:spPr>
          <a:xfrm flipV="1">
            <a:off x="7653925" y="4981254"/>
            <a:ext cx="307755" cy="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159745" y="901443"/>
            <a:ext cx="1572428" cy="36762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mn-ea"/>
              </a:rPr>
              <a:t>主体资格</a:t>
            </a:r>
            <a:endParaRPr lang="zh-CN" altLang="en-US" sz="1400" b="1" dirty="0">
              <a:latin typeface="+mn-ea"/>
            </a:endParaRPr>
          </a:p>
        </p:txBody>
      </p:sp>
      <p:sp>
        <p:nvSpPr>
          <p:cNvPr id="43" name="矩形 42"/>
          <p:cNvSpPr/>
          <p:nvPr/>
        </p:nvSpPr>
        <p:spPr>
          <a:xfrm>
            <a:off x="4159744" y="1344347"/>
            <a:ext cx="1572431" cy="6783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mn-ea"/>
              </a:rPr>
              <a:t>财务基础与内控要求</a:t>
            </a:r>
            <a:endParaRPr lang="zh-CN" altLang="en-US" sz="1400" b="1" dirty="0">
              <a:latin typeface="+mn-ea"/>
            </a:endParaRPr>
          </a:p>
        </p:txBody>
      </p:sp>
      <p:sp>
        <p:nvSpPr>
          <p:cNvPr id="44" name="矩形 43"/>
          <p:cNvSpPr/>
          <p:nvPr/>
        </p:nvSpPr>
        <p:spPr>
          <a:xfrm>
            <a:off x="4159744" y="2086785"/>
            <a:ext cx="1572431" cy="157057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mn-ea"/>
              </a:rPr>
              <a:t>持续合规经营</a:t>
            </a:r>
            <a:endParaRPr lang="zh-CN" altLang="en-US" sz="1400" b="1" dirty="0">
              <a:latin typeface="+mn-ea"/>
            </a:endParaRPr>
          </a:p>
        </p:txBody>
      </p:sp>
      <p:sp>
        <p:nvSpPr>
          <p:cNvPr id="45" name="矩形 44"/>
          <p:cNvSpPr/>
          <p:nvPr/>
        </p:nvSpPr>
        <p:spPr>
          <a:xfrm>
            <a:off x="4159743" y="4076240"/>
            <a:ext cx="1572431" cy="224700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mn-ea"/>
              </a:rPr>
              <a:t>财务标准</a:t>
            </a:r>
            <a:endParaRPr lang="en-US" altLang="zh-CN" sz="1400" b="1" dirty="0">
              <a:latin typeface="+mn-ea"/>
            </a:endParaRPr>
          </a:p>
          <a:p>
            <a:pPr algn="ctr"/>
            <a:r>
              <a:rPr lang="zh-CN" altLang="en-US" sz="1400" dirty="0">
                <a:latin typeface="+mn-ea"/>
              </a:rPr>
              <a:t>（</a:t>
            </a:r>
            <a:r>
              <a:rPr lang="en-US" altLang="zh-CN" sz="1400" b="1" dirty="0">
                <a:latin typeface="+mn-ea"/>
              </a:rPr>
              <a:t>4</a:t>
            </a:r>
            <a:r>
              <a:rPr lang="zh-CN" altLang="en-US" sz="1400" b="1" dirty="0">
                <a:latin typeface="+mn-ea"/>
              </a:rPr>
              <a:t>选</a:t>
            </a:r>
            <a:r>
              <a:rPr lang="en-US" altLang="zh-CN" sz="1400" b="1" dirty="0">
                <a:latin typeface="+mn-ea"/>
              </a:rPr>
              <a:t>1</a:t>
            </a:r>
            <a:r>
              <a:rPr lang="zh-CN" altLang="en-US" sz="1400" b="1" dirty="0">
                <a:latin typeface="+mn-ea"/>
              </a:rPr>
              <a:t>）</a:t>
            </a:r>
            <a:endParaRPr lang="zh-CN" altLang="en-US" sz="1400" b="1" dirty="0">
              <a:latin typeface="+mn-ea"/>
            </a:endParaRPr>
          </a:p>
        </p:txBody>
      </p:sp>
      <p:sp>
        <p:nvSpPr>
          <p:cNvPr id="46" name="文本框 45"/>
          <p:cNvSpPr txBox="1"/>
          <p:nvPr/>
        </p:nvSpPr>
        <p:spPr>
          <a:xfrm>
            <a:off x="5804259" y="937084"/>
            <a:ext cx="5271535" cy="3154710"/>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200" b="1" dirty="0">
                <a:solidFill>
                  <a:srgbClr val="C00000"/>
                </a:solidFill>
                <a:latin typeface="+mn-ea"/>
              </a:rPr>
              <a:t>发行人应当为全国股转系统连续挂牌满</a:t>
            </a:r>
            <a:r>
              <a:rPr lang="en-US" altLang="zh-CN" sz="1200" b="1" dirty="0">
                <a:solidFill>
                  <a:srgbClr val="C00000"/>
                </a:solidFill>
                <a:latin typeface="+mn-ea"/>
              </a:rPr>
              <a:t>12</a:t>
            </a:r>
            <a:r>
              <a:rPr lang="zh-CN" altLang="en-US" sz="1200" b="1" dirty="0">
                <a:solidFill>
                  <a:srgbClr val="C00000"/>
                </a:solidFill>
                <a:latin typeface="+mn-ea"/>
              </a:rPr>
              <a:t>个月的创新层挂牌公司</a:t>
            </a:r>
            <a:endParaRPr lang="en-US" altLang="zh-CN" sz="1200" b="1" dirty="0">
              <a:solidFill>
                <a:srgbClr val="C00000"/>
              </a:solidFill>
              <a:latin typeface="+mn-ea"/>
            </a:endParaRPr>
          </a:p>
          <a:p>
            <a:pPr marL="285750" indent="-285750">
              <a:lnSpc>
                <a:spcPct val="150000"/>
              </a:lnSpc>
              <a:buFont typeface="Wingdings" panose="05000000000000000000" pitchFamily="2" charset="2"/>
              <a:buChar char="p"/>
            </a:pPr>
            <a:r>
              <a:rPr lang="zh-CN" altLang="en-US" sz="1200" b="1" dirty="0">
                <a:latin typeface="+mn-ea"/>
              </a:rPr>
              <a:t>具备健全且运行良好的组织机构</a:t>
            </a:r>
            <a:endParaRPr lang="en-US" altLang="zh-CN" sz="1200" b="1" dirty="0">
              <a:latin typeface="+mn-ea"/>
            </a:endParaRPr>
          </a:p>
          <a:p>
            <a:pPr marL="285750" indent="-285750">
              <a:lnSpc>
                <a:spcPct val="150000"/>
              </a:lnSpc>
              <a:buFont typeface="Wingdings" panose="05000000000000000000" pitchFamily="2" charset="2"/>
              <a:buChar char="p"/>
            </a:pPr>
            <a:r>
              <a:rPr lang="zh-CN" altLang="en-US" sz="1200" b="1" dirty="0">
                <a:latin typeface="+mn-ea"/>
              </a:rPr>
              <a:t>具有持续经营能力，财务状况良好</a:t>
            </a:r>
            <a:endParaRPr lang="en-US" altLang="zh-CN" sz="1200" b="1" dirty="0">
              <a:latin typeface="+mn-ea"/>
            </a:endParaRPr>
          </a:p>
          <a:p>
            <a:pPr marL="285750" indent="-285750">
              <a:lnSpc>
                <a:spcPct val="150000"/>
              </a:lnSpc>
              <a:buFont typeface="Wingdings" panose="05000000000000000000" pitchFamily="2" charset="2"/>
              <a:buChar char="p"/>
            </a:pPr>
            <a:r>
              <a:rPr lang="zh-CN" altLang="en-US" sz="1200" b="1" dirty="0">
                <a:latin typeface="+mn-ea"/>
              </a:rPr>
              <a:t>最近</a:t>
            </a:r>
            <a:r>
              <a:rPr lang="en-US" altLang="zh-CN" sz="1200" b="1" dirty="0">
                <a:latin typeface="+mn-ea"/>
              </a:rPr>
              <a:t>3</a:t>
            </a:r>
            <a:r>
              <a:rPr lang="zh-CN" altLang="en-US" sz="1200" b="1" dirty="0">
                <a:latin typeface="+mn-ea"/>
              </a:rPr>
              <a:t>年财务会计报告无虚假记载，被出具无保留意见审计报告</a:t>
            </a:r>
            <a:endParaRPr lang="en-US" altLang="zh-CN" sz="1200" b="1" dirty="0">
              <a:latin typeface="+mn-ea"/>
            </a:endParaRPr>
          </a:p>
          <a:p>
            <a:pPr marL="285750" indent="-285750">
              <a:lnSpc>
                <a:spcPct val="150000"/>
              </a:lnSpc>
              <a:buFont typeface="Wingdings" panose="05000000000000000000" pitchFamily="2" charset="2"/>
              <a:buChar char="p"/>
            </a:pPr>
            <a:r>
              <a:rPr lang="zh-CN" altLang="en-US" sz="1200" b="1" dirty="0">
                <a:latin typeface="+mn-ea"/>
              </a:rPr>
              <a:t>依法规范经营</a:t>
            </a:r>
            <a:endParaRPr lang="en-US" altLang="zh-CN" sz="1200" b="1" dirty="0">
              <a:latin typeface="+mn-ea"/>
            </a:endParaRPr>
          </a:p>
          <a:p>
            <a:pPr marL="285750" indent="-285750">
              <a:lnSpc>
                <a:spcPct val="150000"/>
              </a:lnSpc>
              <a:buFont typeface="Wingdings" panose="05000000000000000000" pitchFamily="2" charset="2"/>
              <a:buChar char="p"/>
            </a:pPr>
            <a:r>
              <a:rPr lang="zh-CN" altLang="en-US" sz="1200" b="1" dirty="0">
                <a:latin typeface="+mn-ea"/>
              </a:rPr>
              <a:t>最近</a:t>
            </a:r>
            <a:r>
              <a:rPr lang="en-US" altLang="zh-CN" sz="1200" b="1" dirty="0">
                <a:latin typeface="+mn-ea"/>
              </a:rPr>
              <a:t>3</a:t>
            </a:r>
            <a:r>
              <a:rPr lang="zh-CN" altLang="en-US" sz="1200" b="1" dirty="0">
                <a:latin typeface="+mn-ea"/>
              </a:rPr>
              <a:t>年内不存在贪污、贿赂、侵占财产、挪用财产或者破坏社会主义市场经济秩序的刑事犯罪</a:t>
            </a:r>
            <a:endParaRPr lang="en-US" altLang="zh-CN" sz="1200" b="1" dirty="0">
              <a:latin typeface="+mn-ea"/>
            </a:endParaRPr>
          </a:p>
          <a:p>
            <a:pPr marL="285750" indent="-285750">
              <a:lnSpc>
                <a:spcPct val="150000"/>
              </a:lnSpc>
              <a:buFont typeface="Wingdings" panose="05000000000000000000" pitchFamily="2" charset="2"/>
              <a:buChar char="p"/>
            </a:pPr>
            <a:r>
              <a:rPr lang="zh-CN" altLang="en-US" sz="1200" b="1" dirty="0">
                <a:latin typeface="+mn-ea"/>
              </a:rPr>
              <a:t>最近</a:t>
            </a:r>
            <a:r>
              <a:rPr lang="en-US" altLang="zh-CN" sz="1200" b="1" dirty="0">
                <a:latin typeface="+mn-ea"/>
              </a:rPr>
              <a:t>3</a:t>
            </a:r>
            <a:r>
              <a:rPr lang="zh-CN" altLang="en-US" sz="1200" b="1" dirty="0">
                <a:latin typeface="+mn-ea"/>
              </a:rPr>
              <a:t>年内不存在欺诈发行、重大信息披露违法或者其他涉及国家安全、公共安全、生态安全、生产安全、公众健康安全等领域的重大违法行为</a:t>
            </a:r>
            <a:endParaRPr lang="en-US" altLang="zh-CN" sz="1200" b="1" dirty="0">
              <a:latin typeface="+mn-ea"/>
            </a:endParaRPr>
          </a:p>
          <a:p>
            <a:pPr marL="285750" indent="-285750">
              <a:lnSpc>
                <a:spcPct val="150000"/>
              </a:lnSpc>
              <a:buFont typeface="Wingdings" panose="05000000000000000000" pitchFamily="2" charset="2"/>
              <a:buChar char="p"/>
            </a:pPr>
            <a:r>
              <a:rPr lang="zh-CN" altLang="en-US" sz="1200" b="1" dirty="0">
                <a:latin typeface="+mn-ea"/>
              </a:rPr>
              <a:t>最近</a:t>
            </a:r>
            <a:r>
              <a:rPr lang="en-US" altLang="zh-CN" sz="1200" b="1" dirty="0">
                <a:latin typeface="+mn-ea"/>
              </a:rPr>
              <a:t>1</a:t>
            </a:r>
            <a:r>
              <a:rPr lang="zh-CN" altLang="en-US" sz="1200" b="1" dirty="0">
                <a:latin typeface="+mn-ea"/>
              </a:rPr>
              <a:t>年内未受到中国证监会行政处罚</a:t>
            </a:r>
            <a:endParaRPr lang="en-US" altLang="zh-CN" sz="1200" b="1" dirty="0">
              <a:latin typeface="+mn-ea"/>
            </a:endParaRPr>
          </a:p>
          <a:p>
            <a:pPr marL="285750" indent="-285750">
              <a:lnSpc>
                <a:spcPct val="150000"/>
              </a:lnSpc>
              <a:buFont typeface="Wingdings" panose="05000000000000000000" pitchFamily="2" charset="2"/>
              <a:buChar char="p"/>
            </a:pPr>
            <a:r>
              <a:rPr lang="zh-CN" altLang="en-US" sz="1200" b="1" dirty="0">
                <a:latin typeface="+mn-ea"/>
              </a:rPr>
              <a:t>最近一年期末净资产不低于</a:t>
            </a:r>
            <a:r>
              <a:rPr lang="en-US" altLang="zh-CN" sz="1200" b="1" dirty="0">
                <a:latin typeface="+mn-ea"/>
              </a:rPr>
              <a:t>5000</a:t>
            </a:r>
            <a:r>
              <a:rPr lang="zh-CN" altLang="en-US" sz="1200" b="1" dirty="0">
                <a:latin typeface="+mn-ea"/>
              </a:rPr>
              <a:t>万元</a:t>
            </a:r>
            <a:endParaRPr lang="en-US" altLang="zh-CN" sz="1200" b="1" dirty="0">
              <a:latin typeface="+mn-ea"/>
            </a:endParaRPr>
          </a:p>
        </p:txBody>
      </p:sp>
      <p:cxnSp>
        <p:nvCxnSpPr>
          <p:cNvPr id="47" name="直接连接符 46"/>
          <p:cNvCxnSpPr/>
          <p:nvPr/>
        </p:nvCxnSpPr>
        <p:spPr>
          <a:xfrm flipV="1">
            <a:off x="7653925" y="6096291"/>
            <a:ext cx="307755" cy="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657455" y="5534603"/>
            <a:ext cx="307755" cy="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3698428" y="901443"/>
            <a:ext cx="340412" cy="54639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mn-ea"/>
              </a:rPr>
              <a:t>北</a:t>
            </a:r>
            <a:endParaRPr lang="en-US" altLang="zh-CN" sz="1400" b="1" dirty="0">
              <a:latin typeface="+mn-ea"/>
            </a:endParaRPr>
          </a:p>
          <a:p>
            <a:pPr algn="ctr"/>
            <a:r>
              <a:rPr lang="zh-CN" altLang="en-US" sz="1400" b="1" dirty="0">
                <a:latin typeface="+mn-ea"/>
              </a:rPr>
              <a:t>交</a:t>
            </a:r>
            <a:endParaRPr lang="en-US" altLang="zh-CN" sz="1400" b="1" dirty="0">
              <a:latin typeface="+mn-ea"/>
            </a:endParaRPr>
          </a:p>
          <a:p>
            <a:pPr algn="ctr"/>
            <a:r>
              <a:rPr lang="zh-CN" altLang="en-US" sz="1400" b="1" dirty="0">
                <a:latin typeface="+mn-ea"/>
              </a:rPr>
              <a:t>所</a:t>
            </a:r>
            <a:endParaRPr lang="en-US" altLang="zh-CN" sz="1400" b="1" dirty="0">
              <a:latin typeface="+mn-ea"/>
            </a:endParaRPr>
          </a:p>
          <a:p>
            <a:pPr algn="ctr"/>
            <a:r>
              <a:rPr lang="zh-CN" altLang="en-US" sz="1400" b="1" dirty="0">
                <a:latin typeface="+mn-ea"/>
              </a:rPr>
              <a:t>上</a:t>
            </a:r>
            <a:endParaRPr lang="en-US" altLang="zh-CN" sz="1400" b="1" dirty="0">
              <a:latin typeface="+mn-ea"/>
            </a:endParaRPr>
          </a:p>
          <a:p>
            <a:pPr algn="ctr"/>
            <a:r>
              <a:rPr lang="zh-CN" altLang="en-US" sz="1400" b="1" dirty="0">
                <a:latin typeface="+mn-ea"/>
              </a:rPr>
              <a:t>市</a:t>
            </a:r>
            <a:endParaRPr lang="en-US" altLang="zh-CN" sz="1400" b="1" dirty="0">
              <a:latin typeface="+mn-ea"/>
            </a:endParaRPr>
          </a:p>
          <a:p>
            <a:pPr algn="ctr"/>
            <a:r>
              <a:rPr lang="zh-CN" altLang="en-US" sz="1400" b="1" dirty="0">
                <a:latin typeface="+mn-ea"/>
              </a:rPr>
              <a:t>条</a:t>
            </a:r>
            <a:endParaRPr lang="en-US" altLang="zh-CN" sz="1400" b="1" dirty="0">
              <a:latin typeface="+mn-ea"/>
            </a:endParaRPr>
          </a:p>
          <a:p>
            <a:pPr algn="ctr"/>
            <a:r>
              <a:rPr lang="zh-CN" altLang="en-US" sz="1400" b="1" dirty="0">
                <a:latin typeface="+mn-ea"/>
              </a:rPr>
              <a:t>件</a:t>
            </a:r>
            <a:endParaRPr lang="zh-CN" altLang="en-US" sz="1400" b="1" dirty="0">
              <a:latin typeface="+mn-ea"/>
            </a:endParaRPr>
          </a:p>
        </p:txBody>
      </p:sp>
      <p:sp>
        <p:nvSpPr>
          <p:cNvPr id="50" name="矩形 49"/>
          <p:cNvSpPr/>
          <p:nvPr/>
        </p:nvSpPr>
        <p:spPr>
          <a:xfrm>
            <a:off x="4159743" y="3721476"/>
            <a:ext cx="1572430" cy="2449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mn-ea"/>
              </a:rPr>
              <a:t>期末净资产</a:t>
            </a:r>
            <a:endParaRPr lang="zh-CN" altLang="en-US" sz="1400" b="1" dirty="0">
              <a:solidFill>
                <a:schemeClr val="bg1"/>
              </a:solidFill>
              <a:latin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90"/>
          <p:cNvPicPr>
            <a:picLocks noChangeAspect="1"/>
          </p:cNvPicPr>
          <p:nvPr/>
        </p:nvPicPr>
        <p:blipFill>
          <a:blip r:embed="rId1"/>
          <a:stretch>
            <a:fillRect/>
          </a:stretch>
        </p:blipFill>
        <p:spPr>
          <a:xfrm rot="21600000">
            <a:off x="8836155" y="6109715"/>
            <a:ext cx="2712719" cy="748284"/>
          </a:xfrm>
          <a:prstGeom prst="rect">
            <a:avLst/>
          </a:prstGeom>
        </p:spPr>
      </p:pic>
      <p:sp>
        <p:nvSpPr>
          <p:cNvPr id="398" name="textbox 398"/>
          <p:cNvSpPr/>
          <p:nvPr/>
        </p:nvSpPr>
        <p:spPr>
          <a:xfrm>
            <a:off x="228166" y="307160"/>
            <a:ext cx="4187825"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4</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全面注册制后各板块发行条件比较</a:t>
            </a:r>
            <a:endParaRPr lang="en-US" altLang="en-US" sz="2000" dirty="0"/>
          </a:p>
        </p:txBody>
      </p:sp>
      <p:pic>
        <p:nvPicPr>
          <p:cNvPr id="404" name="picture 404"/>
          <p:cNvPicPr>
            <a:picLocks noChangeAspect="1"/>
          </p:cNvPicPr>
          <p:nvPr/>
        </p:nvPicPr>
        <p:blipFill>
          <a:blip r:embed="rId2"/>
          <a:stretch>
            <a:fillRect/>
          </a:stretch>
        </p:blipFill>
        <p:spPr>
          <a:xfrm rot="21600000">
            <a:off x="220739" y="665265"/>
            <a:ext cx="11406619" cy="66052"/>
          </a:xfrm>
          <a:prstGeom prst="rect">
            <a:avLst/>
          </a:prstGeom>
        </p:spPr>
      </p:pic>
      <p:sp>
        <p:nvSpPr>
          <p:cNvPr id="414" name="textbox 414"/>
          <p:cNvSpPr/>
          <p:nvPr/>
        </p:nvSpPr>
        <p:spPr>
          <a:xfrm>
            <a:off x="11740710" y="6538413"/>
            <a:ext cx="150495" cy="1479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0000"/>
              </a:lnSpc>
            </a:pPr>
            <a:r>
              <a:rPr sz="1000" b="1" kern="0" spc="-20" dirty="0">
                <a:solidFill>
                  <a:srgbClr val="7F7F7F">
                    <a:alpha val="100000"/>
                  </a:srgbClr>
                </a:solidFill>
                <a:latin typeface="Times New Roman" panose="02020603050405020304"/>
                <a:ea typeface="Times New Roman" panose="02020603050405020304"/>
                <a:cs typeface="Times New Roman" panose="02020603050405020304"/>
              </a:rPr>
              <a:t>1</a:t>
            </a:r>
            <a:r>
              <a:rPr lang="en-US" sz="1000" b="1" kern="0" spc="-20" dirty="0">
                <a:solidFill>
                  <a:srgbClr val="7F7F7F">
                    <a:alpha val="100000"/>
                  </a:srgbClr>
                </a:solidFill>
                <a:latin typeface="Times New Roman" panose="02020603050405020304"/>
                <a:ea typeface="Times New Roman" panose="02020603050405020304"/>
                <a:cs typeface="Times New Roman" panose="02020603050405020304"/>
              </a:rPr>
              <a:t>3</a:t>
            </a:r>
            <a:endParaRPr lang="en-US" altLang="en-US" sz="1000" dirty="0"/>
          </a:p>
        </p:txBody>
      </p:sp>
      <p:graphicFrame>
        <p:nvGraphicFramePr>
          <p:cNvPr id="2" name="表格 1"/>
          <p:cNvGraphicFramePr>
            <a:graphicFrameLocks noGrp="1"/>
          </p:cNvGraphicFramePr>
          <p:nvPr/>
        </p:nvGraphicFramePr>
        <p:xfrm>
          <a:off x="342899" y="813198"/>
          <a:ext cx="11406619" cy="5190273"/>
        </p:xfrm>
        <a:graphic>
          <a:graphicData uri="http://schemas.openxmlformats.org/drawingml/2006/table">
            <a:tbl>
              <a:tblPr firstRow="1" bandRow="1">
                <a:tableStyleId>{2D5ABB26-0587-4C30-8999-92F81FD0307C}</a:tableStyleId>
              </a:tblPr>
              <a:tblGrid>
                <a:gridCol w="832758"/>
                <a:gridCol w="1741983"/>
                <a:gridCol w="3847256"/>
                <a:gridCol w="3364261"/>
                <a:gridCol w="1620361"/>
              </a:tblGrid>
              <a:tr h="264856">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项目</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kern="1200" dirty="0">
                          <a:solidFill>
                            <a:srgbClr val="FFFFFF"/>
                          </a:solidFill>
                          <a:latin typeface="楷体" panose="02010609060101010101" charset="-122"/>
                          <a:ea typeface="楷体" panose="02010609060101010101" charset="-122"/>
                          <a:cs typeface="Arial" panose="020B0604020202020204" pitchFamily="34" charset="0"/>
                        </a:rPr>
                        <a:t>主板</a:t>
                      </a:r>
                      <a:endParaRPr sz="1100" b="1" i="0" kern="1200" dirty="0">
                        <a:solidFill>
                          <a:srgbClr val="FFFFFF"/>
                        </a:solidFill>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sz="1100" b="1" i="0" dirty="0" err="1">
                          <a:solidFill>
                            <a:srgbClr val="FFFFFF"/>
                          </a:solidFill>
                          <a:latin typeface="楷体" panose="02010609060101010101" charset="-122"/>
                          <a:ea typeface="楷体" panose="02010609060101010101" charset="-122"/>
                          <a:cs typeface="Arial" panose="020B0604020202020204" pitchFamily="34" charset="0"/>
                        </a:rPr>
                        <a:t>科创板</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sz="1100" b="1" i="0" dirty="0" err="1">
                          <a:solidFill>
                            <a:srgbClr val="FFFFFF"/>
                          </a:solidFill>
                          <a:latin typeface="楷体" panose="02010609060101010101" charset="-122"/>
                          <a:ea typeface="楷体" panose="02010609060101010101" charset="-122"/>
                          <a:cs typeface="Arial" panose="020B0604020202020204" pitchFamily="34" charset="0"/>
                        </a:rPr>
                        <a:t>创业板</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kern="1200" dirty="0">
                          <a:solidFill>
                            <a:srgbClr val="FFFFFF"/>
                          </a:solidFill>
                          <a:latin typeface="楷体" panose="02010609060101010101" charset="-122"/>
                          <a:ea typeface="楷体" panose="02010609060101010101" charset="-122"/>
                          <a:cs typeface="Arial" panose="020B0604020202020204" pitchFamily="34" charset="0"/>
                        </a:rPr>
                        <a:t>北交所</a:t>
                      </a:r>
                      <a:endParaRPr sz="1100" b="1" i="0" kern="1200" dirty="0">
                        <a:solidFill>
                          <a:srgbClr val="FFFFFF"/>
                        </a:solidFill>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r>
              <a:tr h="826946">
                <a:tc>
                  <a:txBody>
                    <a:bodyPr/>
                    <a:lstStyle/>
                    <a:p>
                      <a:pPr marL="0" indent="0">
                        <a:lnSpc>
                          <a:spcPct val="100000"/>
                        </a:lnSpc>
                        <a:spcBef>
                          <a:spcPts val="0"/>
                        </a:spcBef>
                      </a:pPr>
                      <a:endParaRPr sz="1100" i="0" baseline="0" dirty="0">
                        <a:latin typeface="楷体" panose="02010609060101010101" charset="-122"/>
                        <a:ea typeface="楷体" panose="02010609060101010101" charset="-122"/>
                        <a:cs typeface="Arial" panose="020B0604020202020204" pitchFamily="34" charset="0"/>
                      </a:endParaRPr>
                    </a:p>
                    <a:p>
                      <a:pPr marL="0" indent="0" algn="ctr">
                        <a:lnSpc>
                          <a:spcPct val="100000"/>
                        </a:lnSpc>
                        <a:spcBef>
                          <a:spcPts val="0"/>
                        </a:spcBef>
                      </a:pPr>
                      <a:r>
                        <a:rPr sz="1100" b="1" i="0" spc="0" baseline="0" dirty="0" err="1">
                          <a:latin typeface="楷体" panose="02010609060101010101" charset="-122"/>
                          <a:ea typeface="楷体" panose="02010609060101010101" charset="-122"/>
                          <a:cs typeface="Arial" panose="020B0604020202020204" pitchFamily="34" charset="0"/>
                        </a:rPr>
                        <a:t>板</a:t>
                      </a:r>
                      <a:r>
                        <a:rPr sz="1100" b="1" i="0" spc="-10" baseline="0" dirty="0" err="1">
                          <a:latin typeface="楷体" panose="02010609060101010101" charset="-122"/>
                          <a:ea typeface="楷体" panose="02010609060101010101" charset="-122"/>
                          <a:cs typeface="Arial" panose="020B0604020202020204" pitchFamily="34" charset="0"/>
                        </a:rPr>
                        <a:t>块</a:t>
                      </a:r>
                      <a:r>
                        <a:rPr sz="1100" b="1" i="0" spc="0" baseline="0" dirty="0" err="1">
                          <a:latin typeface="楷体" panose="02010609060101010101" charset="-122"/>
                          <a:ea typeface="楷体" panose="02010609060101010101" charset="-122"/>
                          <a:cs typeface="Arial" panose="020B0604020202020204" pitchFamily="34" charset="0"/>
                        </a:rPr>
                        <a:t>定位</a:t>
                      </a:r>
                      <a:endParaRPr sz="1100" i="0" baseline="0" dirty="0">
                        <a:latin typeface="楷体" panose="02010609060101010101" charset="-122"/>
                        <a:ea typeface="楷体" panose="02010609060101010101" charset="-122"/>
                        <a:cs typeface="Arial" panose="020B0604020202020204" pitchFamily="34" charset="0"/>
                      </a:endParaRPr>
                    </a:p>
                  </a:txBody>
                  <a:tcPr marL="0" marR="0" marT="234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just">
                        <a:lnSpc>
                          <a:spcPct val="100000"/>
                        </a:lnSpc>
                        <a:spcBef>
                          <a:spcPts val="0"/>
                        </a:spcBef>
                      </a:pPr>
                      <a:r>
                        <a:rPr kumimoji="0" lang="zh-CN" altLang="en-US" sz="1100" b="0" i="0" u="none" strike="noStrike" kern="1200" cap="none" spc="0" normalizeH="0" baseline="0" dirty="0">
                          <a:ln>
                            <a:noFill/>
                          </a:ln>
                          <a:solidFill>
                            <a:prstClr val="black"/>
                          </a:solidFill>
                          <a:effectLst/>
                          <a:uLnTx/>
                          <a:uFillTx/>
                          <a:latin typeface="楷体" panose="02010609060101010101" charset="-122"/>
                          <a:ea typeface="楷体" panose="02010609060101010101" charset="-122"/>
                          <a:cs typeface="Arial" panose="020B0604020202020204" pitchFamily="34" charset="0"/>
                        </a:rPr>
                        <a:t>突出“大盘蓝筹”特色，重点支持业务模式成熟、经管业绩稳定、规模较大、具有行业代表性的优质全业</a:t>
                      </a:r>
                      <a:endParaRPr kumimoji="0" lang="zh-CN" altLang="en-US" sz="1100" b="0" i="0" u="none" strike="noStrike" kern="1200" cap="none" spc="0" normalizeH="0" baseline="0" dirty="0">
                        <a:ln>
                          <a:noFill/>
                        </a:ln>
                        <a:solidFill>
                          <a:prstClr val="black"/>
                        </a:solidFill>
                        <a:effectLst/>
                        <a:uLnTx/>
                        <a:uFillTx/>
                        <a:latin typeface="楷体" panose="02010609060101010101" charset="-122"/>
                        <a:ea typeface="楷体" panose="02010609060101010101" charset="-122"/>
                        <a:cs typeface="Arial" panose="020B0604020202020204" pitchFamily="34" charset="0"/>
                      </a:endParaRPr>
                    </a:p>
                  </a:txBody>
                  <a:tcPr marL="0" marR="0" marT="234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2" indent="0" algn="just" defTabSz="913130" rtl="0" eaLnBrk="0" fontAlgn="base" latinLnBrk="0" hangingPunct="0">
                        <a:lnSpc>
                          <a:spcPts val="1400"/>
                        </a:lnSpc>
                        <a:spcBef>
                          <a:spcPct val="0"/>
                        </a:spcBef>
                        <a:spcAft>
                          <a:spcPts val="0"/>
                        </a:spcAft>
                        <a:buClr>
                          <a:srgbClr val="C00000"/>
                        </a:buClr>
                        <a:buSzPct val="80000"/>
                        <a:buFont typeface="Wingdings" panose="05000000000000000000" pitchFamily="2" charset="2"/>
                        <a:buNone/>
                        <a:defRPr/>
                      </a:pPr>
                      <a:r>
                        <a:rPr kumimoji="0" lang="zh-CN" altLang="en-US" sz="1100" b="0" i="0" u="none" strike="noStrike" kern="1200" cap="none" spc="0" normalizeH="0" baseline="0" dirty="0">
                          <a:ln>
                            <a:noFill/>
                          </a:ln>
                          <a:solidFill>
                            <a:prstClr val="black"/>
                          </a:solidFill>
                          <a:effectLst/>
                          <a:uLnTx/>
                          <a:uFillTx/>
                          <a:latin typeface="楷体" panose="02010609060101010101" charset="-122"/>
                          <a:ea typeface="楷体" panose="02010609060101010101" charset="-122"/>
                          <a:cs typeface="Arial" panose="020B0604020202020204" pitchFamily="34" charset="0"/>
                        </a:rPr>
                        <a:t>面向世界科技前沿、面向经济主战场、面向国家重大需求。优先支持符合国家战略，拥有关键核心技术，科技创新能力突出，主要依靠核心技术开展生产经营，具有稳定的商业模式，市场认可度高，社会形象良好，具有较强成长性的企业</a:t>
                      </a:r>
                      <a:endParaRPr kumimoji="0" sz="1100" b="0" i="0" u="none" strike="noStrike" kern="1200" cap="none" spc="0" normalizeH="0" baseline="0" dirty="0">
                        <a:ln>
                          <a:noFill/>
                        </a:ln>
                        <a:solidFill>
                          <a:prstClr val="black"/>
                        </a:solidFill>
                        <a:effectLst/>
                        <a:uLnTx/>
                        <a:uFillTx/>
                        <a:latin typeface="楷体" panose="02010609060101010101" charset="-122"/>
                        <a:ea typeface="楷体" panose="02010609060101010101" charset="-122"/>
                        <a:cs typeface="Arial" panose="020B0604020202020204" pitchFamily="34" charset="0"/>
                      </a:endParaRPr>
                    </a:p>
                  </a:txBody>
                  <a:tcPr marL="0" marR="0" marT="105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0" lang="zh-CN" altLang="en-US" sz="1100" b="0" i="0" u="none" strike="noStrike" kern="1200" cap="none" spc="0" normalizeH="0" baseline="0" dirty="0">
                          <a:ln>
                            <a:noFill/>
                          </a:ln>
                          <a:solidFill>
                            <a:prstClr val="black"/>
                          </a:solidFill>
                          <a:effectLst/>
                          <a:uLnTx/>
                          <a:uFillTx/>
                          <a:latin typeface="楷体" panose="02010609060101010101" charset="-122"/>
                          <a:ea typeface="楷体" panose="02010609060101010101" charset="-122"/>
                          <a:cs typeface="Arial" panose="020B0604020202020204" pitchFamily="34" charset="0"/>
                        </a:rPr>
                        <a:t>深入贯彻创新驱动发展战略，适应发展更多依靠创新、创造、创意的大趋势，主要服务成长型创新创业企业，支持传统产业与新技术、新产业、新业态、新模式深度融合</a:t>
                      </a:r>
                      <a:endParaRPr kumimoji="0" sz="1100" b="0" i="0" u="none" strike="noStrike" kern="1200" cap="none" spc="0" normalizeH="0" baseline="0" dirty="0">
                        <a:ln>
                          <a:noFill/>
                        </a:ln>
                        <a:solidFill>
                          <a:prstClr val="black"/>
                        </a:solidFill>
                        <a:effectLst/>
                        <a:uLnTx/>
                        <a:uFillTx/>
                        <a:latin typeface="楷体" panose="02010609060101010101" charset="-122"/>
                        <a:ea typeface="楷体" panose="02010609060101010101" charset="-122"/>
                        <a:cs typeface="Arial" panose="020B0604020202020204" pitchFamily="34" charset="0"/>
                      </a:endParaRPr>
                    </a:p>
                  </a:txBody>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27305" indent="0" algn="just" defTabSz="914400" rtl="0" eaLnBrk="1" latinLnBrk="0" hangingPunct="1">
                        <a:lnSpc>
                          <a:spcPct val="100000"/>
                        </a:lnSpc>
                        <a:spcBef>
                          <a:spcPts val="0"/>
                        </a:spcBef>
                        <a:buClr>
                          <a:srgbClr val="002060"/>
                        </a:buClr>
                        <a:buFont typeface="楷体" panose="02010609060101010101" charset="-122"/>
                        <a:buNone/>
                        <a:tabLst>
                          <a:tab pos="208915" algn="l"/>
                        </a:tabLst>
                      </a:pPr>
                      <a:r>
                        <a:rPr lang="zh-CN" altLang="en-US" sz="1100" i="0" kern="1200" spc="5" dirty="0">
                          <a:solidFill>
                            <a:schemeClr val="tx1"/>
                          </a:solidFill>
                          <a:latin typeface="楷体" panose="02010609060101010101" charset="-122"/>
                          <a:ea typeface="楷体" panose="02010609060101010101" charset="-122"/>
                          <a:cs typeface="Arial" panose="020B0604020202020204" pitchFamily="34" charset="0"/>
                        </a:rPr>
                        <a:t>打造服务创新型中小企业主阵地，着力打造符合中国国情、有效服务专精特新中小企业的资本市场专业化发展平台</a:t>
                      </a:r>
                      <a:endParaRPr sz="1100" i="0" kern="1200" spc="5" dirty="0">
                        <a:solidFill>
                          <a:schemeClr val="tx1"/>
                        </a:solidFill>
                        <a:latin typeface="楷体" panose="02010609060101010101" charset="-122"/>
                        <a:ea typeface="楷体" panose="02010609060101010101" charset="-122"/>
                        <a:cs typeface="Arial" panose="020B0604020202020204" pitchFamily="34" charset="0"/>
                      </a:endParaRPr>
                    </a:p>
                  </a:txBody>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775857">
                <a:tc>
                  <a:txBody>
                    <a:bodyPr/>
                    <a:lstStyle/>
                    <a:p>
                      <a:pPr marL="0" indent="0" algn="ctr">
                        <a:lnSpc>
                          <a:spcPct val="100000"/>
                        </a:lnSpc>
                        <a:spcBef>
                          <a:spcPts val="0"/>
                        </a:spcBef>
                      </a:pPr>
                      <a:r>
                        <a:rPr lang="zh-CN" altLang="en-US" sz="1100" b="1" i="0" kern="1200" spc="-10" baseline="0" dirty="0">
                          <a:solidFill>
                            <a:schemeClr val="tx1"/>
                          </a:solidFill>
                          <a:latin typeface="楷体" panose="02010609060101010101" charset="-122"/>
                          <a:ea typeface="楷体" panose="02010609060101010101" charset="-122"/>
                          <a:cs typeface="Arial" panose="020B0604020202020204" pitchFamily="34" charset="0"/>
                        </a:rPr>
                        <a:t>板块定位量化指标</a:t>
                      </a:r>
                      <a:endParaRPr sz="1100" b="1" i="0" kern="1200" spc="-1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100000"/>
                        </a:lnSpc>
                        <a:spcBef>
                          <a:spcPts val="0"/>
                        </a:spcBef>
                      </a:pPr>
                      <a:endParaRPr sz="11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27305" lvl="0" indent="-1714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tab pos="208915" algn="l"/>
                        </a:tabLst>
                        <a:defRPr/>
                      </a:pPr>
                      <a:r>
                        <a:rPr lang="zh-CN" altLang="en-US" sz="1100" i="0" baseline="0" dirty="0">
                          <a:latin typeface="楷体" panose="02010609060101010101" charset="-122"/>
                          <a:ea typeface="楷体" panose="02010609060101010101" charset="-122"/>
                          <a:cs typeface="Arial" panose="020B0604020202020204" pitchFamily="34" charset="0"/>
                        </a:rPr>
                        <a:t>标准一（</a:t>
                      </a:r>
                      <a:r>
                        <a:rPr lang="en-US" altLang="zh-CN" sz="1100" i="0" baseline="0" dirty="0">
                          <a:latin typeface="楷体" panose="02010609060101010101" charset="-122"/>
                          <a:ea typeface="楷体" panose="02010609060101010101" charset="-122"/>
                          <a:cs typeface="Arial" panose="020B0604020202020204" pitchFamily="34" charset="0"/>
                        </a:rPr>
                        <a:t>4</a:t>
                      </a:r>
                      <a:r>
                        <a:rPr lang="zh-CN" altLang="en-US" sz="1100" i="0" baseline="0" dirty="0">
                          <a:latin typeface="楷体" panose="02010609060101010101" charset="-122"/>
                          <a:ea typeface="楷体" panose="02010609060101010101" charset="-122"/>
                          <a:cs typeface="Arial" panose="020B0604020202020204" pitchFamily="34" charset="0"/>
                        </a:rPr>
                        <a:t>条全满足）：（</a:t>
                      </a:r>
                      <a:r>
                        <a:rPr lang="en-US" altLang="zh-CN" sz="1100" i="0" baseline="0" dirty="0">
                          <a:latin typeface="楷体" panose="02010609060101010101" charset="-122"/>
                          <a:ea typeface="楷体" panose="02010609060101010101" charset="-122"/>
                          <a:cs typeface="Arial" panose="020B0604020202020204" pitchFamily="34" charset="0"/>
                        </a:rPr>
                        <a:t>1</a:t>
                      </a:r>
                      <a:r>
                        <a:rPr lang="zh-CN" altLang="en-US" sz="1100" i="0" baseline="0" dirty="0">
                          <a:latin typeface="楷体" panose="02010609060101010101" charset="-122"/>
                          <a:ea typeface="楷体" panose="02010609060101010101" charset="-122"/>
                          <a:cs typeface="Arial" panose="020B0604020202020204" pitchFamily="34" charset="0"/>
                        </a:rPr>
                        <a:t>）最近三年研发投入占营业收入比例</a:t>
                      </a:r>
                      <a:r>
                        <a:rPr lang="en-US" altLang="zh-CN" sz="1100" i="0" baseline="0" dirty="0">
                          <a:latin typeface="楷体" panose="02010609060101010101" charset="-122"/>
                          <a:ea typeface="楷体" panose="02010609060101010101" charset="-122"/>
                          <a:cs typeface="Arial" panose="020B0604020202020204" pitchFamily="34" charset="0"/>
                        </a:rPr>
                        <a:t>5</a:t>
                      </a:r>
                      <a:r>
                        <a:rPr lang="zh-CN" altLang="en-US" sz="1100" i="0" baseline="0" dirty="0">
                          <a:latin typeface="楷体" panose="02010609060101010101" charset="-122"/>
                          <a:ea typeface="楷体" panose="02010609060101010101" charset="-122"/>
                          <a:cs typeface="Arial" panose="020B0604020202020204" pitchFamily="34" charset="0"/>
                        </a:rPr>
                        <a:t>％以上，或最近三年研发投入金额累计在</a:t>
                      </a:r>
                      <a:r>
                        <a:rPr lang="en-US" altLang="zh-CN" sz="1100" i="0" baseline="0" dirty="0">
                          <a:latin typeface="楷体" panose="02010609060101010101" charset="-122"/>
                          <a:ea typeface="楷体" panose="02010609060101010101" charset="-122"/>
                          <a:cs typeface="Arial" panose="020B0604020202020204" pitchFamily="34" charset="0"/>
                        </a:rPr>
                        <a:t>6000</a:t>
                      </a:r>
                      <a:r>
                        <a:rPr lang="zh-CN" altLang="en-US" sz="1100" i="0" baseline="0" dirty="0">
                          <a:latin typeface="楷体" panose="02010609060101010101" charset="-122"/>
                          <a:ea typeface="楷体" panose="02010609060101010101" charset="-122"/>
                          <a:cs typeface="Arial" panose="020B0604020202020204" pitchFamily="34" charset="0"/>
                        </a:rPr>
                        <a:t>万元以上；（</a:t>
                      </a:r>
                      <a:r>
                        <a:rPr lang="en-US" altLang="zh-CN" sz="1100" i="0" baseline="0" dirty="0">
                          <a:latin typeface="楷体" panose="02010609060101010101" charset="-122"/>
                          <a:ea typeface="楷体" panose="02010609060101010101" charset="-122"/>
                          <a:cs typeface="Arial" panose="020B0604020202020204" pitchFamily="34" charset="0"/>
                        </a:rPr>
                        <a:t>2</a:t>
                      </a:r>
                      <a:r>
                        <a:rPr lang="zh-CN" altLang="en-US" sz="1100" i="0" baseline="0" dirty="0">
                          <a:latin typeface="楷体" panose="02010609060101010101" charset="-122"/>
                          <a:ea typeface="楷体" panose="02010609060101010101" charset="-122"/>
                          <a:cs typeface="Arial" panose="020B0604020202020204" pitchFamily="34" charset="0"/>
                        </a:rPr>
                        <a:t>）研发人员占当年员工总数的比例不低于</a:t>
                      </a:r>
                      <a:r>
                        <a:rPr lang="en-US" altLang="zh-CN" sz="1100" i="0" baseline="0" dirty="0">
                          <a:latin typeface="楷体" panose="02010609060101010101" charset="-122"/>
                          <a:ea typeface="楷体" panose="02010609060101010101" charset="-122"/>
                          <a:cs typeface="Arial" panose="020B0604020202020204" pitchFamily="34" charset="0"/>
                        </a:rPr>
                        <a:t>10</a:t>
                      </a:r>
                      <a:r>
                        <a:rPr lang="zh-CN" altLang="en-US" sz="1100" i="0" baseline="0" dirty="0">
                          <a:latin typeface="楷体" panose="02010609060101010101" charset="-122"/>
                          <a:ea typeface="楷体" panose="02010609060101010101" charset="-122"/>
                          <a:cs typeface="Arial" panose="020B0604020202020204" pitchFamily="34" charset="0"/>
                        </a:rPr>
                        <a:t>％；（</a:t>
                      </a:r>
                      <a:r>
                        <a:rPr lang="en-US" altLang="zh-CN" sz="1100" i="0" baseline="0" dirty="0">
                          <a:latin typeface="楷体" panose="02010609060101010101" charset="-122"/>
                          <a:ea typeface="楷体" panose="02010609060101010101" charset="-122"/>
                          <a:cs typeface="Arial" panose="020B0604020202020204" pitchFamily="34" charset="0"/>
                        </a:rPr>
                        <a:t>3</a:t>
                      </a:r>
                      <a:r>
                        <a:rPr lang="zh-CN" altLang="en-US" sz="1100" i="0" baseline="0" dirty="0">
                          <a:latin typeface="楷体" panose="02010609060101010101" charset="-122"/>
                          <a:ea typeface="楷体" panose="02010609060101010101" charset="-122"/>
                          <a:cs typeface="Arial" panose="020B0604020202020204" pitchFamily="34" charset="0"/>
                        </a:rPr>
                        <a:t>）应用于公司主营业务的发明专利</a:t>
                      </a:r>
                      <a:r>
                        <a:rPr lang="en-US" altLang="zh-CN" sz="1100" i="0" baseline="0" dirty="0">
                          <a:latin typeface="楷体" panose="02010609060101010101" charset="-122"/>
                          <a:ea typeface="楷体" panose="02010609060101010101" charset="-122"/>
                          <a:cs typeface="Arial" panose="020B0604020202020204" pitchFamily="34" charset="0"/>
                        </a:rPr>
                        <a:t>5</a:t>
                      </a:r>
                      <a:r>
                        <a:rPr lang="zh-CN" altLang="en-US" sz="1100" i="0" baseline="0" dirty="0">
                          <a:latin typeface="楷体" panose="02010609060101010101" charset="-122"/>
                          <a:ea typeface="楷体" panose="02010609060101010101" charset="-122"/>
                          <a:cs typeface="Arial" panose="020B0604020202020204" pitchFamily="34" charset="0"/>
                        </a:rPr>
                        <a:t>项以上；（</a:t>
                      </a:r>
                      <a:r>
                        <a:rPr lang="en-US" altLang="zh-CN" sz="1100" i="0" baseline="0" dirty="0">
                          <a:latin typeface="楷体" panose="02010609060101010101" charset="-122"/>
                          <a:ea typeface="楷体" panose="02010609060101010101" charset="-122"/>
                          <a:cs typeface="Arial" panose="020B0604020202020204" pitchFamily="34" charset="0"/>
                        </a:rPr>
                        <a:t>4</a:t>
                      </a:r>
                      <a:r>
                        <a:rPr lang="zh-CN" altLang="en-US" sz="1100" i="0" baseline="0" dirty="0">
                          <a:latin typeface="楷体" panose="02010609060101010101" charset="-122"/>
                          <a:ea typeface="楷体" panose="02010609060101010101" charset="-122"/>
                          <a:cs typeface="Arial" panose="020B0604020202020204" pitchFamily="34" charset="0"/>
                        </a:rPr>
                        <a:t>）最近三年营业收入复合增长率达到</a:t>
                      </a:r>
                      <a:r>
                        <a:rPr lang="en-US" altLang="zh-CN" sz="1100" i="0" baseline="0" dirty="0">
                          <a:latin typeface="楷体" panose="02010609060101010101" charset="-122"/>
                          <a:ea typeface="楷体" panose="02010609060101010101" charset="-122"/>
                          <a:cs typeface="Arial" panose="020B0604020202020204" pitchFamily="34" charset="0"/>
                        </a:rPr>
                        <a:t>20</a:t>
                      </a:r>
                      <a:r>
                        <a:rPr lang="zh-CN" altLang="en-US" sz="1100" i="0" baseline="0" dirty="0">
                          <a:latin typeface="楷体" panose="02010609060101010101" charset="-122"/>
                          <a:ea typeface="楷体" panose="02010609060101010101" charset="-122"/>
                          <a:cs typeface="Arial" panose="020B0604020202020204" pitchFamily="34" charset="0"/>
                        </a:rPr>
                        <a:t>％，或最近一年营业收入金额达到</a:t>
                      </a:r>
                      <a:r>
                        <a:rPr lang="en-US" altLang="zh-CN" sz="1100" i="0" baseline="0" dirty="0">
                          <a:latin typeface="楷体" panose="02010609060101010101" charset="-122"/>
                          <a:ea typeface="楷体" panose="02010609060101010101" charset="-122"/>
                          <a:cs typeface="Arial" panose="020B0604020202020204" pitchFamily="34" charset="0"/>
                        </a:rPr>
                        <a:t>3</a:t>
                      </a:r>
                      <a:r>
                        <a:rPr lang="zh-CN" altLang="en-US" sz="1100" i="0" baseline="0" dirty="0">
                          <a:latin typeface="楷体" panose="02010609060101010101" charset="-122"/>
                          <a:ea typeface="楷体" panose="02010609060101010101" charset="-122"/>
                          <a:cs typeface="Arial" panose="020B0604020202020204" pitchFamily="34" charset="0"/>
                        </a:rPr>
                        <a:t>亿元。</a:t>
                      </a:r>
                      <a:endParaRPr lang="en-US" altLang="zh-CN" sz="1100" i="0" baseline="0" dirty="0">
                        <a:latin typeface="楷体" panose="02010609060101010101" charset="-122"/>
                        <a:ea typeface="楷体" panose="02010609060101010101" charset="-122"/>
                        <a:cs typeface="Arial" panose="020B0604020202020204" pitchFamily="34" charset="0"/>
                      </a:endParaRPr>
                    </a:p>
                    <a:p>
                      <a:pPr marL="171450" marR="27305" lvl="0" indent="-1714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tab pos="208915" algn="l"/>
                        </a:tabLst>
                        <a:defRPr/>
                      </a:pPr>
                      <a:r>
                        <a:rPr lang="zh-CN" altLang="en-US" sz="1100" i="0" baseline="0" dirty="0">
                          <a:latin typeface="楷体" panose="02010609060101010101" charset="-122"/>
                          <a:ea typeface="楷体" panose="02010609060101010101" charset="-122"/>
                          <a:cs typeface="Arial" panose="020B0604020202020204" pitchFamily="34" charset="0"/>
                        </a:rPr>
                        <a:t>标准二（满足</a:t>
                      </a:r>
                      <a:r>
                        <a:rPr lang="en-US" altLang="zh-CN" sz="1100" i="0" baseline="0" dirty="0">
                          <a:latin typeface="楷体" panose="02010609060101010101" charset="-122"/>
                          <a:ea typeface="楷体" panose="02010609060101010101" charset="-122"/>
                          <a:cs typeface="Arial" panose="020B0604020202020204" pitchFamily="34" charset="0"/>
                        </a:rPr>
                        <a:t>1</a:t>
                      </a:r>
                      <a:r>
                        <a:rPr lang="zh-CN" altLang="en-US" sz="1100" i="0" baseline="0" dirty="0">
                          <a:latin typeface="楷体" panose="02010609060101010101" charset="-122"/>
                          <a:ea typeface="楷体" panose="02010609060101010101" charset="-122"/>
                          <a:cs typeface="Arial" panose="020B0604020202020204" pitchFamily="34" charset="0"/>
                        </a:rPr>
                        <a:t>条即可）：（</a:t>
                      </a:r>
                      <a:r>
                        <a:rPr lang="en-US" altLang="zh-CN" sz="1100" i="0" baseline="0" dirty="0">
                          <a:latin typeface="楷体" panose="02010609060101010101" charset="-122"/>
                          <a:ea typeface="楷体" panose="02010609060101010101" charset="-122"/>
                          <a:cs typeface="Arial" panose="020B0604020202020204" pitchFamily="34" charset="0"/>
                        </a:rPr>
                        <a:t>1</a:t>
                      </a:r>
                      <a:r>
                        <a:rPr lang="zh-CN" altLang="en-US" sz="1100" i="0" baseline="0" dirty="0">
                          <a:latin typeface="楷体" panose="02010609060101010101" charset="-122"/>
                          <a:ea typeface="楷体" panose="02010609060101010101" charset="-122"/>
                          <a:cs typeface="Arial" panose="020B0604020202020204" pitchFamily="34" charset="0"/>
                        </a:rPr>
                        <a:t>）发行人拥有的核心技术经国家主管部门认定具有国际领先、引领作用或者对于国家战略具有重大意义；（</a:t>
                      </a:r>
                      <a:r>
                        <a:rPr lang="en-US" altLang="zh-CN" sz="1100" i="0" baseline="0" dirty="0">
                          <a:latin typeface="楷体" panose="02010609060101010101" charset="-122"/>
                          <a:ea typeface="楷体" panose="02010609060101010101" charset="-122"/>
                          <a:cs typeface="Arial" panose="020B0604020202020204" pitchFamily="34" charset="0"/>
                        </a:rPr>
                        <a:t>2</a:t>
                      </a:r>
                      <a:r>
                        <a:rPr lang="zh-CN" altLang="en-US" sz="1100" i="0" baseline="0" dirty="0">
                          <a:latin typeface="楷体" panose="02010609060101010101" charset="-122"/>
                          <a:ea typeface="楷体" panose="02010609060101010101" charset="-122"/>
                          <a:cs typeface="Arial" panose="020B0604020202020204" pitchFamily="34" charset="0"/>
                        </a:rPr>
                        <a:t>）发行人作为主要参与单位或者发行人的核心技术人员作为主要参与人员，获得国家科技进步奖、国家自然科学奖、国家技术发明奖，并将相关技术运用于公司主营业务；（</a:t>
                      </a:r>
                      <a:r>
                        <a:rPr lang="en-US" altLang="zh-CN" sz="1100" i="0" baseline="0" dirty="0">
                          <a:latin typeface="楷体" panose="02010609060101010101" charset="-122"/>
                          <a:ea typeface="楷体" panose="02010609060101010101" charset="-122"/>
                          <a:cs typeface="Arial" panose="020B0604020202020204" pitchFamily="34" charset="0"/>
                        </a:rPr>
                        <a:t>3</a:t>
                      </a:r>
                      <a:r>
                        <a:rPr lang="zh-CN" altLang="en-US" sz="1100" i="0" baseline="0" dirty="0">
                          <a:latin typeface="楷体" panose="02010609060101010101" charset="-122"/>
                          <a:ea typeface="楷体" panose="02010609060101010101" charset="-122"/>
                          <a:cs typeface="Arial" panose="020B0604020202020204" pitchFamily="34" charset="0"/>
                        </a:rPr>
                        <a:t>）发行人独立或者牵头承担与主营业务和核心技术相关的国家重大科技专项项目；（</a:t>
                      </a:r>
                      <a:r>
                        <a:rPr lang="en-US" altLang="zh-CN" sz="1100" i="0" baseline="0" dirty="0">
                          <a:latin typeface="楷体" panose="02010609060101010101" charset="-122"/>
                          <a:ea typeface="楷体" panose="02010609060101010101" charset="-122"/>
                          <a:cs typeface="Arial" panose="020B0604020202020204" pitchFamily="34" charset="0"/>
                        </a:rPr>
                        <a:t>4</a:t>
                      </a:r>
                      <a:r>
                        <a:rPr lang="zh-CN" altLang="en-US" sz="1100" i="0" baseline="0" dirty="0">
                          <a:latin typeface="楷体" panose="02010609060101010101" charset="-122"/>
                          <a:ea typeface="楷体" panose="02010609060101010101" charset="-122"/>
                          <a:cs typeface="Arial" panose="020B0604020202020204" pitchFamily="34" charset="0"/>
                        </a:rPr>
                        <a:t>）发行人依靠核心技术形成的主要产品（服务），属于国家鼓励、支持和推动的关键设备、关键产品、关键零部件、关键材料等，并实现了进口替代；（</a:t>
                      </a:r>
                      <a:r>
                        <a:rPr lang="en-US" altLang="zh-CN" sz="1100" i="0" baseline="0" dirty="0">
                          <a:latin typeface="楷体" panose="02010609060101010101" charset="-122"/>
                          <a:ea typeface="楷体" panose="02010609060101010101" charset="-122"/>
                          <a:cs typeface="Arial" panose="020B0604020202020204" pitchFamily="34" charset="0"/>
                        </a:rPr>
                        <a:t>5</a:t>
                      </a:r>
                      <a:r>
                        <a:rPr lang="zh-CN" altLang="en-US" sz="1100" i="0" baseline="0" dirty="0">
                          <a:latin typeface="楷体" panose="02010609060101010101" charset="-122"/>
                          <a:ea typeface="楷体" panose="02010609060101010101" charset="-122"/>
                          <a:cs typeface="Arial" panose="020B0604020202020204" pitchFamily="34" charset="0"/>
                        </a:rPr>
                        <a:t>）形成核心技术和应用于主营业务的发明专利（含国防专利）合计</a:t>
                      </a:r>
                      <a:r>
                        <a:rPr lang="en-US" altLang="zh-CN" sz="1100" i="0" baseline="0" dirty="0">
                          <a:latin typeface="楷体" panose="02010609060101010101" charset="-122"/>
                          <a:ea typeface="楷体" panose="02010609060101010101" charset="-122"/>
                          <a:cs typeface="Arial" panose="020B0604020202020204" pitchFamily="34" charset="0"/>
                        </a:rPr>
                        <a:t>50</a:t>
                      </a:r>
                      <a:r>
                        <a:rPr lang="zh-CN" altLang="en-US" sz="1100" i="0" baseline="0" dirty="0">
                          <a:latin typeface="楷体" panose="02010609060101010101" charset="-122"/>
                          <a:ea typeface="楷体" panose="02010609060101010101" charset="-122"/>
                          <a:cs typeface="Arial" panose="020B0604020202020204" pitchFamily="34" charset="0"/>
                        </a:rPr>
                        <a:t>项以上。</a:t>
                      </a:r>
                      <a:endParaRPr lang="zh-CN" altLang="en-US" sz="1100" i="0" baseline="0" dirty="0">
                        <a:latin typeface="楷体" panose="02010609060101010101" charset="-122"/>
                        <a:ea typeface="楷体" panose="02010609060101010101" charset="-122"/>
                        <a:cs typeface="Arial" panose="020B0604020202020204" pitchFamily="34" charset="0"/>
                      </a:endParaRPr>
                    </a:p>
                  </a:txBody>
                  <a:tcPr marL="0" marR="0" marT="105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marR="27305" lvl="0" indent="0" algn="just" defTabSz="914400" rtl="0" eaLnBrk="1" fontAlgn="auto" latinLnBrk="0" hangingPunct="1">
                        <a:lnSpc>
                          <a:spcPct val="100000"/>
                        </a:lnSpc>
                        <a:spcBef>
                          <a:spcPts val="0"/>
                        </a:spcBef>
                        <a:spcAft>
                          <a:spcPts val="0"/>
                        </a:spcAft>
                        <a:buClr>
                          <a:srgbClr val="002060"/>
                        </a:buClr>
                        <a:buSzTx/>
                        <a:buFont typeface="楷体" panose="02010609060101010101" charset="-122"/>
                        <a:buNone/>
                        <a:tabLst>
                          <a:tab pos="208915" algn="l"/>
                        </a:tabLst>
                        <a:defRPr/>
                      </a:pPr>
                      <a:r>
                        <a:rPr lang="zh-CN" altLang="en-US" sz="1100" i="0" baseline="0" dirty="0">
                          <a:latin typeface="楷体" panose="02010609060101010101" charset="-122"/>
                          <a:ea typeface="楷体" panose="02010609060101010101" charset="-122"/>
                          <a:cs typeface="Arial" panose="020B0604020202020204" pitchFamily="34" charset="0"/>
                        </a:rPr>
                        <a:t>满足以下条件之一：</a:t>
                      </a:r>
                      <a:endParaRPr lang="en-US" altLang="zh-CN" sz="1100" i="0" baseline="0" dirty="0">
                        <a:latin typeface="楷体" panose="02010609060101010101" charset="-122"/>
                        <a:ea typeface="楷体" panose="02010609060101010101" charset="-122"/>
                        <a:cs typeface="Arial" panose="020B0604020202020204" pitchFamily="34" charset="0"/>
                      </a:endParaRPr>
                    </a:p>
                    <a:p>
                      <a:pPr marL="0" marR="27305" lvl="0" indent="0" algn="just" defTabSz="914400" rtl="0" eaLnBrk="1" fontAlgn="auto" latinLnBrk="0" hangingPunct="1">
                        <a:lnSpc>
                          <a:spcPct val="100000"/>
                        </a:lnSpc>
                        <a:spcBef>
                          <a:spcPts val="0"/>
                        </a:spcBef>
                        <a:spcAft>
                          <a:spcPts val="0"/>
                        </a:spcAft>
                        <a:buClr>
                          <a:srgbClr val="002060"/>
                        </a:buClr>
                        <a:buSzTx/>
                        <a:buFont typeface="楷体" panose="02010609060101010101" charset="-122"/>
                        <a:buNone/>
                        <a:tabLst>
                          <a:tab pos="208915" algn="l"/>
                        </a:tabLst>
                        <a:defRPr/>
                      </a:pPr>
                      <a:r>
                        <a:rPr lang="zh-CN" altLang="en-US" sz="1100" i="0" baseline="0" dirty="0">
                          <a:latin typeface="楷体" panose="02010609060101010101" charset="-122"/>
                          <a:ea typeface="楷体" panose="02010609060101010101" charset="-122"/>
                          <a:cs typeface="Arial" panose="020B0604020202020204" pitchFamily="34" charset="0"/>
                        </a:rPr>
                        <a:t>（一）最近三年研发投入复合增长率不低于</a:t>
                      </a:r>
                      <a:r>
                        <a:rPr lang="en-US" altLang="zh-CN" sz="1100" i="0" baseline="0" dirty="0">
                          <a:latin typeface="楷体" panose="02010609060101010101" charset="-122"/>
                          <a:ea typeface="楷体" panose="02010609060101010101" charset="-122"/>
                          <a:cs typeface="Arial" panose="020B0604020202020204" pitchFamily="34" charset="0"/>
                        </a:rPr>
                        <a:t>15%</a:t>
                      </a:r>
                      <a:r>
                        <a:rPr lang="zh-CN" altLang="en-US" sz="1100" i="0" baseline="0" dirty="0">
                          <a:latin typeface="楷体" panose="02010609060101010101" charset="-122"/>
                          <a:ea typeface="楷体" panose="02010609060101010101" charset="-122"/>
                          <a:cs typeface="Arial" panose="020B0604020202020204" pitchFamily="34" charset="0"/>
                        </a:rPr>
                        <a:t>，最近一年研发投入金额不低于</a:t>
                      </a:r>
                      <a:r>
                        <a:rPr lang="en-US" altLang="zh-CN" sz="1100" i="0" baseline="0" dirty="0">
                          <a:latin typeface="楷体" panose="02010609060101010101" charset="-122"/>
                          <a:ea typeface="楷体" panose="02010609060101010101" charset="-122"/>
                          <a:cs typeface="Arial" panose="020B0604020202020204" pitchFamily="34" charset="0"/>
                        </a:rPr>
                        <a:t>1000</a:t>
                      </a:r>
                      <a:r>
                        <a:rPr lang="zh-CN" altLang="en-US" sz="1100" i="0" baseline="0" dirty="0">
                          <a:latin typeface="楷体" panose="02010609060101010101" charset="-122"/>
                          <a:ea typeface="楷体" panose="02010609060101010101" charset="-122"/>
                          <a:cs typeface="Arial" panose="020B0604020202020204" pitchFamily="34" charset="0"/>
                        </a:rPr>
                        <a:t>万元，且最近三年营业收入复合增长率不低于</a:t>
                      </a:r>
                      <a:r>
                        <a:rPr lang="en-US" altLang="zh-CN" sz="1100" i="0" baseline="0" dirty="0">
                          <a:latin typeface="楷体" panose="02010609060101010101" charset="-122"/>
                          <a:ea typeface="楷体" panose="02010609060101010101" charset="-122"/>
                          <a:cs typeface="Arial" panose="020B0604020202020204" pitchFamily="34" charset="0"/>
                        </a:rPr>
                        <a:t>20%</a:t>
                      </a:r>
                      <a:r>
                        <a:rPr lang="zh-CN" altLang="en-US" sz="1100" i="0" baseline="0" dirty="0">
                          <a:latin typeface="楷体" panose="02010609060101010101" charset="-122"/>
                          <a:ea typeface="楷体" panose="02010609060101010101" charset="-122"/>
                          <a:cs typeface="Arial" panose="020B0604020202020204" pitchFamily="34" charset="0"/>
                        </a:rPr>
                        <a:t>；</a:t>
                      </a:r>
                      <a:endParaRPr lang="zh-CN" altLang="en-US" sz="1100" i="0" baseline="0" dirty="0">
                        <a:latin typeface="楷体" panose="02010609060101010101" charset="-122"/>
                        <a:ea typeface="楷体" panose="02010609060101010101" charset="-122"/>
                        <a:cs typeface="Arial" panose="020B0604020202020204" pitchFamily="34" charset="0"/>
                      </a:endParaRPr>
                    </a:p>
                    <a:p>
                      <a:pPr marL="0" marR="27305" lvl="0" indent="0" algn="just" defTabSz="914400" rtl="0" eaLnBrk="1" fontAlgn="auto" latinLnBrk="0" hangingPunct="1">
                        <a:lnSpc>
                          <a:spcPct val="100000"/>
                        </a:lnSpc>
                        <a:spcBef>
                          <a:spcPts val="0"/>
                        </a:spcBef>
                        <a:spcAft>
                          <a:spcPts val="0"/>
                        </a:spcAft>
                        <a:buClr>
                          <a:srgbClr val="002060"/>
                        </a:buClr>
                        <a:buSzTx/>
                        <a:buFont typeface="楷体" panose="02010609060101010101" charset="-122"/>
                        <a:buNone/>
                        <a:tabLst>
                          <a:tab pos="208915" algn="l"/>
                        </a:tabLst>
                        <a:defRPr/>
                      </a:pPr>
                      <a:r>
                        <a:rPr lang="zh-CN" altLang="en-US" sz="1100" i="0" baseline="0" dirty="0">
                          <a:latin typeface="楷体" panose="02010609060101010101" charset="-122"/>
                          <a:ea typeface="楷体" panose="02010609060101010101" charset="-122"/>
                          <a:cs typeface="Arial" panose="020B0604020202020204" pitchFamily="34" charset="0"/>
                        </a:rPr>
                        <a:t>（二）最近三年累计研发投入金额不低于</a:t>
                      </a:r>
                      <a:r>
                        <a:rPr lang="en-US" altLang="zh-CN" sz="1100" i="0" baseline="0" dirty="0">
                          <a:latin typeface="楷体" panose="02010609060101010101" charset="-122"/>
                          <a:ea typeface="楷体" panose="02010609060101010101" charset="-122"/>
                          <a:cs typeface="Arial" panose="020B0604020202020204" pitchFamily="34" charset="0"/>
                        </a:rPr>
                        <a:t>5000</a:t>
                      </a:r>
                      <a:r>
                        <a:rPr lang="zh-CN" altLang="en-US" sz="1100" i="0" baseline="0" dirty="0">
                          <a:latin typeface="楷体" panose="02010609060101010101" charset="-122"/>
                          <a:ea typeface="楷体" panose="02010609060101010101" charset="-122"/>
                          <a:cs typeface="Arial" panose="020B0604020202020204" pitchFamily="34" charset="0"/>
                        </a:rPr>
                        <a:t>万元，且最近三年营业收入复合增长率不低于</a:t>
                      </a:r>
                      <a:r>
                        <a:rPr lang="en-US" altLang="zh-CN" sz="1100" i="0" baseline="0" dirty="0">
                          <a:latin typeface="楷体" panose="02010609060101010101" charset="-122"/>
                          <a:ea typeface="楷体" panose="02010609060101010101" charset="-122"/>
                          <a:cs typeface="Arial" panose="020B0604020202020204" pitchFamily="34" charset="0"/>
                        </a:rPr>
                        <a:t>20%</a:t>
                      </a:r>
                      <a:r>
                        <a:rPr lang="zh-CN" altLang="en-US" sz="1100" i="0" baseline="0" dirty="0">
                          <a:latin typeface="楷体" panose="02010609060101010101" charset="-122"/>
                          <a:ea typeface="楷体" panose="02010609060101010101" charset="-122"/>
                          <a:cs typeface="Arial" panose="020B0604020202020204" pitchFamily="34" charset="0"/>
                        </a:rPr>
                        <a:t>；</a:t>
                      </a:r>
                      <a:endParaRPr lang="en-US" altLang="zh-CN" sz="1100" i="0" baseline="0" dirty="0">
                        <a:latin typeface="楷体" panose="02010609060101010101" charset="-122"/>
                        <a:ea typeface="楷体" panose="02010609060101010101" charset="-122"/>
                        <a:cs typeface="Arial" panose="020B0604020202020204" pitchFamily="34" charset="0"/>
                      </a:endParaRPr>
                    </a:p>
                    <a:p>
                      <a:pPr marL="0" marR="27305" lvl="0" indent="0" algn="just" defTabSz="914400" rtl="0" eaLnBrk="1" fontAlgn="auto" latinLnBrk="0" hangingPunct="1">
                        <a:lnSpc>
                          <a:spcPct val="100000"/>
                        </a:lnSpc>
                        <a:spcBef>
                          <a:spcPts val="0"/>
                        </a:spcBef>
                        <a:spcAft>
                          <a:spcPts val="0"/>
                        </a:spcAft>
                        <a:buClr>
                          <a:srgbClr val="002060"/>
                        </a:buClr>
                        <a:buSzTx/>
                        <a:buFont typeface="楷体" panose="02010609060101010101" charset="-122"/>
                        <a:buNone/>
                        <a:tabLst>
                          <a:tab pos="208915" algn="l"/>
                        </a:tabLst>
                        <a:defRPr/>
                      </a:pPr>
                      <a:r>
                        <a:rPr lang="zh-CN" altLang="en-US" sz="1100" i="0" baseline="0" dirty="0">
                          <a:latin typeface="楷体" panose="02010609060101010101" charset="-122"/>
                          <a:ea typeface="楷体" panose="02010609060101010101" charset="-122"/>
                          <a:cs typeface="Arial" panose="020B0604020202020204" pitchFamily="34" charset="0"/>
                        </a:rPr>
                        <a:t>（三）属于制造业优化升级、现代服务业或者数字经济等现代产业体系领域，且最近三年营业收入复合增长率不低于</a:t>
                      </a:r>
                      <a:r>
                        <a:rPr lang="en-US" altLang="zh-CN" sz="1100" i="0" baseline="0" dirty="0">
                          <a:latin typeface="楷体" panose="02010609060101010101" charset="-122"/>
                          <a:ea typeface="楷体" panose="02010609060101010101" charset="-122"/>
                          <a:cs typeface="Arial" panose="020B0604020202020204" pitchFamily="34" charset="0"/>
                        </a:rPr>
                        <a:t>30%</a:t>
                      </a:r>
                      <a:r>
                        <a:rPr lang="zh-CN" altLang="en-US" sz="1100" i="0" baseline="0" dirty="0">
                          <a:latin typeface="楷体" panose="02010609060101010101" charset="-122"/>
                          <a:ea typeface="楷体" panose="02010609060101010101" charset="-122"/>
                          <a:cs typeface="Arial" panose="020B0604020202020204" pitchFamily="34" charset="0"/>
                        </a:rPr>
                        <a:t>。</a:t>
                      </a:r>
                      <a:endParaRPr lang="zh-CN" altLang="en-US" sz="1100" i="0" baseline="0" dirty="0">
                        <a:latin typeface="楷体" panose="02010609060101010101" charset="-122"/>
                        <a:ea typeface="楷体" panose="02010609060101010101" charset="-122"/>
                        <a:cs typeface="Arial" panose="020B0604020202020204" pitchFamily="34" charset="0"/>
                      </a:endParaRPr>
                    </a:p>
                    <a:p>
                      <a:pPr marL="0" marR="27305" lvl="0" indent="0" algn="just" defTabSz="914400" rtl="0" eaLnBrk="1" fontAlgn="auto" latinLnBrk="0" hangingPunct="1">
                        <a:lnSpc>
                          <a:spcPct val="100000"/>
                        </a:lnSpc>
                        <a:spcBef>
                          <a:spcPts val="0"/>
                        </a:spcBef>
                        <a:spcAft>
                          <a:spcPts val="0"/>
                        </a:spcAft>
                        <a:buClr>
                          <a:srgbClr val="002060"/>
                        </a:buClr>
                        <a:buSzTx/>
                        <a:buFont typeface="楷体" panose="02010609060101010101" charset="-122"/>
                        <a:buNone/>
                        <a:tabLst>
                          <a:tab pos="208915" algn="l"/>
                        </a:tabLst>
                        <a:defRPr/>
                      </a:pPr>
                      <a:r>
                        <a:rPr lang="zh-CN" altLang="en-US" sz="1100" i="0" baseline="0" dirty="0">
                          <a:latin typeface="楷体" panose="02010609060101010101" charset="-122"/>
                          <a:ea typeface="楷体" panose="02010609060101010101" charset="-122"/>
                          <a:cs typeface="Arial" panose="020B0604020202020204" pitchFamily="34" charset="0"/>
                        </a:rPr>
                        <a:t>最近一年营业收入金额达到</a:t>
                      </a:r>
                      <a:r>
                        <a:rPr lang="en-US" altLang="zh-CN" sz="1100" i="0" baseline="0" dirty="0">
                          <a:latin typeface="楷体" panose="02010609060101010101" charset="-122"/>
                          <a:ea typeface="楷体" panose="02010609060101010101" charset="-122"/>
                          <a:cs typeface="Arial" panose="020B0604020202020204" pitchFamily="34" charset="0"/>
                        </a:rPr>
                        <a:t>3</a:t>
                      </a:r>
                      <a:r>
                        <a:rPr lang="zh-CN" altLang="en-US" sz="1100" i="0" baseline="0" dirty="0">
                          <a:latin typeface="楷体" panose="02010609060101010101" charset="-122"/>
                          <a:ea typeface="楷体" panose="02010609060101010101" charset="-122"/>
                          <a:cs typeface="Arial" panose="020B0604020202020204" pitchFamily="34" charset="0"/>
                        </a:rPr>
                        <a:t>亿元的企业，或者按照</a:t>
                      </a:r>
                      <a:r>
                        <a:rPr lang="en-US" altLang="zh-CN" sz="1100" i="0" baseline="0" dirty="0">
                          <a:latin typeface="楷体" panose="02010609060101010101" charset="-122"/>
                          <a:ea typeface="楷体" panose="02010609060101010101" charset="-122"/>
                          <a:cs typeface="Arial" panose="020B0604020202020204" pitchFamily="34" charset="0"/>
                        </a:rPr>
                        <a:t>《</a:t>
                      </a:r>
                      <a:r>
                        <a:rPr lang="zh-CN" altLang="en-US" sz="1100" i="0" baseline="0" dirty="0">
                          <a:latin typeface="楷体" panose="02010609060101010101" charset="-122"/>
                          <a:ea typeface="楷体" panose="02010609060101010101" charset="-122"/>
                          <a:cs typeface="Arial" panose="020B0604020202020204" pitchFamily="34" charset="0"/>
                        </a:rPr>
                        <a:t>关于开展创新企业境内发行股票或存托凭证试点的若干意见</a:t>
                      </a:r>
                      <a:r>
                        <a:rPr lang="en-US" altLang="zh-CN" sz="1100" i="0" baseline="0" dirty="0">
                          <a:latin typeface="楷体" panose="02010609060101010101" charset="-122"/>
                          <a:ea typeface="楷体" panose="02010609060101010101" charset="-122"/>
                          <a:cs typeface="Arial" panose="020B0604020202020204" pitchFamily="34" charset="0"/>
                        </a:rPr>
                        <a:t>》</a:t>
                      </a:r>
                      <a:r>
                        <a:rPr lang="zh-CN" altLang="en-US" sz="1100" i="0" baseline="0" dirty="0">
                          <a:latin typeface="楷体" panose="02010609060101010101" charset="-122"/>
                          <a:ea typeface="楷体" panose="02010609060101010101" charset="-122"/>
                          <a:cs typeface="Arial" panose="020B0604020202020204" pitchFamily="34" charset="0"/>
                        </a:rPr>
                        <a:t>等相关规则申报创业板的已境外上市红筹企业，不适用前款规定的营业收入复合增长率要求。</a:t>
                      </a:r>
                      <a:endParaRPr lang="zh-CN" altLang="en-US" sz="1100" i="0" baseline="0" dirty="0">
                        <a:latin typeface="楷体" panose="02010609060101010101" charset="-122"/>
                        <a:ea typeface="楷体" panose="02010609060101010101" charset="-122"/>
                        <a:cs typeface="Arial" panose="020B0604020202020204" pitchFamily="34" charset="0"/>
                      </a:endParaRPr>
                    </a:p>
                  </a:txBody>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marR="27305" lvl="0" indent="0" algn="just" defTabSz="914400" rtl="0" eaLnBrk="1" fontAlgn="auto" latinLnBrk="0" hangingPunct="1">
                        <a:lnSpc>
                          <a:spcPct val="100000"/>
                        </a:lnSpc>
                        <a:spcBef>
                          <a:spcPts val="0"/>
                        </a:spcBef>
                        <a:spcAft>
                          <a:spcPts val="0"/>
                        </a:spcAft>
                        <a:buClr>
                          <a:srgbClr val="002060"/>
                        </a:buClr>
                        <a:buSzTx/>
                        <a:buFont typeface="楷体" panose="02010609060101010101" charset="-122"/>
                        <a:buNone/>
                        <a:tabLst>
                          <a:tab pos="208915" algn="l"/>
                        </a:tabLst>
                        <a:defRPr/>
                      </a:pPr>
                      <a:endParaRPr lang="zh-CN" altLang="en-US" sz="1100" i="0" baseline="0" dirty="0">
                        <a:latin typeface="楷体" panose="02010609060101010101" charset="-122"/>
                        <a:ea typeface="楷体" panose="02010609060101010101" charset="-122"/>
                        <a:cs typeface="Arial" panose="020B0604020202020204" pitchFamily="34" charset="0"/>
                      </a:endParaRPr>
                    </a:p>
                  </a:txBody>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321095">
                <a:tc>
                  <a:txBody>
                    <a:bodyPr/>
                    <a:lstStyle/>
                    <a:p>
                      <a:pPr marL="0" indent="0" algn="ctr">
                        <a:lnSpc>
                          <a:spcPct val="100000"/>
                        </a:lnSpc>
                        <a:spcBef>
                          <a:spcPts val="0"/>
                        </a:spcBef>
                      </a:pPr>
                      <a:r>
                        <a:rPr lang="zh-CN" altLang="en-US" sz="1100" b="1" i="0" kern="1200" spc="-10" baseline="0" dirty="0">
                          <a:solidFill>
                            <a:schemeClr val="tx1"/>
                          </a:solidFill>
                          <a:latin typeface="楷体" panose="02010609060101010101" charset="-122"/>
                          <a:ea typeface="楷体" panose="02010609060101010101" charset="-122"/>
                          <a:cs typeface="Arial" panose="020B0604020202020204" pitchFamily="34" charset="0"/>
                        </a:rPr>
                        <a:t>持续经营</a:t>
                      </a:r>
                      <a:endParaRPr sz="1100" b="1" i="0" kern="1200" spc="-1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4">
                  <a:txBody>
                    <a:bodyPr/>
                    <a:lstStyle/>
                    <a:p>
                      <a:pPr marL="0" indent="0" algn="ctr">
                        <a:lnSpc>
                          <a:spcPct val="100000"/>
                        </a:lnSpc>
                        <a:spcBef>
                          <a:spcPts val="0"/>
                        </a:spcBef>
                      </a:pPr>
                      <a:r>
                        <a:rPr lang="zh-CN" altLang="en-US" sz="1100" i="0" baseline="0" dirty="0">
                          <a:latin typeface="楷体" panose="02010609060101010101" charset="-122"/>
                          <a:ea typeface="楷体" panose="02010609060101010101" charset="-122"/>
                          <a:cs typeface="Arial" panose="020B0604020202020204" pitchFamily="34" charset="0"/>
                        </a:rPr>
                        <a:t>依法设立且持续经营三年以上的股份有限公司，具备健全且运行良好的组织机构</a:t>
                      </a:r>
                      <a:endParaRPr lang="zh-CN" altLang="en-US" sz="11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cPr marL="0" marR="0" marT="105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04800">
                <a:tc>
                  <a:txBody>
                    <a:bodyPr/>
                    <a:lstStyle/>
                    <a:p>
                      <a:pPr marL="0" indent="0" algn="ctr">
                        <a:lnSpc>
                          <a:spcPct val="100000"/>
                        </a:lnSpc>
                        <a:spcBef>
                          <a:spcPts val="0"/>
                        </a:spcBef>
                      </a:pPr>
                      <a:r>
                        <a:rPr lang="zh-CN" altLang="en-US" sz="1100" b="1" i="0" kern="1200" spc="-10" baseline="0" dirty="0">
                          <a:solidFill>
                            <a:schemeClr val="tx1"/>
                          </a:solidFill>
                          <a:latin typeface="楷体" panose="02010609060101010101" charset="-122"/>
                          <a:ea typeface="楷体" panose="02010609060101010101" charset="-122"/>
                          <a:cs typeface="Arial" panose="020B0604020202020204" pitchFamily="34" charset="0"/>
                        </a:rPr>
                        <a:t>会计基础</a:t>
                      </a:r>
                      <a:endParaRPr sz="1100" b="1" i="0" kern="1200" spc="-1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gridSpan="4">
                  <a:txBody>
                    <a:bodyPr/>
                    <a:lstStyle/>
                    <a:p>
                      <a:pPr marL="0" indent="0" algn="ctr">
                        <a:lnSpc>
                          <a:spcPct val="100000"/>
                        </a:lnSpc>
                        <a:spcBef>
                          <a:spcPts val="0"/>
                        </a:spcBef>
                      </a:pPr>
                      <a:r>
                        <a:rPr lang="zh-CN" altLang="en-US" sz="1100" i="0" baseline="0" dirty="0">
                          <a:latin typeface="楷体" panose="02010609060101010101" charset="-122"/>
                          <a:ea typeface="楷体" panose="02010609060101010101" charset="-122"/>
                          <a:cs typeface="Arial" panose="020B0604020202020204" pitchFamily="34" charset="0"/>
                        </a:rPr>
                        <a:t>会计基础工作规范，最近三年审计报告无保留意见，内控制度健全有效，被出具无保留结论的内部控制鉴证报告</a:t>
                      </a:r>
                      <a:endParaRPr lang="zh-CN" altLang="en-US" sz="11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cPr marL="0" marR="0" marT="105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272177">
                <a:tc>
                  <a:txBody>
                    <a:bodyPr/>
                    <a:lstStyle/>
                    <a:p>
                      <a:pPr marL="0" indent="0" algn="ctr">
                        <a:lnSpc>
                          <a:spcPct val="100000"/>
                        </a:lnSpc>
                        <a:spcBef>
                          <a:spcPts val="0"/>
                        </a:spcBef>
                      </a:pPr>
                      <a:r>
                        <a:rPr lang="zh-CN" altLang="en-US" sz="1100" b="1" i="0" kern="1200" spc="-10" baseline="0" dirty="0">
                          <a:solidFill>
                            <a:schemeClr val="tx1"/>
                          </a:solidFill>
                          <a:latin typeface="楷体" panose="02010609060101010101" charset="-122"/>
                          <a:ea typeface="楷体" panose="02010609060101010101" charset="-122"/>
                          <a:cs typeface="Arial" panose="020B0604020202020204" pitchFamily="34" charset="0"/>
                        </a:rPr>
                        <a:t>独立性</a:t>
                      </a:r>
                      <a:endParaRPr sz="1100" b="1" i="0" kern="1200" spc="-1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4">
                  <a:txBody>
                    <a:bodyPr/>
                    <a:lstStyle/>
                    <a:p>
                      <a:pPr marL="0" indent="0" algn="ctr">
                        <a:lnSpc>
                          <a:spcPct val="100000"/>
                        </a:lnSpc>
                        <a:spcBef>
                          <a:spcPts val="0"/>
                        </a:spcBef>
                      </a:pPr>
                      <a:r>
                        <a:rPr lang="zh-CN" altLang="en-US" sz="1100" i="0" baseline="0" dirty="0">
                          <a:latin typeface="楷体" panose="02010609060101010101" charset="-122"/>
                          <a:ea typeface="楷体" panose="02010609060101010101" charset="-122"/>
                          <a:cs typeface="Arial" panose="020B0604020202020204" pitchFamily="34" charset="0"/>
                        </a:rPr>
                        <a:t>股权清晰，业务完整并具有直接面向市场独立持续经营的能力</a:t>
                      </a:r>
                      <a:endParaRPr lang="zh-CN" altLang="en-US" sz="11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cPr marL="0" marR="0" marT="105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44894">
                <a:tc>
                  <a:txBody>
                    <a:bodyPr/>
                    <a:lstStyle/>
                    <a:p>
                      <a:pPr marL="0" indent="0" algn="ctr">
                        <a:lnSpc>
                          <a:spcPct val="100000"/>
                        </a:lnSpc>
                        <a:spcBef>
                          <a:spcPts val="0"/>
                        </a:spcBef>
                      </a:pPr>
                      <a:r>
                        <a:rPr lang="zh-CN" altLang="en-US" sz="1100" b="1" i="0" kern="1200" spc="-10" baseline="0" dirty="0">
                          <a:solidFill>
                            <a:schemeClr val="tx1"/>
                          </a:solidFill>
                          <a:latin typeface="楷体" panose="02010609060101010101" charset="-122"/>
                          <a:ea typeface="楷体" panose="02010609060101010101" charset="-122"/>
                          <a:cs typeface="Arial" panose="020B0604020202020204" pitchFamily="34" charset="0"/>
                        </a:rPr>
                        <a:t>合规性</a:t>
                      </a:r>
                      <a:endParaRPr sz="1100" b="1" i="0" kern="1200" spc="-1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gridSpan="4">
                  <a:txBody>
                    <a:bodyPr/>
                    <a:lstStyle/>
                    <a:p>
                      <a:pPr marL="0" indent="0" algn="ctr">
                        <a:lnSpc>
                          <a:spcPct val="100000"/>
                        </a:lnSpc>
                        <a:spcBef>
                          <a:spcPts val="0"/>
                        </a:spcBef>
                      </a:pPr>
                      <a:r>
                        <a:rPr lang="zh-CN" altLang="en-US" sz="1100" i="0" baseline="0" dirty="0">
                          <a:latin typeface="楷体" panose="02010609060101010101" charset="-122"/>
                          <a:ea typeface="楷体" panose="02010609060101010101" charset="-122"/>
                          <a:cs typeface="Arial" panose="020B0604020202020204" pitchFamily="34" charset="0"/>
                        </a:rPr>
                        <a:t>生产经营合法合规，相关主体不存在相关的违法违规记录</a:t>
                      </a:r>
                      <a:endParaRPr lang="zh-CN" altLang="en-US" sz="11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cPr marL="0" marR="0" marT="105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90"/>
          <p:cNvPicPr>
            <a:picLocks noChangeAspect="1"/>
          </p:cNvPicPr>
          <p:nvPr/>
        </p:nvPicPr>
        <p:blipFill>
          <a:blip r:embed="rId1"/>
          <a:stretch>
            <a:fillRect/>
          </a:stretch>
        </p:blipFill>
        <p:spPr>
          <a:xfrm rot="21600000">
            <a:off x="8836155" y="6109715"/>
            <a:ext cx="2712719" cy="748284"/>
          </a:xfrm>
          <a:prstGeom prst="rect">
            <a:avLst/>
          </a:prstGeom>
        </p:spPr>
      </p:pic>
      <p:sp>
        <p:nvSpPr>
          <p:cNvPr id="398" name="textbox 398"/>
          <p:cNvSpPr/>
          <p:nvPr/>
        </p:nvSpPr>
        <p:spPr>
          <a:xfrm>
            <a:off x="228166" y="307160"/>
            <a:ext cx="4187825"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4</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全面注册制后各板块发行条件比较</a:t>
            </a:r>
            <a:endParaRPr lang="en-US" altLang="en-US" sz="2000" dirty="0"/>
          </a:p>
        </p:txBody>
      </p:sp>
      <p:pic>
        <p:nvPicPr>
          <p:cNvPr id="404" name="picture 404"/>
          <p:cNvPicPr>
            <a:picLocks noChangeAspect="1"/>
          </p:cNvPicPr>
          <p:nvPr/>
        </p:nvPicPr>
        <p:blipFill>
          <a:blip r:embed="rId2"/>
          <a:stretch>
            <a:fillRect/>
          </a:stretch>
        </p:blipFill>
        <p:spPr>
          <a:xfrm rot="21600000">
            <a:off x="220739" y="665265"/>
            <a:ext cx="11406619" cy="66052"/>
          </a:xfrm>
          <a:prstGeom prst="rect">
            <a:avLst/>
          </a:prstGeom>
        </p:spPr>
      </p:pic>
      <p:sp>
        <p:nvSpPr>
          <p:cNvPr id="414" name="textbox 414"/>
          <p:cNvSpPr/>
          <p:nvPr/>
        </p:nvSpPr>
        <p:spPr>
          <a:xfrm>
            <a:off x="11740710" y="6538413"/>
            <a:ext cx="150495" cy="1479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0000"/>
              </a:lnSpc>
            </a:pPr>
            <a:r>
              <a:rPr sz="1000" b="1" kern="0" spc="-20" dirty="0">
                <a:solidFill>
                  <a:srgbClr val="7F7F7F">
                    <a:alpha val="100000"/>
                  </a:srgbClr>
                </a:solidFill>
                <a:latin typeface="Times New Roman" panose="02020603050405020304"/>
                <a:ea typeface="Times New Roman" panose="02020603050405020304"/>
                <a:cs typeface="Times New Roman" panose="02020603050405020304"/>
              </a:rPr>
              <a:t>1</a:t>
            </a:r>
            <a:r>
              <a:rPr lang="en-US" sz="1000" b="1" kern="0" spc="-20" dirty="0">
                <a:solidFill>
                  <a:srgbClr val="7F7F7F">
                    <a:alpha val="100000"/>
                  </a:srgbClr>
                </a:solidFill>
                <a:latin typeface="Times New Roman" panose="02020603050405020304"/>
                <a:ea typeface="Times New Roman" panose="02020603050405020304"/>
                <a:cs typeface="Times New Roman" panose="02020603050405020304"/>
              </a:rPr>
              <a:t>4</a:t>
            </a:r>
            <a:endParaRPr lang="en-US" altLang="en-US" sz="1000" dirty="0"/>
          </a:p>
        </p:txBody>
      </p:sp>
      <p:graphicFrame>
        <p:nvGraphicFramePr>
          <p:cNvPr id="2" name="表格 1"/>
          <p:cNvGraphicFramePr>
            <a:graphicFrameLocks noGrp="1"/>
          </p:cNvGraphicFramePr>
          <p:nvPr/>
        </p:nvGraphicFramePr>
        <p:xfrm>
          <a:off x="342899" y="813198"/>
          <a:ext cx="11406619" cy="5186003"/>
        </p:xfrm>
        <a:graphic>
          <a:graphicData uri="http://schemas.openxmlformats.org/drawingml/2006/table">
            <a:tbl>
              <a:tblPr firstRow="1" bandRow="1">
                <a:tableStyleId>{2D5ABB26-0587-4C30-8999-92F81FD0307C}</a:tableStyleId>
              </a:tblPr>
              <a:tblGrid>
                <a:gridCol w="832758"/>
                <a:gridCol w="2280557"/>
                <a:gridCol w="3233057"/>
                <a:gridCol w="2541815"/>
                <a:gridCol w="2518432"/>
              </a:tblGrid>
              <a:tr h="264856">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项目</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kern="1200" dirty="0">
                          <a:solidFill>
                            <a:srgbClr val="FFFFFF"/>
                          </a:solidFill>
                          <a:latin typeface="楷体" panose="02010609060101010101" charset="-122"/>
                          <a:ea typeface="楷体" panose="02010609060101010101" charset="-122"/>
                          <a:cs typeface="Arial" panose="020B0604020202020204" pitchFamily="34" charset="0"/>
                        </a:rPr>
                        <a:t>主板</a:t>
                      </a:r>
                      <a:endParaRPr sz="1100" b="1" i="0" kern="1200" dirty="0">
                        <a:solidFill>
                          <a:srgbClr val="FFFFFF"/>
                        </a:solidFill>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sz="1100" b="1" i="0" dirty="0" err="1">
                          <a:solidFill>
                            <a:srgbClr val="FFFFFF"/>
                          </a:solidFill>
                          <a:latin typeface="楷体" panose="02010609060101010101" charset="-122"/>
                          <a:ea typeface="楷体" panose="02010609060101010101" charset="-122"/>
                          <a:cs typeface="Arial" panose="020B0604020202020204" pitchFamily="34" charset="0"/>
                        </a:rPr>
                        <a:t>科创板</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sz="1100" b="1" i="0" dirty="0" err="1">
                          <a:solidFill>
                            <a:srgbClr val="FFFFFF"/>
                          </a:solidFill>
                          <a:latin typeface="楷体" panose="02010609060101010101" charset="-122"/>
                          <a:ea typeface="楷体" panose="02010609060101010101" charset="-122"/>
                          <a:cs typeface="Arial" panose="020B0604020202020204" pitchFamily="34" charset="0"/>
                        </a:rPr>
                        <a:t>创业板</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kern="1200" dirty="0">
                          <a:solidFill>
                            <a:srgbClr val="FFFFFF"/>
                          </a:solidFill>
                          <a:latin typeface="楷体" panose="02010609060101010101" charset="-122"/>
                          <a:ea typeface="楷体" panose="02010609060101010101" charset="-122"/>
                          <a:cs typeface="Arial" panose="020B0604020202020204" pitchFamily="34" charset="0"/>
                        </a:rPr>
                        <a:t>北交所</a:t>
                      </a:r>
                      <a:endParaRPr sz="1100" b="1" i="0" kern="1200" dirty="0">
                        <a:solidFill>
                          <a:srgbClr val="FFFFFF"/>
                        </a:solidFill>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r>
              <a:tr h="582017">
                <a:tc>
                  <a:txBody>
                    <a:bodyPr/>
                    <a:lstStyle/>
                    <a:p>
                      <a:r>
                        <a:rPr lang="zh-CN" altLang="en-US" sz="1200" b="1" i="0" kern="1200" baseline="0" dirty="0">
                          <a:solidFill>
                            <a:schemeClr val="tx1"/>
                          </a:solidFill>
                          <a:latin typeface="楷体" panose="02010609060101010101" charset="-122"/>
                          <a:ea typeface="楷体" panose="02010609060101010101" charset="-122"/>
                          <a:cs typeface="Arial" panose="020B0604020202020204" pitchFamily="34" charset="0"/>
                        </a:rPr>
                        <a:t>控制权稳定性</a:t>
                      </a:r>
                      <a:endParaRPr lang="zh-CN" altLang="en-US" sz="1200" b="1" i="0" kern="120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最近三年实际控制人没有发生变更</a:t>
                      </a: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最近两年实际控制人没有发生变更</a:t>
                      </a: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algn="ct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301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80358">
                <a:tc>
                  <a:txBody>
                    <a:bodyPr/>
                    <a:lstStyle/>
                    <a:p>
                      <a:pPr marL="0" indent="0" algn="ctr">
                        <a:lnSpc>
                          <a:spcPct val="100000"/>
                        </a:lnSpc>
                        <a:spcBef>
                          <a:spcPts val="0"/>
                        </a:spcBef>
                      </a:pPr>
                      <a:r>
                        <a:rPr lang="zh-CN" altLang="en-US" sz="1200" b="1" i="0" baseline="0" dirty="0">
                          <a:latin typeface="楷体" panose="02010609060101010101" charset="-122"/>
                          <a:ea typeface="楷体" panose="02010609060101010101" charset="-122"/>
                          <a:cs typeface="Arial" panose="020B0604020202020204" pitchFamily="34" charset="0"/>
                        </a:rPr>
                        <a:t>主营业务和管理层稳定性</a:t>
                      </a:r>
                      <a:endParaRPr sz="1200" b="1"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just">
                        <a:lnSpc>
                          <a:spcPct val="100000"/>
                        </a:lnSpc>
                        <a:spcBef>
                          <a:spcPts val="0"/>
                        </a:spcBef>
                      </a:pPr>
                      <a:r>
                        <a:rPr lang="zh-CN" altLang="en-US" sz="1200" i="0" baseline="0" dirty="0">
                          <a:latin typeface="楷体" panose="02010609060101010101" charset="-122"/>
                          <a:ea typeface="楷体" panose="02010609060101010101" charset="-122"/>
                          <a:cs typeface="Arial" panose="020B0604020202020204" pitchFamily="34" charset="0"/>
                        </a:rPr>
                        <a:t>最近三年内主营业务和董事、高级管理人员均没有发生重大不利变化</a:t>
                      </a:r>
                      <a:endParaRPr lang="zh-CN" altLang="en-US" sz="12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gridSpan="3">
                  <a:txBody>
                    <a:bodyPr/>
                    <a:lstStyle/>
                    <a:p>
                      <a:pPr marL="0" marR="27305" indent="0" algn="ctr">
                        <a:lnSpc>
                          <a:spcPct val="100000"/>
                        </a:lnSpc>
                        <a:spcBef>
                          <a:spcPts val="0"/>
                        </a:spcBef>
                        <a:buClr>
                          <a:srgbClr val="002060"/>
                        </a:buClr>
                        <a:buFont typeface="楷体" panose="02010609060101010101" charset="-122"/>
                        <a:buNone/>
                        <a:tabLst>
                          <a:tab pos="208915" algn="l"/>
                        </a:tabLst>
                      </a:pPr>
                      <a:r>
                        <a:rPr lang="zh-CN" altLang="en-US" sz="1200" i="0" dirty="0">
                          <a:latin typeface="楷体" panose="02010609060101010101" charset="-122"/>
                          <a:ea typeface="楷体" panose="02010609060101010101" charset="-122"/>
                          <a:cs typeface="Arial" panose="020B0604020202020204" pitchFamily="34" charset="0"/>
                        </a:rPr>
                        <a:t>最近两年内主营业高级管理人员均没有发生重大不利变化务和董事</a:t>
                      </a:r>
                      <a:endParaRPr lang="en-US" altLang="zh-CN" sz="1200" i="0" dirty="0">
                        <a:latin typeface="楷体" panose="02010609060101010101" charset="-122"/>
                        <a:ea typeface="楷体" panose="02010609060101010101" charset="-122"/>
                        <a:cs typeface="Arial" panose="020B0604020202020204" pitchFamily="34" charset="0"/>
                      </a:endParaRPr>
                    </a:p>
                    <a:p>
                      <a:pPr marL="0" marR="27305" indent="0" algn="ctr">
                        <a:lnSpc>
                          <a:spcPct val="100000"/>
                        </a:lnSpc>
                        <a:spcBef>
                          <a:spcPts val="0"/>
                        </a:spcBef>
                        <a:buClr>
                          <a:srgbClr val="002060"/>
                        </a:buClr>
                        <a:buFont typeface="楷体" panose="02010609060101010101" charset="-122"/>
                        <a:buNone/>
                        <a:tabLst>
                          <a:tab pos="208915" algn="l"/>
                        </a:tabLst>
                      </a:pPr>
                      <a:r>
                        <a:rPr lang="zh-CN" altLang="en-US" sz="1200" i="0" dirty="0">
                          <a:solidFill>
                            <a:srgbClr val="FF0000"/>
                          </a:solidFill>
                          <a:latin typeface="楷体" panose="02010609060101010101" charset="-122"/>
                          <a:ea typeface="楷体" panose="02010609060101010101" charset="-122"/>
                          <a:cs typeface="Arial" panose="020B0604020202020204" pitchFamily="34" charset="0"/>
                        </a:rPr>
                        <a:t>科创板还要求核心技术人员没有重大不利变化</a:t>
                      </a:r>
                      <a:endParaRPr sz="1200" i="0" dirty="0">
                        <a:solidFill>
                          <a:srgbClr val="FF0000"/>
                        </a:solidFill>
                        <a:latin typeface="楷体" panose="02010609060101010101" charset="-122"/>
                        <a:ea typeface="楷体" panose="02010609060101010101" charset="-122"/>
                        <a:cs typeface="Arial" panose="020B0604020202020204" pitchFamily="34" charset="0"/>
                      </a:endParaRPr>
                    </a:p>
                  </a:txBody>
                  <a:tcPr marL="0" marR="0" marT="1301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26946">
                <a:tc>
                  <a:txBody>
                    <a:bodyPr/>
                    <a:lstStyle/>
                    <a:p>
                      <a:pPr marL="0" indent="0">
                        <a:lnSpc>
                          <a:spcPct val="100000"/>
                        </a:lnSpc>
                        <a:spcBef>
                          <a:spcPts val="0"/>
                        </a:spcBef>
                      </a:pPr>
                      <a:endParaRPr sz="1200" i="0" baseline="0" dirty="0">
                        <a:latin typeface="楷体" panose="02010609060101010101" charset="-122"/>
                        <a:ea typeface="楷体" panose="02010609060101010101" charset="-122"/>
                        <a:cs typeface="Arial" panose="020B0604020202020204" pitchFamily="34" charset="0"/>
                      </a:endParaRPr>
                    </a:p>
                    <a:p>
                      <a:pPr marL="0" indent="0" algn="ctr">
                        <a:lnSpc>
                          <a:spcPct val="100000"/>
                        </a:lnSpc>
                        <a:spcBef>
                          <a:spcPts val="0"/>
                        </a:spcBef>
                      </a:pPr>
                      <a:r>
                        <a:rPr lang="zh-CN" altLang="en-US" sz="1200" b="1" i="0" spc="0" baseline="0" dirty="0">
                          <a:latin typeface="楷体" panose="02010609060101010101" charset="-122"/>
                          <a:ea typeface="楷体" panose="02010609060101010101" charset="-122"/>
                          <a:cs typeface="Arial" panose="020B0604020202020204" pitchFamily="34" charset="0"/>
                        </a:rPr>
                        <a:t>财务</a:t>
                      </a:r>
                      <a:r>
                        <a:rPr sz="1200" b="1" i="0" spc="0" baseline="0" dirty="0" err="1">
                          <a:latin typeface="楷体" panose="02010609060101010101" charset="-122"/>
                          <a:ea typeface="楷体" panose="02010609060101010101" charset="-122"/>
                          <a:cs typeface="Arial" panose="020B0604020202020204" pitchFamily="34" charset="0"/>
                        </a:rPr>
                        <a:t>条件</a:t>
                      </a:r>
                      <a:endParaRPr sz="12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just">
                        <a:lnSpc>
                          <a:spcPct val="100000"/>
                        </a:lnSpc>
                        <a:spcBef>
                          <a:spcPts val="0"/>
                        </a:spcBef>
                        <a:buClr>
                          <a:srgbClr val="FF0000"/>
                        </a:buClr>
                        <a:buFont typeface="Wingdings" panose="05000000000000000000" pitchFamily="2" charset="2"/>
                        <a:buChar char="Ø"/>
                      </a:pPr>
                      <a:r>
                        <a:rPr lang="zh-CN" altLang="en-US" sz="1200" i="0" baseline="0" dirty="0">
                          <a:latin typeface="楷体" panose="02010609060101010101" charset="-122"/>
                          <a:ea typeface="楷体" panose="02010609060101010101" charset="-122"/>
                          <a:cs typeface="Arial" panose="020B0604020202020204" pitchFamily="34" charset="0"/>
                        </a:rPr>
                        <a:t>标准一：三年净利润</a:t>
                      </a:r>
                      <a:r>
                        <a:rPr lang="en-US" altLang="zh-CN" sz="1200" i="0" baseline="0" dirty="0">
                          <a:latin typeface="楷体" panose="02010609060101010101" charset="-122"/>
                          <a:ea typeface="楷体" panose="02010609060101010101" charset="-122"/>
                          <a:cs typeface="Arial" panose="020B0604020202020204" pitchFamily="34" charset="0"/>
                        </a:rPr>
                        <a:t>&gt;0</a:t>
                      </a:r>
                      <a:r>
                        <a:rPr lang="zh-CN" altLang="en-US" sz="1200" i="0" baseline="0" dirty="0">
                          <a:latin typeface="楷体" panose="02010609060101010101" charset="-122"/>
                          <a:ea typeface="楷体" panose="02010609060101010101" charset="-122"/>
                          <a:cs typeface="Arial" panose="020B0604020202020204" pitchFamily="34" charset="0"/>
                        </a:rPr>
                        <a:t>，三年累计净利涧≥</a:t>
                      </a:r>
                      <a:r>
                        <a:rPr lang="en-US" altLang="zh-CN" sz="1200" i="0" baseline="0" dirty="0">
                          <a:latin typeface="楷体" panose="02010609060101010101" charset="-122"/>
                          <a:ea typeface="楷体" panose="02010609060101010101" charset="-122"/>
                          <a:cs typeface="Arial" panose="020B0604020202020204" pitchFamily="34" charset="0"/>
                        </a:rPr>
                        <a:t>1.5</a:t>
                      </a:r>
                      <a:r>
                        <a:rPr lang="zh-CN" altLang="en-US" sz="1200" i="0" baseline="0" dirty="0">
                          <a:latin typeface="楷体" panose="02010609060101010101" charset="-122"/>
                          <a:ea typeface="楷体" panose="02010609060101010101" charset="-122"/>
                          <a:cs typeface="Arial" panose="020B0604020202020204" pitchFamily="34" charset="0"/>
                        </a:rPr>
                        <a:t>亿元，最近</a:t>
                      </a:r>
                      <a:r>
                        <a:rPr lang="en-US" altLang="zh-CN" sz="1200" i="0" baseline="0" dirty="0">
                          <a:latin typeface="楷体" panose="02010609060101010101" charset="-122"/>
                          <a:ea typeface="楷体" panose="02010609060101010101" charset="-122"/>
                          <a:cs typeface="Arial" panose="020B0604020202020204" pitchFamily="34" charset="0"/>
                        </a:rPr>
                        <a:t>1</a:t>
                      </a:r>
                      <a:r>
                        <a:rPr lang="zh-CN" altLang="en-US" sz="1200" i="0" baseline="0" dirty="0">
                          <a:latin typeface="楷体" panose="02010609060101010101" charset="-122"/>
                          <a:ea typeface="楷体" panose="02010609060101010101" charset="-122"/>
                          <a:cs typeface="Arial" panose="020B0604020202020204" pitchFamily="34" charset="0"/>
                        </a:rPr>
                        <a:t>年净利润≥</a:t>
                      </a:r>
                      <a:r>
                        <a:rPr lang="en-US" altLang="zh-CN" sz="1200" i="0" baseline="0" dirty="0">
                          <a:latin typeface="楷体" panose="02010609060101010101" charset="-122"/>
                          <a:ea typeface="楷体" panose="02010609060101010101" charset="-122"/>
                          <a:cs typeface="Arial" panose="020B0604020202020204" pitchFamily="34" charset="0"/>
                        </a:rPr>
                        <a:t>6000</a:t>
                      </a:r>
                      <a:r>
                        <a:rPr lang="zh-CN" altLang="en-US" sz="1200" i="0" baseline="0" dirty="0">
                          <a:latin typeface="楷体" panose="02010609060101010101" charset="-122"/>
                          <a:ea typeface="楷体" panose="02010609060101010101" charset="-122"/>
                          <a:cs typeface="Arial" panose="020B0604020202020204" pitchFamily="34" charset="0"/>
                        </a:rPr>
                        <a:t>万元，最近三年经营现金流净额累计≥</a:t>
                      </a:r>
                      <a:r>
                        <a:rPr lang="en-US" altLang="zh-CN" sz="1200" i="0" baseline="0" dirty="0">
                          <a:latin typeface="楷体" panose="02010609060101010101" charset="-122"/>
                          <a:ea typeface="楷体" panose="02010609060101010101" charset="-122"/>
                          <a:cs typeface="Arial" panose="020B0604020202020204" pitchFamily="34" charset="0"/>
                        </a:rPr>
                        <a:t>1</a:t>
                      </a:r>
                      <a:r>
                        <a:rPr lang="zh-CN" altLang="en-US" sz="1200" i="0" baseline="0" dirty="0">
                          <a:latin typeface="楷体" panose="02010609060101010101" charset="-122"/>
                          <a:ea typeface="楷体" panose="02010609060101010101" charset="-122"/>
                          <a:cs typeface="Arial" panose="020B0604020202020204" pitchFamily="34" charset="0"/>
                        </a:rPr>
                        <a:t>亿元或营业收入累计≥</a:t>
                      </a:r>
                      <a:r>
                        <a:rPr lang="en-US" altLang="zh-CN" sz="1200" i="0" baseline="0" dirty="0">
                          <a:latin typeface="楷体" panose="02010609060101010101" charset="-122"/>
                          <a:ea typeface="楷体" panose="02010609060101010101" charset="-122"/>
                          <a:cs typeface="Arial" panose="020B0604020202020204" pitchFamily="34" charset="0"/>
                        </a:rPr>
                        <a:t>10</a:t>
                      </a:r>
                      <a:r>
                        <a:rPr lang="zh-CN" altLang="en-US" sz="1200" i="0" baseline="0" dirty="0">
                          <a:latin typeface="楷体" panose="02010609060101010101" charset="-122"/>
                          <a:ea typeface="楷体" panose="02010609060101010101" charset="-122"/>
                          <a:cs typeface="Arial" panose="020B0604020202020204" pitchFamily="34" charset="0"/>
                        </a:rPr>
                        <a:t>亿元</a:t>
                      </a:r>
                      <a:endParaRPr lang="en-US" altLang="zh-CN" sz="1200" i="0" baseline="0" dirty="0">
                        <a:latin typeface="楷体" panose="02010609060101010101" charset="-122"/>
                        <a:ea typeface="楷体" panose="02010609060101010101" charset="-122"/>
                        <a:cs typeface="Arial" panose="020B0604020202020204" pitchFamily="34" charset="0"/>
                      </a:endParaRPr>
                    </a:p>
                    <a:p>
                      <a:pPr marL="171450" indent="-171450" algn="just">
                        <a:lnSpc>
                          <a:spcPct val="100000"/>
                        </a:lnSpc>
                        <a:spcBef>
                          <a:spcPts val="0"/>
                        </a:spcBef>
                        <a:buClr>
                          <a:srgbClr val="FF0000"/>
                        </a:buClr>
                        <a:buFont typeface="Wingdings" panose="05000000000000000000" pitchFamily="2" charset="2"/>
                        <a:buChar char="Ø"/>
                      </a:pPr>
                      <a:endParaRPr lang="zh-CN" altLang="en-US" sz="1200" i="0" baseline="0" dirty="0">
                        <a:latin typeface="楷体" panose="02010609060101010101" charset="-122"/>
                        <a:ea typeface="楷体" panose="02010609060101010101" charset="-122"/>
                        <a:cs typeface="Arial" panose="020B0604020202020204" pitchFamily="34" charset="0"/>
                      </a:endParaRPr>
                    </a:p>
                    <a:p>
                      <a:pPr marL="171450" indent="-171450" algn="just">
                        <a:lnSpc>
                          <a:spcPct val="100000"/>
                        </a:lnSpc>
                        <a:spcBef>
                          <a:spcPts val="0"/>
                        </a:spcBef>
                        <a:buClr>
                          <a:srgbClr val="FF0000"/>
                        </a:buClr>
                        <a:buFont typeface="Wingdings" panose="05000000000000000000" pitchFamily="2" charset="2"/>
                        <a:buChar char="Ø"/>
                      </a:pPr>
                      <a:r>
                        <a:rPr lang="zh-CN" altLang="en-US" sz="1200" i="0" baseline="0" dirty="0">
                          <a:latin typeface="楷体" panose="02010609060101010101" charset="-122"/>
                          <a:ea typeface="楷体" panose="02010609060101010101" charset="-122"/>
                          <a:cs typeface="Arial" panose="020B0604020202020204" pitchFamily="34" charset="0"/>
                        </a:rPr>
                        <a:t>标准二：市值≥</a:t>
                      </a:r>
                      <a:r>
                        <a:rPr lang="en-US" altLang="zh-CN" sz="1200" i="0" baseline="0" dirty="0">
                          <a:latin typeface="楷体" panose="02010609060101010101" charset="-122"/>
                          <a:ea typeface="楷体" panose="02010609060101010101" charset="-122"/>
                          <a:cs typeface="Arial" panose="020B0604020202020204" pitchFamily="34" charset="0"/>
                        </a:rPr>
                        <a:t>50</a:t>
                      </a:r>
                      <a:r>
                        <a:rPr lang="zh-CN" altLang="en-US" sz="1200" i="0" baseline="0" dirty="0">
                          <a:latin typeface="楷体" panose="02010609060101010101" charset="-122"/>
                          <a:ea typeface="楷体" panose="02010609060101010101" charset="-122"/>
                          <a:cs typeface="Arial" panose="020B0604020202020204" pitchFamily="34" charset="0"/>
                        </a:rPr>
                        <a:t>亿，最近</a:t>
                      </a:r>
                      <a:r>
                        <a:rPr lang="en-US" altLang="zh-CN" sz="1200" i="0" baseline="0" dirty="0">
                          <a:latin typeface="楷体" panose="02010609060101010101" charset="-122"/>
                          <a:ea typeface="楷体" panose="02010609060101010101" charset="-122"/>
                          <a:cs typeface="Arial" panose="020B0604020202020204" pitchFamily="34" charset="0"/>
                        </a:rPr>
                        <a:t>1</a:t>
                      </a:r>
                      <a:r>
                        <a:rPr lang="zh-CN" altLang="en-US" sz="1200" i="0" baseline="0" dirty="0">
                          <a:latin typeface="楷体" panose="02010609060101010101" charset="-122"/>
                          <a:ea typeface="楷体" panose="02010609060101010101" charset="-122"/>
                          <a:cs typeface="Arial" panose="020B0604020202020204" pitchFamily="34" charset="0"/>
                        </a:rPr>
                        <a:t>年净利润为正，最近</a:t>
                      </a:r>
                      <a:r>
                        <a:rPr lang="en-US" altLang="zh-CN" sz="1200" i="0" baseline="0" dirty="0">
                          <a:latin typeface="楷体" panose="02010609060101010101" charset="-122"/>
                          <a:ea typeface="楷体" panose="02010609060101010101" charset="-122"/>
                          <a:cs typeface="Arial" panose="020B0604020202020204" pitchFamily="34" charset="0"/>
                        </a:rPr>
                        <a:t>1</a:t>
                      </a:r>
                      <a:r>
                        <a:rPr lang="zh-CN" altLang="en-US" sz="1200" i="0" baseline="0" dirty="0">
                          <a:latin typeface="楷体" panose="02010609060101010101" charset="-122"/>
                          <a:ea typeface="楷体" panose="02010609060101010101" charset="-122"/>
                          <a:cs typeface="Arial" panose="020B0604020202020204" pitchFamily="34" charset="0"/>
                        </a:rPr>
                        <a:t>年营业收入≥</a:t>
                      </a:r>
                      <a:r>
                        <a:rPr lang="en-US" altLang="zh-CN" sz="1200" i="0" baseline="0" dirty="0">
                          <a:latin typeface="楷体" panose="02010609060101010101" charset="-122"/>
                          <a:ea typeface="楷体" panose="02010609060101010101" charset="-122"/>
                          <a:cs typeface="Arial" panose="020B0604020202020204" pitchFamily="34" charset="0"/>
                        </a:rPr>
                        <a:t>6</a:t>
                      </a:r>
                      <a:r>
                        <a:rPr lang="zh-CN" altLang="en-US" sz="1200" i="0" baseline="0" dirty="0">
                          <a:latin typeface="楷体" panose="02010609060101010101" charset="-122"/>
                          <a:ea typeface="楷体" panose="02010609060101010101" charset="-122"/>
                          <a:cs typeface="Arial" panose="020B0604020202020204" pitchFamily="34" charset="0"/>
                        </a:rPr>
                        <a:t>亿元，最近三年经营活动现金流净额≥</a:t>
                      </a:r>
                      <a:r>
                        <a:rPr lang="en-US" altLang="zh-CN" sz="1200" i="0" baseline="0" dirty="0">
                          <a:latin typeface="楷体" panose="02010609060101010101" charset="-122"/>
                          <a:ea typeface="楷体" panose="02010609060101010101" charset="-122"/>
                          <a:cs typeface="Arial" panose="020B0604020202020204" pitchFamily="34" charset="0"/>
                        </a:rPr>
                        <a:t>1.5</a:t>
                      </a:r>
                      <a:r>
                        <a:rPr lang="zh-CN" altLang="en-US" sz="1200" i="0" baseline="0" dirty="0">
                          <a:latin typeface="楷体" panose="02010609060101010101" charset="-122"/>
                          <a:ea typeface="楷体" panose="02010609060101010101" charset="-122"/>
                          <a:cs typeface="Arial" panose="020B0604020202020204" pitchFamily="34" charset="0"/>
                        </a:rPr>
                        <a:t>亿元</a:t>
                      </a:r>
                      <a:endParaRPr lang="zh-CN" altLang="en-US" sz="1200" i="0" baseline="0" dirty="0">
                        <a:latin typeface="楷体" panose="02010609060101010101" charset="-122"/>
                        <a:ea typeface="楷体" panose="02010609060101010101" charset="-122"/>
                        <a:cs typeface="Arial" panose="020B0604020202020204" pitchFamily="34" charset="0"/>
                      </a:endParaRPr>
                    </a:p>
                    <a:p>
                      <a:pPr marL="171450" indent="-171450" algn="just">
                        <a:lnSpc>
                          <a:spcPct val="100000"/>
                        </a:lnSpc>
                        <a:spcBef>
                          <a:spcPts val="0"/>
                        </a:spcBef>
                        <a:buClr>
                          <a:srgbClr val="FF0000"/>
                        </a:buClr>
                        <a:buFont typeface="Wingdings" panose="05000000000000000000" pitchFamily="2" charset="2"/>
                        <a:buChar char="Ø"/>
                      </a:pPr>
                      <a:endParaRPr lang="zh-CN" altLang="en-US" sz="1200" i="0" baseline="0" dirty="0">
                        <a:latin typeface="楷体" panose="02010609060101010101" charset="-122"/>
                        <a:ea typeface="楷体" panose="02010609060101010101" charset="-122"/>
                        <a:cs typeface="Arial" panose="020B0604020202020204" pitchFamily="34" charset="0"/>
                      </a:endParaRPr>
                    </a:p>
                    <a:p>
                      <a:pPr marL="171450" indent="-171450" algn="just">
                        <a:lnSpc>
                          <a:spcPct val="100000"/>
                        </a:lnSpc>
                        <a:spcBef>
                          <a:spcPts val="0"/>
                        </a:spcBef>
                        <a:buClr>
                          <a:srgbClr val="FF0000"/>
                        </a:buClr>
                        <a:buFont typeface="Wingdings" panose="05000000000000000000" pitchFamily="2" charset="2"/>
                        <a:buChar char="Ø"/>
                      </a:pPr>
                      <a:r>
                        <a:rPr lang="zh-CN" altLang="en-US" sz="1200" i="0" baseline="0" dirty="0">
                          <a:latin typeface="楷体" panose="02010609060101010101" charset="-122"/>
                          <a:ea typeface="楷体" panose="02010609060101010101" charset="-122"/>
                          <a:cs typeface="Arial" panose="020B0604020202020204" pitchFamily="34" charset="0"/>
                        </a:rPr>
                        <a:t>标准三：市值≥</a:t>
                      </a:r>
                      <a:r>
                        <a:rPr lang="en-US" altLang="zh-CN" sz="1200" i="0" baseline="0" dirty="0">
                          <a:latin typeface="楷体" panose="02010609060101010101" charset="-122"/>
                          <a:ea typeface="楷体" panose="02010609060101010101" charset="-122"/>
                          <a:cs typeface="Arial" panose="020B0604020202020204" pitchFamily="34" charset="0"/>
                        </a:rPr>
                        <a:t>80</a:t>
                      </a:r>
                      <a:r>
                        <a:rPr lang="zh-CN" altLang="en-US" sz="1200" i="0" baseline="0" dirty="0">
                          <a:latin typeface="楷体" panose="02010609060101010101" charset="-122"/>
                          <a:ea typeface="楷体" panose="02010609060101010101" charset="-122"/>
                          <a:cs typeface="Arial" panose="020B0604020202020204" pitchFamily="34" charset="0"/>
                        </a:rPr>
                        <a:t>亿元，最近</a:t>
                      </a:r>
                      <a:r>
                        <a:rPr lang="en-US" altLang="zh-CN" sz="1200" i="0" baseline="0" dirty="0">
                          <a:latin typeface="楷体" panose="02010609060101010101" charset="-122"/>
                          <a:ea typeface="楷体" panose="02010609060101010101" charset="-122"/>
                          <a:cs typeface="Arial" panose="020B0604020202020204" pitchFamily="34" charset="0"/>
                        </a:rPr>
                        <a:t>1</a:t>
                      </a:r>
                      <a:r>
                        <a:rPr lang="zh-CN" altLang="en-US" sz="1200" i="0" baseline="0" dirty="0">
                          <a:latin typeface="楷体" panose="02010609060101010101" charset="-122"/>
                          <a:ea typeface="楷体" panose="02010609060101010101" charset="-122"/>
                          <a:cs typeface="Arial" panose="020B0604020202020204" pitchFamily="34" charset="0"/>
                        </a:rPr>
                        <a:t>年净利润为正，最近</a:t>
                      </a:r>
                      <a:r>
                        <a:rPr lang="en-US" altLang="zh-CN" sz="1200" i="0" baseline="0" dirty="0">
                          <a:latin typeface="楷体" panose="02010609060101010101" charset="-122"/>
                          <a:ea typeface="楷体" panose="02010609060101010101" charset="-122"/>
                          <a:cs typeface="Arial" panose="020B0604020202020204" pitchFamily="34" charset="0"/>
                        </a:rPr>
                        <a:t>1</a:t>
                      </a:r>
                      <a:r>
                        <a:rPr lang="zh-CN" altLang="en-US" sz="1200" i="0" baseline="0" dirty="0">
                          <a:latin typeface="楷体" panose="02010609060101010101" charset="-122"/>
                          <a:ea typeface="楷体" panose="02010609060101010101" charset="-122"/>
                          <a:cs typeface="Arial" panose="020B0604020202020204" pitchFamily="34" charset="0"/>
                        </a:rPr>
                        <a:t>年营业收入不低于</a:t>
                      </a:r>
                      <a:r>
                        <a:rPr lang="en-US" altLang="zh-CN" sz="1200" i="0" baseline="0" dirty="0">
                          <a:latin typeface="楷体" panose="02010609060101010101" charset="-122"/>
                          <a:ea typeface="楷体" panose="02010609060101010101" charset="-122"/>
                          <a:cs typeface="Arial" panose="020B0604020202020204" pitchFamily="34" charset="0"/>
                        </a:rPr>
                        <a:t>8</a:t>
                      </a:r>
                      <a:r>
                        <a:rPr lang="zh-CN" altLang="en-US" sz="1200" i="0" baseline="0" dirty="0">
                          <a:latin typeface="楷体" panose="02010609060101010101" charset="-122"/>
                          <a:ea typeface="楷体" panose="02010609060101010101" charset="-122"/>
                          <a:cs typeface="Arial" panose="020B0604020202020204" pitchFamily="34" charset="0"/>
                        </a:rPr>
                        <a:t>亿元</a:t>
                      </a:r>
                      <a:endParaRPr lang="zh-CN" altLang="en-US" sz="1200" i="0" baseline="0" dirty="0">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标准一：市值</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亿，两年盈利≥</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5000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万，或者一年盈利且收入≥</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标准二：市值</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15</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亿，营业收入≥</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2</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亿，且三年研发投入占比≥</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15%</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标准三：市值</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20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亿元，营业收入≥</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3</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亿元，且三年现金流量≥</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标准四：市值</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30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亿元，营业收入≥</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3</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标准五：市值</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40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亿元，已取得阶段性成果累并获得知名投资机构投资</a:t>
                      </a:r>
                      <a:endParaRPr sz="1200" i="0" kern="120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301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标准一：两年盈利，且累计净利润≥</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5,000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万元</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标准二：预计市值≥</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亿元，最近一年净利涧为正且收入≥</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标准三：预计市值≥</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50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亿元，且最近一年营业收入≥</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3</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a:t>
                      </a:r>
                      <a:endParaRPr sz="1200" i="0" kern="120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标准一：预计市值不低于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2</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亿元，最近两年净利润均不低于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1500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万元且加权平均净资产收益率平均不低于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8%</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，或者最近一年净利涧不低于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2500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万元且加权平均净资产收益率不低于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8%</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标准二：预计市值不低于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4</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亿元，最近两年营业收入平均不低于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亿元，且最近一年管业收入增长率不低于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30%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，最近一年经营活动产生的现金流量净额为正：</a:t>
                      </a:r>
                      <a:endPar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标准三：预计市值不低于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8</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亿元，最近一年有营业收入不低于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2</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亿元，最近两年研发投入合计占最近两年营业收入合计比例不低于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8%</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a:t>
                      </a:r>
                      <a:endPar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endParaRPr>
                    </a:p>
                    <a:p>
                      <a:pPr marL="171450" marR="27305" indent="-171450" algn="just" defTabSz="914400" rtl="0" eaLnBrk="1" latinLnBrk="0" hangingPunct="1">
                        <a:lnSpc>
                          <a:spcPct val="100000"/>
                        </a:lnSpc>
                        <a:spcBef>
                          <a:spcPts val="0"/>
                        </a:spcBef>
                        <a:buClr>
                          <a:srgbClr val="FF0000"/>
                        </a:buClr>
                        <a:buFont typeface="Wingdings" panose="05000000000000000000" pitchFamily="2" charset="2"/>
                        <a:buChar char="Ø"/>
                        <a:tabLst>
                          <a:tab pos="208915" algn="l"/>
                        </a:tabLst>
                      </a:pP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标准四：预计市值不低于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15</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亿元，最近两年研发投入合计不低于</a:t>
                      </a:r>
                      <a:r>
                        <a:rPr lang="en-US" altLang="zh-CN" sz="1200" i="0" kern="1200" baseline="0" dirty="0">
                          <a:solidFill>
                            <a:schemeClr val="tx1"/>
                          </a:solidFill>
                          <a:latin typeface="楷体" panose="02010609060101010101" charset="-122"/>
                          <a:ea typeface="楷体" panose="02010609060101010101" charset="-122"/>
                          <a:cs typeface="Arial" panose="020B0604020202020204" pitchFamily="34" charset="0"/>
                        </a:rPr>
                        <a:t>5000</a:t>
                      </a:r>
                      <a:r>
                        <a:rPr lang="zh-CN" altLang="en-US" sz="1200" i="0" kern="1200" baseline="0" dirty="0">
                          <a:solidFill>
                            <a:schemeClr val="tx1"/>
                          </a:solidFill>
                          <a:latin typeface="楷体" panose="02010609060101010101" charset="-122"/>
                          <a:ea typeface="楷体" panose="02010609060101010101" charset="-122"/>
                          <a:cs typeface="Arial" panose="020B0604020202020204" pitchFamily="34" charset="0"/>
                        </a:rPr>
                        <a:t>万元。</a:t>
                      </a:r>
                      <a:endParaRPr sz="1200" i="0" kern="1200" baseline="0" dirty="0">
                        <a:solidFill>
                          <a:schemeClr val="tx1"/>
                        </a:solidFill>
                        <a:latin typeface="楷体" panose="02010609060101010101" charset="-122"/>
                        <a:ea typeface="楷体" panose="02010609060101010101" charset="-122"/>
                        <a:cs typeface="Arial" panose="020B0604020202020204" pitchFamily="34" charset="0"/>
                      </a:endParaRPr>
                    </a:p>
                  </a:txBody>
                  <a:tcPr marL="0" marR="0" marT="117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extbox 462"/>
          <p:cNvSpPr/>
          <p:nvPr/>
        </p:nvSpPr>
        <p:spPr>
          <a:xfrm>
            <a:off x="2477722" y="1734036"/>
            <a:ext cx="8447405" cy="738505"/>
          </a:xfrm>
          <a:prstGeom prst="rect">
            <a:avLst/>
          </a:prstGeom>
          <a:solidFill>
            <a:srgbClr val="EBEBEB"/>
          </a:solidFill>
        </p:spPr>
        <p:txBody>
          <a:bodyPr vert="horz" wrap="square" lIns="0" tIns="0" rIns="0" bIns="0"/>
          <a:lstStyle/>
          <a:p>
            <a:pPr algn="l" rtl="0" eaLnBrk="0">
              <a:lnSpc>
                <a:spcPct val="110000"/>
              </a:lnSpc>
            </a:pPr>
            <a:endParaRPr lang="en-US" altLang="en-US" sz="700" dirty="0"/>
          </a:p>
          <a:p>
            <a:pPr marL="86360" eaLnBrk="0">
              <a:lnSpc>
                <a:spcPct val="84000"/>
              </a:lnSpc>
              <a:spcBef>
                <a:spcPts val="5"/>
              </a:spcBef>
            </a:pPr>
            <a:r>
              <a:rPr sz="900" kern="0" spc="-20" dirty="0">
                <a:solidFill>
                  <a:srgbClr val="000000">
                    <a:alpha val="100000"/>
                  </a:srgbClr>
                </a:solidFill>
                <a:latin typeface="Wingdings" panose="05000000000000000000"/>
                <a:ea typeface="Wingdings" panose="05000000000000000000"/>
                <a:cs typeface="Wingdings" panose="05000000000000000000"/>
              </a:rPr>
              <a:t>.</a:t>
            </a:r>
            <a:r>
              <a:rPr sz="12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交易所通过问询等方式开展发行上市审核工作，形成发行人是</a:t>
            </a:r>
            <a:r>
              <a:rPr sz="1200" kern="0" spc="-3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否符合发行条件和信息披露要求的审核意见</a:t>
            </a:r>
            <a:endParaRPr lang="en-US" altLang="en-US" sz="1200" dirty="0"/>
          </a:p>
          <a:p>
            <a:pPr algn="l" rtl="0" eaLnBrk="0">
              <a:lnSpc>
                <a:spcPct val="100000"/>
              </a:lnSpc>
            </a:pPr>
            <a:endParaRPr lang="en-US" altLang="en-US" sz="400" dirty="0"/>
          </a:p>
          <a:p>
            <a:pPr marL="265430" indent="-179070" eaLnBrk="0">
              <a:lnSpc>
                <a:spcPct val="103000"/>
              </a:lnSpc>
              <a:spcBef>
                <a:spcPts val="5"/>
              </a:spcBef>
            </a:pPr>
            <a:r>
              <a:rPr sz="900" kern="0" spc="-31" dirty="0">
                <a:solidFill>
                  <a:srgbClr val="000000">
                    <a:alpha val="100000"/>
                  </a:srgbClr>
                </a:solidFill>
                <a:latin typeface="Wingdings" panose="05000000000000000000"/>
                <a:ea typeface="Wingdings" panose="05000000000000000000"/>
                <a:cs typeface="Wingdings" panose="05000000000000000000"/>
              </a:rPr>
              <a:t>.</a:t>
            </a:r>
            <a:r>
              <a:rPr sz="1200" u="sng" kern="0" spc="-31" dirty="0">
                <a:ln w="4358"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发现重大敏感事项、重大无先例情况、重大舆情、重大违法线索及时向中国证监会请示</a:t>
            </a:r>
            <a:r>
              <a:rPr sz="1200" u="sng" kern="0" spc="-40" dirty="0">
                <a:ln w="4358"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报告，证监会同步关注发行人是</a:t>
            </a:r>
            <a:r>
              <a:rPr sz="1200" u="sng" kern="0" spc="-11" dirty="0">
                <a:ln w="4358"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否符合国家产业政策</a:t>
            </a:r>
            <a:r>
              <a:rPr sz="1200" u="sng" kern="0" spc="-20" dirty="0">
                <a:ln w="4358"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、是否符合板块定位</a:t>
            </a:r>
            <a:endParaRPr lang="en-US" altLang="en-US" sz="1200" dirty="0"/>
          </a:p>
        </p:txBody>
      </p:sp>
      <p:graphicFrame>
        <p:nvGraphicFramePr>
          <p:cNvPr id="464" name="table 464"/>
          <p:cNvGraphicFramePr>
            <a:graphicFrameLocks noGrp="1"/>
          </p:cNvGraphicFramePr>
          <p:nvPr/>
        </p:nvGraphicFramePr>
        <p:xfrm>
          <a:off x="2477722" y="2682763"/>
          <a:ext cx="8486775" cy="614679"/>
        </p:xfrm>
        <a:graphic>
          <a:graphicData uri="http://schemas.openxmlformats.org/drawingml/2006/table">
            <a:tbl>
              <a:tblPr>
                <a:solidFill>
                  <a:srgbClr val="EBEBEB"/>
                </a:solidFill>
              </a:tblPr>
              <a:tblGrid>
                <a:gridCol w="8486775"/>
              </a:tblGrid>
              <a:tr h="614679">
                <a:tc>
                  <a:txBody>
                    <a:bodyPr/>
                    <a:lstStyle/>
                    <a:p>
                      <a:pPr algn="l" rtl="0" eaLnBrk="0">
                        <a:lnSpc>
                          <a:spcPct val="103000"/>
                        </a:lnSpc>
                      </a:pPr>
                      <a:endParaRPr lang="en-US" altLang="en-US" sz="900" dirty="0"/>
                    </a:p>
                    <a:p>
                      <a:pPr marL="276225" indent="-189865" algn="l" rtl="0" eaLnBrk="0">
                        <a:lnSpc>
                          <a:spcPct val="92000"/>
                        </a:lnSpc>
                        <a:spcBef>
                          <a:spcPts val="0"/>
                        </a:spcBef>
                      </a:pPr>
                      <a:r>
                        <a:rPr sz="900" kern="0" spc="-30" dirty="0">
                          <a:solidFill>
                            <a:srgbClr val="000000">
                              <a:alpha val="100000"/>
                            </a:srgbClr>
                          </a:solidFill>
                          <a:latin typeface="Wingdings" panose="05000000000000000000"/>
                          <a:ea typeface="Wingdings" panose="05000000000000000000"/>
                          <a:cs typeface="Wingdings" panose="05000000000000000000"/>
                        </a:rPr>
                        <a:t>.</a:t>
                      </a:r>
                      <a:r>
                        <a:rPr sz="1200" kern="0" spc="-30" dirty="0">
                          <a:solidFill>
                            <a:srgbClr val="000000">
                              <a:alpha val="100000"/>
                            </a:srgbClr>
                          </a:solidFill>
                          <a:latin typeface="华文楷体" panose="02010600040101010101" charset="-122"/>
                          <a:ea typeface="华文楷体" panose="02010600040101010101" charset="-122"/>
                          <a:cs typeface="华文楷体" panose="02010600040101010101" charset="-122"/>
                        </a:rPr>
                        <a:t>收到交易所审核意见及相关资料后，中国证监会基于交易所审核意见依法履行注册程序，在二十个工作日内对发行人的</a:t>
                      </a:r>
                      <a:r>
                        <a:rPr sz="12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注册</a:t>
                      </a:r>
                      <a:r>
                        <a:rPr sz="1200" kern="0" spc="-10" dirty="0">
                          <a:solidFill>
                            <a:srgbClr val="000000">
                              <a:alpha val="100000"/>
                            </a:srgbClr>
                          </a:solidFill>
                          <a:latin typeface="华文楷体" panose="02010600040101010101" charset="-122"/>
                          <a:ea typeface="华文楷体" panose="02010600040101010101" charset="-122"/>
                          <a:cs typeface="华文楷体" panose="02010600040101010101" charset="-122"/>
                        </a:rPr>
                        <a:t>申请作出予以注册或者不</a:t>
                      </a:r>
                      <a:r>
                        <a:rPr sz="12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予注册的决定</a:t>
                      </a:r>
                      <a:endParaRPr lang="en-US" altLang="en-US" sz="1200" dirty="0"/>
                    </a:p>
                  </a:txBody>
                  <a:tcPr marL="0" marR="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BEBEB"/>
                    </a:solidFill>
                  </a:tcPr>
                </a:tc>
              </a:tr>
            </a:tbl>
          </a:graphicData>
        </a:graphic>
      </p:graphicFrame>
      <p:grpSp>
        <p:nvGrpSpPr>
          <p:cNvPr id="22" name="group 22"/>
          <p:cNvGrpSpPr/>
          <p:nvPr/>
        </p:nvGrpSpPr>
        <p:grpSpPr>
          <a:xfrm rot="21600000">
            <a:off x="8682227" y="5501643"/>
            <a:ext cx="2866644" cy="1356359"/>
            <a:chOff x="0" y="0"/>
            <a:chExt cx="2866644" cy="1356359"/>
          </a:xfrm>
        </p:grpSpPr>
        <p:pic>
          <p:nvPicPr>
            <p:cNvPr id="466" name="picture 466"/>
            <p:cNvPicPr>
              <a:picLocks noChangeAspect="1"/>
            </p:cNvPicPr>
            <p:nvPr/>
          </p:nvPicPr>
          <p:blipFill>
            <a:blip r:embed="rId1"/>
            <a:stretch>
              <a:fillRect/>
            </a:stretch>
          </p:blipFill>
          <p:spPr>
            <a:xfrm rot="21600000">
              <a:off x="0" y="0"/>
              <a:ext cx="2866644" cy="1356359"/>
            </a:xfrm>
            <a:prstGeom prst="rect">
              <a:avLst/>
            </a:prstGeom>
          </p:spPr>
        </p:pic>
        <p:sp>
          <p:nvSpPr>
            <p:cNvPr id="468" name="textbox 468"/>
            <p:cNvSpPr/>
            <p:nvPr/>
          </p:nvSpPr>
          <p:spPr>
            <a:xfrm>
              <a:off x="-12700" y="-12700"/>
              <a:ext cx="2892425" cy="1381760"/>
            </a:xfrm>
            <a:prstGeom prst="rect">
              <a:avLst/>
            </a:prstGeom>
          </p:spPr>
          <p:txBody>
            <a:bodyPr vert="horz" wrap="square" lIns="0" tIns="0" rIns="0" bIns="0"/>
            <a:lstStyle/>
            <a:p>
              <a:pPr algn="l" rtl="0" eaLnBrk="0">
                <a:lnSpc>
                  <a:spcPct val="113000"/>
                </a:lnSpc>
              </a:pPr>
              <a:endParaRPr lang="en-US" altLang="en-US" sz="300" dirty="0"/>
            </a:p>
            <a:p>
              <a:pPr marL="22860" eaLnBrk="0">
                <a:lnSpc>
                  <a:spcPct val="87000"/>
                </a:lnSpc>
                <a:spcBef>
                  <a:spcPts val="0"/>
                </a:spcBef>
              </a:pPr>
              <a:r>
                <a:rPr sz="1100" kern="0" dirty="0">
                  <a:solidFill>
                    <a:srgbClr val="000000">
                      <a:alpha val="100000"/>
                    </a:srgbClr>
                  </a:solidFill>
                  <a:latin typeface="楷体" panose="02010609060101010101" charset="-122"/>
                  <a:ea typeface="楷体" panose="02010609060101010101" charset="-122"/>
                  <a:cs typeface="楷体" panose="02010609060101010101" charset="-122"/>
                </a:rPr>
                <a:t>交易所受理后</a:t>
              </a:r>
              <a:r>
                <a:rPr sz="1100" b="1" kern="0" dirty="0">
                  <a:solidFill>
                    <a:srgbClr val="000000">
                      <a:alpha val="100000"/>
                    </a:srgbClr>
                  </a:solidFill>
                  <a:latin typeface="Times New Roman" panose="02020603050405020304"/>
                  <a:ea typeface="Times New Roman" panose="02020603050405020304"/>
                  <a:cs typeface="Times New Roman" panose="02020603050405020304"/>
                </a:rPr>
                <a:t>20</a:t>
              </a:r>
              <a:r>
                <a:rPr sz="1100" kern="0"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个</a:t>
              </a:r>
              <a:r>
                <a:rPr sz="1100" kern="0" spc="-11"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工作日内</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发出</a:t>
              </a:r>
              <a:endParaRPr lang="en-US" altLang="en-US" sz="1100" dirty="0"/>
            </a:p>
            <a:p>
              <a:pPr marL="22225" eaLnBrk="0">
                <a:lnSpc>
                  <a:spcPts val="1585"/>
                </a:lnSpc>
              </a:pP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首次问询；如需再次问询，发行</a:t>
              </a:r>
              <a:endParaRPr lang="en-US" altLang="en-US" sz="1100" dirty="0"/>
            </a:p>
            <a:p>
              <a:pPr marL="15240" eaLnBrk="0">
                <a:lnSpc>
                  <a:spcPts val="1575"/>
                </a:lnSpc>
              </a:pPr>
              <a:r>
                <a:rPr sz="1100" kern="0" dirty="0">
                  <a:solidFill>
                    <a:srgbClr val="000000">
                      <a:alpha val="100000"/>
                    </a:srgbClr>
                  </a:solidFill>
                  <a:latin typeface="楷体" panose="02010609060101010101" charset="-122"/>
                  <a:ea typeface="楷体" panose="02010609060101010101" charset="-122"/>
                  <a:cs typeface="楷体" panose="02010609060101010101" charset="-122"/>
                </a:rPr>
                <a:t>人及中介机构回复后</a:t>
              </a:r>
              <a:r>
                <a:rPr sz="1100" b="1" kern="0" dirty="0">
                  <a:solidFill>
                    <a:srgbClr val="000000">
                      <a:alpha val="100000"/>
                    </a:srgbClr>
                  </a:solidFill>
                  <a:latin typeface="Times New Roman" panose="02020603050405020304"/>
                  <a:ea typeface="Times New Roman" panose="02020603050405020304"/>
                  <a:cs typeface="Times New Roman" panose="02020603050405020304"/>
                </a:rPr>
                <a:t>10</a:t>
              </a:r>
              <a:r>
                <a:rPr sz="1100" kern="0"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个工作</a:t>
              </a:r>
              <a:r>
                <a:rPr sz="1100" kern="0" spc="-11"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日</a:t>
              </a:r>
              <a:endParaRPr lang="en-US" altLang="en-US" sz="1100" dirty="0"/>
            </a:p>
            <a:p>
              <a:pPr marL="37465" eaLnBrk="0">
                <a:lnSpc>
                  <a:spcPts val="1585"/>
                </a:lnSpc>
              </a:pPr>
              <a:r>
                <a:rPr sz="1100" kern="0" spc="-31"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内</a:t>
              </a:r>
              <a:r>
                <a:rPr sz="1100" kern="0" spc="-31" dirty="0">
                  <a:solidFill>
                    <a:srgbClr val="000000">
                      <a:alpha val="100000"/>
                    </a:srgbClr>
                  </a:solidFill>
                  <a:latin typeface="楷体" panose="02010609060101010101" charset="-122"/>
                  <a:ea typeface="楷体" panose="02010609060101010101" charset="-122"/>
                  <a:cs typeface="楷体" panose="02010609060101010101" charset="-122"/>
                </a:rPr>
                <a:t>继续提出问询</a:t>
              </a:r>
              <a:endParaRPr lang="en-US" altLang="en-US" sz="1100" dirty="0"/>
            </a:p>
          </p:txBody>
        </p:sp>
      </p:grpSp>
      <p:sp>
        <p:nvSpPr>
          <p:cNvPr id="470" name="textbox 470"/>
          <p:cNvSpPr/>
          <p:nvPr/>
        </p:nvSpPr>
        <p:spPr>
          <a:xfrm>
            <a:off x="627102" y="1035914"/>
            <a:ext cx="9291319" cy="397509"/>
          </a:xfrm>
          <a:prstGeom prst="rect">
            <a:avLst/>
          </a:prstGeom>
        </p:spPr>
        <p:txBody>
          <a:bodyPr vert="horz" wrap="square" lIns="0" tIns="0" rIns="0" bIns="0"/>
          <a:lstStyle/>
          <a:p>
            <a:pPr algn="l" rtl="0" eaLnBrk="0">
              <a:lnSpc>
                <a:spcPct val="83000"/>
              </a:lnSpc>
            </a:pPr>
            <a:endParaRPr lang="en-US" altLang="en-US" sz="135" dirty="0"/>
          </a:p>
          <a:p>
            <a:pPr marL="12700" eaLnBrk="0">
              <a:lnSpc>
                <a:spcPct val="96000"/>
              </a:lnSpc>
            </a:pPr>
            <a:r>
              <a:rPr sz="1200" kern="0" spc="-31" dirty="0">
                <a:solidFill>
                  <a:srgbClr val="000000">
                    <a:alpha val="100000"/>
                  </a:srgbClr>
                </a:solidFill>
                <a:latin typeface="Wingdings" panose="05000000000000000000"/>
                <a:ea typeface="Wingdings" panose="05000000000000000000"/>
                <a:cs typeface="Wingdings" panose="05000000000000000000"/>
              </a:rPr>
              <a:t>.</a:t>
            </a:r>
            <a:r>
              <a:rPr sz="1200" kern="0" spc="-3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明确交易所发行上市全面实行注册制，由交易所负</a:t>
            </a:r>
            <a:r>
              <a:rPr sz="12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责发行上市审核并报中国证监会注册</a:t>
            </a:r>
            <a:endParaRPr lang="en-US" altLang="en-US" sz="1200" dirty="0"/>
          </a:p>
          <a:p>
            <a:pPr marL="12700" eaLnBrk="0">
              <a:lnSpc>
                <a:spcPct val="96000"/>
              </a:lnSpc>
              <a:spcBef>
                <a:spcPts val="165"/>
              </a:spcBef>
            </a:pPr>
            <a:r>
              <a:rPr sz="1200" kern="0" spc="-31" dirty="0">
                <a:solidFill>
                  <a:srgbClr val="000000">
                    <a:alpha val="100000"/>
                  </a:srgbClr>
                </a:solidFill>
                <a:latin typeface="Wingdings" panose="05000000000000000000"/>
                <a:ea typeface="Wingdings" panose="05000000000000000000"/>
                <a:cs typeface="Wingdings" panose="05000000000000000000"/>
              </a:rPr>
              <a:t>.</a:t>
            </a:r>
            <a:r>
              <a:rPr sz="1200" kern="0" spc="-3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加强对发行上市审核注册工作的统筹指导监督管理，统一审核理念，统一审核标准并公开，定期检查</a:t>
            </a:r>
            <a:r>
              <a:rPr sz="12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交易所审核标准、制度的执行情况</a:t>
            </a:r>
            <a:endParaRPr lang="en-US" altLang="en-US" sz="1200" dirty="0"/>
          </a:p>
        </p:txBody>
      </p:sp>
      <p:pic>
        <p:nvPicPr>
          <p:cNvPr id="472" name="picture 472"/>
          <p:cNvPicPr>
            <a:picLocks noChangeAspect="1"/>
          </p:cNvPicPr>
          <p:nvPr/>
        </p:nvPicPr>
        <p:blipFill>
          <a:blip r:embed="rId2"/>
          <a:stretch>
            <a:fillRect/>
          </a:stretch>
        </p:blipFill>
        <p:spPr>
          <a:xfrm rot="21600000">
            <a:off x="9189024" y="3535302"/>
            <a:ext cx="1793405" cy="1506511"/>
          </a:xfrm>
          <a:prstGeom prst="rect">
            <a:avLst/>
          </a:prstGeom>
        </p:spPr>
      </p:pic>
      <p:sp>
        <p:nvSpPr>
          <p:cNvPr id="474" name="rect"/>
          <p:cNvSpPr/>
          <p:nvPr/>
        </p:nvSpPr>
        <p:spPr>
          <a:xfrm>
            <a:off x="3418332" y="5501643"/>
            <a:ext cx="2081784" cy="824483"/>
          </a:xfrm>
          <a:prstGeom prst="rect">
            <a:avLst/>
          </a:prstGeom>
          <a:solidFill>
            <a:srgbClr val="EBEBEB">
              <a:alpha val="100000"/>
            </a:srgbClr>
          </a:solidFill>
          <a:ln cap="flat">
            <a:noFill/>
            <a:prstDash val="solid"/>
            <a:miter lim="0"/>
          </a:ln>
        </p:spPr>
        <p:txBody>
          <a:bodyPr rtlCol="0"/>
          <a:lstStyle/>
          <a:p>
            <a:pPr algn="ctr"/>
            <a:endParaRPr lang="zh-CN" altLang="en-US"/>
          </a:p>
        </p:txBody>
      </p:sp>
      <p:sp>
        <p:nvSpPr>
          <p:cNvPr id="476" name="rect"/>
          <p:cNvSpPr/>
          <p:nvPr/>
        </p:nvSpPr>
        <p:spPr>
          <a:xfrm>
            <a:off x="826010" y="5513832"/>
            <a:ext cx="1911095" cy="838200"/>
          </a:xfrm>
          <a:prstGeom prst="rect">
            <a:avLst/>
          </a:prstGeom>
          <a:solidFill>
            <a:srgbClr val="EBEBEB">
              <a:alpha val="100000"/>
            </a:srgbClr>
          </a:solidFill>
          <a:ln cap="flat">
            <a:noFill/>
            <a:prstDash val="solid"/>
            <a:miter lim="0"/>
          </a:ln>
        </p:spPr>
        <p:txBody>
          <a:bodyPr rtlCol="0"/>
          <a:lstStyle/>
          <a:p>
            <a:pPr algn="ctr"/>
            <a:endParaRPr lang="zh-CN" altLang="en-US"/>
          </a:p>
        </p:txBody>
      </p:sp>
      <p:sp>
        <p:nvSpPr>
          <p:cNvPr id="478" name="textbox 478"/>
          <p:cNvSpPr/>
          <p:nvPr/>
        </p:nvSpPr>
        <p:spPr>
          <a:xfrm>
            <a:off x="3412164" y="5528247"/>
            <a:ext cx="2084704" cy="792480"/>
          </a:xfrm>
          <a:prstGeom prst="rect">
            <a:avLst/>
          </a:prstGeom>
        </p:spPr>
        <p:txBody>
          <a:bodyPr vert="horz" wrap="square" lIns="0" tIns="0" rIns="0" bIns="0"/>
          <a:lstStyle/>
          <a:p>
            <a:pPr algn="l" rtl="0" eaLnBrk="0">
              <a:lnSpc>
                <a:spcPct val="75000"/>
              </a:lnSpc>
            </a:pPr>
            <a:endParaRPr lang="en-US" altLang="en-US" sz="135" dirty="0"/>
          </a:p>
          <a:p>
            <a:pPr marL="12700" eaLnBrk="0">
              <a:lnSpc>
                <a:spcPct val="108000"/>
              </a:lnSpc>
            </a:pP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上市委会议以合议方式</a:t>
            </a:r>
            <a:r>
              <a:rPr sz="1100" kern="0" spc="-20" dirty="0" err="1">
                <a:solidFill>
                  <a:srgbClr val="000000">
                    <a:alpha val="100000"/>
                  </a:srgbClr>
                </a:solidFill>
                <a:latin typeface="楷体" panose="02010609060101010101" charset="-122"/>
                <a:ea typeface="楷体" panose="02010609060101010101" charset="-122"/>
                <a:cs typeface="楷体" panose="02010609060101010101" charset="-122"/>
              </a:rPr>
              <a:t>进行审议，</a:t>
            </a: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通过集体讨论，形成合议意见</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a:t>
            </a:r>
            <a:endParaRPr lang="en-US" altLang="en-US" sz="1100" dirty="0"/>
          </a:p>
          <a:p>
            <a:pPr marL="12700" indent="9525" eaLnBrk="0">
              <a:lnSpc>
                <a:spcPct val="109000"/>
              </a:lnSpc>
              <a:spcBef>
                <a:spcPts val="320"/>
              </a:spcBef>
            </a:pP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审议结果包括符合要求、不符合要求和暂缓三种</a:t>
            </a:r>
            <a:endParaRPr lang="en-US" altLang="en-US" sz="1100" dirty="0"/>
          </a:p>
        </p:txBody>
      </p:sp>
      <p:grpSp>
        <p:nvGrpSpPr>
          <p:cNvPr id="24" name="group 24"/>
          <p:cNvGrpSpPr/>
          <p:nvPr/>
        </p:nvGrpSpPr>
        <p:grpSpPr>
          <a:xfrm rot="21600000">
            <a:off x="557278" y="1732598"/>
            <a:ext cx="1789175" cy="824141"/>
            <a:chOff x="0" y="0"/>
            <a:chExt cx="1789175" cy="824141"/>
          </a:xfrm>
        </p:grpSpPr>
        <p:sp>
          <p:nvSpPr>
            <p:cNvPr id="480" name="path"/>
            <p:cNvSpPr/>
            <p:nvPr/>
          </p:nvSpPr>
          <p:spPr>
            <a:xfrm>
              <a:off x="0" y="0"/>
              <a:ext cx="1789175" cy="824141"/>
            </a:xfrm>
            <a:custGeom>
              <a:avLst/>
              <a:gdLst/>
              <a:ahLst/>
              <a:cxnLst/>
              <a:rect l="0" t="0" r="0" b="0"/>
              <a:pathLst>
                <a:path w="2817" h="1297">
                  <a:moveTo>
                    <a:pt x="2083" y="0"/>
                  </a:moveTo>
                  <a:lnTo>
                    <a:pt x="0" y="0"/>
                  </a:lnTo>
                  <a:lnTo>
                    <a:pt x="0" y="1297"/>
                  </a:lnTo>
                  <a:lnTo>
                    <a:pt x="2083" y="1297"/>
                  </a:lnTo>
                  <a:lnTo>
                    <a:pt x="2817" y="648"/>
                  </a:lnTo>
                  <a:lnTo>
                    <a:pt x="2083" y="0"/>
                  </a:lnTo>
                </a:path>
              </a:pathLst>
            </a:custGeom>
            <a:solidFill>
              <a:srgbClr val="C00000">
                <a:alpha val="100000"/>
              </a:srgbClr>
            </a:solidFill>
            <a:ln cap="flat">
              <a:noFill/>
              <a:prstDash val="solid"/>
              <a:miter lim="0"/>
            </a:ln>
          </p:spPr>
          <p:txBody>
            <a:bodyPr rtlCol="0"/>
            <a:lstStyle/>
            <a:p>
              <a:pPr algn="ctr"/>
              <a:endParaRPr lang="zh-CN" altLang="en-US"/>
            </a:p>
          </p:txBody>
        </p:sp>
        <p:sp>
          <p:nvSpPr>
            <p:cNvPr id="482" name="textbox 482"/>
            <p:cNvSpPr/>
            <p:nvPr/>
          </p:nvSpPr>
          <p:spPr>
            <a:xfrm>
              <a:off x="-12700" y="-12700"/>
              <a:ext cx="1814829" cy="857885"/>
            </a:xfrm>
            <a:prstGeom prst="rect">
              <a:avLst/>
            </a:prstGeom>
          </p:spPr>
          <p:txBody>
            <a:bodyPr vert="horz" wrap="square" lIns="0" tIns="0" rIns="0" bIns="0"/>
            <a:lstStyle/>
            <a:p>
              <a:pPr algn="l" rtl="0" eaLnBrk="0">
                <a:lnSpc>
                  <a:spcPct val="132000"/>
                </a:lnSpc>
              </a:pPr>
              <a:endParaRPr lang="en-US" altLang="en-US" sz="1000" dirty="0"/>
            </a:p>
            <a:p>
              <a:pPr marL="494665" eaLnBrk="0">
                <a:lnSpc>
                  <a:spcPct val="78000"/>
                </a:lnSpc>
                <a:spcBef>
                  <a:spcPts val="5"/>
                </a:spcBef>
              </a:pPr>
              <a:r>
                <a:rPr sz="1200" kern="0" spc="-71" dirty="0">
                  <a:ln w="4358"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交易所</a:t>
              </a:r>
              <a:endParaRPr lang="en-US" altLang="en-US" sz="1200" dirty="0"/>
            </a:p>
            <a:p>
              <a:pPr marL="416560" eaLnBrk="0">
                <a:lnSpc>
                  <a:spcPts val="1495"/>
                </a:lnSpc>
              </a:pPr>
              <a:r>
                <a:rPr sz="1200" kern="0" spc="-51" dirty="0">
                  <a:ln w="4358"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审核环节</a:t>
              </a:r>
              <a:endParaRPr lang="en-US" altLang="en-US" sz="1200" dirty="0"/>
            </a:p>
          </p:txBody>
        </p:sp>
      </p:grpSp>
      <p:sp>
        <p:nvSpPr>
          <p:cNvPr id="484" name="textbox 484"/>
          <p:cNvSpPr/>
          <p:nvPr/>
        </p:nvSpPr>
        <p:spPr>
          <a:xfrm>
            <a:off x="815065" y="5540122"/>
            <a:ext cx="1844675" cy="791209"/>
          </a:xfrm>
          <a:prstGeom prst="rect">
            <a:avLst/>
          </a:prstGeom>
        </p:spPr>
        <p:txBody>
          <a:bodyPr vert="horz" wrap="square" lIns="0" tIns="0" rIns="0" bIns="0"/>
          <a:lstStyle/>
          <a:p>
            <a:pPr algn="l" rtl="0" eaLnBrk="0">
              <a:lnSpc>
                <a:spcPct val="77000"/>
              </a:lnSpc>
            </a:pPr>
            <a:endParaRPr lang="en-US" altLang="en-US" sz="135" dirty="0"/>
          </a:p>
          <a:p>
            <a:pPr marL="12700" indent="7620" eaLnBrk="0">
              <a:lnSpc>
                <a:spcPct val="111000"/>
              </a:lnSpc>
            </a:pP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经上市委审核通过的提请证监会注册</a:t>
            </a:r>
            <a:endParaRPr lang="en-US" altLang="en-US" sz="1100" dirty="0"/>
          </a:p>
          <a:p>
            <a:pPr marL="17145" indent="-1270" eaLnBrk="0">
              <a:lnSpc>
                <a:spcPct val="109000"/>
              </a:lnSpc>
              <a:spcBef>
                <a:spcPts val="225"/>
              </a:spcBef>
            </a:pPr>
            <a:r>
              <a:rPr sz="1100" kern="0" dirty="0">
                <a:solidFill>
                  <a:srgbClr val="000000">
                    <a:alpha val="100000"/>
                  </a:srgbClr>
                </a:solidFill>
                <a:latin typeface="楷体" panose="02010609060101010101" charset="-122"/>
                <a:ea typeface="楷体" panose="02010609060101010101" charset="-122"/>
                <a:cs typeface="楷体" panose="02010609060101010101" charset="-122"/>
              </a:rPr>
              <a:t>证监会在</a:t>
            </a:r>
            <a:r>
              <a:rPr sz="1100" b="1" kern="0" dirty="0">
                <a:solidFill>
                  <a:srgbClr val="000000">
                    <a:alpha val="100000"/>
                  </a:srgbClr>
                </a:solidFill>
                <a:latin typeface="Times New Roman" panose="02020603050405020304"/>
                <a:ea typeface="Times New Roman" panose="02020603050405020304"/>
                <a:cs typeface="Times New Roman" panose="02020603050405020304"/>
              </a:rPr>
              <a:t>20</a:t>
            </a:r>
            <a:r>
              <a:rPr sz="1100" kern="0"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个工作日内</a:t>
            </a:r>
            <a:r>
              <a:rPr sz="1100" kern="0" dirty="0">
                <a:solidFill>
                  <a:srgbClr val="000000">
                    <a:alpha val="100000"/>
                  </a:srgbClr>
                </a:solidFill>
                <a:latin typeface="楷体" panose="02010609060101010101" charset="-122"/>
                <a:ea typeface="楷体" panose="02010609060101010101" charset="-122"/>
                <a:cs typeface="楷体" panose="02010609060101010101" charset="-122"/>
              </a:rPr>
              <a:t>发</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布注</a:t>
            </a:r>
            <a:r>
              <a:rPr sz="1100" kern="0" spc="-20" dirty="0">
                <a:solidFill>
                  <a:srgbClr val="000000">
                    <a:alpha val="100000"/>
                  </a:srgbClr>
                </a:solidFill>
                <a:latin typeface="楷体" panose="02010609060101010101" charset="-122"/>
                <a:ea typeface="楷体" panose="02010609060101010101" charset="-122"/>
                <a:cs typeface="楷体" panose="02010609060101010101" charset="-122"/>
              </a:rPr>
              <a:t>册结果</a:t>
            </a:r>
            <a:endParaRPr lang="en-US" altLang="en-US" sz="1100" dirty="0"/>
          </a:p>
        </p:txBody>
      </p:sp>
      <p:sp>
        <p:nvSpPr>
          <p:cNvPr id="486" name="textbox 486"/>
          <p:cNvSpPr/>
          <p:nvPr/>
        </p:nvSpPr>
        <p:spPr>
          <a:xfrm>
            <a:off x="8721852" y="4044698"/>
            <a:ext cx="1983104" cy="612775"/>
          </a:xfrm>
          <a:prstGeom prst="rect">
            <a:avLst/>
          </a:prstGeom>
          <a:solidFill>
            <a:srgbClr val="EBEBEB"/>
          </a:solidFill>
        </p:spPr>
        <p:txBody>
          <a:bodyPr vert="horz" wrap="square" lIns="0" tIns="0" rIns="0" bIns="0"/>
          <a:lstStyle/>
          <a:p>
            <a:pPr algn="l" rtl="0" eaLnBrk="0">
              <a:lnSpc>
                <a:spcPct val="129000"/>
              </a:lnSpc>
            </a:pPr>
            <a:endParaRPr lang="en-US" altLang="en-US" sz="200" dirty="0"/>
          </a:p>
          <a:p>
            <a:pPr marL="635" indent="20320" eaLnBrk="0">
              <a:lnSpc>
                <a:spcPct val="113000"/>
              </a:lnSpc>
              <a:spcBef>
                <a:spcPts val="0"/>
              </a:spcBef>
            </a:pP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申请受理后</a:t>
            </a:r>
            <a:r>
              <a:rPr sz="1100" b="1" kern="0" spc="-11" dirty="0">
                <a:solidFill>
                  <a:srgbClr val="000000">
                    <a:alpha val="100000"/>
                  </a:srgbClr>
                </a:solidFill>
                <a:latin typeface="Times New Roman" panose="02020603050405020304"/>
                <a:ea typeface="Times New Roman" panose="02020603050405020304"/>
                <a:cs typeface="Times New Roman" panose="02020603050405020304"/>
              </a:rPr>
              <a:t>10</a:t>
            </a:r>
            <a:r>
              <a:rPr sz="1100" kern="0" spc="-11"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个工作日内</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，由</a:t>
            </a:r>
            <a:r>
              <a:rPr sz="1100" kern="0" spc="-20" dirty="0">
                <a:solidFill>
                  <a:srgbClr val="000000">
                    <a:alpha val="100000"/>
                  </a:srgbClr>
                </a:solidFill>
                <a:latin typeface="楷体" panose="02010609060101010101" charset="-122"/>
                <a:ea typeface="楷体" panose="02010609060101010101" charset="-122"/>
                <a:cs typeface="楷体" panose="02010609060101010101" charset="-122"/>
              </a:rPr>
              <a:t>保</a:t>
            </a:r>
            <a:r>
              <a:rPr sz="1100" kern="0" dirty="0">
                <a:solidFill>
                  <a:srgbClr val="000000">
                    <a:alpha val="100000"/>
                  </a:srgbClr>
                </a:solidFill>
                <a:latin typeface="楷体" panose="02010609060101010101" charset="-122"/>
                <a:ea typeface="楷体" panose="02010609060101010101" charset="-122"/>
                <a:cs typeface="楷体" panose="02010609060101010101" charset="-122"/>
              </a:rPr>
              <a:t>荐机构及其保荐人代表报送</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工作</a:t>
            </a:r>
            <a:r>
              <a:rPr sz="1100" kern="0" dirty="0">
                <a:solidFill>
                  <a:srgbClr val="000000">
                    <a:alpha val="100000"/>
                  </a:srgbClr>
                </a:solidFill>
                <a:latin typeface="楷体" panose="02010609060101010101" charset="-122"/>
                <a:ea typeface="楷体" panose="02010609060101010101" charset="-122"/>
                <a:cs typeface="楷体" panose="02010609060101010101" charset="-122"/>
              </a:rPr>
              <a:t>底稿及验证版招股说</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明书</a:t>
            </a:r>
            <a:endParaRPr lang="en-US" altLang="en-US" sz="1100" dirty="0"/>
          </a:p>
        </p:txBody>
      </p:sp>
      <p:sp>
        <p:nvSpPr>
          <p:cNvPr id="488" name="textbox 488"/>
          <p:cNvSpPr/>
          <p:nvPr/>
        </p:nvSpPr>
        <p:spPr>
          <a:xfrm>
            <a:off x="833627" y="4040125"/>
            <a:ext cx="1911351" cy="612775"/>
          </a:xfrm>
          <a:prstGeom prst="rect">
            <a:avLst/>
          </a:prstGeom>
          <a:solidFill>
            <a:srgbClr val="EBEBEB"/>
          </a:solidFill>
        </p:spPr>
        <p:txBody>
          <a:bodyPr vert="horz" wrap="square" lIns="0" tIns="0" rIns="0" bIns="0"/>
          <a:lstStyle/>
          <a:p>
            <a:pPr algn="l" rtl="0" eaLnBrk="0">
              <a:lnSpc>
                <a:spcPct val="131000"/>
              </a:lnSpc>
            </a:pPr>
            <a:endParaRPr lang="en-US" altLang="en-US" sz="200" dirty="0"/>
          </a:p>
          <a:p>
            <a:pPr marL="3175" indent="-635" eaLnBrk="0">
              <a:lnSpc>
                <a:spcPct val="113000"/>
              </a:lnSpc>
              <a:spcBef>
                <a:spcPts val="0"/>
              </a:spcBef>
            </a:pPr>
            <a:r>
              <a:rPr sz="1100" kern="0" dirty="0" err="1">
                <a:solidFill>
                  <a:srgbClr val="000000">
                    <a:alpha val="100000"/>
                  </a:srgbClr>
                </a:solidFill>
                <a:latin typeface="楷体" panose="02010609060101010101" charset="-122"/>
                <a:ea typeface="楷体" panose="02010609060101010101" charset="-122"/>
                <a:cs typeface="楷体" panose="02010609060101010101" charset="-122"/>
              </a:rPr>
              <a:t>如果存在重大疑难、无</a:t>
            </a: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先例事</a:t>
            </a:r>
            <a:r>
              <a:rPr sz="1100" kern="0" dirty="0" err="1">
                <a:solidFill>
                  <a:srgbClr val="000000">
                    <a:alpha val="100000"/>
                  </a:srgbClr>
                </a:solidFill>
                <a:latin typeface="楷体" panose="02010609060101010101" charset="-122"/>
                <a:ea typeface="楷体" panose="02010609060101010101" charset="-122"/>
                <a:cs typeface="楷体" panose="02010609060101010101" charset="-122"/>
              </a:rPr>
              <a:t>项，可以通过交易所</a:t>
            </a: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系统预约进行预沟通</a:t>
            </a:r>
            <a:endParaRPr lang="en-US" altLang="en-US" sz="1100" dirty="0"/>
          </a:p>
        </p:txBody>
      </p:sp>
      <p:sp>
        <p:nvSpPr>
          <p:cNvPr id="490" name="textbox 490"/>
          <p:cNvSpPr/>
          <p:nvPr/>
        </p:nvSpPr>
        <p:spPr>
          <a:xfrm>
            <a:off x="6063995" y="4050794"/>
            <a:ext cx="1911351" cy="612775"/>
          </a:xfrm>
          <a:prstGeom prst="rect">
            <a:avLst/>
          </a:prstGeom>
          <a:solidFill>
            <a:srgbClr val="EBEBEB"/>
          </a:solidFill>
        </p:spPr>
        <p:txBody>
          <a:bodyPr vert="horz" wrap="square" lIns="0" tIns="0" rIns="0" bIns="0"/>
          <a:lstStyle/>
          <a:p>
            <a:pPr algn="l" rtl="0" eaLnBrk="0">
              <a:lnSpc>
                <a:spcPct val="123000"/>
              </a:lnSpc>
            </a:pPr>
            <a:endParaRPr lang="en-US" altLang="en-US" sz="200" dirty="0"/>
          </a:p>
          <a:p>
            <a:pPr marL="6350" indent="3175" eaLnBrk="0">
              <a:lnSpc>
                <a:spcPct val="108000"/>
              </a:lnSpc>
              <a:spcBef>
                <a:spcPts val="5"/>
              </a:spcBef>
            </a:pP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交易所</a:t>
            </a:r>
            <a:r>
              <a:rPr sz="1100" b="1" kern="0" spc="-11" dirty="0">
                <a:solidFill>
                  <a:srgbClr val="000000">
                    <a:alpha val="100000"/>
                  </a:srgbClr>
                </a:solidFill>
                <a:latin typeface="Times New Roman" panose="02020603050405020304"/>
                <a:ea typeface="Times New Roman" panose="02020603050405020304"/>
                <a:cs typeface="Times New Roman" panose="02020603050405020304"/>
              </a:rPr>
              <a:t>5</a:t>
            </a:r>
            <a:r>
              <a:rPr sz="1100" kern="0" spc="-11" dirty="0">
                <a:ln w="4013"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个工作日内</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决定是否受理；若受理，则在受理当日，</a:t>
            </a:r>
            <a:endParaRPr lang="en-US" altLang="en-US" sz="1100" dirty="0"/>
          </a:p>
          <a:p>
            <a:pPr marL="8255" eaLnBrk="0">
              <a:lnSpc>
                <a:spcPct val="98000"/>
              </a:lnSpc>
              <a:spcBef>
                <a:spcPts val="320"/>
              </a:spcBef>
            </a:pP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预先披露招股说明书等文件</a:t>
            </a:r>
            <a:endParaRPr lang="en-US" altLang="en-US" sz="1100" dirty="0"/>
          </a:p>
        </p:txBody>
      </p:sp>
      <p:grpSp>
        <p:nvGrpSpPr>
          <p:cNvPr id="26" name="group 26"/>
          <p:cNvGrpSpPr/>
          <p:nvPr/>
        </p:nvGrpSpPr>
        <p:grpSpPr>
          <a:xfrm rot="21600000">
            <a:off x="557278" y="2700085"/>
            <a:ext cx="1789175" cy="599249"/>
            <a:chOff x="0" y="0"/>
            <a:chExt cx="1789175" cy="599249"/>
          </a:xfrm>
        </p:grpSpPr>
        <p:sp>
          <p:nvSpPr>
            <p:cNvPr id="492" name="path"/>
            <p:cNvSpPr/>
            <p:nvPr/>
          </p:nvSpPr>
          <p:spPr>
            <a:xfrm>
              <a:off x="0" y="0"/>
              <a:ext cx="1789175" cy="599249"/>
            </a:xfrm>
            <a:custGeom>
              <a:avLst/>
              <a:gdLst/>
              <a:ahLst/>
              <a:cxnLst/>
              <a:rect l="0" t="0" r="0" b="0"/>
              <a:pathLst>
                <a:path w="2817" h="943">
                  <a:moveTo>
                    <a:pt x="2095" y="0"/>
                  </a:moveTo>
                  <a:lnTo>
                    <a:pt x="0" y="0"/>
                  </a:lnTo>
                  <a:lnTo>
                    <a:pt x="0" y="943"/>
                  </a:lnTo>
                  <a:lnTo>
                    <a:pt x="2095" y="943"/>
                  </a:lnTo>
                  <a:lnTo>
                    <a:pt x="2817" y="471"/>
                  </a:lnTo>
                  <a:lnTo>
                    <a:pt x="2095" y="0"/>
                  </a:lnTo>
                </a:path>
              </a:pathLst>
            </a:custGeom>
            <a:solidFill>
              <a:srgbClr val="C00000">
                <a:alpha val="100000"/>
              </a:srgbClr>
            </a:solidFill>
            <a:ln cap="flat">
              <a:noFill/>
              <a:prstDash val="solid"/>
              <a:miter lim="0"/>
            </a:ln>
          </p:spPr>
          <p:txBody>
            <a:bodyPr rtlCol="0"/>
            <a:lstStyle/>
            <a:p>
              <a:pPr algn="ctr"/>
              <a:endParaRPr lang="zh-CN" altLang="en-US"/>
            </a:p>
          </p:txBody>
        </p:sp>
        <p:sp>
          <p:nvSpPr>
            <p:cNvPr id="494" name="textbox 494"/>
            <p:cNvSpPr/>
            <p:nvPr/>
          </p:nvSpPr>
          <p:spPr>
            <a:xfrm>
              <a:off x="-12700" y="-12700"/>
              <a:ext cx="1814829" cy="624840"/>
            </a:xfrm>
            <a:prstGeom prst="rect">
              <a:avLst/>
            </a:prstGeom>
          </p:spPr>
          <p:txBody>
            <a:bodyPr vert="horz" wrap="square" lIns="0" tIns="0" rIns="0" bIns="0"/>
            <a:lstStyle/>
            <a:p>
              <a:pPr algn="l" rtl="0" eaLnBrk="0">
                <a:lnSpc>
                  <a:spcPct val="110000"/>
                </a:lnSpc>
              </a:pPr>
              <a:endParaRPr lang="en-US" altLang="en-US" sz="1000" dirty="0"/>
            </a:p>
            <a:p>
              <a:pPr marL="583565" eaLnBrk="0">
                <a:lnSpc>
                  <a:spcPct val="72000"/>
                </a:lnSpc>
                <a:spcBef>
                  <a:spcPts val="5"/>
                </a:spcBef>
              </a:pPr>
              <a:r>
                <a:rPr sz="1200" kern="0" spc="-31" dirty="0">
                  <a:ln w="4358"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证监会</a:t>
              </a:r>
              <a:endParaRPr lang="en-US" altLang="en-US" sz="1200" dirty="0"/>
            </a:p>
            <a:p>
              <a:pPr marL="516255" eaLnBrk="0">
                <a:lnSpc>
                  <a:spcPts val="1530"/>
                </a:lnSpc>
              </a:pPr>
              <a:r>
                <a:rPr sz="1200" kern="0" spc="-40" dirty="0">
                  <a:ln w="4358"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注册环节</a:t>
              </a:r>
              <a:endParaRPr lang="en-US" altLang="en-US" sz="1200" dirty="0"/>
            </a:p>
          </p:txBody>
        </p:sp>
      </p:grpSp>
      <p:sp>
        <p:nvSpPr>
          <p:cNvPr id="496" name="textbox 496"/>
          <p:cNvSpPr/>
          <p:nvPr/>
        </p:nvSpPr>
        <p:spPr>
          <a:xfrm>
            <a:off x="228166" y="302575"/>
            <a:ext cx="3677284" cy="280671"/>
          </a:xfrm>
          <a:prstGeom prst="rect">
            <a:avLst/>
          </a:prstGeom>
        </p:spPr>
        <p:txBody>
          <a:bodyPr vert="horz" wrap="square" lIns="0" tIns="0" rIns="0" bIns="0"/>
          <a:lstStyle/>
          <a:p>
            <a:pPr algn="l" rtl="0" eaLnBrk="0">
              <a:lnSpc>
                <a:spcPct val="77000"/>
              </a:lnSpc>
            </a:pPr>
            <a:endParaRPr lang="en-US" altLang="en-US" sz="135" dirty="0"/>
          </a:p>
          <a:p>
            <a:pPr marL="12700" eaLnBrk="0">
              <a:lnSpc>
                <a:spcPct val="84000"/>
              </a:lnSpc>
            </a:pP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5</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全面注册制后审核与注册程序</a:t>
            </a:r>
            <a:endParaRPr lang="en-US" altLang="en-US" sz="2000" dirty="0"/>
          </a:p>
        </p:txBody>
      </p:sp>
      <p:pic>
        <p:nvPicPr>
          <p:cNvPr id="498" name="picture 498"/>
          <p:cNvPicPr>
            <a:picLocks noChangeAspect="1"/>
          </p:cNvPicPr>
          <p:nvPr/>
        </p:nvPicPr>
        <p:blipFill>
          <a:blip r:embed="rId3"/>
          <a:stretch>
            <a:fillRect/>
          </a:stretch>
        </p:blipFill>
        <p:spPr>
          <a:xfrm rot="21600000">
            <a:off x="6054855" y="4818891"/>
            <a:ext cx="2589847" cy="335279"/>
          </a:xfrm>
          <a:prstGeom prst="rect">
            <a:avLst/>
          </a:prstGeom>
        </p:spPr>
      </p:pic>
      <p:pic>
        <p:nvPicPr>
          <p:cNvPr id="500" name="picture 500"/>
          <p:cNvPicPr>
            <a:picLocks noChangeAspect="1"/>
          </p:cNvPicPr>
          <p:nvPr/>
        </p:nvPicPr>
        <p:blipFill>
          <a:blip r:embed="rId4"/>
          <a:stretch>
            <a:fillRect/>
          </a:stretch>
        </p:blipFill>
        <p:spPr>
          <a:xfrm rot="21600000">
            <a:off x="6057903" y="3395474"/>
            <a:ext cx="2586799" cy="335279"/>
          </a:xfrm>
          <a:prstGeom prst="rect">
            <a:avLst/>
          </a:prstGeom>
        </p:spPr>
      </p:pic>
      <p:pic>
        <p:nvPicPr>
          <p:cNvPr id="502" name="picture 502"/>
          <p:cNvPicPr>
            <a:picLocks noChangeAspect="1"/>
          </p:cNvPicPr>
          <p:nvPr/>
        </p:nvPicPr>
        <p:blipFill>
          <a:blip r:embed="rId5"/>
          <a:stretch>
            <a:fillRect/>
          </a:stretch>
        </p:blipFill>
        <p:spPr>
          <a:xfrm rot="21600000">
            <a:off x="827533" y="3395473"/>
            <a:ext cx="2569273" cy="335279"/>
          </a:xfrm>
          <a:prstGeom prst="rect">
            <a:avLst/>
          </a:prstGeom>
        </p:spPr>
      </p:pic>
      <p:pic>
        <p:nvPicPr>
          <p:cNvPr id="504" name="picture 504"/>
          <p:cNvPicPr>
            <a:picLocks noChangeAspect="1"/>
          </p:cNvPicPr>
          <p:nvPr/>
        </p:nvPicPr>
        <p:blipFill>
          <a:blip r:embed="rId6"/>
          <a:stretch>
            <a:fillRect/>
          </a:stretch>
        </p:blipFill>
        <p:spPr>
          <a:xfrm rot="21600000">
            <a:off x="827533" y="4824985"/>
            <a:ext cx="2569273" cy="335279"/>
          </a:xfrm>
          <a:prstGeom prst="rect">
            <a:avLst/>
          </a:prstGeom>
        </p:spPr>
      </p:pic>
      <p:pic>
        <p:nvPicPr>
          <p:cNvPr id="506" name="picture 506"/>
          <p:cNvPicPr>
            <a:picLocks noChangeAspect="1"/>
          </p:cNvPicPr>
          <p:nvPr/>
        </p:nvPicPr>
        <p:blipFill>
          <a:blip r:embed="rId7"/>
          <a:stretch>
            <a:fillRect/>
          </a:stretch>
        </p:blipFill>
        <p:spPr>
          <a:xfrm rot="21600000">
            <a:off x="3425956" y="4814317"/>
            <a:ext cx="2552001" cy="336803"/>
          </a:xfrm>
          <a:prstGeom prst="rect">
            <a:avLst/>
          </a:prstGeom>
        </p:spPr>
      </p:pic>
      <p:sp>
        <p:nvSpPr>
          <p:cNvPr id="508" name="textbox 508"/>
          <p:cNvSpPr/>
          <p:nvPr/>
        </p:nvSpPr>
        <p:spPr>
          <a:xfrm>
            <a:off x="3448814" y="4043171"/>
            <a:ext cx="2056129" cy="387351"/>
          </a:xfrm>
          <a:prstGeom prst="rect">
            <a:avLst/>
          </a:prstGeom>
          <a:solidFill>
            <a:srgbClr val="EBEBEB"/>
          </a:solidFill>
        </p:spPr>
        <p:txBody>
          <a:bodyPr vert="horz" wrap="square" lIns="0" tIns="0" rIns="0" bIns="0"/>
          <a:lstStyle/>
          <a:p>
            <a:pPr algn="l" rtl="0" eaLnBrk="0">
              <a:lnSpc>
                <a:spcPct val="129000"/>
              </a:lnSpc>
            </a:pPr>
            <a:endParaRPr lang="en-US" altLang="en-US" sz="200" dirty="0"/>
          </a:p>
          <a:p>
            <a:pPr marL="7620" indent="-4445" eaLnBrk="0">
              <a:lnSpc>
                <a:spcPct val="109000"/>
              </a:lnSpc>
              <a:spcBef>
                <a:spcPts val="0"/>
              </a:spcBef>
            </a:pPr>
            <a:r>
              <a:rPr sz="1100" kern="0" dirty="0" err="1">
                <a:solidFill>
                  <a:srgbClr val="000000">
                    <a:alpha val="100000"/>
                  </a:srgbClr>
                </a:solidFill>
                <a:latin typeface="楷体" panose="02010609060101010101" charset="-122"/>
                <a:ea typeface="楷体" panose="02010609060101010101" charset="-122"/>
                <a:cs typeface="楷体" panose="02010609060101010101" charset="-122"/>
              </a:rPr>
              <a:t>保荐机构及其保荐人代</a:t>
            </a: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表报送电</a:t>
            </a:r>
            <a:r>
              <a:rPr sz="1100" kern="0" spc="-20" dirty="0" err="1">
                <a:solidFill>
                  <a:srgbClr val="000000">
                    <a:alpha val="100000"/>
                  </a:srgbClr>
                </a:solidFill>
                <a:latin typeface="楷体" panose="02010609060101010101" charset="-122"/>
                <a:ea typeface="楷体" panose="02010609060101010101" charset="-122"/>
                <a:cs typeface="楷体" panose="02010609060101010101" charset="-122"/>
              </a:rPr>
              <a:t>子版申请材料</a:t>
            </a:r>
            <a:endParaRPr lang="en-US" altLang="en-US" sz="1100" dirty="0"/>
          </a:p>
        </p:txBody>
      </p:sp>
      <p:sp>
        <p:nvSpPr>
          <p:cNvPr id="510" name="textbox 510"/>
          <p:cNvSpPr/>
          <p:nvPr/>
        </p:nvSpPr>
        <p:spPr>
          <a:xfrm>
            <a:off x="6054853" y="5513833"/>
            <a:ext cx="1911351" cy="402591"/>
          </a:xfrm>
          <a:prstGeom prst="rect">
            <a:avLst/>
          </a:prstGeom>
          <a:solidFill>
            <a:srgbClr val="EBEBEB"/>
          </a:solidFill>
        </p:spPr>
        <p:txBody>
          <a:bodyPr vert="horz" wrap="square" lIns="0" tIns="0" rIns="0" bIns="0"/>
          <a:lstStyle/>
          <a:p>
            <a:pPr algn="l" rtl="0" eaLnBrk="0">
              <a:lnSpc>
                <a:spcPct val="130000"/>
              </a:lnSpc>
            </a:pPr>
            <a:endParaRPr lang="en-US" altLang="en-US" sz="200" dirty="0"/>
          </a:p>
          <a:p>
            <a:pPr marL="3810" indent="5715" eaLnBrk="0">
              <a:lnSpc>
                <a:spcPct val="108000"/>
              </a:lnSpc>
              <a:spcBef>
                <a:spcPts val="5"/>
              </a:spcBef>
            </a:pPr>
            <a:r>
              <a:rPr sz="1100" kern="0" spc="-11" dirty="0" err="1">
                <a:solidFill>
                  <a:srgbClr val="000000">
                    <a:alpha val="100000"/>
                  </a:srgbClr>
                </a:solidFill>
                <a:latin typeface="楷体" panose="02010609060101010101" charset="-122"/>
                <a:ea typeface="楷体" panose="02010609060101010101" charset="-122"/>
                <a:cs typeface="楷体" panose="02010609060101010101" charset="-122"/>
              </a:rPr>
              <a:t>交易所对不需要进一步问询的企业出具审核报告</a:t>
            </a:r>
            <a:endParaRPr lang="en-US" altLang="en-US" sz="1100" dirty="0"/>
          </a:p>
        </p:txBody>
      </p:sp>
      <p:pic>
        <p:nvPicPr>
          <p:cNvPr id="512" name="picture 512"/>
          <p:cNvPicPr>
            <a:picLocks noChangeAspect="1"/>
          </p:cNvPicPr>
          <p:nvPr/>
        </p:nvPicPr>
        <p:blipFill>
          <a:blip r:embed="rId8"/>
          <a:stretch>
            <a:fillRect/>
          </a:stretch>
        </p:blipFill>
        <p:spPr>
          <a:xfrm rot="21600000">
            <a:off x="220739" y="665265"/>
            <a:ext cx="11406619" cy="66052"/>
          </a:xfrm>
          <a:prstGeom prst="rect">
            <a:avLst/>
          </a:prstGeom>
        </p:spPr>
      </p:pic>
      <p:graphicFrame>
        <p:nvGraphicFramePr>
          <p:cNvPr id="514" name="table 514"/>
          <p:cNvGraphicFramePr>
            <a:graphicFrameLocks noGrp="1"/>
          </p:cNvGraphicFramePr>
          <p:nvPr/>
        </p:nvGraphicFramePr>
        <p:xfrm>
          <a:off x="3429981" y="5244452"/>
          <a:ext cx="1896745" cy="216832"/>
        </p:xfrm>
        <a:graphic>
          <a:graphicData uri="http://schemas.openxmlformats.org/drawingml/2006/table">
            <a:tbl>
              <a:tblPr>
                <a:solidFill>
                  <a:srgbClr val="C00000"/>
                </a:solidFill>
              </a:tblPr>
              <a:tblGrid>
                <a:gridCol w="1896745"/>
              </a:tblGrid>
              <a:tr h="216832">
                <a:tc>
                  <a:txBody>
                    <a:bodyPr/>
                    <a:lstStyle/>
                    <a:p>
                      <a:pPr algn="l" rtl="0" eaLnBrk="0">
                        <a:lnSpc>
                          <a:spcPct val="194000"/>
                        </a:lnSpc>
                      </a:pPr>
                      <a:endParaRPr lang="en-US" altLang="en-US" sz="100" dirty="0"/>
                    </a:p>
                    <a:p>
                      <a:pPr marL="88900" algn="l" rtl="0" eaLnBrk="0">
                        <a:lnSpc>
                          <a:spcPct val="97000"/>
                        </a:lnSpc>
                        <a:spcBef>
                          <a:spcPts val="0"/>
                        </a:spcBef>
                      </a:pPr>
                      <a:r>
                        <a:rPr sz="1200" kern="0" spc="-1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上市委会议</a:t>
                      </a:r>
                      <a:endParaRPr lang="en-US" altLang="en-US" sz="1200" dirty="0"/>
                    </a:p>
                  </a:txBody>
                  <a:tcPr marL="0" marR="0" marT="0" marB="0">
                    <a:lnL w="6350"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graphicFrame>
        <p:nvGraphicFramePr>
          <p:cNvPr id="516" name="table 516"/>
          <p:cNvGraphicFramePr>
            <a:graphicFrameLocks noGrp="1"/>
          </p:cNvGraphicFramePr>
          <p:nvPr/>
        </p:nvGraphicFramePr>
        <p:xfrm>
          <a:off x="8678507" y="5244452"/>
          <a:ext cx="1896744" cy="216832"/>
        </p:xfrm>
        <a:graphic>
          <a:graphicData uri="http://schemas.openxmlformats.org/drawingml/2006/table">
            <a:tbl>
              <a:tblPr>
                <a:solidFill>
                  <a:srgbClr val="C00000"/>
                </a:solidFill>
              </a:tblPr>
              <a:tblGrid>
                <a:gridCol w="1896744"/>
              </a:tblGrid>
              <a:tr h="216832">
                <a:tc>
                  <a:txBody>
                    <a:bodyPr/>
                    <a:lstStyle/>
                    <a:p>
                      <a:pPr algn="l" rtl="0" eaLnBrk="0">
                        <a:lnSpc>
                          <a:spcPct val="194000"/>
                        </a:lnSpc>
                      </a:pPr>
                      <a:endParaRPr lang="en-US" altLang="en-US" sz="100" dirty="0"/>
                    </a:p>
                    <a:p>
                      <a:pPr marL="104140" algn="l" rtl="0" eaLnBrk="0">
                        <a:lnSpc>
                          <a:spcPct val="97000"/>
                        </a:lnSpc>
                        <a:spcBef>
                          <a:spcPts val="0"/>
                        </a:spcBef>
                      </a:pPr>
                      <a:r>
                        <a:rPr sz="1200" kern="0" spc="-9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问询</a:t>
                      </a:r>
                      <a:endParaRPr lang="en-US" altLang="en-US" sz="1200" dirty="0"/>
                    </a:p>
                  </a:txBody>
                  <a:tcPr marL="0" marR="0" marT="0" marB="0">
                    <a:lnL w="9525"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graphicFrame>
        <p:nvGraphicFramePr>
          <p:cNvPr id="518" name="table 518"/>
          <p:cNvGraphicFramePr>
            <a:graphicFrameLocks noGrp="1"/>
          </p:cNvGraphicFramePr>
          <p:nvPr/>
        </p:nvGraphicFramePr>
        <p:xfrm>
          <a:off x="8678519" y="3780767"/>
          <a:ext cx="1896744" cy="215053"/>
        </p:xfrm>
        <a:graphic>
          <a:graphicData uri="http://schemas.openxmlformats.org/drawingml/2006/table">
            <a:tbl>
              <a:tblPr>
                <a:solidFill>
                  <a:srgbClr val="C00000"/>
                </a:solidFill>
              </a:tblPr>
              <a:tblGrid>
                <a:gridCol w="1896744"/>
              </a:tblGrid>
              <a:tr h="215053">
                <a:tc>
                  <a:txBody>
                    <a:bodyPr/>
                    <a:lstStyle/>
                    <a:p>
                      <a:pPr algn="l" rtl="0" eaLnBrk="0">
                        <a:lnSpc>
                          <a:spcPct val="194000"/>
                        </a:lnSpc>
                      </a:pPr>
                      <a:endParaRPr lang="en-US" altLang="en-US" sz="100" dirty="0"/>
                    </a:p>
                    <a:p>
                      <a:pPr marL="85725" algn="l" rtl="0" eaLnBrk="0">
                        <a:lnSpc>
                          <a:spcPct val="96000"/>
                        </a:lnSpc>
                      </a:pPr>
                      <a:r>
                        <a:rPr sz="1200" kern="0" spc="-1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报送工作底稿</a:t>
                      </a:r>
                      <a:endParaRPr lang="en-US" altLang="en-US" sz="1200" dirty="0"/>
                    </a:p>
                  </a:txBody>
                  <a:tcPr marL="0" marR="0" marT="0" marB="0">
                    <a:lnL w="9525"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graphicFrame>
        <p:nvGraphicFramePr>
          <p:cNvPr id="520" name="table 520"/>
          <p:cNvGraphicFramePr>
            <a:graphicFrameLocks noGrp="1"/>
          </p:cNvGraphicFramePr>
          <p:nvPr/>
        </p:nvGraphicFramePr>
        <p:xfrm>
          <a:off x="3426881" y="3779493"/>
          <a:ext cx="1896745" cy="216832"/>
        </p:xfrm>
        <a:graphic>
          <a:graphicData uri="http://schemas.openxmlformats.org/drawingml/2006/table">
            <a:tbl>
              <a:tblPr>
                <a:solidFill>
                  <a:srgbClr val="C00000"/>
                </a:solidFill>
              </a:tblPr>
              <a:tblGrid>
                <a:gridCol w="1896745"/>
              </a:tblGrid>
              <a:tr h="216832">
                <a:tc>
                  <a:txBody>
                    <a:bodyPr/>
                    <a:lstStyle/>
                    <a:p>
                      <a:pPr algn="l" rtl="0" eaLnBrk="0">
                        <a:lnSpc>
                          <a:spcPct val="194000"/>
                        </a:lnSpc>
                      </a:pPr>
                      <a:endParaRPr lang="en-US" altLang="en-US" sz="100" dirty="0"/>
                    </a:p>
                    <a:p>
                      <a:pPr marL="84455" algn="l" rtl="0" eaLnBrk="0">
                        <a:lnSpc>
                          <a:spcPct val="97000"/>
                        </a:lnSpc>
                        <a:spcBef>
                          <a:spcPts val="0"/>
                        </a:spcBef>
                      </a:pPr>
                      <a:r>
                        <a:rPr sz="1200" kern="0" spc="-1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提交申请</a:t>
                      </a:r>
                      <a:endParaRPr lang="en-US" altLang="en-US" sz="1200" dirty="0"/>
                    </a:p>
                  </a:txBody>
                  <a:tcPr marL="0" marR="0" marT="0" marB="0">
                    <a:lnL w="9525"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graphicFrame>
        <p:nvGraphicFramePr>
          <p:cNvPr id="522" name="table 522"/>
          <p:cNvGraphicFramePr>
            <a:graphicFrameLocks noGrp="1"/>
          </p:cNvGraphicFramePr>
          <p:nvPr/>
        </p:nvGraphicFramePr>
        <p:xfrm>
          <a:off x="6050473" y="3780243"/>
          <a:ext cx="1896745" cy="216832"/>
        </p:xfrm>
        <a:graphic>
          <a:graphicData uri="http://schemas.openxmlformats.org/drawingml/2006/table">
            <a:tbl>
              <a:tblPr>
                <a:solidFill>
                  <a:srgbClr val="C00000"/>
                </a:solidFill>
              </a:tblPr>
              <a:tblGrid>
                <a:gridCol w="1896745"/>
              </a:tblGrid>
              <a:tr h="216832">
                <a:tc>
                  <a:txBody>
                    <a:bodyPr/>
                    <a:lstStyle/>
                    <a:p>
                      <a:pPr algn="l" rtl="0" eaLnBrk="0">
                        <a:lnSpc>
                          <a:spcPct val="194000"/>
                        </a:lnSpc>
                      </a:pPr>
                      <a:endParaRPr lang="en-US" altLang="en-US" sz="100" dirty="0"/>
                    </a:p>
                    <a:p>
                      <a:pPr marL="97790" algn="l" rtl="0" eaLnBrk="0">
                        <a:lnSpc>
                          <a:spcPct val="97000"/>
                        </a:lnSpc>
                        <a:spcBef>
                          <a:spcPts val="0"/>
                        </a:spcBef>
                      </a:pPr>
                      <a:r>
                        <a:rPr sz="1200" kern="0" spc="-4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受理申请</a:t>
                      </a:r>
                      <a:endParaRPr lang="en-US" altLang="en-US" sz="1200" dirty="0"/>
                    </a:p>
                  </a:txBody>
                  <a:tcPr marL="0" marR="0" marT="0" marB="0">
                    <a:lnL w="9525"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graphicFrame>
        <p:nvGraphicFramePr>
          <p:cNvPr id="524" name="table 524"/>
          <p:cNvGraphicFramePr>
            <a:graphicFrameLocks noGrp="1"/>
          </p:cNvGraphicFramePr>
          <p:nvPr/>
        </p:nvGraphicFramePr>
        <p:xfrm>
          <a:off x="822173" y="5244452"/>
          <a:ext cx="1896745" cy="216832"/>
        </p:xfrm>
        <a:graphic>
          <a:graphicData uri="http://schemas.openxmlformats.org/drawingml/2006/table">
            <a:tbl>
              <a:tblPr>
                <a:solidFill>
                  <a:srgbClr val="C00000"/>
                </a:solidFill>
              </a:tblPr>
              <a:tblGrid>
                <a:gridCol w="1896745"/>
              </a:tblGrid>
              <a:tr h="216832">
                <a:tc>
                  <a:txBody>
                    <a:bodyPr/>
                    <a:lstStyle/>
                    <a:p>
                      <a:pPr algn="l" rtl="0" eaLnBrk="0">
                        <a:lnSpc>
                          <a:spcPct val="194000"/>
                        </a:lnSpc>
                      </a:pPr>
                      <a:endParaRPr lang="en-US" altLang="en-US" sz="100" dirty="0"/>
                    </a:p>
                    <a:p>
                      <a:pPr marL="84455" algn="l" rtl="0" eaLnBrk="0">
                        <a:lnSpc>
                          <a:spcPct val="97000"/>
                        </a:lnSpc>
                        <a:spcBef>
                          <a:spcPts val="0"/>
                        </a:spcBef>
                      </a:pPr>
                      <a:r>
                        <a:rPr sz="1200" kern="0" spc="-1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提请注册</a:t>
                      </a:r>
                      <a:endParaRPr lang="en-US" altLang="en-US" sz="1200" dirty="0"/>
                    </a:p>
                  </a:txBody>
                  <a:tcPr marL="0" marR="0" marT="0" marB="0">
                    <a:lnL w="9525"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graphicFrame>
        <p:nvGraphicFramePr>
          <p:cNvPr id="526" name="table 526"/>
          <p:cNvGraphicFramePr>
            <a:graphicFrameLocks noGrp="1"/>
          </p:cNvGraphicFramePr>
          <p:nvPr/>
        </p:nvGraphicFramePr>
        <p:xfrm>
          <a:off x="6050473" y="5244455"/>
          <a:ext cx="1896745" cy="215053"/>
        </p:xfrm>
        <a:graphic>
          <a:graphicData uri="http://schemas.openxmlformats.org/drawingml/2006/table">
            <a:tbl>
              <a:tblPr>
                <a:solidFill>
                  <a:srgbClr val="C00000"/>
                </a:solidFill>
              </a:tblPr>
              <a:tblGrid>
                <a:gridCol w="1896745"/>
              </a:tblGrid>
              <a:tr h="215053">
                <a:tc>
                  <a:txBody>
                    <a:bodyPr/>
                    <a:lstStyle/>
                    <a:p>
                      <a:pPr algn="l" rtl="0" eaLnBrk="0">
                        <a:lnSpc>
                          <a:spcPct val="194000"/>
                        </a:lnSpc>
                      </a:pPr>
                      <a:endParaRPr lang="en-US" altLang="en-US" sz="100" dirty="0"/>
                    </a:p>
                    <a:p>
                      <a:pPr marL="106680" algn="l" rtl="0" eaLnBrk="0">
                        <a:lnSpc>
                          <a:spcPct val="96000"/>
                        </a:lnSpc>
                      </a:pPr>
                      <a:r>
                        <a:rPr sz="1200" kern="0" spc="-4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出具审核报告</a:t>
                      </a:r>
                      <a:endParaRPr lang="en-US" altLang="en-US" sz="1200" dirty="0"/>
                    </a:p>
                  </a:txBody>
                  <a:tcPr marL="0" marR="0" marT="0" marB="0">
                    <a:lnL w="9525"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graphicFrame>
        <p:nvGraphicFramePr>
          <p:cNvPr id="528" name="table 528"/>
          <p:cNvGraphicFramePr>
            <a:graphicFrameLocks noGrp="1"/>
          </p:cNvGraphicFramePr>
          <p:nvPr/>
        </p:nvGraphicFramePr>
        <p:xfrm>
          <a:off x="822173" y="3777946"/>
          <a:ext cx="1896745" cy="216577"/>
        </p:xfrm>
        <a:graphic>
          <a:graphicData uri="http://schemas.openxmlformats.org/drawingml/2006/table">
            <a:tbl>
              <a:tblPr>
                <a:solidFill>
                  <a:srgbClr val="C00000"/>
                </a:solidFill>
              </a:tblPr>
              <a:tblGrid>
                <a:gridCol w="1896745"/>
              </a:tblGrid>
              <a:tr h="216577">
                <a:tc>
                  <a:txBody>
                    <a:bodyPr/>
                    <a:lstStyle/>
                    <a:p>
                      <a:pPr algn="l" rtl="0" eaLnBrk="0">
                        <a:lnSpc>
                          <a:spcPct val="193000"/>
                        </a:lnSpc>
                      </a:pPr>
                      <a:endParaRPr lang="en-US" altLang="en-US" sz="100" dirty="0"/>
                    </a:p>
                    <a:p>
                      <a:pPr marL="90805" algn="l" rtl="0" eaLnBrk="0">
                        <a:lnSpc>
                          <a:spcPct val="97000"/>
                        </a:lnSpc>
                        <a:spcBef>
                          <a:spcPts val="0"/>
                        </a:spcBef>
                      </a:pPr>
                      <a:r>
                        <a:rPr sz="1200" kern="0" spc="-10" dirty="0">
                          <a:ln w="4358"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预沟通（如有）</a:t>
                      </a:r>
                      <a:endParaRPr lang="en-US" altLang="en-US" sz="1200" dirty="0"/>
                    </a:p>
                  </a:txBody>
                  <a:tcPr marL="0" marR="0" marT="0" marB="0">
                    <a:lnL w="9525" cap="flat" cmpd="sng" algn="ctr">
                      <a:solidFill>
                        <a:srgbClr val="9B3518"/>
                      </a:solidFill>
                      <a:prstDash val="solid"/>
                      <a:round/>
                      <a:headEnd type="none" w="med" len="med"/>
                      <a:tailEnd type="none" w="med" len="med"/>
                    </a:lnL>
                    <a:lnR w="9525" cap="flat" cmpd="sng" algn="ctr">
                      <a:solidFill>
                        <a:srgbClr val="9B3518"/>
                      </a:solidFill>
                      <a:prstDash val="solid"/>
                      <a:round/>
                      <a:headEnd type="none" w="med" len="med"/>
                      <a:tailEnd type="none" w="med" len="med"/>
                    </a:lnR>
                    <a:lnT w="9525" cap="flat" cmpd="sng" algn="ctr">
                      <a:solidFill>
                        <a:srgbClr val="9B3518"/>
                      </a:solidFill>
                      <a:prstDash val="solid"/>
                      <a:round/>
                      <a:headEnd type="none" w="med" len="med"/>
                      <a:tailEnd type="none" w="med" len="med"/>
                    </a:lnT>
                    <a:lnB w="9525" cap="flat" cmpd="sng" algn="ctr">
                      <a:solidFill>
                        <a:srgbClr val="9B3518"/>
                      </a:solidFill>
                      <a:prstDash val="solid"/>
                      <a:round/>
                      <a:headEnd type="none" w="med" len="med"/>
                      <a:tailEnd type="none" w="med" len="med"/>
                    </a:lnB>
                    <a:solidFill>
                      <a:srgbClr val="C00000"/>
                    </a:solidFill>
                  </a:tcPr>
                </a:tc>
              </a:tr>
            </a:tbl>
          </a:graphicData>
        </a:graphic>
      </p:graphicFrame>
      <p:pic>
        <p:nvPicPr>
          <p:cNvPr id="530" name="picture 530"/>
          <p:cNvPicPr>
            <a:picLocks noChangeAspect="1"/>
          </p:cNvPicPr>
          <p:nvPr/>
        </p:nvPicPr>
        <p:blipFill>
          <a:blip r:embed="rId9"/>
          <a:stretch>
            <a:fillRect/>
          </a:stretch>
        </p:blipFill>
        <p:spPr>
          <a:xfrm rot="21600000">
            <a:off x="3895687" y="3513277"/>
            <a:ext cx="2082267" cy="76200"/>
          </a:xfrm>
          <a:prstGeom prst="rect">
            <a:avLst/>
          </a:prstGeom>
        </p:spPr>
      </p:pic>
      <p:grpSp>
        <p:nvGrpSpPr>
          <p:cNvPr id="28" name="group 28"/>
          <p:cNvGrpSpPr/>
          <p:nvPr/>
        </p:nvGrpSpPr>
        <p:grpSpPr>
          <a:xfrm rot="21600000">
            <a:off x="3432049" y="3395474"/>
            <a:ext cx="464820" cy="335279"/>
            <a:chOff x="0" y="0"/>
            <a:chExt cx="464820" cy="335279"/>
          </a:xfrm>
        </p:grpSpPr>
        <p:sp>
          <p:nvSpPr>
            <p:cNvPr id="532" name="path"/>
            <p:cNvSpPr/>
            <p:nvPr/>
          </p:nvSpPr>
          <p:spPr>
            <a:xfrm>
              <a:off x="0" y="0"/>
              <a:ext cx="464820" cy="335279"/>
            </a:xfrm>
            <a:custGeom>
              <a:avLst/>
              <a:gdLst/>
              <a:ahLst/>
              <a:cxnLst/>
              <a:rect l="0" t="0" r="0" b="0"/>
              <a:pathLst>
                <a:path w="732" h="527">
                  <a:moveTo>
                    <a:pt x="0" y="0"/>
                  </a:moveTo>
                  <a:lnTo>
                    <a:pt x="732" y="0"/>
                  </a:lnTo>
                  <a:lnTo>
                    <a:pt x="732" y="527"/>
                  </a:lnTo>
                  <a:lnTo>
                    <a:pt x="0" y="527"/>
                  </a:lnTo>
                  <a:lnTo>
                    <a:pt x="0" y="0"/>
                  </a:lnTo>
                  <a:close/>
                </a:path>
              </a:pathLst>
            </a:custGeom>
            <a:solidFill>
              <a:srgbClr val="C00000">
                <a:alpha val="100000"/>
              </a:srgbClr>
            </a:solidFill>
            <a:ln cap="flat">
              <a:noFill/>
              <a:prstDash val="solid"/>
              <a:miter lim="0"/>
            </a:ln>
          </p:spPr>
          <p:txBody>
            <a:bodyPr rtlCol="0"/>
            <a:lstStyle/>
            <a:p>
              <a:pPr algn="ctr"/>
              <a:endParaRPr lang="zh-CN" altLang="en-US"/>
            </a:p>
          </p:txBody>
        </p:sp>
        <p:sp>
          <p:nvSpPr>
            <p:cNvPr id="534" name="path"/>
            <p:cNvSpPr/>
            <p:nvPr/>
          </p:nvSpPr>
          <p:spPr>
            <a:xfrm>
              <a:off x="168820" y="115392"/>
              <a:ext cx="125602" cy="116649"/>
            </a:xfrm>
            <a:custGeom>
              <a:avLst/>
              <a:gdLst/>
              <a:ahLst/>
              <a:cxnLst/>
              <a:rect l="0" t="0" r="0" b="0"/>
              <a:pathLst>
                <a:path w="197" h="183">
                  <a:moveTo>
                    <a:pt x="178" y="0"/>
                  </a:moveTo>
                  <a:lnTo>
                    <a:pt x="161" y="30"/>
                  </a:lnTo>
                  <a:lnTo>
                    <a:pt x="36" y="30"/>
                  </a:lnTo>
                  <a:lnTo>
                    <a:pt x="19" y="0"/>
                  </a:lnTo>
                  <a:cubicBezTo>
                    <a:pt x="8" y="0"/>
                    <a:pt x="0" y="6"/>
                    <a:pt x="0" y="14"/>
                  </a:cubicBezTo>
                  <a:lnTo>
                    <a:pt x="0" y="169"/>
                  </a:lnTo>
                  <a:cubicBezTo>
                    <a:pt x="0" y="177"/>
                    <a:pt x="8" y="183"/>
                    <a:pt x="19" y="183"/>
                  </a:cubicBezTo>
                  <a:lnTo>
                    <a:pt x="178" y="183"/>
                  </a:lnTo>
                  <a:cubicBezTo>
                    <a:pt x="188" y="183"/>
                    <a:pt x="197" y="177"/>
                    <a:pt x="197" y="169"/>
                  </a:cubicBezTo>
                  <a:lnTo>
                    <a:pt x="197" y="14"/>
                  </a:lnTo>
                  <a:cubicBezTo>
                    <a:pt x="197" y="6"/>
                    <a:pt x="188" y="0"/>
                    <a:pt x="178" y="0"/>
                  </a:cubicBezTo>
                </a:path>
              </a:pathLst>
            </a:custGeom>
            <a:solidFill>
              <a:srgbClr val="FFFFFF">
                <a:alpha val="100000"/>
              </a:srgbClr>
            </a:solidFill>
            <a:ln cap="flat">
              <a:noFill/>
              <a:prstDash val="solid"/>
              <a:miter lim="0"/>
            </a:ln>
          </p:spPr>
          <p:txBody>
            <a:bodyPr rtlCol="0"/>
            <a:lstStyle/>
            <a:p>
              <a:pPr algn="ctr"/>
              <a:endParaRPr lang="zh-CN" altLang="en-US"/>
            </a:p>
          </p:txBody>
        </p:sp>
      </p:grpSp>
      <p:grpSp>
        <p:nvGrpSpPr>
          <p:cNvPr id="30" name="group 30"/>
          <p:cNvGrpSpPr/>
          <p:nvPr/>
        </p:nvGrpSpPr>
        <p:grpSpPr>
          <a:xfrm rot="21600000">
            <a:off x="8683755" y="3384806"/>
            <a:ext cx="464819" cy="335279"/>
            <a:chOff x="0" y="0"/>
            <a:chExt cx="464819" cy="335279"/>
          </a:xfrm>
        </p:grpSpPr>
        <p:sp>
          <p:nvSpPr>
            <p:cNvPr id="536" name="path"/>
            <p:cNvSpPr/>
            <p:nvPr/>
          </p:nvSpPr>
          <p:spPr>
            <a:xfrm>
              <a:off x="0" y="0"/>
              <a:ext cx="464819" cy="335279"/>
            </a:xfrm>
            <a:custGeom>
              <a:avLst/>
              <a:gdLst/>
              <a:ahLst/>
              <a:cxnLst/>
              <a:rect l="0" t="0" r="0" b="0"/>
              <a:pathLst>
                <a:path w="731" h="527">
                  <a:moveTo>
                    <a:pt x="0" y="0"/>
                  </a:moveTo>
                  <a:lnTo>
                    <a:pt x="731" y="0"/>
                  </a:lnTo>
                  <a:lnTo>
                    <a:pt x="731" y="527"/>
                  </a:lnTo>
                  <a:lnTo>
                    <a:pt x="0" y="527"/>
                  </a:lnTo>
                  <a:lnTo>
                    <a:pt x="0" y="0"/>
                  </a:lnTo>
                  <a:close/>
                </a:path>
              </a:pathLst>
            </a:custGeom>
            <a:solidFill>
              <a:srgbClr val="C00000">
                <a:alpha val="100000"/>
              </a:srgbClr>
            </a:solidFill>
            <a:ln cap="flat">
              <a:noFill/>
              <a:prstDash val="solid"/>
              <a:miter lim="0"/>
            </a:ln>
          </p:spPr>
          <p:txBody>
            <a:bodyPr rtlCol="0"/>
            <a:lstStyle/>
            <a:p>
              <a:pPr algn="ctr"/>
              <a:endParaRPr lang="zh-CN" altLang="en-US"/>
            </a:p>
          </p:txBody>
        </p:sp>
        <p:sp>
          <p:nvSpPr>
            <p:cNvPr id="538" name="path"/>
            <p:cNvSpPr/>
            <p:nvPr/>
          </p:nvSpPr>
          <p:spPr>
            <a:xfrm>
              <a:off x="144043" y="102158"/>
              <a:ext cx="179692" cy="129794"/>
            </a:xfrm>
            <a:custGeom>
              <a:avLst/>
              <a:gdLst/>
              <a:ahLst/>
              <a:cxnLst/>
              <a:rect l="0" t="0" r="0" b="0"/>
              <a:pathLst>
                <a:path w="282" h="204">
                  <a:moveTo>
                    <a:pt x="80" y="183"/>
                  </a:moveTo>
                  <a:lnTo>
                    <a:pt x="51" y="188"/>
                  </a:lnTo>
                  <a:cubicBezTo>
                    <a:pt x="48" y="184"/>
                    <a:pt x="44" y="180"/>
                    <a:pt x="38" y="176"/>
                  </a:cubicBezTo>
                  <a:cubicBezTo>
                    <a:pt x="32" y="171"/>
                    <a:pt x="27" y="169"/>
                    <a:pt x="22" y="167"/>
                  </a:cubicBezTo>
                  <a:lnTo>
                    <a:pt x="28" y="146"/>
                  </a:lnTo>
                  <a:lnTo>
                    <a:pt x="36" y="140"/>
                  </a:lnTo>
                  <a:cubicBezTo>
                    <a:pt x="36" y="140"/>
                    <a:pt x="52" y="140"/>
                    <a:pt x="70" y="153"/>
                  </a:cubicBezTo>
                  <a:cubicBezTo>
                    <a:pt x="88" y="166"/>
                    <a:pt x="88" y="177"/>
                    <a:pt x="88" y="177"/>
                  </a:cubicBezTo>
                  <a:cubicBezTo>
                    <a:pt x="88" y="177"/>
                    <a:pt x="80" y="183"/>
                    <a:pt x="80" y="183"/>
                  </a:cubicBezTo>
                  <a:moveTo>
                    <a:pt x="257" y="18"/>
                  </a:moveTo>
                  <a:cubicBezTo>
                    <a:pt x="231" y="0"/>
                    <a:pt x="211" y="2"/>
                    <a:pt x="211" y="2"/>
                  </a:cubicBezTo>
                  <a:lnTo>
                    <a:pt x="121" y="68"/>
                  </a:lnTo>
                  <a:lnTo>
                    <a:pt x="18" y="142"/>
                  </a:lnTo>
                  <a:lnTo>
                    <a:pt x="0" y="204"/>
                  </a:lnTo>
                  <a:lnTo>
                    <a:pt x="85" y="191"/>
                  </a:lnTo>
                  <a:lnTo>
                    <a:pt x="188" y="116"/>
                  </a:lnTo>
                  <a:lnTo>
                    <a:pt x="279" y="51"/>
                  </a:lnTo>
                  <a:cubicBezTo>
                    <a:pt x="279" y="51"/>
                    <a:pt x="282" y="37"/>
                    <a:pt x="257" y="18"/>
                  </a:cubicBezTo>
                </a:path>
              </a:pathLst>
            </a:custGeom>
            <a:solidFill>
              <a:srgbClr val="FFFFFF">
                <a:alpha val="100000"/>
              </a:srgbClr>
            </a:solidFill>
            <a:ln cap="flat">
              <a:noFill/>
              <a:prstDash val="solid"/>
              <a:miter lim="0"/>
            </a:ln>
          </p:spPr>
          <p:txBody>
            <a:bodyPr rtlCol="0"/>
            <a:lstStyle/>
            <a:p>
              <a:pPr algn="ctr"/>
              <a:endParaRPr lang="zh-CN" altLang="en-US"/>
            </a:p>
          </p:txBody>
        </p:sp>
      </p:grpSp>
      <p:pic>
        <p:nvPicPr>
          <p:cNvPr id="540" name="picture 540"/>
          <p:cNvPicPr>
            <a:picLocks noChangeAspect="1"/>
          </p:cNvPicPr>
          <p:nvPr/>
        </p:nvPicPr>
        <p:blipFill>
          <a:blip r:embed="rId10"/>
          <a:stretch>
            <a:fillRect/>
          </a:stretch>
        </p:blipFill>
        <p:spPr>
          <a:xfrm rot="21600000">
            <a:off x="8683755" y="4818891"/>
            <a:ext cx="464819" cy="335279"/>
          </a:xfrm>
          <a:prstGeom prst="rect">
            <a:avLst/>
          </a:prstGeom>
        </p:spPr>
      </p:pic>
      <p:sp>
        <p:nvSpPr>
          <p:cNvPr id="542" name="textbox 542"/>
          <p:cNvSpPr/>
          <p:nvPr/>
        </p:nvSpPr>
        <p:spPr>
          <a:xfrm>
            <a:off x="11737547" y="6520406"/>
            <a:ext cx="156211" cy="155575"/>
          </a:xfrm>
          <a:prstGeom prst="rect">
            <a:avLst/>
          </a:prstGeom>
        </p:spPr>
        <p:txBody>
          <a:bodyPr vert="horz" wrap="square" lIns="0" tIns="0" rIns="0" bIns="0"/>
          <a:lstStyle/>
          <a:p>
            <a:pPr algn="l" rtl="0" eaLnBrk="0">
              <a:lnSpc>
                <a:spcPct val="88000"/>
              </a:lnSpc>
            </a:pPr>
            <a:endParaRPr lang="en-US" altLang="en-US" sz="135" dirty="0"/>
          </a:p>
          <a:p>
            <a:pPr marL="12700" eaLnBrk="0">
              <a:lnSpc>
                <a:spcPct val="77000"/>
              </a:lnSpc>
            </a:pPr>
            <a:r>
              <a:rPr sz="1100" b="1" kern="0" spc="-51" dirty="0">
                <a:solidFill>
                  <a:srgbClr val="898989">
                    <a:alpha val="100000"/>
                  </a:srgbClr>
                </a:solidFill>
                <a:latin typeface="Times New Roman" panose="02020603050405020304"/>
                <a:ea typeface="Times New Roman" panose="02020603050405020304"/>
                <a:cs typeface="Times New Roman" panose="02020603050405020304"/>
              </a:rPr>
              <a:t>1</a:t>
            </a:r>
            <a:r>
              <a:rPr lang="en-US" sz="1100" b="1" kern="0" spc="-51" dirty="0">
                <a:solidFill>
                  <a:srgbClr val="898989">
                    <a:alpha val="100000"/>
                  </a:srgbClr>
                </a:solidFill>
                <a:latin typeface="Times New Roman" panose="02020603050405020304"/>
                <a:ea typeface="Times New Roman" panose="02020603050405020304"/>
                <a:cs typeface="Times New Roman" panose="02020603050405020304"/>
              </a:rPr>
              <a:t>5</a:t>
            </a:r>
            <a:endParaRPr lang="en-US" altLang="en-US" sz="1100" dirty="0"/>
          </a:p>
        </p:txBody>
      </p:sp>
      <p:sp>
        <p:nvSpPr>
          <p:cNvPr id="544" name="path"/>
          <p:cNvSpPr/>
          <p:nvPr/>
        </p:nvSpPr>
        <p:spPr>
          <a:xfrm>
            <a:off x="3622992" y="3499408"/>
            <a:ext cx="80747" cy="25920"/>
          </a:xfrm>
          <a:custGeom>
            <a:avLst/>
            <a:gdLst/>
            <a:ahLst/>
            <a:cxnLst/>
            <a:rect l="0" t="0" r="0" b="0"/>
            <a:pathLst>
              <a:path w="127" h="40">
                <a:moveTo>
                  <a:pt x="114" y="40"/>
                </a:moveTo>
                <a:lnTo>
                  <a:pt x="127" y="20"/>
                </a:lnTo>
                <a:lnTo>
                  <a:pt x="96" y="20"/>
                </a:lnTo>
                <a:lnTo>
                  <a:pt x="86" y="0"/>
                </a:lnTo>
                <a:lnTo>
                  <a:pt x="40" y="0"/>
                </a:lnTo>
                <a:lnTo>
                  <a:pt x="30" y="20"/>
                </a:lnTo>
                <a:lnTo>
                  <a:pt x="0" y="20"/>
                </a:lnTo>
                <a:lnTo>
                  <a:pt x="12" y="40"/>
                </a:lnTo>
                <a:cubicBezTo>
                  <a:pt x="12" y="40"/>
                  <a:pt x="114" y="40"/>
                  <a:pt x="114" y="40"/>
                </a:cubicBezTo>
              </a:path>
            </a:pathLst>
          </a:custGeom>
          <a:solidFill>
            <a:srgbClr val="FFFFFF">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rot="21600000">
            <a:off x="3604262" y="2267713"/>
            <a:ext cx="4523231" cy="3842003"/>
            <a:chOff x="0" y="0"/>
            <a:chExt cx="4523231" cy="3842003"/>
          </a:xfrm>
        </p:grpSpPr>
        <p:grpSp>
          <p:nvGrpSpPr>
            <p:cNvPr id="34" name="group 34"/>
            <p:cNvGrpSpPr/>
            <p:nvPr/>
          </p:nvGrpSpPr>
          <p:grpSpPr>
            <a:xfrm rot="21600000">
              <a:off x="0" y="0"/>
              <a:ext cx="4523231" cy="3842003"/>
              <a:chOff x="0" y="0"/>
              <a:chExt cx="4523231" cy="3842003"/>
            </a:xfrm>
          </p:grpSpPr>
          <p:sp>
            <p:nvSpPr>
              <p:cNvPr id="546" name="path"/>
              <p:cNvSpPr/>
              <p:nvPr/>
            </p:nvSpPr>
            <p:spPr>
              <a:xfrm>
                <a:off x="0" y="623316"/>
                <a:ext cx="4523231" cy="3218687"/>
              </a:xfrm>
              <a:custGeom>
                <a:avLst/>
                <a:gdLst/>
                <a:ahLst/>
                <a:cxnLst/>
                <a:rect l="0" t="0" r="0" b="0"/>
                <a:pathLst>
                  <a:path w="7123" h="5068">
                    <a:moveTo>
                      <a:pt x="0" y="0"/>
                    </a:moveTo>
                    <a:lnTo>
                      <a:pt x="7123" y="0"/>
                    </a:lnTo>
                    <a:lnTo>
                      <a:pt x="7123" y="5068"/>
                    </a:lnTo>
                    <a:lnTo>
                      <a:pt x="0" y="5068"/>
                    </a:lnTo>
                    <a:lnTo>
                      <a:pt x="0" y="0"/>
                    </a:lnTo>
                    <a:close/>
                  </a:path>
                </a:pathLst>
              </a:custGeom>
              <a:solidFill>
                <a:srgbClr val="EAEAEA">
                  <a:alpha val="100000"/>
                </a:srgbClr>
              </a:solidFill>
              <a:ln cap="flat">
                <a:noFill/>
                <a:prstDash val="solid"/>
                <a:miter lim="0"/>
              </a:ln>
            </p:spPr>
            <p:txBody>
              <a:bodyPr rtlCol="0"/>
              <a:lstStyle/>
              <a:p>
                <a:pPr algn="ctr"/>
                <a:endParaRPr lang="zh-CN" altLang="en-US"/>
              </a:p>
            </p:txBody>
          </p:sp>
          <p:sp>
            <p:nvSpPr>
              <p:cNvPr id="548" name="path"/>
              <p:cNvSpPr/>
              <p:nvPr/>
            </p:nvSpPr>
            <p:spPr>
              <a:xfrm>
                <a:off x="3048" y="0"/>
                <a:ext cx="4520183" cy="605028"/>
              </a:xfrm>
              <a:custGeom>
                <a:avLst/>
                <a:gdLst/>
                <a:ahLst/>
                <a:cxnLst/>
                <a:rect l="0" t="0" r="0" b="0"/>
                <a:pathLst>
                  <a:path w="7118" h="952">
                    <a:moveTo>
                      <a:pt x="0" y="0"/>
                    </a:moveTo>
                    <a:lnTo>
                      <a:pt x="7118" y="0"/>
                    </a:lnTo>
                    <a:lnTo>
                      <a:pt x="7118" y="952"/>
                    </a:lnTo>
                    <a:lnTo>
                      <a:pt x="0" y="952"/>
                    </a:lnTo>
                    <a:lnTo>
                      <a:pt x="0" y="0"/>
                    </a:lnTo>
                    <a:close/>
                  </a:path>
                </a:pathLst>
              </a:custGeom>
              <a:solidFill>
                <a:srgbClr val="5F5F5F">
                  <a:alpha val="100000"/>
                </a:srgbClr>
              </a:solidFill>
              <a:ln cap="flat">
                <a:noFill/>
                <a:prstDash val="solid"/>
                <a:miter lim="0"/>
              </a:ln>
            </p:spPr>
            <p:txBody>
              <a:bodyPr rtlCol="0"/>
              <a:lstStyle/>
              <a:p>
                <a:pPr algn="ctr"/>
                <a:endParaRPr lang="zh-CN" altLang="en-US"/>
              </a:p>
            </p:txBody>
          </p:sp>
        </p:grpSp>
        <p:sp>
          <p:nvSpPr>
            <p:cNvPr id="550" name="textbox 550"/>
            <p:cNvSpPr/>
            <p:nvPr/>
          </p:nvSpPr>
          <p:spPr>
            <a:xfrm>
              <a:off x="99314" y="236499"/>
              <a:ext cx="4309109" cy="3241675"/>
            </a:xfrm>
            <a:prstGeom prst="rect">
              <a:avLst/>
            </a:prstGeom>
          </p:spPr>
          <p:txBody>
            <a:bodyPr vert="horz" wrap="square" lIns="0" tIns="0" rIns="0" bIns="0"/>
            <a:lstStyle/>
            <a:p>
              <a:pPr algn="l" rtl="0" eaLnBrk="0">
                <a:lnSpc>
                  <a:spcPct val="84000"/>
                </a:lnSpc>
              </a:pPr>
              <a:endParaRPr lang="en-US" altLang="en-US" sz="135" dirty="0"/>
            </a:p>
            <a:p>
              <a:pPr marL="1406525" eaLnBrk="0">
                <a:lnSpc>
                  <a:spcPct val="82000"/>
                </a:lnSpc>
              </a:pPr>
              <a:r>
                <a:rPr sz="1200" kern="0" spc="-11" dirty="0">
                  <a:ln w="4358"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提高配售制度的包容性</a:t>
              </a:r>
              <a:endParaRPr lang="en-US" altLang="en-US" sz="1200" dirty="0"/>
            </a:p>
            <a:p>
              <a:pPr algn="l" rtl="0" eaLnBrk="0">
                <a:lnSpc>
                  <a:spcPct val="155000"/>
                </a:lnSpc>
              </a:pPr>
              <a:endParaRPr lang="en-US" altLang="en-US" sz="1000" dirty="0"/>
            </a:p>
            <a:p>
              <a:pPr marL="261620" indent="-248920" eaLnBrk="0">
                <a:lnSpc>
                  <a:spcPct val="88000"/>
                </a:lnSpc>
                <a:spcBef>
                  <a:spcPts val="340"/>
                </a:spcBef>
              </a:pPr>
              <a:r>
                <a:rPr sz="800" kern="0" spc="-31" dirty="0">
                  <a:solidFill>
                    <a:srgbClr val="000000">
                      <a:alpha val="100000"/>
                    </a:srgbClr>
                  </a:solidFill>
                  <a:latin typeface="Wingdings" panose="05000000000000000000"/>
                  <a:ea typeface="Wingdings" panose="05000000000000000000"/>
                  <a:cs typeface="Wingdings" panose="05000000000000000000"/>
                </a:rPr>
                <a:t>.</a:t>
              </a:r>
              <a:r>
                <a:rPr sz="1100" kern="0" spc="-31"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保持网下初始配售</a:t>
              </a:r>
              <a:r>
                <a:rPr sz="1100" kern="0" spc="-4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比例：</a:t>
              </a:r>
              <a:r>
                <a:rPr sz="11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保持各板块网下初始配售比例不变，授权</a:t>
              </a:r>
              <a:r>
                <a:rPr sz="1100" kern="0" spc="-1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证券交易所对网上网下回拨比例作出规定</a:t>
              </a:r>
              <a:endParaRPr lang="en-US" altLang="en-US" sz="1100" dirty="0"/>
            </a:p>
            <a:p>
              <a:pPr marL="262890" indent="-250190" eaLnBrk="0">
                <a:lnSpc>
                  <a:spcPct val="99000"/>
                </a:lnSpc>
                <a:spcBef>
                  <a:spcPts val="305"/>
                </a:spcBef>
              </a:pPr>
              <a:r>
                <a:rPr sz="800" kern="0" spc="11" dirty="0">
                  <a:solidFill>
                    <a:srgbClr val="000000">
                      <a:alpha val="100000"/>
                    </a:srgbClr>
                  </a:solidFill>
                  <a:latin typeface="Wingdings" panose="05000000000000000000"/>
                  <a:ea typeface="Wingdings" panose="05000000000000000000"/>
                  <a:cs typeface="Wingdings" panose="05000000000000000000"/>
                </a:rPr>
                <a:t>.</a:t>
              </a:r>
              <a:r>
                <a:rPr sz="1000" kern="0" spc="11" dirty="0">
                  <a:ln w="3831"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优化网下优先配售安排：</a:t>
              </a:r>
              <a:r>
                <a:rPr sz="10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采用询价方式的，应当安排向公募基金、社</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保基金、养老金、年金基金、保险资金和合格境外投资者资金优先配</a:t>
              </a:r>
              <a:r>
                <a:rPr sz="10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售，具体比例由</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证券交易所</a:t>
              </a:r>
              <a:r>
                <a:rPr sz="10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规定</a:t>
              </a:r>
              <a:endParaRPr lang="en-US" altLang="en-US" sz="1000" dirty="0"/>
            </a:p>
            <a:p>
              <a:pPr marL="267970" indent="-255905" eaLnBrk="0">
                <a:lnSpc>
                  <a:spcPct val="101000"/>
                </a:lnSpc>
                <a:spcBef>
                  <a:spcPts val="335"/>
                </a:spcBef>
              </a:pPr>
              <a:r>
                <a:rPr sz="800" kern="0" spc="20" dirty="0">
                  <a:solidFill>
                    <a:srgbClr val="000000">
                      <a:alpha val="100000"/>
                    </a:srgbClr>
                  </a:solidFill>
                  <a:latin typeface="Wingdings" panose="05000000000000000000"/>
                  <a:ea typeface="Wingdings" panose="05000000000000000000"/>
                  <a:cs typeface="Wingdings" panose="05000000000000000000"/>
                </a:rPr>
                <a:t>.</a:t>
              </a:r>
              <a:r>
                <a:rPr sz="1000" kern="0" spc="20" dirty="0">
                  <a:ln w="3831"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完善网下配售证券限售</a:t>
              </a:r>
              <a:r>
                <a:rPr sz="1000" kern="0" spc="11" dirty="0">
                  <a:ln w="3831"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期安排：</a:t>
              </a:r>
              <a:r>
                <a:rPr sz="10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采用询价方式的，发行人和主承销商</a:t>
              </a:r>
              <a:r>
                <a:rPr sz="10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可以安排一定比例的网下发行证</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券设置限售期，具体安排适用证券交易所规定（即摇号限售可锁定</a:t>
              </a:r>
              <a:r>
                <a:rPr sz="1000" kern="0" spc="31" dirty="0">
                  <a:solidFill>
                    <a:srgbClr val="000000">
                      <a:alpha val="100000"/>
                    </a:srgbClr>
                  </a:solidFill>
                  <a:latin typeface="Times New Roman" panose="02020603050405020304"/>
                  <a:ea typeface="Times New Roman" panose="02020603050405020304"/>
                  <a:cs typeface="Times New Roman" panose="02020603050405020304"/>
                </a:rPr>
                <a:t>10%</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账户、比例限售可锁定</a:t>
              </a:r>
              <a:r>
                <a:rPr sz="1000" kern="0" spc="31" dirty="0">
                  <a:solidFill>
                    <a:srgbClr val="000000">
                      <a:alpha val="100000"/>
                    </a:srgbClr>
                  </a:solidFill>
                  <a:latin typeface="Times New Roman" panose="02020603050405020304"/>
                  <a:ea typeface="Times New Roman" panose="02020603050405020304"/>
                  <a:cs typeface="Times New Roman" panose="02020603050405020304"/>
                </a:rPr>
                <a:t>10%</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获配数</a:t>
              </a:r>
              <a:r>
                <a:rPr sz="10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量；超</a:t>
              </a:r>
              <a:r>
                <a:rPr sz="1000" kern="0" spc="51" dirty="0">
                  <a:solidFill>
                    <a:srgbClr val="000000">
                      <a:alpha val="100000"/>
                    </a:srgbClr>
                  </a:solidFill>
                  <a:latin typeface="Times New Roman" panose="02020603050405020304"/>
                  <a:ea typeface="Times New Roman" panose="02020603050405020304"/>
                  <a:cs typeface="Times New Roman" panose="02020603050405020304"/>
                </a:rPr>
                <a:t>100</a:t>
              </a:r>
              <a:r>
                <a:rPr sz="10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亿元发行规模可</a:t>
              </a:r>
              <a:r>
                <a:rPr sz="10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设置锁定</a:t>
              </a:r>
              <a:r>
                <a:rPr sz="1000" kern="0" spc="40" dirty="0">
                  <a:solidFill>
                    <a:srgbClr val="000000">
                      <a:alpha val="100000"/>
                    </a:srgbClr>
                  </a:solidFill>
                  <a:latin typeface="Times New Roman" panose="02020603050405020304"/>
                  <a:ea typeface="Times New Roman" panose="02020603050405020304"/>
                  <a:cs typeface="Times New Roman" panose="02020603050405020304"/>
                </a:rPr>
                <a:t>70%</a:t>
              </a:r>
              <a:r>
                <a:rPr sz="10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账户数量或获配比例）</a:t>
              </a:r>
              <a:endParaRPr lang="en-US" altLang="en-US" sz="1000" dirty="0"/>
            </a:p>
            <a:p>
              <a:pPr marL="263525" indent="-250825" eaLnBrk="0">
                <a:lnSpc>
                  <a:spcPct val="101000"/>
                </a:lnSpc>
                <a:spcBef>
                  <a:spcPts val="125"/>
                </a:spcBef>
              </a:pPr>
              <a:r>
                <a:rPr sz="800" kern="0" spc="11" dirty="0">
                  <a:solidFill>
                    <a:srgbClr val="000000">
                      <a:alpha val="100000"/>
                    </a:srgbClr>
                  </a:solidFill>
                  <a:latin typeface="Wingdings" panose="05000000000000000000"/>
                  <a:ea typeface="Wingdings" panose="05000000000000000000"/>
                  <a:cs typeface="Wingdings" panose="05000000000000000000"/>
                </a:rPr>
                <a:t>.</a:t>
              </a:r>
              <a:r>
                <a:rPr sz="1000" kern="0" spc="11" dirty="0">
                  <a:ln w="3831"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优化战略配售机制：</a:t>
              </a:r>
              <a:r>
                <a:rPr sz="10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统一各板块战略配售主要规定，明确参与战略配</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售的投资者不参与网下询价，获配股份限售期不少于</a:t>
              </a:r>
              <a:r>
                <a:rPr sz="1000" kern="0" spc="31" dirty="0">
                  <a:solidFill>
                    <a:srgbClr val="000000">
                      <a:alpha val="100000"/>
                    </a:srgbClr>
                  </a:solidFill>
                  <a:latin typeface="Times New Roman" panose="02020603050405020304"/>
                  <a:ea typeface="Times New Roman" panose="02020603050405020304"/>
                  <a:cs typeface="Times New Roman" panose="02020603050405020304"/>
                </a:rPr>
                <a:t>12</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个月。参与战略配售的投资者家数不超过</a:t>
              </a:r>
              <a:r>
                <a:rPr sz="1000" kern="0" spc="31" dirty="0">
                  <a:solidFill>
                    <a:srgbClr val="000000">
                      <a:alpha val="100000"/>
                    </a:srgbClr>
                  </a:solidFill>
                  <a:latin typeface="Times New Roman" panose="02020603050405020304"/>
                  <a:ea typeface="Times New Roman" panose="02020603050405020304"/>
                  <a:cs typeface="Times New Roman" panose="02020603050405020304"/>
                </a:rPr>
                <a:t>35</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名，战略配售比例上限不超过</a:t>
              </a:r>
              <a:r>
                <a:rPr sz="1000" kern="0" spc="31" dirty="0">
                  <a:solidFill>
                    <a:srgbClr val="000000">
                      <a:alpha val="100000"/>
                    </a:srgbClr>
                  </a:solidFill>
                  <a:latin typeface="Times New Roman" panose="02020603050405020304"/>
                  <a:ea typeface="Times New Roman" panose="02020603050405020304"/>
                  <a:cs typeface="Times New Roman" panose="02020603050405020304"/>
                </a:rPr>
                <a:t>50</a:t>
              </a:r>
              <a:r>
                <a:rPr sz="1000" kern="0" spc="20" dirty="0">
                  <a:solidFill>
                    <a:srgbClr val="000000">
                      <a:alpha val="100000"/>
                    </a:srgbClr>
                  </a:solidFill>
                  <a:latin typeface="Times New Roman" panose="02020603050405020304"/>
                  <a:ea typeface="Times New Roman" panose="02020603050405020304"/>
                  <a:cs typeface="Times New Roman" panose="02020603050405020304"/>
                </a:rPr>
                <a:t>%</a:t>
              </a:r>
              <a:r>
                <a:rPr sz="10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sz="10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允</a:t>
              </a:r>
              <a:r>
                <a:rPr sz="10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许发行人高管员工通过资管计划参与战略配售，授权证</a:t>
              </a:r>
              <a:r>
                <a:rPr sz="1000" kern="0" spc="3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券交易所结合</a:t>
              </a:r>
              <a:r>
                <a:rPr sz="10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板块定位对前述情况及保荐机构跟投作出规定</a:t>
              </a:r>
              <a:endParaRPr lang="en-US" altLang="en-US" sz="1000" dirty="0"/>
            </a:p>
            <a:p>
              <a:pPr algn="l" rtl="0" eaLnBrk="0">
                <a:lnSpc>
                  <a:spcPct val="105000"/>
                </a:lnSpc>
              </a:pPr>
              <a:endParaRPr lang="en-US" altLang="en-US" sz="700" dirty="0"/>
            </a:p>
            <a:p>
              <a:pPr marL="259715" indent="-247015" eaLnBrk="0">
                <a:lnSpc>
                  <a:spcPct val="97000"/>
                </a:lnSpc>
                <a:spcBef>
                  <a:spcPts val="5"/>
                </a:spcBef>
              </a:pPr>
              <a:r>
                <a:rPr sz="800" kern="0" spc="20" dirty="0">
                  <a:solidFill>
                    <a:srgbClr val="000000">
                      <a:alpha val="100000"/>
                    </a:srgbClr>
                  </a:solidFill>
                  <a:latin typeface="Wingdings" panose="05000000000000000000"/>
                  <a:ea typeface="Wingdings" panose="05000000000000000000"/>
                  <a:cs typeface="Wingdings" panose="05000000000000000000"/>
                </a:rPr>
                <a:t>.</a:t>
              </a:r>
              <a:r>
                <a:rPr sz="1000" kern="0" spc="20" dirty="0">
                  <a:ln w="3831"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放宽设置超额配售选择权的条件：</a:t>
              </a:r>
              <a:r>
                <a:rPr sz="10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首次公开发</a:t>
              </a:r>
              <a:r>
                <a:rPr sz="10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行证券，发行人和主承</a:t>
              </a:r>
              <a:r>
                <a:rPr sz="10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销商可以采用超额配售选择权，且不得超过首次公开发行证券数量的</a:t>
              </a:r>
              <a:r>
                <a:rPr sz="1000" kern="0" spc="31" dirty="0">
                  <a:solidFill>
                    <a:srgbClr val="000000">
                      <a:alpha val="100000"/>
                    </a:srgbClr>
                  </a:solidFill>
                  <a:latin typeface="Times New Roman" panose="02020603050405020304"/>
                  <a:ea typeface="Times New Roman" panose="02020603050405020304"/>
                  <a:cs typeface="Times New Roman" panose="02020603050405020304"/>
                </a:rPr>
                <a:t>15%</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。主板不再以发行股票数量超过</a:t>
              </a:r>
              <a:r>
                <a:rPr sz="1000" kern="0" spc="31" dirty="0">
                  <a:solidFill>
                    <a:srgbClr val="000000">
                      <a:alpha val="100000"/>
                    </a:srgbClr>
                  </a:solidFill>
                  <a:latin typeface="Times New Roman" panose="02020603050405020304"/>
                  <a:ea typeface="Times New Roman" panose="02020603050405020304"/>
                  <a:cs typeface="Times New Roman" panose="02020603050405020304"/>
                </a:rPr>
                <a:t>4</a:t>
              </a:r>
              <a:r>
                <a:rPr sz="10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亿股为前提</a:t>
              </a:r>
              <a:endParaRPr lang="en-US" altLang="en-US" sz="1000" dirty="0"/>
            </a:p>
          </p:txBody>
        </p:sp>
      </p:grpSp>
      <p:grpSp>
        <p:nvGrpSpPr>
          <p:cNvPr id="36" name="group 36"/>
          <p:cNvGrpSpPr/>
          <p:nvPr/>
        </p:nvGrpSpPr>
        <p:grpSpPr>
          <a:xfrm rot="21600000">
            <a:off x="947929" y="2267712"/>
            <a:ext cx="2563367" cy="3842003"/>
            <a:chOff x="0" y="0"/>
            <a:chExt cx="2563367" cy="3842003"/>
          </a:xfrm>
        </p:grpSpPr>
        <p:grpSp>
          <p:nvGrpSpPr>
            <p:cNvPr id="38" name="group 38"/>
            <p:cNvGrpSpPr/>
            <p:nvPr/>
          </p:nvGrpSpPr>
          <p:grpSpPr>
            <a:xfrm rot="21600000">
              <a:off x="0" y="0"/>
              <a:ext cx="2563367" cy="3842003"/>
              <a:chOff x="0" y="0"/>
              <a:chExt cx="2563367" cy="3842003"/>
            </a:xfrm>
          </p:grpSpPr>
          <p:sp>
            <p:nvSpPr>
              <p:cNvPr id="552" name="path"/>
              <p:cNvSpPr/>
              <p:nvPr/>
            </p:nvSpPr>
            <p:spPr>
              <a:xfrm>
                <a:off x="0" y="623316"/>
                <a:ext cx="2563367" cy="3218687"/>
              </a:xfrm>
              <a:custGeom>
                <a:avLst/>
                <a:gdLst/>
                <a:ahLst/>
                <a:cxnLst/>
                <a:rect l="0" t="0" r="0" b="0"/>
                <a:pathLst>
                  <a:path w="4036" h="5068">
                    <a:moveTo>
                      <a:pt x="0" y="0"/>
                    </a:moveTo>
                    <a:lnTo>
                      <a:pt x="4036" y="0"/>
                    </a:lnTo>
                    <a:lnTo>
                      <a:pt x="4036" y="5068"/>
                    </a:lnTo>
                    <a:lnTo>
                      <a:pt x="0" y="5068"/>
                    </a:lnTo>
                    <a:lnTo>
                      <a:pt x="0" y="0"/>
                    </a:lnTo>
                    <a:close/>
                  </a:path>
                </a:pathLst>
              </a:custGeom>
              <a:solidFill>
                <a:srgbClr val="EAEAEA">
                  <a:alpha val="100000"/>
                </a:srgbClr>
              </a:solidFill>
              <a:ln cap="flat">
                <a:noFill/>
                <a:prstDash val="solid"/>
                <a:miter lim="0"/>
              </a:ln>
            </p:spPr>
            <p:txBody>
              <a:bodyPr rtlCol="0"/>
              <a:lstStyle/>
              <a:p>
                <a:pPr algn="ctr"/>
                <a:endParaRPr lang="zh-CN" altLang="en-US"/>
              </a:p>
            </p:txBody>
          </p:sp>
          <p:sp>
            <p:nvSpPr>
              <p:cNvPr id="554" name="path"/>
              <p:cNvSpPr/>
              <p:nvPr/>
            </p:nvSpPr>
            <p:spPr>
              <a:xfrm>
                <a:off x="0" y="0"/>
                <a:ext cx="2563367" cy="605028"/>
              </a:xfrm>
              <a:custGeom>
                <a:avLst/>
                <a:gdLst/>
                <a:ahLst/>
                <a:cxnLst/>
                <a:rect l="0" t="0" r="0" b="0"/>
                <a:pathLst>
                  <a:path w="4036" h="952">
                    <a:moveTo>
                      <a:pt x="0" y="0"/>
                    </a:moveTo>
                    <a:lnTo>
                      <a:pt x="4036" y="0"/>
                    </a:lnTo>
                    <a:lnTo>
                      <a:pt x="4036" y="952"/>
                    </a:lnTo>
                    <a:lnTo>
                      <a:pt x="0" y="952"/>
                    </a:lnTo>
                    <a:lnTo>
                      <a:pt x="0" y="0"/>
                    </a:lnTo>
                    <a:close/>
                  </a:path>
                </a:pathLst>
              </a:custGeom>
              <a:solidFill>
                <a:srgbClr val="5F5F5F">
                  <a:alpha val="100000"/>
                </a:srgbClr>
              </a:solidFill>
              <a:ln cap="flat">
                <a:noFill/>
                <a:prstDash val="solid"/>
                <a:miter lim="0"/>
              </a:ln>
            </p:spPr>
            <p:txBody>
              <a:bodyPr rtlCol="0"/>
              <a:lstStyle/>
              <a:p>
                <a:pPr algn="ctr"/>
                <a:endParaRPr lang="zh-CN" altLang="en-US"/>
              </a:p>
            </p:txBody>
          </p:sp>
        </p:grpSp>
        <p:sp>
          <p:nvSpPr>
            <p:cNvPr id="556" name="textbox 556"/>
            <p:cNvSpPr/>
            <p:nvPr/>
          </p:nvSpPr>
          <p:spPr>
            <a:xfrm>
              <a:off x="99092" y="232384"/>
              <a:ext cx="2388870" cy="3435350"/>
            </a:xfrm>
            <a:prstGeom prst="rect">
              <a:avLst/>
            </a:prstGeom>
          </p:spPr>
          <p:txBody>
            <a:bodyPr vert="horz" wrap="square" lIns="0" tIns="0" rIns="0" bIns="0"/>
            <a:lstStyle/>
            <a:p>
              <a:pPr algn="l" rtl="0" eaLnBrk="0">
                <a:lnSpc>
                  <a:spcPct val="87000"/>
                </a:lnSpc>
              </a:pPr>
              <a:endParaRPr lang="en-US" altLang="en-US" sz="135" dirty="0"/>
            </a:p>
            <a:p>
              <a:pPr marL="435610" eaLnBrk="0">
                <a:lnSpc>
                  <a:spcPct val="84000"/>
                </a:lnSpc>
              </a:pPr>
              <a:r>
                <a:rPr sz="1200" kern="0" spc="-20" dirty="0">
                  <a:ln w="4358"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完善新股询价定价机制</a:t>
              </a:r>
              <a:endParaRPr lang="en-US" altLang="en-US" sz="1200" dirty="0"/>
            </a:p>
            <a:p>
              <a:pPr algn="l" rtl="0" eaLnBrk="0">
                <a:lnSpc>
                  <a:spcPct val="159000"/>
                </a:lnSpc>
              </a:pPr>
              <a:endParaRPr lang="en-US" altLang="en-US" sz="1000" dirty="0"/>
            </a:p>
            <a:p>
              <a:pPr marL="264795" indent="-252730" eaLnBrk="0">
                <a:lnSpc>
                  <a:spcPct val="95000"/>
                </a:lnSpc>
                <a:spcBef>
                  <a:spcPts val="335"/>
                </a:spcBef>
              </a:pPr>
              <a:r>
                <a:rPr sz="800" kern="0" spc="-40" dirty="0">
                  <a:solidFill>
                    <a:srgbClr val="000000">
                      <a:alpha val="100000"/>
                    </a:srgbClr>
                  </a:solidFill>
                  <a:latin typeface="Wingdings" panose="05000000000000000000"/>
                  <a:ea typeface="Wingdings" panose="05000000000000000000"/>
                  <a:cs typeface="Wingdings" panose="05000000000000000000"/>
                </a:rPr>
                <a:t>.</a:t>
              </a:r>
              <a:r>
                <a:rPr sz="1100" kern="0" spc="-4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定价机制：</a:t>
              </a:r>
              <a:r>
                <a:rPr sz="11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全面实行</a:t>
              </a:r>
              <a:r>
                <a:rPr sz="1100" kern="0" spc="-5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以市场化询价</a:t>
              </a:r>
              <a:r>
                <a:rPr sz="1100" kern="0" spc="-1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方式定价为主体，以直接定价为补</a:t>
              </a:r>
              <a:r>
                <a:rPr sz="11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充的定价机制，</a:t>
              </a:r>
              <a:r>
                <a:rPr sz="1100" kern="0" spc="-2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允许主板、两创板块采取直接定价方式</a:t>
              </a:r>
              <a:endParaRPr lang="en-US" altLang="en-US" sz="1100" dirty="0"/>
            </a:p>
            <a:p>
              <a:pPr marL="258445" indent="-245745" eaLnBrk="0">
                <a:lnSpc>
                  <a:spcPct val="98000"/>
                </a:lnSpc>
                <a:spcBef>
                  <a:spcPts val="325"/>
                </a:spcBef>
              </a:pPr>
              <a:r>
                <a:rPr sz="800" kern="0" spc="-51" dirty="0">
                  <a:solidFill>
                    <a:srgbClr val="000000">
                      <a:alpha val="100000"/>
                    </a:srgbClr>
                  </a:solidFill>
                  <a:latin typeface="Wingdings" panose="05000000000000000000"/>
                  <a:ea typeface="Wingdings" panose="05000000000000000000"/>
                  <a:cs typeface="Wingdings" panose="05000000000000000000"/>
                </a:rPr>
                <a:t>.</a:t>
              </a:r>
              <a:r>
                <a:rPr sz="1100" kern="0" spc="-51" dirty="0">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询价对象：</a:t>
              </a:r>
              <a:r>
                <a:rPr sz="11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采用询价方式定价的，</a:t>
              </a:r>
              <a:r>
                <a:rPr sz="1100" kern="0" dirty="0">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增加期货公司</a:t>
              </a:r>
              <a:r>
                <a:rPr sz="1100" kern="0" dirty="0">
                  <a:solidFill>
                    <a:srgbClr val="000000">
                      <a:alpha val="100000"/>
                    </a:srgbClr>
                  </a:solidFill>
                  <a:latin typeface="华文楷体" panose="02010600040101010101" charset="-122"/>
                  <a:ea typeface="华文楷体" panose="02010600040101010101" charset="-122"/>
                  <a:cs typeface="华文楷体" panose="02010600040101010101" charset="-122"/>
                </a:rPr>
                <a:t>共</a:t>
              </a:r>
              <a:r>
                <a:rPr sz="1100" kern="0" dirty="0">
                  <a:solidFill>
                    <a:srgbClr val="000000">
                      <a:alpha val="100000"/>
                    </a:srgbClr>
                  </a:solidFill>
                  <a:latin typeface="Times New Roman" panose="02020603050405020304"/>
                  <a:ea typeface="Times New Roman" panose="02020603050405020304"/>
                  <a:cs typeface="Times New Roman" panose="02020603050405020304"/>
                </a:rPr>
                <a:t>8</a:t>
              </a:r>
              <a:r>
                <a:rPr sz="1100" kern="0" dirty="0">
                  <a:solidFill>
                    <a:srgbClr val="000000">
                      <a:alpha val="100000"/>
                    </a:srgbClr>
                  </a:solidFill>
                  <a:latin typeface="华文楷体" panose="02010600040101010101" charset="-122"/>
                  <a:ea typeface="华文楷体" panose="02010600040101010101" charset="-122"/>
                  <a:cs typeface="华文楷体" panose="02010600040101010101" charset="-122"/>
                </a:rPr>
                <a:t>类专业机</a:t>
              </a:r>
              <a:r>
                <a:rPr sz="11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构投资者</a:t>
              </a:r>
              <a:r>
                <a:rPr sz="1100" kern="0" spc="-11" dirty="0">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为询价对象</a:t>
              </a:r>
              <a:r>
                <a:rPr sz="11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，并授权证券交易所结合板块定位可作出具体规</a:t>
              </a:r>
              <a:r>
                <a:rPr sz="11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定；主</a:t>
              </a:r>
              <a:r>
                <a:rPr sz="1100" kern="0" dirty="0">
                  <a:solidFill>
                    <a:srgbClr val="000000">
                      <a:alpha val="100000"/>
                    </a:srgbClr>
                  </a:solidFill>
                  <a:latin typeface="华文楷体" panose="02010600040101010101" charset="-122"/>
                  <a:ea typeface="华文楷体" panose="02010600040101010101" charset="-122"/>
                  <a:cs typeface="华文楷体" panose="02010600040101010101" charset="-122"/>
                </a:rPr>
                <a:t>板除八类对象外</a:t>
              </a:r>
              <a:r>
                <a:rPr sz="1100" kern="0" dirty="0">
                  <a:solidFill>
                    <a:srgbClr val="000000">
                      <a:alpha val="100000"/>
                    </a:srgbClr>
                  </a:solidFill>
                  <a:latin typeface="楷体" panose="02010609060101010101" charset="-122"/>
                  <a:ea typeface="楷体" panose="02010609060101010101" charset="-122"/>
                  <a:cs typeface="楷体" panose="02010609060101010101" charset="-122"/>
                </a:rPr>
                <a:t>还应当向其他法人</a:t>
              </a:r>
              <a:r>
                <a:rPr sz="1100" kern="0" spc="-11" dirty="0">
                  <a:solidFill>
                    <a:srgbClr val="000000">
                      <a:alpha val="100000"/>
                    </a:srgbClr>
                  </a:solidFill>
                  <a:latin typeface="楷体" panose="02010609060101010101" charset="-122"/>
                  <a:ea typeface="楷体" panose="02010609060101010101" charset="-122"/>
                  <a:cs typeface="楷体" panose="02010609060101010101" charset="-122"/>
                </a:rPr>
                <a:t>和组织、个人投资者询价</a:t>
              </a:r>
              <a:endParaRPr lang="en-US" altLang="en-US" sz="1100" dirty="0"/>
            </a:p>
            <a:p>
              <a:pPr marL="263525" indent="-250825" eaLnBrk="0">
                <a:lnSpc>
                  <a:spcPct val="95000"/>
                </a:lnSpc>
                <a:spcBef>
                  <a:spcPts val="730"/>
                </a:spcBef>
              </a:pPr>
              <a:r>
                <a:rPr sz="800" kern="0" spc="-60" dirty="0">
                  <a:solidFill>
                    <a:srgbClr val="000000">
                      <a:alpha val="100000"/>
                    </a:srgbClr>
                  </a:solidFill>
                  <a:latin typeface="Wingdings" panose="05000000000000000000"/>
                  <a:ea typeface="Wingdings" panose="05000000000000000000"/>
                  <a:cs typeface="Wingdings" panose="05000000000000000000"/>
                </a:rPr>
                <a:t>.</a:t>
              </a:r>
              <a:r>
                <a:rPr sz="1100" kern="0" spc="-6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约束机制：</a:t>
              </a:r>
              <a:r>
                <a:rPr sz="11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保持剔除最高报价的制</a:t>
              </a:r>
              <a:r>
                <a:rPr sz="11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度安排，授权证券交易所作出具体</a:t>
              </a:r>
              <a:r>
                <a:rPr sz="11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规定；</a:t>
              </a:r>
              <a:r>
                <a:rPr sz="1100" kern="0" spc="-4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统一</a:t>
              </a:r>
              <a:r>
                <a:rPr sz="11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各板块“四个值”定价</a:t>
              </a:r>
              <a:r>
                <a:rPr sz="1100" kern="0" spc="-1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参考要求和风险提示要求</a:t>
              </a:r>
              <a:endParaRPr lang="en-US" altLang="en-US" sz="1100" dirty="0"/>
            </a:p>
            <a:p>
              <a:pPr algn="l" rtl="0" eaLnBrk="0">
                <a:lnSpc>
                  <a:spcPct val="102000"/>
                </a:lnSpc>
              </a:pPr>
              <a:endParaRPr lang="en-US" altLang="en-US" sz="700" dirty="0"/>
            </a:p>
            <a:p>
              <a:pPr marL="264795" indent="-252730" eaLnBrk="0">
                <a:lnSpc>
                  <a:spcPct val="93000"/>
                </a:lnSpc>
                <a:spcBef>
                  <a:spcPts val="5"/>
                </a:spcBef>
              </a:pPr>
              <a:r>
                <a:rPr sz="800" kern="0" dirty="0">
                  <a:solidFill>
                    <a:srgbClr val="000000">
                      <a:alpha val="100000"/>
                    </a:srgbClr>
                  </a:solidFill>
                  <a:latin typeface="Wingdings" panose="05000000000000000000"/>
                  <a:ea typeface="Wingdings" panose="05000000000000000000"/>
                  <a:cs typeface="Wingdings" panose="05000000000000000000"/>
                </a:rPr>
                <a:t>.</a:t>
              </a:r>
              <a:r>
                <a:rPr sz="1100" kern="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定价引导：</a:t>
              </a:r>
              <a:r>
                <a:rPr sz="1100" kern="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发挥投资价值研究报</a:t>
              </a:r>
              <a:r>
                <a:rPr sz="1100" kern="0" spc="5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告定价引导作用，</a:t>
              </a:r>
              <a:r>
                <a:rPr sz="1100" kern="0" spc="51"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在主板引入</a:t>
              </a:r>
              <a:r>
                <a:rPr sz="1100" kern="0" spc="4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投</a:t>
              </a:r>
              <a:r>
                <a:rPr sz="1100" kern="0" spc="-20" dirty="0" err="1">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资价值研究报告制度</a:t>
              </a:r>
              <a:endParaRPr lang="en-US" altLang="en-US" sz="1100" dirty="0"/>
            </a:p>
          </p:txBody>
        </p:sp>
      </p:grpSp>
      <p:sp>
        <p:nvSpPr>
          <p:cNvPr id="558" name="textbox 558"/>
          <p:cNvSpPr/>
          <p:nvPr/>
        </p:nvSpPr>
        <p:spPr>
          <a:xfrm>
            <a:off x="8186927" y="2872743"/>
            <a:ext cx="2700655" cy="3237229"/>
          </a:xfrm>
          <a:prstGeom prst="rect">
            <a:avLst/>
          </a:prstGeom>
          <a:solidFill>
            <a:srgbClr val="EAEAEA"/>
          </a:solidFill>
        </p:spPr>
        <p:txBody>
          <a:bodyPr vert="horz" wrap="square" lIns="0" tIns="0" rIns="0" bIns="0"/>
          <a:lstStyle/>
          <a:p>
            <a:pPr algn="l" rtl="0" eaLnBrk="0">
              <a:lnSpc>
                <a:spcPct val="100000"/>
              </a:lnSpc>
            </a:pPr>
            <a:endParaRPr lang="en-US" altLang="en-US" sz="300" dirty="0"/>
          </a:p>
          <a:p>
            <a:pPr marL="364490" indent="-252095" eaLnBrk="0">
              <a:lnSpc>
                <a:spcPct val="91000"/>
              </a:lnSpc>
            </a:pPr>
            <a:r>
              <a:rPr sz="800" kern="0" spc="-51" dirty="0">
                <a:solidFill>
                  <a:srgbClr val="000000">
                    <a:alpha val="100000"/>
                  </a:srgbClr>
                </a:solidFill>
                <a:latin typeface="Wingdings" panose="05000000000000000000"/>
                <a:ea typeface="Wingdings" panose="05000000000000000000"/>
                <a:cs typeface="Wingdings" panose="05000000000000000000"/>
              </a:rPr>
              <a:t>.</a:t>
            </a:r>
            <a:r>
              <a:rPr sz="1100" kern="0" spc="-51" dirty="0">
                <a:ln w="401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专章规定再融资发行承销制度，</a:t>
            </a:r>
            <a:r>
              <a:rPr sz="11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明确</a:t>
            </a:r>
            <a:r>
              <a:rPr sz="11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上市公司发行证券应当在利润分配方</a:t>
            </a:r>
            <a:r>
              <a:rPr sz="11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案、公积金转增股本方案实施后发行，</a:t>
            </a:r>
            <a:r>
              <a:rPr sz="11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明确上市公司向不特定对象发行证券</a:t>
            </a:r>
            <a:r>
              <a:rPr sz="11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申购方式、向原股东配售、网下分类</a:t>
            </a:r>
            <a:r>
              <a:rPr sz="11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配售、增发超额配售选择权、</a:t>
            </a:r>
            <a:r>
              <a:rPr sz="11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二次配</a:t>
            </a:r>
            <a:r>
              <a:rPr sz="11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售等制度安排；明确竞价方式向特定</a:t>
            </a:r>
            <a:r>
              <a:rPr sz="11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对象发行证券禁止参与的关联方范围</a:t>
            </a:r>
            <a:endParaRPr lang="en-US" altLang="en-US" sz="1100" dirty="0"/>
          </a:p>
        </p:txBody>
      </p:sp>
      <p:sp>
        <p:nvSpPr>
          <p:cNvPr id="560" name="textbox 560"/>
          <p:cNvSpPr/>
          <p:nvPr/>
        </p:nvSpPr>
        <p:spPr>
          <a:xfrm>
            <a:off x="265102" y="876537"/>
            <a:ext cx="11577319" cy="668019"/>
          </a:xfrm>
          <a:prstGeom prst="rect">
            <a:avLst/>
          </a:prstGeom>
        </p:spPr>
        <p:txBody>
          <a:bodyPr vert="horz" wrap="square" lIns="0" tIns="0" rIns="0" bIns="0"/>
          <a:lstStyle/>
          <a:p>
            <a:pPr algn="l" rtl="0" eaLnBrk="0">
              <a:lnSpc>
                <a:spcPct val="97000"/>
              </a:lnSpc>
            </a:pPr>
            <a:endParaRPr lang="en-US" altLang="en-US" sz="135" dirty="0"/>
          </a:p>
          <a:p>
            <a:pPr marL="12700" indent="4445" eaLnBrk="0"/>
            <a:r>
              <a:rPr sz="1400" kern="0" spc="-11" dirty="0" err="1">
                <a:solidFill>
                  <a:srgbClr val="C4161C">
                    <a:alpha val="100000"/>
                  </a:srgbClr>
                </a:solidFill>
                <a:latin typeface="华文楷体" panose="02010600040101010101" charset="-122"/>
                <a:ea typeface="华文楷体" panose="02010600040101010101" charset="-122"/>
                <a:cs typeface="华文楷体" panose="02010600040101010101" charset="-122"/>
              </a:rPr>
              <a:t>全面实行股票发行注册</a:t>
            </a:r>
            <a:r>
              <a:rPr sz="1400" kern="0" spc="-20" dirty="0" err="1">
                <a:solidFill>
                  <a:srgbClr val="C4161C">
                    <a:alpha val="100000"/>
                  </a:srgbClr>
                </a:solidFill>
                <a:latin typeface="华文楷体" panose="02010600040101010101" charset="-122"/>
                <a:ea typeface="华文楷体" panose="02010600040101010101" charset="-122"/>
                <a:cs typeface="华文楷体" panose="02010600040101010101" charset="-122"/>
              </a:rPr>
              <a:t>制背景下，为统一沪深市场证券发行承销主要制度</a:t>
            </a:r>
            <a:r>
              <a:rPr sz="1400" kern="0" spc="-20" dirty="0">
                <a:solidFill>
                  <a:srgbClr val="C4161C">
                    <a:alpha val="100000"/>
                  </a:srgbClr>
                </a:solidFill>
                <a:latin typeface="华文楷体" panose="02010600040101010101" charset="-122"/>
                <a:ea typeface="华文楷体" panose="02010600040101010101" charset="-122"/>
                <a:cs typeface="华文楷体" panose="02010600040101010101" charset="-122"/>
              </a:rPr>
              <a:t>，《</a:t>
            </a:r>
            <a:r>
              <a:rPr sz="1400" kern="0" spc="-20" dirty="0" err="1">
                <a:solidFill>
                  <a:srgbClr val="C4161C">
                    <a:alpha val="100000"/>
                  </a:srgbClr>
                </a:solidFill>
                <a:latin typeface="华文楷体" panose="02010600040101010101" charset="-122"/>
                <a:ea typeface="华文楷体" panose="02010600040101010101" charset="-122"/>
                <a:cs typeface="华文楷体" panose="02010600040101010101" charset="-122"/>
              </a:rPr>
              <a:t>证券发行与承销管理办法</a:t>
            </a:r>
            <a:r>
              <a:rPr sz="1400" kern="0" spc="-20" dirty="0">
                <a:solidFill>
                  <a:srgbClr val="C4161C">
                    <a:alpha val="100000"/>
                  </a:srgbClr>
                </a:solidFill>
                <a:latin typeface="华文楷体" panose="02010600040101010101" charset="-122"/>
                <a:ea typeface="华文楷体" panose="02010600040101010101" charset="-122"/>
                <a:cs typeface="华文楷体" panose="02010600040101010101" charset="-122"/>
              </a:rPr>
              <a:t>》（</a:t>
            </a:r>
            <a:r>
              <a:rPr sz="1400" kern="0" spc="-20" dirty="0">
                <a:solidFill>
                  <a:srgbClr val="C4161C">
                    <a:alpha val="100000"/>
                  </a:srgbClr>
                </a:solidFill>
                <a:latin typeface="Arial" panose="020B0604020202020204"/>
                <a:ea typeface="Arial" panose="020B0604020202020204"/>
                <a:cs typeface="Arial" panose="020B0604020202020204"/>
              </a:rPr>
              <a:t>2023</a:t>
            </a:r>
            <a:r>
              <a:rPr sz="1400" kern="0" spc="-20" dirty="0">
                <a:solidFill>
                  <a:srgbClr val="C4161C">
                    <a:alpha val="100000"/>
                  </a:srgbClr>
                </a:solidFill>
                <a:latin typeface="华文楷体" panose="02010600040101010101" charset="-122"/>
                <a:ea typeface="华文楷体" panose="02010600040101010101" charset="-122"/>
                <a:cs typeface="华文楷体" panose="02010600040101010101" charset="-122"/>
              </a:rPr>
              <a:t>修订）在规章层面明确定价、配售、</a:t>
            </a:r>
            <a:r>
              <a:rPr sz="1400" kern="0" spc="-11" dirty="0">
                <a:solidFill>
                  <a:srgbClr val="C4161C">
                    <a:alpha val="100000"/>
                  </a:srgbClr>
                </a:solidFill>
                <a:latin typeface="华文楷体" panose="02010600040101010101" charset="-122"/>
                <a:ea typeface="华文楷体" panose="02010600040101010101" charset="-122"/>
                <a:cs typeface="华文楷体" panose="02010600040101010101" charset="-122"/>
              </a:rPr>
              <a:t>发行程序、信息披露和监管处罚等制度的重</a:t>
            </a:r>
            <a:r>
              <a:rPr sz="1400" kern="0" spc="-20" dirty="0">
                <a:solidFill>
                  <a:srgbClr val="C4161C">
                    <a:alpha val="100000"/>
                  </a:srgbClr>
                </a:solidFill>
                <a:latin typeface="华文楷体" panose="02010600040101010101" charset="-122"/>
                <a:ea typeface="华文楷体" panose="02010600040101010101" charset="-122"/>
                <a:cs typeface="华文楷体" panose="02010600040101010101" charset="-122"/>
              </a:rPr>
              <a:t>点问题，各板块统一适用，证券交易所制定修订本所统一的发行承销细则，根据板块定位对网下投资者</a:t>
            </a:r>
            <a:r>
              <a:rPr sz="1400" kern="0" spc="-11" dirty="0">
                <a:solidFill>
                  <a:srgbClr val="C4161C">
                    <a:alpha val="100000"/>
                  </a:srgbClr>
                </a:solidFill>
                <a:latin typeface="华文楷体" panose="02010600040101010101" charset="-122"/>
                <a:ea typeface="华文楷体" panose="02010600040101010101" charset="-122"/>
                <a:cs typeface="华文楷体" panose="02010600040101010101" charset="-122"/>
              </a:rPr>
              <a:t>范围、网上网下回拨比</a:t>
            </a:r>
            <a:r>
              <a:rPr sz="1400" kern="0" spc="-20" dirty="0">
                <a:solidFill>
                  <a:srgbClr val="C4161C">
                    <a:alpha val="100000"/>
                  </a:srgbClr>
                </a:solidFill>
                <a:latin typeface="华文楷体" panose="02010600040101010101" charset="-122"/>
                <a:ea typeface="华文楷体" panose="02010600040101010101" charset="-122"/>
                <a:cs typeface="华文楷体" panose="02010600040101010101" charset="-122"/>
              </a:rPr>
              <a:t>例等制度作出差异化安排，报中国证监会批准后公布实施。</a:t>
            </a:r>
            <a:endParaRPr lang="en-US" altLang="en-US" sz="1400" dirty="0"/>
          </a:p>
        </p:txBody>
      </p:sp>
      <p:sp>
        <p:nvSpPr>
          <p:cNvPr id="562" name="textbox 562"/>
          <p:cNvSpPr/>
          <p:nvPr/>
        </p:nvSpPr>
        <p:spPr>
          <a:xfrm>
            <a:off x="1848611" y="1872998"/>
            <a:ext cx="8495031" cy="307975"/>
          </a:xfrm>
          <a:prstGeom prst="rect">
            <a:avLst/>
          </a:prstGeom>
          <a:solidFill>
            <a:srgbClr val="C00000"/>
          </a:solidFill>
        </p:spPr>
        <p:txBody>
          <a:bodyPr vert="horz" wrap="square" lIns="0" tIns="0" rIns="0" bIns="0"/>
          <a:lstStyle/>
          <a:p>
            <a:pPr algn="l" rtl="0" eaLnBrk="0">
              <a:lnSpc>
                <a:spcPct val="114000"/>
              </a:lnSpc>
            </a:pPr>
            <a:endParaRPr lang="en-US" altLang="en-US" sz="400" dirty="0"/>
          </a:p>
          <a:p>
            <a:pPr marL="3454400" eaLnBrk="0">
              <a:lnSpc>
                <a:spcPct val="82000"/>
              </a:lnSpc>
              <a:spcBef>
                <a:spcPts val="5"/>
              </a:spcBef>
            </a:pPr>
            <a:r>
              <a:rPr sz="1400" kern="0" spc="-31" dirty="0" err="1">
                <a:ln w="51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核心修改内容及影响</a:t>
            </a:r>
            <a:endParaRPr lang="en-US" altLang="en-US" sz="1400" dirty="0"/>
          </a:p>
        </p:txBody>
      </p:sp>
      <p:pic>
        <p:nvPicPr>
          <p:cNvPr id="564" name="picture 564"/>
          <p:cNvPicPr>
            <a:picLocks noChangeAspect="1"/>
          </p:cNvPicPr>
          <p:nvPr/>
        </p:nvPicPr>
        <p:blipFill>
          <a:blip r:embed="rId1"/>
          <a:stretch>
            <a:fillRect/>
          </a:stretch>
        </p:blipFill>
        <p:spPr>
          <a:xfrm rot="21600000">
            <a:off x="8836155" y="6109715"/>
            <a:ext cx="2712719" cy="748284"/>
          </a:xfrm>
          <a:prstGeom prst="rect">
            <a:avLst/>
          </a:prstGeom>
        </p:spPr>
      </p:pic>
      <p:sp>
        <p:nvSpPr>
          <p:cNvPr id="566" name="textbox 566"/>
          <p:cNvSpPr/>
          <p:nvPr/>
        </p:nvSpPr>
        <p:spPr>
          <a:xfrm>
            <a:off x="228165" y="306396"/>
            <a:ext cx="8007984" cy="276859"/>
          </a:xfrm>
          <a:prstGeom prst="rect">
            <a:avLst/>
          </a:prstGeom>
        </p:spPr>
        <p:txBody>
          <a:bodyPr vert="horz" wrap="square" lIns="0" tIns="0" rIns="0" bIns="0"/>
          <a:lstStyle/>
          <a:p>
            <a:pPr algn="l" rtl="0" eaLnBrk="0">
              <a:lnSpc>
                <a:spcPct val="92000"/>
              </a:lnSpc>
            </a:pPr>
            <a:endParaRPr lang="en-US" altLang="en-US" sz="135" dirty="0"/>
          </a:p>
          <a:p>
            <a:pPr marL="12700" eaLnBrk="0">
              <a:lnSpc>
                <a:spcPct val="82000"/>
              </a:lnSpc>
            </a:pP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6</a:t>
            </a: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落实全面实行股票发行注册制，统一沪深市场证</a:t>
            </a:r>
            <a:r>
              <a:rPr sz="2000" kern="0" spc="-4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券发行承销主要制度</a:t>
            </a:r>
            <a:endParaRPr lang="en-US" altLang="en-US" sz="2000" dirty="0"/>
          </a:p>
        </p:txBody>
      </p:sp>
      <p:sp>
        <p:nvSpPr>
          <p:cNvPr id="568" name="textbox 568"/>
          <p:cNvSpPr/>
          <p:nvPr/>
        </p:nvSpPr>
        <p:spPr>
          <a:xfrm>
            <a:off x="8200645" y="2273809"/>
            <a:ext cx="2700655" cy="605155"/>
          </a:xfrm>
          <a:prstGeom prst="rect">
            <a:avLst/>
          </a:prstGeom>
          <a:solidFill>
            <a:srgbClr val="5F5F5F"/>
          </a:solidFill>
        </p:spPr>
        <p:txBody>
          <a:bodyPr vert="horz" wrap="square" lIns="0" tIns="0" rIns="0" bIns="0"/>
          <a:lstStyle/>
          <a:p>
            <a:pPr algn="l" rtl="0" eaLnBrk="0">
              <a:lnSpc>
                <a:spcPct val="163000"/>
              </a:lnSpc>
            </a:pPr>
            <a:endParaRPr lang="en-US" altLang="en-US" sz="1000" dirty="0"/>
          </a:p>
          <a:p>
            <a:pPr algn="l" rtl="0" eaLnBrk="0">
              <a:lnSpc>
                <a:spcPct val="7000"/>
              </a:lnSpc>
            </a:pPr>
            <a:endParaRPr lang="en-US" altLang="en-US" sz="135" dirty="0"/>
          </a:p>
          <a:p>
            <a:pPr marL="748665" eaLnBrk="0">
              <a:lnSpc>
                <a:spcPct val="82000"/>
              </a:lnSpc>
            </a:pPr>
            <a:r>
              <a:rPr sz="1200" kern="0" spc="-11" dirty="0">
                <a:ln w="4358"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再融资的发行承销</a:t>
            </a:r>
            <a:endParaRPr lang="en-US" altLang="en-US" sz="1200" dirty="0"/>
          </a:p>
        </p:txBody>
      </p:sp>
      <p:pic>
        <p:nvPicPr>
          <p:cNvPr id="570" name="picture 570"/>
          <p:cNvPicPr>
            <a:picLocks noChangeAspect="1"/>
          </p:cNvPicPr>
          <p:nvPr/>
        </p:nvPicPr>
        <p:blipFill>
          <a:blip r:embed="rId2"/>
          <a:stretch>
            <a:fillRect/>
          </a:stretch>
        </p:blipFill>
        <p:spPr>
          <a:xfrm rot="21600000">
            <a:off x="220739" y="665265"/>
            <a:ext cx="11406619" cy="66052"/>
          </a:xfrm>
          <a:prstGeom prst="rect">
            <a:avLst/>
          </a:prstGeom>
        </p:spPr>
      </p:pic>
      <p:sp>
        <p:nvSpPr>
          <p:cNvPr id="572" name="textbox 572"/>
          <p:cNvSpPr/>
          <p:nvPr/>
        </p:nvSpPr>
        <p:spPr>
          <a:xfrm>
            <a:off x="11740710" y="6538413"/>
            <a:ext cx="150495" cy="1479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0000"/>
              </a:lnSpc>
            </a:pPr>
            <a:r>
              <a:rPr sz="1000" b="1" kern="0" spc="-20" dirty="0">
                <a:solidFill>
                  <a:srgbClr val="7F7F7F">
                    <a:alpha val="100000"/>
                  </a:srgbClr>
                </a:solidFill>
                <a:latin typeface="Times New Roman" panose="02020603050405020304"/>
                <a:ea typeface="Times New Roman" panose="02020603050405020304"/>
                <a:cs typeface="Times New Roman" panose="02020603050405020304"/>
              </a:rPr>
              <a:t>1</a:t>
            </a:r>
            <a:r>
              <a:rPr lang="en-US" sz="1000" b="1" kern="0" spc="-20" dirty="0">
                <a:solidFill>
                  <a:srgbClr val="7F7F7F">
                    <a:alpha val="100000"/>
                  </a:srgbClr>
                </a:solidFill>
                <a:latin typeface="Times New Roman" panose="02020603050405020304"/>
                <a:ea typeface="Times New Roman" panose="02020603050405020304"/>
                <a:cs typeface="Times New Roman" panose="02020603050405020304"/>
              </a:rPr>
              <a:t>6</a:t>
            </a:r>
            <a:endParaRPr lang="en-US" alt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extbox 574"/>
          <p:cNvSpPr/>
          <p:nvPr/>
        </p:nvSpPr>
        <p:spPr>
          <a:xfrm>
            <a:off x="3490354" y="2024091"/>
            <a:ext cx="1775460" cy="2720339"/>
          </a:xfrm>
          <a:prstGeom prst="rect">
            <a:avLst/>
          </a:prstGeom>
          <a:solidFill>
            <a:srgbClr val="F0F0F0"/>
          </a:solidFill>
        </p:spPr>
        <p:txBody>
          <a:bodyPr vert="horz" wrap="square" lIns="0" tIns="0" rIns="0" bIns="0"/>
          <a:lstStyle/>
          <a:p>
            <a:pPr algn="l" rtl="0" eaLnBrk="0">
              <a:lnSpc>
                <a:spcPct val="113000"/>
              </a:lnSpc>
            </a:pPr>
            <a:endParaRPr lang="en-US" altLang="en-US" sz="1000" dirty="0"/>
          </a:p>
          <a:p>
            <a:pPr algn="l" rtl="0" eaLnBrk="0">
              <a:lnSpc>
                <a:spcPct val="114000"/>
              </a:lnSpc>
            </a:pPr>
            <a:endParaRPr lang="en-US" altLang="en-US" sz="1000" dirty="0"/>
          </a:p>
          <a:p>
            <a:pPr algn="l" rtl="0" eaLnBrk="0">
              <a:lnSpc>
                <a:spcPct val="7000"/>
              </a:lnSpc>
            </a:pPr>
            <a:endParaRPr lang="en-US" altLang="en-US" sz="135" dirty="0"/>
          </a:p>
          <a:p>
            <a:pPr marL="231140" indent="12700" eaLnBrk="0">
              <a:lnSpc>
                <a:spcPct val="102000"/>
              </a:lnSpc>
            </a:pPr>
            <a:r>
              <a:rPr sz="12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式进行沟通，不得</a:t>
            </a:r>
            <a:r>
              <a:rPr sz="12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披露除招股意向书等公开信息以外的发行人其他信息</a:t>
            </a:r>
            <a:endParaRPr lang="en-US" altLang="en-US" sz="1200" dirty="0"/>
          </a:p>
          <a:p>
            <a:pPr marL="163830" eaLnBrk="0">
              <a:lnSpc>
                <a:spcPct val="99000"/>
              </a:lnSpc>
              <a:spcBef>
                <a:spcPts val="560"/>
              </a:spcBef>
            </a:pPr>
            <a:r>
              <a:rPr sz="1200" kern="0" spc="-60" dirty="0">
                <a:solidFill>
                  <a:srgbClr val="9B3518">
                    <a:alpha val="100000"/>
                  </a:srgbClr>
                </a:solidFill>
                <a:latin typeface="Wingdings" panose="05000000000000000000"/>
                <a:ea typeface="Wingdings" panose="05000000000000000000"/>
                <a:cs typeface="Wingdings" panose="05000000000000000000"/>
              </a:rPr>
              <a:t>.</a:t>
            </a:r>
            <a:r>
              <a:rPr sz="12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搜集投资者对发行</a:t>
            </a:r>
            <a:endParaRPr lang="en-US" altLang="en-US" sz="1200" dirty="0"/>
          </a:p>
          <a:p>
            <a:pPr marL="227330" indent="2540" eaLnBrk="0">
              <a:lnSpc>
                <a:spcPct val="102000"/>
              </a:lnSpc>
              <a:spcBef>
                <a:spcPts val="215"/>
              </a:spcBef>
            </a:pPr>
            <a:r>
              <a:rPr sz="1200" kern="0" spc="5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价格区间、投资故</a:t>
            </a:r>
            <a:r>
              <a:rPr sz="1200" kern="0" spc="1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事、估值方法、可</a:t>
            </a:r>
            <a:r>
              <a:rPr sz="12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比公司等问题的反</a:t>
            </a:r>
            <a:r>
              <a:rPr sz="12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馈</a:t>
            </a:r>
            <a:endParaRPr lang="en-US" altLang="en-US" sz="1200" dirty="0"/>
          </a:p>
        </p:txBody>
      </p:sp>
      <p:sp>
        <p:nvSpPr>
          <p:cNvPr id="576" name="textbox 576"/>
          <p:cNvSpPr/>
          <p:nvPr/>
        </p:nvSpPr>
        <p:spPr>
          <a:xfrm>
            <a:off x="9485641" y="1999706"/>
            <a:ext cx="1356995" cy="2748279"/>
          </a:xfrm>
          <a:prstGeom prst="rect">
            <a:avLst/>
          </a:prstGeom>
          <a:solidFill>
            <a:srgbClr val="F1F1F1"/>
          </a:solidFill>
        </p:spPr>
        <p:txBody>
          <a:bodyPr vert="horz" wrap="square" lIns="0" tIns="0" rIns="0" bIns="0"/>
          <a:lstStyle/>
          <a:p>
            <a:pPr algn="l" rtl="0" eaLnBrk="0">
              <a:lnSpc>
                <a:spcPct val="112000"/>
              </a:lnSpc>
            </a:pPr>
            <a:endParaRPr lang="en-US" altLang="en-US" sz="1000" dirty="0"/>
          </a:p>
          <a:p>
            <a:pPr algn="l" rtl="0" eaLnBrk="0">
              <a:lnSpc>
                <a:spcPct val="8000"/>
              </a:lnSpc>
            </a:pPr>
            <a:endParaRPr lang="en-US" altLang="en-US" sz="135" dirty="0"/>
          </a:p>
          <a:p>
            <a:pPr marL="167640" indent="-81915" eaLnBrk="0">
              <a:lnSpc>
                <a:spcPct val="101000"/>
              </a:lnSpc>
            </a:pPr>
            <a:r>
              <a:rPr sz="1200" kern="0" spc="-100" dirty="0">
                <a:solidFill>
                  <a:srgbClr val="9B3518">
                    <a:alpha val="100000"/>
                  </a:srgbClr>
                </a:solidFill>
                <a:latin typeface="Wingdings" panose="05000000000000000000"/>
                <a:ea typeface="Wingdings" panose="05000000000000000000"/>
                <a:cs typeface="Wingdings" panose="05000000000000000000"/>
              </a:rPr>
              <a:t>.</a:t>
            </a:r>
            <a:r>
              <a:rPr sz="1200" kern="0" spc="-10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管理层</a:t>
            </a:r>
            <a:r>
              <a:rPr sz="1200" kern="0" spc="-100"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网上路</a:t>
            </a:r>
            <a:r>
              <a:rPr sz="1200" kern="0" spc="40"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演推介</a:t>
            </a:r>
            <a:endParaRPr lang="en-US" altLang="en-US" sz="1200" dirty="0"/>
          </a:p>
          <a:p>
            <a:pPr marL="151130" indent="-66040" eaLnBrk="0">
              <a:lnSpc>
                <a:spcPct val="107000"/>
              </a:lnSpc>
              <a:spcBef>
                <a:spcPts val="475"/>
              </a:spcBef>
            </a:pPr>
            <a:r>
              <a:rPr sz="1100" kern="0" spc="-80" dirty="0">
                <a:solidFill>
                  <a:srgbClr val="9B3518">
                    <a:alpha val="100000"/>
                  </a:srgbClr>
                </a:solidFill>
                <a:latin typeface="Wingdings" panose="05000000000000000000"/>
                <a:ea typeface="Wingdings" panose="05000000000000000000"/>
                <a:cs typeface="Wingdings" panose="05000000000000000000"/>
              </a:rPr>
              <a:t>.</a:t>
            </a:r>
            <a:r>
              <a:rPr sz="11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网上及网下投</a:t>
            </a:r>
            <a:r>
              <a:rPr sz="12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资者在确定的价格或价格区</a:t>
            </a:r>
            <a:r>
              <a:rPr sz="12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间（如有）上</a:t>
            </a:r>
            <a:r>
              <a:rPr sz="12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申购</a:t>
            </a:r>
            <a:endParaRPr lang="en-US" altLang="en-US" sz="1200" dirty="0"/>
          </a:p>
          <a:p>
            <a:pPr algn="l" rtl="0" eaLnBrk="0">
              <a:lnSpc>
                <a:spcPct val="102000"/>
              </a:lnSpc>
            </a:pPr>
            <a:endParaRPr lang="en-US" altLang="en-US" sz="300" dirty="0"/>
          </a:p>
          <a:p>
            <a:pPr marL="161925" indent="-76835" eaLnBrk="0">
              <a:lnSpc>
                <a:spcPct val="101000"/>
              </a:lnSpc>
              <a:spcBef>
                <a:spcPts val="0"/>
              </a:spcBef>
            </a:pPr>
            <a:r>
              <a:rPr sz="1200" kern="0" spc="-100" dirty="0">
                <a:solidFill>
                  <a:srgbClr val="9B3518">
                    <a:alpha val="100000"/>
                  </a:srgbClr>
                </a:solidFill>
                <a:latin typeface="Wingdings" panose="05000000000000000000"/>
                <a:ea typeface="Wingdings" panose="05000000000000000000"/>
                <a:cs typeface="Wingdings" panose="05000000000000000000"/>
              </a:rPr>
              <a:t>.</a:t>
            </a:r>
            <a:r>
              <a:rPr sz="1200" kern="0" spc="-100" dirty="0">
                <a:solidFill>
                  <a:srgbClr val="000000">
                    <a:alpha val="100000"/>
                  </a:srgbClr>
                </a:solidFill>
                <a:latin typeface="华文楷体" panose="02010600040101010101" charset="-122"/>
                <a:ea typeface="华文楷体" panose="02010600040101010101" charset="-122"/>
                <a:cs typeface="华文楷体" panose="02010600040101010101" charset="-122"/>
              </a:rPr>
              <a:t>发行人</a:t>
            </a:r>
            <a:r>
              <a:rPr sz="1200" kern="0" spc="-100" dirty="0">
                <a:solidFill>
                  <a:srgbClr val="000000">
                    <a:alpha val="100000"/>
                  </a:srgbClr>
                </a:solidFill>
                <a:latin typeface="Times New Roman" panose="02020603050405020304"/>
                <a:ea typeface="Times New Roman" panose="02020603050405020304"/>
                <a:cs typeface="Times New Roman" panose="02020603050405020304"/>
              </a:rPr>
              <a:t>/</a:t>
            </a:r>
            <a:r>
              <a:rPr sz="1200" kern="0" spc="-10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主承销</a:t>
            </a:r>
            <a:r>
              <a:rPr sz="12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商进行配售</a:t>
            </a:r>
            <a:endParaRPr lang="en-US" altLang="en-US" sz="1200" dirty="0"/>
          </a:p>
        </p:txBody>
      </p:sp>
      <p:grpSp>
        <p:nvGrpSpPr>
          <p:cNvPr id="40" name="group 40"/>
          <p:cNvGrpSpPr/>
          <p:nvPr/>
        </p:nvGrpSpPr>
        <p:grpSpPr>
          <a:xfrm rot="21600000">
            <a:off x="407366" y="1434083"/>
            <a:ext cx="1123519" cy="3098864"/>
            <a:chOff x="0" y="0"/>
            <a:chExt cx="1123519" cy="3098864"/>
          </a:xfrm>
        </p:grpSpPr>
        <p:pic>
          <p:nvPicPr>
            <p:cNvPr id="578" name="picture 578"/>
            <p:cNvPicPr>
              <a:picLocks noChangeAspect="1"/>
            </p:cNvPicPr>
            <p:nvPr/>
          </p:nvPicPr>
          <p:blipFill>
            <a:blip r:embed="rId1"/>
            <a:stretch>
              <a:fillRect/>
            </a:stretch>
          </p:blipFill>
          <p:spPr>
            <a:xfrm rot="21600000">
              <a:off x="43382" y="666629"/>
              <a:ext cx="1080137" cy="2432235"/>
            </a:xfrm>
            <a:prstGeom prst="rect">
              <a:avLst/>
            </a:prstGeom>
          </p:spPr>
        </p:pic>
        <p:sp>
          <p:nvSpPr>
            <p:cNvPr id="580" name="rect"/>
            <p:cNvSpPr/>
            <p:nvPr/>
          </p:nvSpPr>
          <p:spPr>
            <a:xfrm>
              <a:off x="0" y="626580"/>
              <a:ext cx="1046988" cy="2395727"/>
            </a:xfrm>
            <a:prstGeom prst="rect">
              <a:avLst/>
            </a:prstGeom>
            <a:solidFill>
              <a:srgbClr val="F1F1F1">
                <a:alpha val="100000"/>
              </a:srgbClr>
            </a:solidFill>
            <a:ln cap="flat">
              <a:noFill/>
              <a:prstDash val="solid"/>
              <a:miter lim="0"/>
            </a:ln>
          </p:spPr>
          <p:txBody>
            <a:bodyPr rtlCol="0"/>
            <a:lstStyle/>
            <a:p>
              <a:pPr algn="ctr"/>
              <a:endParaRPr lang="zh-CN" altLang="en-US"/>
            </a:p>
          </p:txBody>
        </p:sp>
        <p:sp>
          <p:nvSpPr>
            <p:cNvPr id="582" name="rect"/>
            <p:cNvSpPr/>
            <p:nvPr/>
          </p:nvSpPr>
          <p:spPr>
            <a:xfrm>
              <a:off x="39166" y="0"/>
              <a:ext cx="1008888" cy="473964"/>
            </a:xfrm>
            <a:prstGeom prst="rect">
              <a:avLst/>
            </a:prstGeom>
            <a:solidFill>
              <a:srgbClr val="F1E9DE">
                <a:alpha val="100000"/>
              </a:srgbClr>
            </a:solidFill>
            <a:ln cap="flat">
              <a:noFill/>
              <a:prstDash val="solid"/>
              <a:miter lim="0"/>
            </a:ln>
          </p:spPr>
          <p:txBody>
            <a:bodyPr rtlCol="0"/>
            <a:lstStyle/>
            <a:p>
              <a:pPr algn="ctr"/>
              <a:endParaRPr lang="zh-CN" altLang="en-US"/>
            </a:p>
          </p:txBody>
        </p:sp>
        <p:sp>
          <p:nvSpPr>
            <p:cNvPr id="584" name="textbox 584"/>
            <p:cNvSpPr/>
            <p:nvPr/>
          </p:nvSpPr>
          <p:spPr>
            <a:xfrm>
              <a:off x="21488" y="83101"/>
              <a:ext cx="1045844" cy="2867660"/>
            </a:xfrm>
            <a:prstGeom prst="rect">
              <a:avLst/>
            </a:prstGeom>
          </p:spPr>
          <p:txBody>
            <a:bodyPr vert="horz" wrap="square" lIns="0" tIns="0" rIns="0" bIns="0"/>
            <a:lstStyle/>
            <a:p>
              <a:pPr algn="l" rtl="0" eaLnBrk="0">
                <a:lnSpc>
                  <a:spcPct val="91000"/>
                </a:lnSpc>
              </a:pPr>
              <a:endParaRPr lang="en-US" altLang="en-US" sz="135" dirty="0"/>
            </a:p>
            <a:p>
              <a:pPr marL="211455" indent="75565" eaLnBrk="0">
                <a:lnSpc>
                  <a:spcPct val="98000"/>
                </a:lnSpc>
              </a:pPr>
              <a:r>
                <a:rPr sz="1200" kern="0" spc="60"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发行前</a:t>
              </a:r>
              <a:r>
                <a:rPr sz="1200" kern="0" spc="51"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准备工作</a:t>
              </a:r>
              <a:endParaRPr lang="en-US" altLang="en-US" sz="1200" dirty="0"/>
            </a:p>
            <a:p>
              <a:pPr algn="l" rtl="0" eaLnBrk="0">
                <a:lnSpc>
                  <a:spcPct val="170000"/>
                </a:lnSpc>
              </a:pPr>
              <a:endParaRPr lang="en-US" altLang="en-US" sz="1000" dirty="0"/>
            </a:p>
            <a:p>
              <a:pPr marL="94615" indent="-81915" eaLnBrk="0">
                <a:lnSpc>
                  <a:spcPct val="104000"/>
                </a:lnSpc>
                <a:spcBef>
                  <a:spcPts val="370"/>
                </a:spcBef>
              </a:pPr>
              <a:r>
                <a:rPr sz="900" kern="0" spc="-71" dirty="0">
                  <a:solidFill>
                    <a:srgbClr val="9B3518">
                      <a:alpha val="100000"/>
                    </a:srgbClr>
                  </a:solidFill>
                  <a:latin typeface="Wingdings" panose="05000000000000000000"/>
                  <a:ea typeface="Wingdings" panose="05000000000000000000"/>
                  <a:cs typeface="Wingdings" panose="05000000000000000000"/>
                </a:rPr>
                <a:t>.</a:t>
              </a:r>
              <a:r>
                <a:rPr sz="12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准备发行所</a:t>
              </a:r>
              <a:r>
                <a:rPr sz="12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需文件</a:t>
              </a:r>
              <a:endParaRPr lang="en-US" altLang="en-US" sz="1200" dirty="0"/>
            </a:p>
            <a:p>
              <a:pPr marL="78105" indent="-66040" eaLnBrk="0">
                <a:lnSpc>
                  <a:spcPct val="113000"/>
                </a:lnSpc>
                <a:spcBef>
                  <a:spcPts val="1545"/>
                </a:spcBef>
              </a:pPr>
              <a:r>
                <a:rPr sz="900" kern="0" spc="-60" dirty="0">
                  <a:solidFill>
                    <a:srgbClr val="9B3518">
                      <a:alpha val="100000"/>
                    </a:srgbClr>
                  </a:solidFill>
                  <a:latin typeface="Wingdings" panose="05000000000000000000"/>
                  <a:ea typeface="Wingdings" panose="05000000000000000000"/>
                  <a:cs typeface="Wingdings" panose="05000000000000000000"/>
                </a:rPr>
                <a:t>.</a:t>
              </a:r>
              <a:r>
                <a:rPr sz="12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准备</a:t>
              </a:r>
              <a:r>
                <a:rPr sz="1200" kern="0" spc="-60"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投资价</a:t>
              </a:r>
              <a:r>
                <a:rPr sz="1200" kern="0" spc="51"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值报告（若</a:t>
              </a:r>
              <a:r>
                <a:rPr sz="1200" kern="0" spc="-60"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为询价发行</a:t>
              </a:r>
              <a:r>
                <a:rPr sz="1200" kern="0" spc="-60" dirty="0">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a:t>
              </a:r>
              <a:endParaRPr lang="en-US" altLang="en-US" sz="1200" dirty="0"/>
            </a:p>
            <a:p>
              <a:pPr marL="89535" indent="-77470" eaLnBrk="0">
                <a:lnSpc>
                  <a:spcPct val="109000"/>
                </a:lnSpc>
                <a:spcBef>
                  <a:spcPts val="1325"/>
                </a:spcBef>
              </a:pPr>
              <a:r>
                <a:rPr sz="900" kern="0" spc="-71" dirty="0">
                  <a:solidFill>
                    <a:srgbClr val="9B3518">
                      <a:alpha val="100000"/>
                    </a:srgbClr>
                  </a:solidFill>
                  <a:latin typeface="Wingdings" panose="05000000000000000000"/>
                  <a:ea typeface="Wingdings" panose="05000000000000000000"/>
                  <a:cs typeface="Wingdings" panose="05000000000000000000"/>
                </a:rPr>
                <a:t>.</a:t>
              </a:r>
              <a:r>
                <a:rPr sz="12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准备推介所</a:t>
              </a:r>
              <a:r>
                <a:rPr sz="1200" kern="0" spc="3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需文件：路</a:t>
              </a:r>
              <a:r>
                <a:rPr sz="1200" kern="0" spc="-3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演材料、</a:t>
              </a:r>
              <a:r>
                <a:rPr sz="1200" kern="0" spc="31" dirty="0" err="1">
                  <a:solidFill>
                    <a:srgbClr val="000000">
                      <a:alpha val="100000"/>
                    </a:srgbClr>
                  </a:solidFill>
                  <a:latin typeface="华文楷体" panose="02010600040101010101" charset="-122"/>
                  <a:ea typeface="华文楷体" panose="02010600040101010101" charset="-122"/>
                </a:rPr>
                <a:t>问答</a:t>
              </a:r>
              <a:endParaRPr lang="en-US" altLang="en-US" sz="1200" kern="0" spc="31" dirty="0">
                <a:solidFill>
                  <a:srgbClr val="000000">
                    <a:alpha val="100000"/>
                  </a:srgbClr>
                </a:solidFill>
                <a:latin typeface="华文楷体" panose="02010600040101010101" charset="-122"/>
                <a:ea typeface="华文楷体" panose="02010600040101010101" charset="-122"/>
              </a:endParaRPr>
            </a:p>
          </p:txBody>
        </p:sp>
      </p:grpSp>
      <p:pic>
        <p:nvPicPr>
          <p:cNvPr id="586" name="picture 586"/>
          <p:cNvPicPr>
            <a:picLocks noChangeAspect="1"/>
          </p:cNvPicPr>
          <p:nvPr/>
        </p:nvPicPr>
        <p:blipFill>
          <a:blip r:embed="rId2"/>
          <a:stretch>
            <a:fillRect/>
          </a:stretch>
        </p:blipFill>
        <p:spPr>
          <a:xfrm rot="21600000">
            <a:off x="7681744" y="2046779"/>
            <a:ext cx="1259773" cy="2640528"/>
          </a:xfrm>
          <a:prstGeom prst="rect">
            <a:avLst/>
          </a:prstGeom>
        </p:spPr>
      </p:pic>
      <p:pic>
        <p:nvPicPr>
          <p:cNvPr id="588" name="picture 588"/>
          <p:cNvPicPr>
            <a:picLocks noChangeAspect="1"/>
          </p:cNvPicPr>
          <p:nvPr/>
        </p:nvPicPr>
        <p:blipFill>
          <a:blip r:embed="rId3"/>
          <a:stretch>
            <a:fillRect/>
          </a:stretch>
        </p:blipFill>
        <p:spPr>
          <a:xfrm rot="21600000">
            <a:off x="7661019" y="2008105"/>
            <a:ext cx="1279340" cy="2665007"/>
          </a:xfrm>
          <a:prstGeom prst="rect">
            <a:avLst/>
          </a:prstGeom>
        </p:spPr>
      </p:pic>
      <p:pic>
        <p:nvPicPr>
          <p:cNvPr id="590" name="picture 590"/>
          <p:cNvPicPr>
            <a:picLocks noChangeAspect="1"/>
          </p:cNvPicPr>
          <p:nvPr/>
        </p:nvPicPr>
        <p:blipFill>
          <a:blip r:embed="rId4"/>
          <a:stretch>
            <a:fillRect/>
          </a:stretch>
        </p:blipFill>
        <p:spPr>
          <a:xfrm rot="21600000">
            <a:off x="5800147" y="2091073"/>
            <a:ext cx="1288539" cy="2573960"/>
          </a:xfrm>
          <a:prstGeom prst="rect">
            <a:avLst/>
          </a:prstGeom>
        </p:spPr>
      </p:pic>
      <p:pic>
        <p:nvPicPr>
          <p:cNvPr id="592" name="picture 592"/>
          <p:cNvPicPr>
            <a:picLocks noChangeAspect="1"/>
          </p:cNvPicPr>
          <p:nvPr/>
        </p:nvPicPr>
        <p:blipFill>
          <a:blip r:embed="rId5"/>
          <a:stretch>
            <a:fillRect/>
          </a:stretch>
        </p:blipFill>
        <p:spPr>
          <a:xfrm rot="21600000">
            <a:off x="5776758" y="2052371"/>
            <a:ext cx="1296852" cy="2599007"/>
          </a:xfrm>
          <a:prstGeom prst="rect">
            <a:avLst/>
          </a:prstGeom>
        </p:spPr>
      </p:pic>
      <p:pic>
        <p:nvPicPr>
          <p:cNvPr id="594" name="picture 594"/>
          <p:cNvPicPr>
            <a:picLocks noChangeAspect="1"/>
          </p:cNvPicPr>
          <p:nvPr/>
        </p:nvPicPr>
        <p:blipFill>
          <a:blip r:embed="rId6"/>
          <a:stretch>
            <a:fillRect/>
          </a:stretch>
        </p:blipFill>
        <p:spPr>
          <a:xfrm rot="21600000">
            <a:off x="2003502" y="2092729"/>
            <a:ext cx="1104188" cy="2590459"/>
          </a:xfrm>
          <a:prstGeom prst="rect">
            <a:avLst/>
          </a:prstGeom>
        </p:spPr>
      </p:pic>
      <p:pic>
        <p:nvPicPr>
          <p:cNvPr id="596" name="picture 596"/>
          <p:cNvPicPr>
            <a:picLocks noChangeAspect="1"/>
          </p:cNvPicPr>
          <p:nvPr/>
        </p:nvPicPr>
        <p:blipFill>
          <a:blip r:embed="rId7"/>
          <a:stretch>
            <a:fillRect/>
          </a:stretch>
        </p:blipFill>
        <p:spPr>
          <a:xfrm rot="21600000">
            <a:off x="1965116" y="2053935"/>
            <a:ext cx="1127923" cy="2615693"/>
          </a:xfrm>
          <a:prstGeom prst="rect">
            <a:avLst/>
          </a:prstGeom>
        </p:spPr>
      </p:pic>
      <p:grpSp>
        <p:nvGrpSpPr>
          <p:cNvPr id="42" name="group 42"/>
          <p:cNvGrpSpPr/>
          <p:nvPr/>
        </p:nvGrpSpPr>
        <p:grpSpPr>
          <a:xfrm rot="21600000">
            <a:off x="5826570" y="2115841"/>
            <a:ext cx="1183076" cy="2490387"/>
            <a:chOff x="0" y="0"/>
            <a:chExt cx="1183076" cy="2490387"/>
          </a:xfrm>
        </p:grpSpPr>
        <p:pic>
          <p:nvPicPr>
            <p:cNvPr id="598" name="picture 598"/>
            <p:cNvPicPr>
              <a:picLocks noChangeAspect="1"/>
            </p:cNvPicPr>
            <p:nvPr/>
          </p:nvPicPr>
          <p:blipFill>
            <a:blip r:embed="rId8"/>
            <a:stretch>
              <a:fillRect/>
            </a:stretch>
          </p:blipFill>
          <p:spPr>
            <a:xfrm rot="21600000">
              <a:off x="14152" y="518"/>
              <a:ext cx="1168923" cy="2471029"/>
            </a:xfrm>
            <a:prstGeom prst="rect">
              <a:avLst/>
            </a:prstGeom>
          </p:spPr>
        </p:pic>
        <p:sp>
          <p:nvSpPr>
            <p:cNvPr id="600" name="textbox 600"/>
            <p:cNvSpPr/>
            <p:nvPr/>
          </p:nvSpPr>
          <p:spPr>
            <a:xfrm>
              <a:off x="-12700" y="-12700"/>
              <a:ext cx="1209039" cy="2525395"/>
            </a:xfrm>
            <a:prstGeom prst="rect">
              <a:avLst/>
            </a:prstGeom>
          </p:spPr>
          <p:txBody>
            <a:bodyPr vert="horz" wrap="square" lIns="0" tIns="0" rIns="0" bIns="0"/>
            <a:lstStyle/>
            <a:p>
              <a:pPr algn="l" rtl="0" eaLnBrk="0">
                <a:lnSpc>
                  <a:spcPct val="79000"/>
                </a:lnSpc>
              </a:pPr>
              <a:endParaRPr lang="en-US" altLang="en-US" sz="135" dirty="0"/>
            </a:p>
            <a:p>
              <a:pPr marL="78105" indent="-65405" eaLnBrk="0">
                <a:lnSpc>
                  <a:spcPct val="103000"/>
                </a:lnSpc>
              </a:pPr>
              <a:r>
                <a:rPr sz="900" kern="0" spc="-31" dirty="0">
                  <a:solidFill>
                    <a:srgbClr val="9B3518">
                      <a:alpha val="100000"/>
                    </a:srgbClr>
                  </a:solidFill>
                  <a:latin typeface="Wingdings" panose="05000000000000000000"/>
                  <a:ea typeface="Wingdings" panose="05000000000000000000"/>
                  <a:cs typeface="Wingdings" panose="05000000000000000000"/>
                </a:rPr>
                <a:t>.</a:t>
              </a:r>
              <a:r>
                <a:rPr sz="12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网下</a:t>
              </a:r>
              <a:r>
                <a:rPr sz="1200" kern="0" spc="-31" dirty="0">
                  <a:solidFill>
                    <a:srgbClr val="000000">
                      <a:alpha val="100000"/>
                    </a:srgbClr>
                  </a:solidFill>
                  <a:latin typeface="Times New Roman" panose="02020603050405020304"/>
                  <a:ea typeface="Times New Roman" panose="02020603050405020304"/>
                  <a:cs typeface="Times New Roman" panose="02020603050405020304"/>
                </a:rPr>
                <a:t>8</a:t>
              </a:r>
              <a:r>
                <a:rPr sz="1200" kern="0" spc="-31" dirty="0">
                  <a:solidFill>
                    <a:srgbClr val="000000">
                      <a:alpha val="100000"/>
                    </a:srgbClr>
                  </a:solidFill>
                  <a:latin typeface="华文楷体" panose="02010600040101010101" charset="-122"/>
                  <a:ea typeface="华文楷体" panose="02010600040101010101" charset="-122"/>
                  <a:cs typeface="华文楷体" panose="02010600040101010101" charset="-122"/>
                </a:rPr>
                <a:t>类询价机</a:t>
              </a:r>
              <a:r>
                <a:rPr sz="12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构通过交易所询价平台进行报价</a:t>
              </a:r>
              <a:endParaRPr lang="en-US" altLang="en-US" sz="1200" dirty="0"/>
            </a:p>
            <a:p>
              <a:pPr marL="82550" indent="-69850" eaLnBrk="0">
                <a:lnSpc>
                  <a:spcPct val="104000"/>
                </a:lnSpc>
                <a:spcBef>
                  <a:spcPts val="930"/>
                </a:spcBef>
              </a:pPr>
              <a:r>
                <a:rPr sz="900" kern="0" spc="-40" dirty="0">
                  <a:solidFill>
                    <a:srgbClr val="9B3518">
                      <a:alpha val="100000"/>
                    </a:srgbClr>
                  </a:solidFill>
                  <a:latin typeface="Wingdings" panose="05000000000000000000"/>
                  <a:ea typeface="Wingdings" panose="05000000000000000000"/>
                  <a:cs typeface="Wingdings" panose="05000000000000000000"/>
                </a:rPr>
                <a:t>.</a:t>
              </a:r>
              <a:r>
                <a:rPr sz="12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投资者报价具</a:t>
              </a:r>
              <a:r>
                <a:rPr sz="1200" kern="0" spc="5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有约束力，如果报价入围但未参与申购将</a:t>
              </a:r>
              <a:r>
                <a:rPr sz="12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面临一定处罚</a:t>
              </a:r>
              <a:endParaRPr lang="en-US" altLang="en-US" sz="1200" dirty="0"/>
            </a:p>
            <a:p>
              <a:pPr algn="l" rtl="0" eaLnBrk="0">
                <a:lnSpc>
                  <a:spcPct val="101000"/>
                </a:lnSpc>
              </a:pPr>
              <a:endParaRPr lang="en-US" altLang="en-US" sz="800" dirty="0"/>
            </a:p>
            <a:p>
              <a:pPr marL="89535" indent="-77470" eaLnBrk="0">
                <a:lnSpc>
                  <a:spcPct val="101000"/>
                </a:lnSpc>
                <a:spcBef>
                  <a:spcPts val="5"/>
                </a:spcBef>
              </a:pPr>
              <a:r>
                <a:rPr sz="900" kern="0" spc="-40" dirty="0">
                  <a:solidFill>
                    <a:srgbClr val="9B3518">
                      <a:alpha val="100000"/>
                    </a:srgbClr>
                  </a:solidFill>
                  <a:latin typeface="Wingdings" panose="05000000000000000000"/>
                  <a:ea typeface="Wingdings" panose="05000000000000000000"/>
                  <a:cs typeface="Wingdings" panose="05000000000000000000"/>
                </a:rPr>
                <a:t>.</a:t>
              </a:r>
              <a:r>
                <a:rPr sz="12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若为定价发行，</a:t>
              </a:r>
              <a:r>
                <a:rPr sz="12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则无需询价环</a:t>
              </a:r>
              <a:r>
                <a:rPr sz="1200" kern="0" spc="-1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节</a:t>
              </a:r>
              <a:endParaRPr lang="en-US" altLang="en-US" sz="1200" dirty="0"/>
            </a:p>
          </p:txBody>
        </p:sp>
      </p:grpSp>
      <p:sp>
        <p:nvSpPr>
          <p:cNvPr id="602" name="textbox 602"/>
          <p:cNvSpPr/>
          <p:nvPr/>
        </p:nvSpPr>
        <p:spPr>
          <a:xfrm>
            <a:off x="7724781" y="2062698"/>
            <a:ext cx="1129031" cy="2546985"/>
          </a:xfrm>
          <a:prstGeom prst="rect">
            <a:avLst/>
          </a:prstGeom>
          <a:solidFill>
            <a:srgbClr val="F6F3EE">
              <a:alpha val="98431"/>
            </a:srgbClr>
          </a:solidFill>
        </p:spPr>
        <p:txBody>
          <a:bodyPr vert="horz" wrap="square" lIns="0" tIns="861" rIns="0" bIns="0"/>
          <a:lstStyle/>
          <a:p>
            <a:pPr marL="149225" indent="-60960" eaLnBrk="0">
              <a:lnSpc>
                <a:spcPct val="110000"/>
              </a:lnSpc>
              <a:spcBef>
                <a:spcPts val="5"/>
              </a:spcBef>
            </a:pPr>
            <a:r>
              <a:rPr sz="1100" kern="0" spc="-40" dirty="0">
                <a:solidFill>
                  <a:srgbClr val="9B3518">
                    <a:alpha val="100000"/>
                  </a:srgbClr>
                </a:solidFill>
                <a:latin typeface="Wingdings" panose="05000000000000000000"/>
                <a:ea typeface="Wingdings" panose="05000000000000000000"/>
                <a:cs typeface="Wingdings" panose="05000000000000000000"/>
              </a:rPr>
              <a:t>.</a:t>
            </a:r>
            <a:r>
              <a:rPr sz="11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通过网下询</a:t>
            </a:r>
            <a:r>
              <a:rPr sz="12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价结果最终确定发行价格或发行价格区间（如</a:t>
            </a:r>
            <a:r>
              <a:rPr sz="12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有</a:t>
            </a:r>
            <a:r>
              <a:rPr sz="1200" kern="0" spc="20" dirty="0">
                <a:solidFill>
                  <a:srgbClr val="000000">
                    <a:alpha val="100000"/>
                  </a:srgbClr>
                </a:solidFill>
                <a:latin typeface="华文楷体" panose="02010600040101010101" charset="-122"/>
                <a:ea typeface="华文楷体" panose="02010600040101010101" charset="-122"/>
                <a:cs typeface="华文楷体" panose="02010600040101010101" charset="-122"/>
              </a:rPr>
              <a:t>）</a:t>
            </a:r>
            <a:endParaRPr lang="en-US" altLang="en-US" sz="1200" dirty="0"/>
          </a:p>
        </p:txBody>
      </p:sp>
      <p:grpSp>
        <p:nvGrpSpPr>
          <p:cNvPr id="44" name="group 44"/>
          <p:cNvGrpSpPr/>
          <p:nvPr/>
        </p:nvGrpSpPr>
        <p:grpSpPr>
          <a:xfrm rot="21600000">
            <a:off x="821868" y="5060961"/>
            <a:ext cx="2186901" cy="1251179"/>
            <a:chOff x="0" y="0"/>
            <a:chExt cx="2186901" cy="1251178"/>
          </a:xfrm>
        </p:grpSpPr>
        <p:pic>
          <p:nvPicPr>
            <p:cNvPr id="604" name="picture 604"/>
            <p:cNvPicPr>
              <a:picLocks noChangeAspect="1"/>
            </p:cNvPicPr>
            <p:nvPr/>
          </p:nvPicPr>
          <p:blipFill>
            <a:blip r:embed="rId9"/>
            <a:stretch>
              <a:fillRect/>
            </a:stretch>
          </p:blipFill>
          <p:spPr>
            <a:xfrm rot="21600000">
              <a:off x="0" y="0"/>
              <a:ext cx="2186901" cy="1251178"/>
            </a:xfrm>
            <a:prstGeom prst="rect">
              <a:avLst/>
            </a:prstGeom>
          </p:spPr>
        </p:pic>
        <p:sp>
          <p:nvSpPr>
            <p:cNvPr id="606" name="textbox 606"/>
            <p:cNvSpPr/>
            <p:nvPr/>
          </p:nvSpPr>
          <p:spPr>
            <a:xfrm>
              <a:off x="-12700" y="-12700"/>
              <a:ext cx="2212339" cy="1293494"/>
            </a:xfrm>
            <a:prstGeom prst="rect">
              <a:avLst/>
            </a:prstGeom>
          </p:spPr>
          <p:txBody>
            <a:bodyPr vert="horz" wrap="square" lIns="0" tIns="0" rIns="0" bIns="0"/>
            <a:lstStyle/>
            <a:p>
              <a:pPr algn="l" rtl="0" eaLnBrk="0">
                <a:lnSpc>
                  <a:spcPct val="118000"/>
                </a:lnSpc>
              </a:pPr>
              <a:endParaRPr lang="en-US" altLang="en-US" sz="1000" dirty="0"/>
            </a:p>
            <a:p>
              <a:pPr algn="l" rtl="0" eaLnBrk="0">
                <a:lnSpc>
                  <a:spcPct val="118000"/>
                </a:lnSpc>
              </a:pPr>
              <a:endParaRPr lang="en-US" altLang="en-US" sz="1000" dirty="0"/>
            </a:p>
            <a:p>
              <a:pPr algn="l" rtl="0" eaLnBrk="0">
                <a:lnSpc>
                  <a:spcPct val="118000"/>
                </a:lnSpc>
              </a:pPr>
              <a:endParaRPr lang="en-US" altLang="en-US" sz="1000" dirty="0"/>
            </a:p>
            <a:p>
              <a:pPr marL="528320" eaLnBrk="0">
                <a:lnSpc>
                  <a:spcPct val="85000"/>
                </a:lnSpc>
              </a:pPr>
              <a:r>
                <a:rPr sz="1400" kern="0" spc="-20" dirty="0">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建立初步估值范围</a:t>
              </a:r>
              <a:endParaRPr lang="en-US" altLang="en-US" sz="1400" dirty="0"/>
            </a:p>
          </p:txBody>
        </p:sp>
      </p:grpSp>
      <p:grpSp>
        <p:nvGrpSpPr>
          <p:cNvPr id="46" name="group 46"/>
          <p:cNvGrpSpPr/>
          <p:nvPr/>
        </p:nvGrpSpPr>
        <p:grpSpPr>
          <a:xfrm rot="21600000">
            <a:off x="2014883" y="2117923"/>
            <a:ext cx="1014215" cy="2487711"/>
            <a:chOff x="0" y="0"/>
            <a:chExt cx="1014215" cy="2487710"/>
          </a:xfrm>
        </p:grpSpPr>
        <p:pic>
          <p:nvPicPr>
            <p:cNvPr id="608" name="picture 608"/>
            <p:cNvPicPr>
              <a:picLocks noChangeAspect="1"/>
            </p:cNvPicPr>
            <p:nvPr/>
          </p:nvPicPr>
          <p:blipFill>
            <a:blip r:embed="rId10"/>
            <a:stretch>
              <a:fillRect/>
            </a:stretch>
          </p:blipFill>
          <p:spPr>
            <a:xfrm rot="21600000">
              <a:off x="14180" y="0"/>
              <a:ext cx="1000034" cy="2487710"/>
            </a:xfrm>
            <a:prstGeom prst="rect">
              <a:avLst/>
            </a:prstGeom>
          </p:spPr>
        </p:pic>
        <p:sp>
          <p:nvSpPr>
            <p:cNvPr id="610" name="textbox 610"/>
            <p:cNvSpPr/>
            <p:nvPr/>
          </p:nvSpPr>
          <p:spPr>
            <a:xfrm>
              <a:off x="-12700" y="-12700"/>
              <a:ext cx="1040130" cy="2529204"/>
            </a:xfrm>
            <a:prstGeom prst="rect">
              <a:avLst/>
            </a:prstGeom>
          </p:spPr>
          <p:txBody>
            <a:bodyPr vert="horz" wrap="square" lIns="0" tIns="0" rIns="0" bIns="0"/>
            <a:lstStyle/>
            <a:p>
              <a:pPr algn="l" rtl="0" eaLnBrk="0">
                <a:lnSpc>
                  <a:spcPct val="54000"/>
                </a:lnSpc>
              </a:pPr>
              <a:endParaRPr lang="en-US" altLang="en-US" sz="135" dirty="0"/>
            </a:p>
            <a:p>
              <a:pPr marL="79375" indent="-66675" eaLnBrk="0">
                <a:lnSpc>
                  <a:spcPct val="107000"/>
                </a:lnSpc>
              </a:pPr>
              <a:r>
                <a:rPr sz="900" kern="0" spc="-71" dirty="0">
                  <a:solidFill>
                    <a:srgbClr val="9B3518">
                      <a:alpha val="100000"/>
                    </a:srgbClr>
                  </a:solidFill>
                  <a:latin typeface="Wingdings" panose="05000000000000000000"/>
                  <a:ea typeface="Wingdings" panose="05000000000000000000"/>
                  <a:cs typeface="Wingdings" panose="05000000000000000000"/>
                </a:rPr>
                <a:t>.</a:t>
              </a:r>
              <a:r>
                <a:rPr sz="12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与拟参与战</a:t>
              </a:r>
              <a:r>
                <a:rPr sz="12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略配售的投</a:t>
              </a:r>
              <a:r>
                <a:rPr sz="1200" kern="0" spc="3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资者进行一对一路演推</a:t>
              </a:r>
              <a:r>
                <a:rPr sz="12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介，但路演推介内容不得超出证监会及交易所认可的公开</a:t>
              </a:r>
              <a:r>
                <a:rPr sz="12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信息披露范</a:t>
              </a:r>
              <a:endParaRPr lang="en-US" altLang="en-US" sz="1200" dirty="0"/>
            </a:p>
            <a:p>
              <a:pPr marL="99695" eaLnBrk="0">
                <a:lnSpc>
                  <a:spcPct val="83000"/>
                </a:lnSpc>
                <a:spcBef>
                  <a:spcPts val="345"/>
                </a:spcBef>
              </a:pPr>
              <a:r>
                <a:rPr sz="12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围</a:t>
              </a:r>
              <a:endParaRPr lang="en-US" altLang="en-US" sz="1200" dirty="0"/>
            </a:p>
          </p:txBody>
        </p:sp>
      </p:grpSp>
      <p:pic>
        <p:nvPicPr>
          <p:cNvPr id="612" name="picture 612"/>
          <p:cNvPicPr>
            <a:picLocks noChangeAspect="1"/>
          </p:cNvPicPr>
          <p:nvPr/>
        </p:nvPicPr>
        <p:blipFill>
          <a:blip r:embed="rId11"/>
          <a:stretch>
            <a:fillRect/>
          </a:stretch>
        </p:blipFill>
        <p:spPr>
          <a:xfrm rot="21600000">
            <a:off x="8836155" y="6109715"/>
            <a:ext cx="2712719" cy="748284"/>
          </a:xfrm>
          <a:prstGeom prst="rect">
            <a:avLst/>
          </a:prstGeom>
        </p:spPr>
      </p:pic>
      <p:grpSp>
        <p:nvGrpSpPr>
          <p:cNvPr id="48" name="group 48"/>
          <p:cNvGrpSpPr/>
          <p:nvPr/>
        </p:nvGrpSpPr>
        <p:grpSpPr>
          <a:xfrm rot="21600000">
            <a:off x="3185226" y="5192281"/>
            <a:ext cx="1909609" cy="990612"/>
            <a:chOff x="0" y="0"/>
            <a:chExt cx="1909609" cy="990612"/>
          </a:xfrm>
        </p:grpSpPr>
        <p:pic>
          <p:nvPicPr>
            <p:cNvPr id="614" name="picture 614"/>
            <p:cNvPicPr>
              <a:picLocks noChangeAspect="1"/>
            </p:cNvPicPr>
            <p:nvPr/>
          </p:nvPicPr>
          <p:blipFill>
            <a:blip r:embed="rId12"/>
            <a:stretch>
              <a:fillRect/>
            </a:stretch>
          </p:blipFill>
          <p:spPr>
            <a:xfrm rot="21600000">
              <a:off x="0" y="0"/>
              <a:ext cx="1909609" cy="990612"/>
            </a:xfrm>
            <a:prstGeom prst="rect">
              <a:avLst/>
            </a:prstGeom>
          </p:spPr>
        </p:pic>
        <p:sp>
          <p:nvSpPr>
            <p:cNvPr id="616" name="textbox 616"/>
            <p:cNvSpPr/>
            <p:nvPr/>
          </p:nvSpPr>
          <p:spPr>
            <a:xfrm>
              <a:off x="-12700" y="-12700"/>
              <a:ext cx="1935479" cy="1033144"/>
            </a:xfrm>
            <a:prstGeom prst="rect">
              <a:avLst/>
            </a:prstGeom>
          </p:spPr>
          <p:txBody>
            <a:bodyPr vert="horz" wrap="square" lIns="0" tIns="0" rIns="0" bIns="0"/>
            <a:lstStyle/>
            <a:p>
              <a:pPr algn="l" rtl="0" eaLnBrk="0">
                <a:lnSpc>
                  <a:spcPct val="186000"/>
                </a:lnSpc>
              </a:pPr>
              <a:endParaRPr lang="en-US" altLang="en-US" sz="1000" dirty="0"/>
            </a:p>
            <a:p>
              <a:pPr marL="556260" indent="7620" eaLnBrk="0">
                <a:lnSpc>
                  <a:spcPct val="92000"/>
                </a:lnSpc>
                <a:spcBef>
                  <a:spcPts val="5"/>
                </a:spcBef>
              </a:pPr>
              <a:r>
                <a:rPr sz="1400" kern="0" spc="-20" dirty="0" err="1">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战略投资者的</a:t>
              </a:r>
              <a:r>
                <a:rPr sz="1400" kern="0" spc="-31" dirty="0" err="1">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反馈意见</a:t>
              </a:r>
              <a:endParaRPr lang="en-US" altLang="en-US" sz="1400" dirty="0"/>
            </a:p>
          </p:txBody>
        </p:sp>
      </p:grpSp>
      <p:grpSp>
        <p:nvGrpSpPr>
          <p:cNvPr id="50" name="group 50"/>
          <p:cNvGrpSpPr/>
          <p:nvPr/>
        </p:nvGrpSpPr>
        <p:grpSpPr>
          <a:xfrm rot="21600000">
            <a:off x="5292852" y="5304934"/>
            <a:ext cx="1668208" cy="767079"/>
            <a:chOff x="0" y="0"/>
            <a:chExt cx="1668208" cy="767079"/>
          </a:xfrm>
        </p:grpSpPr>
        <p:pic>
          <p:nvPicPr>
            <p:cNvPr id="618" name="picture 618"/>
            <p:cNvPicPr>
              <a:picLocks noChangeAspect="1"/>
            </p:cNvPicPr>
            <p:nvPr/>
          </p:nvPicPr>
          <p:blipFill>
            <a:blip r:embed="rId13"/>
            <a:stretch>
              <a:fillRect/>
            </a:stretch>
          </p:blipFill>
          <p:spPr>
            <a:xfrm rot="21600000">
              <a:off x="0" y="0"/>
              <a:ext cx="1668208" cy="767079"/>
            </a:xfrm>
            <a:prstGeom prst="rect">
              <a:avLst/>
            </a:prstGeom>
          </p:spPr>
        </p:pic>
        <p:sp>
          <p:nvSpPr>
            <p:cNvPr id="620" name="textbox 620"/>
            <p:cNvSpPr/>
            <p:nvPr/>
          </p:nvSpPr>
          <p:spPr>
            <a:xfrm>
              <a:off x="-12700" y="-12700"/>
              <a:ext cx="1694179" cy="806450"/>
            </a:xfrm>
            <a:prstGeom prst="rect">
              <a:avLst/>
            </a:prstGeom>
          </p:spPr>
          <p:txBody>
            <a:bodyPr vert="horz" wrap="square" lIns="0" tIns="0" rIns="0" bIns="0"/>
            <a:lstStyle/>
            <a:p>
              <a:pPr algn="l" rtl="0" eaLnBrk="0">
                <a:lnSpc>
                  <a:spcPct val="141000"/>
                </a:lnSpc>
              </a:pPr>
              <a:endParaRPr lang="en-US" altLang="en-US" sz="1000" dirty="0"/>
            </a:p>
            <a:p>
              <a:pPr marL="219075" indent="10160" eaLnBrk="0">
                <a:lnSpc>
                  <a:spcPct val="91000"/>
                </a:lnSpc>
                <a:spcBef>
                  <a:spcPts val="5"/>
                </a:spcBef>
              </a:pPr>
              <a:r>
                <a:rPr sz="1400" kern="0" spc="-31" dirty="0" err="1">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面向机构投资者推介公司价值</a:t>
              </a:r>
              <a:endParaRPr lang="en-US" altLang="en-US" sz="1400" dirty="0"/>
            </a:p>
          </p:txBody>
        </p:sp>
      </p:grpSp>
      <p:grpSp>
        <p:nvGrpSpPr>
          <p:cNvPr id="52" name="group 52"/>
          <p:cNvGrpSpPr/>
          <p:nvPr/>
        </p:nvGrpSpPr>
        <p:grpSpPr>
          <a:xfrm rot="21600000">
            <a:off x="7159079" y="5397551"/>
            <a:ext cx="1603616" cy="599656"/>
            <a:chOff x="0" y="0"/>
            <a:chExt cx="1603616" cy="599656"/>
          </a:xfrm>
        </p:grpSpPr>
        <p:pic>
          <p:nvPicPr>
            <p:cNvPr id="622" name="picture 622"/>
            <p:cNvPicPr>
              <a:picLocks noChangeAspect="1"/>
            </p:cNvPicPr>
            <p:nvPr/>
          </p:nvPicPr>
          <p:blipFill>
            <a:blip r:embed="rId14"/>
            <a:stretch>
              <a:fillRect/>
            </a:stretch>
          </p:blipFill>
          <p:spPr>
            <a:xfrm rot="21600000">
              <a:off x="0" y="0"/>
              <a:ext cx="1603616" cy="599656"/>
            </a:xfrm>
            <a:prstGeom prst="rect">
              <a:avLst/>
            </a:prstGeom>
          </p:spPr>
        </p:pic>
        <p:sp>
          <p:nvSpPr>
            <p:cNvPr id="624" name="textbox 624"/>
            <p:cNvSpPr/>
            <p:nvPr/>
          </p:nvSpPr>
          <p:spPr>
            <a:xfrm>
              <a:off x="-12700" y="-12700"/>
              <a:ext cx="1629410" cy="642619"/>
            </a:xfrm>
            <a:prstGeom prst="rect">
              <a:avLst/>
            </a:prstGeom>
          </p:spPr>
          <p:txBody>
            <a:bodyPr vert="horz" wrap="square" lIns="0" tIns="0" rIns="0" bIns="0"/>
            <a:lstStyle/>
            <a:p>
              <a:pPr algn="l" rtl="0" eaLnBrk="0">
                <a:lnSpc>
                  <a:spcPct val="103000"/>
                </a:lnSpc>
              </a:pPr>
              <a:endParaRPr lang="en-US" altLang="en-US" sz="800" dirty="0"/>
            </a:p>
            <a:p>
              <a:pPr marL="302895" indent="5080" eaLnBrk="0">
                <a:lnSpc>
                  <a:spcPct val="90000"/>
                </a:lnSpc>
                <a:spcBef>
                  <a:spcPts val="5"/>
                </a:spcBef>
              </a:pPr>
              <a:r>
                <a:rPr sz="1400" kern="0" spc="-31" dirty="0" err="1">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机构投资者反</a:t>
              </a:r>
              <a:r>
                <a:rPr sz="1400" kern="0" spc="-20" dirty="0" err="1">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馈及初步询价</a:t>
              </a:r>
              <a:endParaRPr lang="en-US" altLang="en-US" sz="1400" dirty="0"/>
            </a:p>
          </p:txBody>
        </p:sp>
      </p:grpSp>
      <p:sp>
        <p:nvSpPr>
          <p:cNvPr id="626" name="textbox 626"/>
          <p:cNvSpPr/>
          <p:nvPr/>
        </p:nvSpPr>
        <p:spPr>
          <a:xfrm>
            <a:off x="228165" y="301557"/>
            <a:ext cx="4032251" cy="281940"/>
          </a:xfrm>
          <a:prstGeom prst="rect">
            <a:avLst/>
          </a:prstGeom>
        </p:spPr>
        <p:txBody>
          <a:bodyPr vert="horz" wrap="square" lIns="0" tIns="0" rIns="0" bIns="0"/>
          <a:lstStyle/>
          <a:p>
            <a:pPr algn="l" rtl="0" eaLnBrk="0">
              <a:lnSpc>
                <a:spcPct val="84000"/>
              </a:lnSpc>
            </a:pPr>
            <a:endParaRPr lang="en-US" altLang="en-US" sz="135" dirty="0"/>
          </a:p>
          <a:p>
            <a:pPr marL="12700" eaLnBrk="0">
              <a:lnSpc>
                <a:spcPct val="84000"/>
              </a:lnSpc>
            </a:pPr>
            <a:r>
              <a:rPr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lang="en-US"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7 </a:t>
            </a:r>
            <a:r>
              <a:rPr sz="2000" kern="0" spc="-11" dirty="0" err="1">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IPO市场</a:t>
            </a:r>
            <a:r>
              <a:rPr sz="2000" kern="0" spc="-20" dirty="0" err="1">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发行承销程序概览</a:t>
            </a:r>
            <a:endParaRPr lang="en-US" altLang="en-US" sz="2000" dirty="0"/>
          </a:p>
        </p:txBody>
      </p:sp>
      <p:pic>
        <p:nvPicPr>
          <p:cNvPr id="628" name="picture 628"/>
          <p:cNvPicPr>
            <a:picLocks noChangeAspect="1"/>
          </p:cNvPicPr>
          <p:nvPr/>
        </p:nvPicPr>
        <p:blipFill>
          <a:blip r:embed="rId15"/>
          <a:stretch>
            <a:fillRect/>
          </a:stretch>
        </p:blipFill>
        <p:spPr>
          <a:xfrm rot="21600000">
            <a:off x="220739" y="665265"/>
            <a:ext cx="11406619" cy="66052"/>
          </a:xfrm>
          <a:prstGeom prst="rect">
            <a:avLst/>
          </a:prstGeom>
        </p:spPr>
      </p:pic>
      <p:sp>
        <p:nvSpPr>
          <p:cNvPr id="630" name="textbox 630"/>
          <p:cNvSpPr/>
          <p:nvPr/>
        </p:nvSpPr>
        <p:spPr>
          <a:xfrm>
            <a:off x="3605785" y="1438658"/>
            <a:ext cx="1551939" cy="471169"/>
          </a:xfrm>
          <a:prstGeom prst="rect">
            <a:avLst/>
          </a:prstGeom>
          <a:solidFill>
            <a:srgbClr val="C29B66"/>
          </a:solidFill>
        </p:spPr>
        <p:txBody>
          <a:bodyPr vert="horz" wrap="square" lIns="0" tIns="0" rIns="0" bIns="0"/>
          <a:lstStyle/>
          <a:p>
            <a:pPr algn="l" rtl="0" eaLnBrk="0">
              <a:lnSpc>
                <a:spcPct val="142000"/>
              </a:lnSpc>
            </a:pPr>
            <a:endParaRPr lang="en-US" altLang="en-US" sz="1000" dirty="0"/>
          </a:p>
          <a:p>
            <a:pPr algn="l" rtl="0" eaLnBrk="0">
              <a:lnSpc>
                <a:spcPct val="7000"/>
              </a:lnSpc>
            </a:pPr>
            <a:endParaRPr lang="en-US" altLang="en-US" sz="135" dirty="0"/>
          </a:p>
          <a:p>
            <a:pPr marL="130175" eaLnBrk="0">
              <a:lnSpc>
                <a:spcPct val="88000"/>
              </a:lnSpc>
            </a:pPr>
            <a:r>
              <a:rPr sz="1200" kern="0" spc="71" dirty="0">
                <a:ln w="47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分析师</a:t>
            </a:r>
            <a:r>
              <a:rPr sz="1200" b="1" kern="0" spc="71" dirty="0">
                <a:solidFill>
                  <a:srgbClr val="FFFFFF">
                    <a:alpha val="100000"/>
                  </a:srgbClr>
                </a:solidFill>
                <a:latin typeface="Times New Roman" panose="02020603050405020304"/>
                <a:ea typeface="Times New Roman" panose="02020603050405020304"/>
                <a:cs typeface="Times New Roman" panose="02020603050405020304"/>
              </a:rPr>
              <a:t>/</a:t>
            </a:r>
            <a:r>
              <a:rPr sz="1200" kern="0" spc="71" dirty="0">
                <a:ln w="47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管理层路演</a:t>
            </a:r>
            <a:endParaRPr lang="en-US" altLang="en-US" sz="1200" dirty="0"/>
          </a:p>
        </p:txBody>
      </p:sp>
      <p:sp>
        <p:nvSpPr>
          <p:cNvPr id="632" name="textbox 632"/>
          <p:cNvSpPr/>
          <p:nvPr/>
        </p:nvSpPr>
        <p:spPr>
          <a:xfrm>
            <a:off x="9485380" y="1434083"/>
            <a:ext cx="1355089" cy="474344"/>
          </a:xfrm>
          <a:prstGeom prst="rect">
            <a:avLst/>
          </a:prstGeom>
          <a:solidFill>
            <a:srgbClr val="C00000"/>
          </a:solidFill>
        </p:spPr>
        <p:txBody>
          <a:bodyPr vert="horz" wrap="square" lIns="0" tIns="0" rIns="0" bIns="0"/>
          <a:lstStyle/>
          <a:p>
            <a:pPr algn="l" rtl="0" eaLnBrk="0">
              <a:lnSpc>
                <a:spcPct val="109000"/>
              </a:lnSpc>
            </a:pPr>
            <a:endParaRPr lang="en-US" altLang="en-US" sz="600" dirty="0"/>
          </a:p>
          <a:p>
            <a:pPr marL="353695" eaLnBrk="0">
              <a:lnSpc>
                <a:spcPct val="87000"/>
              </a:lnSpc>
              <a:spcBef>
                <a:spcPts val="5"/>
              </a:spcBef>
            </a:pPr>
            <a:r>
              <a:rPr sz="1200" kern="0" spc="31" dirty="0">
                <a:ln w="47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网上路演</a:t>
            </a:r>
            <a:r>
              <a:rPr sz="1200" b="1" kern="0" spc="31" dirty="0">
                <a:solidFill>
                  <a:srgbClr val="FFFFFF">
                    <a:alpha val="100000"/>
                  </a:srgbClr>
                </a:solidFill>
                <a:latin typeface="Times New Roman" panose="02020603050405020304"/>
                <a:ea typeface="Times New Roman" panose="02020603050405020304"/>
                <a:cs typeface="Times New Roman" panose="02020603050405020304"/>
              </a:rPr>
              <a:t>/</a:t>
            </a:r>
            <a:endParaRPr lang="en-US" altLang="en-US" sz="1200" dirty="0"/>
          </a:p>
          <a:p>
            <a:pPr marL="213995" eaLnBrk="0">
              <a:lnSpc>
                <a:spcPct val="90000"/>
              </a:lnSpc>
              <a:spcBef>
                <a:spcPts val="250"/>
              </a:spcBef>
            </a:pPr>
            <a:r>
              <a:rPr sz="1200" kern="0" spc="51" dirty="0">
                <a:ln w="47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网上网下申购</a:t>
            </a:r>
            <a:endParaRPr lang="en-US" altLang="en-US" sz="1200" dirty="0"/>
          </a:p>
        </p:txBody>
      </p:sp>
      <p:sp>
        <p:nvSpPr>
          <p:cNvPr id="634" name="textbox 634"/>
          <p:cNvSpPr/>
          <p:nvPr/>
        </p:nvSpPr>
        <p:spPr>
          <a:xfrm>
            <a:off x="2927417" y="952499"/>
            <a:ext cx="1779904" cy="404495"/>
          </a:xfrm>
          <a:prstGeom prst="rect">
            <a:avLst/>
          </a:prstGeom>
        </p:spPr>
        <p:txBody>
          <a:bodyPr vert="horz" wrap="square" lIns="0" tIns="0" rIns="0" bIns="0"/>
          <a:lstStyle/>
          <a:p>
            <a:pPr algn="l" rtl="0" eaLnBrk="0">
              <a:lnSpc>
                <a:spcPct val="77000"/>
              </a:lnSpc>
            </a:pPr>
            <a:endParaRPr lang="en-US" altLang="en-US" sz="135" dirty="0"/>
          </a:p>
          <a:p>
            <a:pPr marL="15875" indent="-3175" eaLnBrk="0">
              <a:lnSpc>
                <a:spcPct val="89000"/>
              </a:lnSpc>
            </a:pPr>
            <a:r>
              <a:rPr sz="1400" kern="0" spc="-20" dirty="0" err="1">
                <a:ln w="5103"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首次公开发行股票招股</a:t>
            </a:r>
            <a:r>
              <a:rPr sz="1400" kern="0" spc="-40" dirty="0" err="1">
                <a:ln w="5103"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意向书刊登后</a:t>
            </a:r>
            <a:endParaRPr lang="en-US" altLang="en-US" sz="1400" dirty="0"/>
          </a:p>
        </p:txBody>
      </p:sp>
      <p:sp>
        <p:nvSpPr>
          <p:cNvPr id="636" name="textbox 636"/>
          <p:cNvSpPr/>
          <p:nvPr/>
        </p:nvSpPr>
        <p:spPr>
          <a:xfrm>
            <a:off x="5817111" y="1434085"/>
            <a:ext cx="1219835" cy="473075"/>
          </a:xfrm>
          <a:prstGeom prst="rect">
            <a:avLst/>
          </a:prstGeom>
          <a:solidFill>
            <a:srgbClr val="C29B66"/>
          </a:solidFill>
        </p:spPr>
        <p:txBody>
          <a:bodyPr vert="horz" wrap="square" lIns="0" tIns="0" rIns="0" bIns="0"/>
          <a:lstStyle/>
          <a:p>
            <a:pPr algn="l" rtl="0" eaLnBrk="0">
              <a:lnSpc>
                <a:spcPct val="141000"/>
              </a:lnSpc>
            </a:pPr>
            <a:endParaRPr lang="en-US" altLang="en-US" sz="1000" dirty="0"/>
          </a:p>
          <a:p>
            <a:pPr marL="142875" eaLnBrk="0">
              <a:lnSpc>
                <a:spcPct val="88000"/>
              </a:lnSpc>
              <a:spcBef>
                <a:spcPts val="5"/>
              </a:spcBef>
            </a:pPr>
            <a:r>
              <a:rPr sz="1200" kern="0" spc="51" dirty="0">
                <a:ln w="47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网下初步询价</a:t>
            </a:r>
            <a:endParaRPr lang="en-US" altLang="en-US" sz="1200" dirty="0"/>
          </a:p>
        </p:txBody>
      </p:sp>
      <p:sp>
        <p:nvSpPr>
          <p:cNvPr id="638" name="textbox 638"/>
          <p:cNvSpPr/>
          <p:nvPr/>
        </p:nvSpPr>
        <p:spPr>
          <a:xfrm>
            <a:off x="7679435" y="1432562"/>
            <a:ext cx="1193800" cy="471169"/>
          </a:xfrm>
          <a:prstGeom prst="rect">
            <a:avLst/>
          </a:prstGeom>
          <a:solidFill>
            <a:srgbClr val="C00000"/>
          </a:solidFill>
        </p:spPr>
        <p:txBody>
          <a:bodyPr vert="horz" wrap="square" lIns="0" tIns="0" rIns="0" bIns="0"/>
          <a:lstStyle/>
          <a:p>
            <a:pPr algn="l" rtl="0" eaLnBrk="0">
              <a:lnSpc>
                <a:spcPct val="143000"/>
              </a:lnSpc>
            </a:pPr>
            <a:endParaRPr lang="en-US" altLang="en-US" sz="1000" dirty="0"/>
          </a:p>
          <a:p>
            <a:pPr algn="l" rtl="0" eaLnBrk="0">
              <a:lnSpc>
                <a:spcPct val="8000"/>
              </a:lnSpc>
            </a:pPr>
            <a:endParaRPr lang="en-US" altLang="en-US" sz="135" dirty="0"/>
          </a:p>
          <a:p>
            <a:pPr marL="249555" eaLnBrk="0">
              <a:lnSpc>
                <a:spcPct val="87000"/>
              </a:lnSpc>
            </a:pPr>
            <a:r>
              <a:rPr sz="1200" kern="0" spc="71" dirty="0">
                <a:ln w="47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询价</a:t>
            </a:r>
            <a:r>
              <a:rPr sz="1200" b="1" kern="0" spc="71" dirty="0">
                <a:solidFill>
                  <a:srgbClr val="FFFFFF">
                    <a:alpha val="100000"/>
                  </a:srgbClr>
                </a:solidFill>
                <a:latin typeface="Times New Roman" panose="02020603050405020304"/>
                <a:ea typeface="Times New Roman" panose="02020603050405020304"/>
                <a:cs typeface="Times New Roman" panose="02020603050405020304"/>
              </a:rPr>
              <a:t>/</a:t>
            </a:r>
            <a:r>
              <a:rPr sz="1200" kern="0" spc="71" dirty="0">
                <a:ln w="4703"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定价</a:t>
            </a:r>
            <a:endParaRPr lang="en-US" altLang="en-US" sz="1200" dirty="0"/>
          </a:p>
        </p:txBody>
      </p:sp>
      <p:sp>
        <p:nvSpPr>
          <p:cNvPr id="640" name="textbox 640"/>
          <p:cNvSpPr/>
          <p:nvPr/>
        </p:nvSpPr>
        <p:spPr>
          <a:xfrm>
            <a:off x="1959868" y="1444752"/>
            <a:ext cx="1050289" cy="474344"/>
          </a:xfrm>
          <a:prstGeom prst="rect">
            <a:avLst/>
          </a:prstGeom>
          <a:solidFill>
            <a:srgbClr val="EBDFCD"/>
          </a:solidFill>
        </p:spPr>
        <p:txBody>
          <a:bodyPr vert="horz" wrap="square" lIns="0" tIns="0" rIns="0" bIns="0"/>
          <a:lstStyle/>
          <a:p>
            <a:pPr algn="l" rtl="0" eaLnBrk="0">
              <a:lnSpc>
                <a:spcPct val="106000"/>
              </a:lnSpc>
            </a:pPr>
            <a:endParaRPr lang="en-US" altLang="en-US" sz="600" dirty="0"/>
          </a:p>
          <a:p>
            <a:pPr marL="294640" indent="-81280" eaLnBrk="0">
              <a:lnSpc>
                <a:spcPct val="109000"/>
              </a:lnSpc>
              <a:spcBef>
                <a:spcPts val="5"/>
              </a:spcBef>
            </a:pPr>
            <a:r>
              <a:rPr sz="1200" kern="0" spc="51"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战投路演</a:t>
            </a:r>
            <a:r>
              <a:rPr sz="1100" kern="0" spc="-31" dirty="0" err="1">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（如有</a:t>
            </a:r>
            <a:r>
              <a:rPr sz="1100" kern="0" spc="-31" dirty="0">
                <a:ln w="47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a:t>
            </a:r>
            <a:endParaRPr lang="en-US" altLang="en-US" sz="1100" dirty="0"/>
          </a:p>
        </p:txBody>
      </p:sp>
      <p:sp>
        <p:nvSpPr>
          <p:cNvPr id="642" name="textbox 642"/>
          <p:cNvSpPr/>
          <p:nvPr/>
        </p:nvSpPr>
        <p:spPr>
          <a:xfrm>
            <a:off x="9709181" y="5430814"/>
            <a:ext cx="908051" cy="410844"/>
          </a:xfrm>
          <a:prstGeom prst="rect">
            <a:avLst/>
          </a:prstGeom>
        </p:spPr>
        <p:txBody>
          <a:bodyPr vert="horz" wrap="square" lIns="0" tIns="0" rIns="0" bIns="0"/>
          <a:lstStyle/>
          <a:p>
            <a:pPr algn="l" rtl="0" eaLnBrk="0">
              <a:lnSpc>
                <a:spcPct val="78000"/>
              </a:lnSpc>
            </a:pPr>
            <a:endParaRPr lang="en-US" altLang="en-US" sz="135" dirty="0"/>
          </a:p>
          <a:p>
            <a:pPr marL="12700" eaLnBrk="0">
              <a:lnSpc>
                <a:spcPct val="82000"/>
              </a:lnSpc>
            </a:pPr>
            <a:r>
              <a:rPr sz="1400" kern="0" spc="-11" dirty="0">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确定价格</a:t>
            </a:r>
            <a:endParaRPr lang="en-US" altLang="en-US" sz="1400" dirty="0"/>
          </a:p>
          <a:p>
            <a:pPr marL="26670" eaLnBrk="0">
              <a:lnSpc>
                <a:spcPct val="82000"/>
              </a:lnSpc>
              <a:spcBef>
                <a:spcPts val="285"/>
              </a:spcBef>
            </a:pPr>
            <a:r>
              <a:rPr sz="1400" kern="0" spc="-40" dirty="0">
                <a:ln w="5103"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或价格区间</a:t>
            </a:r>
            <a:endParaRPr lang="en-US" altLang="en-US" sz="1400" dirty="0"/>
          </a:p>
        </p:txBody>
      </p:sp>
      <p:sp>
        <p:nvSpPr>
          <p:cNvPr id="644" name="textbox 644"/>
          <p:cNvSpPr/>
          <p:nvPr/>
        </p:nvSpPr>
        <p:spPr>
          <a:xfrm>
            <a:off x="3641589" y="2149614"/>
            <a:ext cx="1400175" cy="211455"/>
          </a:xfrm>
          <a:prstGeom prst="rect">
            <a:avLst/>
          </a:prstGeom>
        </p:spPr>
        <p:txBody>
          <a:bodyPr vert="horz" wrap="square" lIns="0" tIns="0" rIns="0" bIns="0"/>
          <a:lstStyle/>
          <a:p>
            <a:pPr algn="l" rtl="0" eaLnBrk="0">
              <a:lnSpc>
                <a:spcPct val="83000"/>
              </a:lnSpc>
            </a:pPr>
            <a:endParaRPr lang="en-US" altLang="en-US" sz="135" dirty="0"/>
          </a:p>
          <a:p>
            <a:pPr marL="12700" eaLnBrk="0">
              <a:lnSpc>
                <a:spcPts val="1460"/>
              </a:lnSpc>
            </a:pPr>
            <a:r>
              <a:rPr sz="1200" kern="0" spc="-60" dirty="0">
                <a:solidFill>
                  <a:srgbClr val="9B3518">
                    <a:alpha val="100000"/>
                  </a:srgbClr>
                </a:solidFill>
                <a:latin typeface="Wingdings" panose="05000000000000000000"/>
                <a:ea typeface="Wingdings" panose="05000000000000000000"/>
                <a:cs typeface="Wingdings" panose="05000000000000000000"/>
              </a:rPr>
              <a:t>.</a:t>
            </a:r>
            <a:r>
              <a:rPr sz="12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通过现场路演的方</a:t>
            </a:r>
            <a:endParaRPr lang="en-US" altLang="en-US" sz="1200" dirty="0"/>
          </a:p>
        </p:txBody>
      </p:sp>
      <p:sp>
        <p:nvSpPr>
          <p:cNvPr id="646" name="path"/>
          <p:cNvSpPr/>
          <p:nvPr/>
        </p:nvSpPr>
        <p:spPr>
          <a:xfrm>
            <a:off x="1631506" y="1557747"/>
            <a:ext cx="288036" cy="347471"/>
          </a:xfrm>
          <a:custGeom>
            <a:avLst/>
            <a:gdLst/>
            <a:ahLst/>
            <a:cxnLst/>
            <a:rect l="0" t="0" r="0" b="0"/>
            <a:pathLst>
              <a:path w="453" h="547">
                <a:moveTo>
                  <a:pt x="252" y="0"/>
                </a:moveTo>
                <a:lnTo>
                  <a:pt x="252" y="119"/>
                </a:lnTo>
                <a:lnTo>
                  <a:pt x="0" y="119"/>
                </a:lnTo>
                <a:lnTo>
                  <a:pt x="0" y="427"/>
                </a:lnTo>
                <a:lnTo>
                  <a:pt x="252" y="427"/>
                </a:lnTo>
                <a:lnTo>
                  <a:pt x="252" y="547"/>
                </a:lnTo>
                <a:lnTo>
                  <a:pt x="453" y="273"/>
                </a:lnTo>
                <a:lnTo>
                  <a:pt x="252" y="0"/>
                </a:lnTo>
              </a:path>
            </a:pathLst>
          </a:custGeom>
          <a:solidFill>
            <a:srgbClr val="E7B07D">
              <a:alpha val="100000"/>
            </a:srgbClr>
          </a:solidFill>
          <a:ln cap="flat">
            <a:noFill/>
            <a:prstDash val="solid"/>
            <a:miter lim="0"/>
          </a:ln>
        </p:spPr>
        <p:txBody>
          <a:bodyPr rtlCol="0"/>
          <a:lstStyle/>
          <a:p>
            <a:pPr algn="ctr"/>
            <a:endParaRPr lang="zh-CN" altLang="en-US"/>
          </a:p>
        </p:txBody>
      </p:sp>
      <p:sp>
        <p:nvSpPr>
          <p:cNvPr id="648" name="path"/>
          <p:cNvSpPr/>
          <p:nvPr/>
        </p:nvSpPr>
        <p:spPr>
          <a:xfrm>
            <a:off x="5392166" y="1544565"/>
            <a:ext cx="271284" cy="350519"/>
          </a:xfrm>
          <a:custGeom>
            <a:avLst/>
            <a:gdLst/>
            <a:ahLst/>
            <a:cxnLst/>
            <a:rect l="0" t="0" r="0" b="0"/>
            <a:pathLst>
              <a:path w="427" h="551">
                <a:moveTo>
                  <a:pt x="238" y="0"/>
                </a:moveTo>
                <a:lnTo>
                  <a:pt x="238" y="120"/>
                </a:lnTo>
                <a:lnTo>
                  <a:pt x="0" y="120"/>
                </a:lnTo>
                <a:lnTo>
                  <a:pt x="0" y="431"/>
                </a:lnTo>
                <a:lnTo>
                  <a:pt x="238" y="431"/>
                </a:lnTo>
                <a:lnTo>
                  <a:pt x="238" y="551"/>
                </a:lnTo>
                <a:lnTo>
                  <a:pt x="427" y="275"/>
                </a:lnTo>
                <a:lnTo>
                  <a:pt x="238" y="0"/>
                </a:lnTo>
              </a:path>
            </a:pathLst>
          </a:custGeom>
          <a:solidFill>
            <a:srgbClr val="E7B07D">
              <a:alpha val="100000"/>
            </a:srgbClr>
          </a:solidFill>
          <a:ln cap="flat">
            <a:noFill/>
            <a:prstDash val="solid"/>
            <a:miter lim="0"/>
          </a:ln>
        </p:spPr>
        <p:txBody>
          <a:bodyPr rtlCol="0"/>
          <a:lstStyle/>
          <a:p>
            <a:pPr algn="ctr"/>
            <a:endParaRPr lang="zh-CN" altLang="en-US"/>
          </a:p>
        </p:txBody>
      </p:sp>
      <p:sp>
        <p:nvSpPr>
          <p:cNvPr id="650" name="path"/>
          <p:cNvSpPr/>
          <p:nvPr/>
        </p:nvSpPr>
        <p:spPr>
          <a:xfrm>
            <a:off x="7264377" y="1543697"/>
            <a:ext cx="271283" cy="350520"/>
          </a:xfrm>
          <a:custGeom>
            <a:avLst/>
            <a:gdLst/>
            <a:ahLst/>
            <a:cxnLst/>
            <a:rect l="0" t="0" r="0" b="0"/>
            <a:pathLst>
              <a:path w="427" h="552">
                <a:moveTo>
                  <a:pt x="238" y="0"/>
                </a:moveTo>
                <a:lnTo>
                  <a:pt x="238" y="120"/>
                </a:lnTo>
                <a:lnTo>
                  <a:pt x="0" y="120"/>
                </a:lnTo>
                <a:lnTo>
                  <a:pt x="0" y="431"/>
                </a:lnTo>
                <a:lnTo>
                  <a:pt x="238" y="431"/>
                </a:lnTo>
                <a:lnTo>
                  <a:pt x="238" y="552"/>
                </a:lnTo>
                <a:lnTo>
                  <a:pt x="427" y="276"/>
                </a:lnTo>
                <a:lnTo>
                  <a:pt x="238" y="0"/>
                </a:lnTo>
              </a:path>
            </a:pathLst>
          </a:custGeom>
          <a:solidFill>
            <a:srgbClr val="E7B07D">
              <a:alpha val="100000"/>
            </a:srgbClr>
          </a:solidFill>
          <a:ln cap="flat">
            <a:noFill/>
            <a:prstDash val="solid"/>
            <a:miter lim="0"/>
          </a:ln>
        </p:spPr>
        <p:txBody>
          <a:bodyPr rtlCol="0"/>
          <a:lstStyle/>
          <a:p>
            <a:pPr algn="ctr"/>
            <a:endParaRPr lang="zh-CN" altLang="en-US"/>
          </a:p>
        </p:txBody>
      </p:sp>
      <p:sp>
        <p:nvSpPr>
          <p:cNvPr id="652" name="path"/>
          <p:cNvSpPr/>
          <p:nvPr/>
        </p:nvSpPr>
        <p:spPr>
          <a:xfrm>
            <a:off x="3234156" y="1518564"/>
            <a:ext cx="271272" cy="350520"/>
          </a:xfrm>
          <a:custGeom>
            <a:avLst/>
            <a:gdLst/>
            <a:ahLst/>
            <a:cxnLst/>
            <a:rect l="0" t="0" r="0" b="0"/>
            <a:pathLst>
              <a:path w="427" h="552">
                <a:moveTo>
                  <a:pt x="238" y="0"/>
                </a:moveTo>
                <a:lnTo>
                  <a:pt x="238" y="120"/>
                </a:lnTo>
                <a:lnTo>
                  <a:pt x="0" y="120"/>
                </a:lnTo>
                <a:lnTo>
                  <a:pt x="0" y="431"/>
                </a:lnTo>
                <a:lnTo>
                  <a:pt x="238" y="431"/>
                </a:lnTo>
                <a:lnTo>
                  <a:pt x="238" y="552"/>
                </a:lnTo>
                <a:lnTo>
                  <a:pt x="427" y="276"/>
                </a:lnTo>
                <a:lnTo>
                  <a:pt x="238" y="0"/>
                </a:lnTo>
              </a:path>
            </a:pathLst>
          </a:custGeom>
          <a:solidFill>
            <a:srgbClr val="E7B07D">
              <a:alpha val="100000"/>
            </a:srgbClr>
          </a:solidFill>
          <a:ln cap="flat">
            <a:noFill/>
            <a:prstDash val="solid"/>
            <a:miter lim="0"/>
          </a:ln>
        </p:spPr>
        <p:txBody>
          <a:bodyPr rtlCol="0"/>
          <a:lstStyle/>
          <a:p>
            <a:pPr algn="ctr"/>
            <a:endParaRPr lang="zh-CN" altLang="en-US"/>
          </a:p>
        </p:txBody>
      </p:sp>
      <p:sp>
        <p:nvSpPr>
          <p:cNvPr id="654" name="path"/>
          <p:cNvSpPr/>
          <p:nvPr/>
        </p:nvSpPr>
        <p:spPr>
          <a:xfrm>
            <a:off x="9156462" y="1540979"/>
            <a:ext cx="271271" cy="350520"/>
          </a:xfrm>
          <a:custGeom>
            <a:avLst/>
            <a:gdLst/>
            <a:ahLst/>
            <a:cxnLst/>
            <a:rect l="0" t="0" r="0" b="0"/>
            <a:pathLst>
              <a:path w="427" h="552">
                <a:moveTo>
                  <a:pt x="238" y="0"/>
                </a:moveTo>
                <a:lnTo>
                  <a:pt x="238" y="120"/>
                </a:lnTo>
                <a:lnTo>
                  <a:pt x="0" y="120"/>
                </a:lnTo>
                <a:lnTo>
                  <a:pt x="0" y="431"/>
                </a:lnTo>
                <a:lnTo>
                  <a:pt x="238" y="431"/>
                </a:lnTo>
                <a:lnTo>
                  <a:pt x="238" y="552"/>
                </a:lnTo>
                <a:lnTo>
                  <a:pt x="427" y="276"/>
                </a:lnTo>
                <a:lnTo>
                  <a:pt x="238" y="0"/>
                </a:lnTo>
              </a:path>
            </a:pathLst>
          </a:custGeom>
          <a:solidFill>
            <a:srgbClr val="E7B07D">
              <a:alpha val="100000"/>
            </a:srgbClr>
          </a:solidFill>
          <a:ln cap="flat">
            <a:noFill/>
            <a:prstDash val="solid"/>
            <a:miter lim="0"/>
          </a:ln>
        </p:spPr>
        <p:txBody>
          <a:bodyPr rtlCol="0"/>
          <a:lstStyle/>
          <a:p>
            <a:pPr algn="ctr"/>
            <a:endParaRPr lang="zh-CN" altLang="en-US"/>
          </a:p>
        </p:txBody>
      </p:sp>
      <p:pic>
        <p:nvPicPr>
          <p:cNvPr id="656" name="picture 656"/>
          <p:cNvPicPr>
            <a:picLocks noChangeAspect="1"/>
          </p:cNvPicPr>
          <p:nvPr/>
        </p:nvPicPr>
        <p:blipFill>
          <a:blip r:embed="rId16"/>
          <a:stretch>
            <a:fillRect/>
          </a:stretch>
        </p:blipFill>
        <p:spPr>
          <a:xfrm rot="21600000">
            <a:off x="9150442" y="5610123"/>
            <a:ext cx="251117" cy="156692"/>
          </a:xfrm>
          <a:prstGeom prst="rect">
            <a:avLst/>
          </a:prstGeom>
        </p:spPr>
      </p:pic>
      <p:sp>
        <p:nvSpPr>
          <p:cNvPr id="658" name="rect"/>
          <p:cNvSpPr/>
          <p:nvPr/>
        </p:nvSpPr>
        <p:spPr>
          <a:xfrm>
            <a:off x="3289902" y="1313493"/>
            <a:ext cx="19811" cy="886079"/>
          </a:xfrm>
          <a:prstGeom prst="rect">
            <a:avLst/>
          </a:prstGeom>
          <a:solidFill>
            <a:srgbClr val="9B3518">
              <a:alpha val="100000"/>
            </a:srgbClr>
          </a:solidFill>
          <a:ln cap="flat">
            <a:solidFill>
              <a:schemeClr val="tx1"/>
            </a:solidFill>
            <a:prstDash val="dash"/>
            <a:miter lim="0"/>
          </a:ln>
        </p:spPr>
        <p:txBody>
          <a:bodyPr rtlCol="0"/>
          <a:lstStyle/>
          <a:p>
            <a:pPr algn="ctr"/>
            <a:endParaRPr lang="zh-CN" altLang="en-US"/>
          </a:p>
        </p:txBody>
      </p:sp>
      <p:sp>
        <p:nvSpPr>
          <p:cNvPr id="660" name="textbox 660"/>
          <p:cNvSpPr/>
          <p:nvPr/>
        </p:nvSpPr>
        <p:spPr>
          <a:xfrm>
            <a:off x="11737547" y="6520406"/>
            <a:ext cx="156211" cy="155575"/>
          </a:xfrm>
          <a:prstGeom prst="rect">
            <a:avLst/>
          </a:prstGeom>
        </p:spPr>
        <p:txBody>
          <a:bodyPr vert="horz" wrap="square" lIns="0" tIns="0" rIns="0" bIns="0"/>
          <a:lstStyle/>
          <a:p>
            <a:pPr algn="l" rtl="0" eaLnBrk="0">
              <a:lnSpc>
                <a:spcPct val="88000"/>
              </a:lnSpc>
            </a:pPr>
            <a:endParaRPr lang="en-US" altLang="en-US" sz="135" dirty="0"/>
          </a:p>
          <a:p>
            <a:pPr marL="12700" eaLnBrk="0">
              <a:lnSpc>
                <a:spcPct val="77000"/>
              </a:lnSpc>
            </a:pPr>
            <a:r>
              <a:rPr sz="1100" b="1" kern="0" spc="-51" dirty="0">
                <a:solidFill>
                  <a:srgbClr val="898989">
                    <a:alpha val="100000"/>
                  </a:srgbClr>
                </a:solidFill>
                <a:latin typeface="Times New Roman" panose="02020603050405020304"/>
                <a:ea typeface="Times New Roman" panose="02020603050405020304"/>
                <a:cs typeface="Times New Roman" panose="02020603050405020304"/>
              </a:rPr>
              <a:t>1</a:t>
            </a:r>
            <a:r>
              <a:rPr lang="en-US" sz="1100" b="1" kern="0" spc="-51" dirty="0">
                <a:solidFill>
                  <a:srgbClr val="898989">
                    <a:alpha val="100000"/>
                  </a:srgbClr>
                </a:solidFill>
                <a:latin typeface="Times New Roman" panose="02020603050405020304"/>
                <a:ea typeface="Times New Roman" panose="02020603050405020304"/>
                <a:cs typeface="Times New Roman" panose="02020603050405020304"/>
              </a:rPr>
              <a:t>7</a:t>
            </a:r>
            <a:endParaRPr lang="en-US" alt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 name="table 948"/>
          <p:cNvGraphicFramePr>
            <a:graphicFrameLocks noGrp="1"/>
          </p:cNvGraphicFramePr>
          <p:nvPr/>
        </p:nvGraphicFramePr>
        <p:xfrm>
          <a:off x="767716" y="861061"/>
          <a:ext cx="10368370" cy="1686556"/>
        </p:xfrm>
        <a:graphic>
          <a:graphicData uri="http://schemas.openxmlformats.org/drawingml/2006/table">
            <a:tbl>
              <a:tblPr/>
              <a:tblGrid>
                <a:gridCol w="2052462"/>
                <a:gridCol w="2087817"/>
                <a:gridCol w="2087816"/>
                <a:gridCol w="2087816"/>
                <a:gridCol w="2052459"/>
              </a:tblGrid>
              <a:tr h="337820">
                <a:tc>
                  <a:txBody>
                    <a:bodyPr/>
                    <a:lstStyle/>
                    <a:p>
                      <a:pPr marL="0" algn="ctr" rtl="0" eaLnBrk="0">
                        <a:lnSpc>
                          <a:spcPct val="100000"/>
                        </a:lnSpc>
                        <a:spcBef>
                          <a:spcPts val="0"/>
                        </a:spcBef>
                      </a:pPr>
                      <a:r>
                        <a:rPr lang="zh-CN" altLang="en-US" sz="1200" b="1" dirty="0">
                          <a:solidFill>
                            <a:schemeClr val="bg1"/>
                          </a:solidFill>
                          <a:latin typeface="华文楷体" panose="02010600040101010101" charset="-122"/>
                          <a:ea typeface="华文楷体" panose="02010600040101010101" charset="-122"/>
                        </a:rPr>
                        <a:t>时间</a:t>
                      </a:r>
                      <a:endParaRPr lang="en-US" altLang="en-US" sz="1200" b="1" dirty="0">
                        <a:solidFill>
                          <a:schemeClr val="bg1"/>
                        </a:solidFill>
                        <a:latin typeface="华文楷体" panose="02010600040101010101" charset="-122"/>
                        <a:ea typeface="华文楷体" panose="02010600040101010101" charset="-122"/>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solidFill>
                      <a:srgbClr val="C00000"/>
                    </a:solidFill>
                  </a:tcPr>
                </a:tc>
                <a:tc>
                  <a:txBody>
                    <a:bodyPr/>
                    <a:lstStyle/>
                    <a:p>
                      <a:pPr marL="659130" algn="ctr" rtl="0" eaLnBrk="0">
                        <a:lnSpc>
                          <a:spcPct val="100000"/>
                        </a:lnSpc>
                        <a:spcBef>
                          <a:spcPts val="0"/>
                        </a:spcBef>
                      </a:pPr>
                      <a:r>
                        <a:rPr lang="zh-CN" altLang="en-US" sz="1200" b="1" dirty="0">
                          <a:solidFill>
                            <a:schemeClr val="bg1"/>
                          </a:solidFill>
                          <a:latin typeface="华文楷体" panose="02010600040101010101" charset="-122"/>
                          <a:ea typeface="华文楷体" panose="02010600040101010101" charset="-122"/>
                        </a:rPr>
                        <a:t>撤回家数</a:t>
                      </a:r>
                      <a:endParaRPr lang="en-US" altLang="en-US" sz="1200" b="1" dirty="0">
                        <a:solidFill>
                          <a:schemeClr val="bg1"/>
                        </a:solidFill>
                        <a:latin typeface="华文楷体" panose="02010600040101010101" charset="-122"/>
                        <a:ea typeface="华文楷体" panose="02010600040101010101" charset="-122"/>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solidFill>
                      <a:srgbClr val="C00000"/>
                    </a:solidFill>
                  </a:tcPr>
                </a:tc>
                <a:tc>
                  <a:txBody>
                    <a:bodyPr/>
                    <a:lstStyle/>
                    <a:p>
                      <a:pPr marL="696595" algn="ctr" rtl="0" eaLnBrk="0">
                        <a:lnSpc>
                          <a:spcPct val="100000"/>
                        </a:lnSpc>
                        <a:spcBef>
                          <a:spcPts val="0"/>
                        </a:spcBef>
                      </a:pPr>
                      <a:r>
                        <a:rPr lang="zh-CN" altLang="en-US" sz="1200" b="1" dirty="0">
                          <a:solidFill>
                            <a:schemeClr val="bg1"/>
                          </a:solidFill>
                          <a:latin typeface="华文楷体" panose="02010600040101010101" charset="-122"/>
                          <a:ea typeface="华文楷体" panose="02010600040101010101" charset="-122"/>
                        </a:rPr>
                        <a:t>被否家数</a:t>
                      </a:r>
                      <a:endParaRPr lang="en-US" altLang="en-US" sz="1200" b="1" dirty="0">
                        <a:solidFill>
                          <a:schemeClr val="bg1"/>
                        </a:solidFill>
                        <a:latin typeface="华文楷体" panose="02010600040101010101" charset="-122"/>
                        <a:ea typeface="华文楷体" panose="02010600040101010101" charset="-122"/>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solidFill>
                      <a:srgbClr val="C00000"/>
                    </a:solidFill>
                  </a:tcPr>
                </a:tc>
                <a:tc>
                  <a:txBody>
                    <a:bodyPr/>
                    <a:lstStyle/>
                    <a:p>
                      <a:pPr marL="659130" algn="ctr" rtl="0" eaLnBrk="0">
                        <a:lnSpc>
                          <a:spcPct val="100000"/>
                        </a:lnSpc>
                        <a:spcBef>
                          <a:spcPts val="0"/>
                        </a:spcBef>
                      </a:pPr>
                      <a:r>
                        <a:rPr lang="zh-CN" altLang="en-US" sz="1200" b="1" dirty="0">
                          <a:solidFill>
                            <a:schemeClr val="bg1"/>
                          </a:solidFill>
                          <a:latin typeface="华文楷体" panose="02010600040101010101" charset="-122"/>
                          <a:ea typeface="华文楷体" panose="02010600040101010101" charset="-122"/>
                        </a:rPr>
                        <a:t>过会家数</a:t>
                      </a:r>
                      <a:endParaRPr lang="en-US" altLang="en-US" sz="1200" b="1" dirty="0">
                        <a:solidFill>
                          <a:schemeClr val="bg1"/>
                        </a:solidFill>
                        <a:latin typeface="华文楷体" panose="02010600040101010101" charset="-122"/>
                        <a:ea typeface="华文楷体" panose="02010600040101010101" charset="-122"/>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solidFill>
                      <a:srgbClr val="C00000"/>
                    </a:solidFill>
                  </a:tcPr>
                </a:tc>
                <a:tc>
                  <a:txBody>
                    <a:bodyPr/>
                    <a:lstStyle/>
                    <a:p>
                      <a:pPr marL="485775" algn="ctr" rtl="0" eaLnBrk="0">
                        <a:lnSpc>
                          <a:spcPct val="100000"/>
                        </a:lnSpc>
                        <a:spcBef>
                          <a:spcPts val="0"/>
                        </a:spcBef>
                      </a:pPr>
                      <a:r>
                        <a:rPr lang="zh-CN" altLang="en-US" sz="1200" b="1" dirty="0">
                          <a:solidFill>
                            <a:schemeClr val="bg1"/>
                          </a:solidFill>
                          <a:latin typeface="华文楷体" panose="02010600040101010101" charset="-122"/>
                          <a:ea typeface="华文楷体" panose="02010600040101010101" charset="-122"/>
                        </a:rPr>
                        <a:t>实际过会率</a:t>
                      </a:r>
                      <a:endParaRPr lang="en-US" altLang="en-US" sz="1200" b="1" dirty="0">
                        <a:solidFill>
                          <a:schemeClr val="bg1"/>
                        </a:solidFill>
                        <a:latin typeface="华文楷体" panose="02010600040101010101" charset="-122"/>
                        <a:ea typeface="华文楷体" panose="02010600040101010101" charset="-122"/>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solidFill>
                      <a:srgbClr val="C00000"/>
                    </a:solidFill>
                  </a:tcPr>
                </a:tc>
              </a:tr>
              <a:tr h="337184">
                <a:tc>
                  <a:txBody>
                    <a:bodyPr/>
                    <a:lstStyle/>
                    <a:p>
                      <a:pPr algn="l" rtl="0" eaLnBrk="0">
                        <a:lnSpc>
                          <a:spcPct val="121000"/>
                        </a:lnSpc>
                      </a:pPr>
                      <a:endParaRPr lang="en-US" altLang="en-US" sz="400" dirty="0"/>
                    </a:p>
                    <a:p>
                      <a:pPr marL="224790" algn="l" rtl="0" eaLnBrk="0">
                        <a:lnSpc>
                          <a:spcPct val="97000"/>
                        </a:lnSpc>
                        <a:spcBef>
                          <a:spcPts val="5"/>
                        </a:spcBef>
                      </a:pPr>
                      <a:r>
                        <a:rPr sz="1200" kern="0" spc="-10" dirty="0">
                          <a:solidFill>
                            <a:srgbClr val="000000">
                              <a:alpha val="100000"/>
                            </a:srgbClr>
                          </a:solidFill>
                          <a:latin typeface="Arial" panose="020B0604020202020204"/>
                          <a:ea typeface="Arial" panose="020B0604020202020204"/>
                          <a:cs typeface="Arial" panose="020B0604020202020204"/>
                        </a:rPr>
                        <a:t>2022</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年第</a:t>
                      </a:r>
                      <a:r>
                        <a:rPr sz="1200" kern="0" spc="-10" dirty="0">
                          <a:solidFill>
                            <a:srgbClr val="000000">
                              <a:alpha val="100000"/>
                            </a:srgbClr>
                          </a:solidFill>
                          <a:latin typeface="Arial" panose="020B0604020202020204"/>
                          <a:ea typeface="Arial" panose="020B0604020202020204"/>
                          <a:cs typeface="Arial" panose="020B0604020202020204"/>
                        </a:rPr>
                        <a:t>1</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季度</a:t>
                      </a:r>
                      <a:endParaRPr lang="en-US" altLang="en-US" sz="1200" dirty="0"/>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59130" algn="l" rtl="0" eaLnBrk="0">
                        <a:lnSpc>
                          <a:spcPct val="81000"/>
                        </a:lnSpc>
                        <a:spcBef>
                          <a:spcPts val="0"/>
                        </a:spcBef>
                      </a:pPr>
                      <a:r>
                        <a:rPr sz="1200" kern="0" spc="-30" dirty="0">
                          <a:solidFill>
                            <a:srgbClr val="000000">
                              <a:alpha val="100000"/>
                            </a:srgbClr>
                          </a:solidFill>
                          <a:latin typeface="Arial" panose="020B0604020202020204"/>
                          <a:ea typeface="Arial" panose="020B0604020202020204"/>
                          <a:cs typeface="Arial" panose="020B0604020202020204"/>
                        </a:rPr>
                        <a:t>32</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96595" algn="l" rtl="0" eaLnBrk="0">
                        <a:lnSpc>
                          <a:spcPct val="81000"/>
                        </a:lnSpc>
                        <a:spcBef>
                          <a:spcPts val="0"/>
                        </a:spcBef>
                      </a:pPr>
                      <a:r>
                        <a:rPr sz="1200" kern="0" spc="-10" dirty="0">
                          <a:solidFill>
                            <a:srgbClr val="000000">
                              <a:alpha val="100000"/>
                            </a:srgbClr>
                          </a:solidFill>
                          <a:latin typeface="Arial" panose="020B0604020202020204"/>
                          <a:ea typeface="Arial" panose="020B0604020202020204"/>
                          <a:cs typeface="Arial" panose="020B0604020202020204"/>
                        </a:rPr>
                        <a:t>4</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59130" algn="l" rtl="0" eaLnBrk="0">
                        <a:lnSpc>
                          <a:spcPct val="81000"/>
                        </a:lnSpc>
                        <a:spcBef>
                          <a:spcPts val="0"/>
                        </a:spcBef>
                      </a:pPr>
                      <a:r>
                        <a:rPr sz="1200" kern="0" spc="-30" dirty="0">
                          <a:solidFill>
                            <a:srgbClr val="000000">
                              <a:alpha val="100000"/>
                            </a:srgbClr>
                          </a:solidFill>
                          <a:latin typeface="Arial" panose="020B0604020202020204"/>
                          <a:ea typeface="Arial" panose="020B0604020202020204"/>
                          <a:cs typeface="Arial" panose="020B0604020202020204"/>
                        </a:rPr>
                        <a:t>96</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0000"/>
                        </a:lnSpc>
                      </a:pPr>
                      <a:endParaRPr lang="en-US" altLang="en-US" sz="700" dirty="0"/>
                    </a:p>
                    <a:p>
                      <a:pPr marL="485775" algn="l" rtl="0" eaLnBrk="0">
                        <a:lnSpc>
                          <a:spcPct val="82000"/>
                        </a:lnSpc>
                        <a:spcBef>
                          <a:spcPts val="0"/>
                        </a:spcBef>
                      </a:pPr>
                      <a:r>
                        <a:rPr sz="1200" b="1" kern="0" spc="-10" dirty="0">
                          <a:solidFill>
                            <a:srgbClr val="000000">
                              <a:alpha val="100000"/>
                            </a:srgbClr>
                          </a:solidFill>
                          <a:latin typeface="Arial" panose="020B0604020202020204"/>
                          <a:ea typeface="Arial" panose="020B0604020202020204"/>
                          <a:cs typeface="Arial" panose="020B0604020202020204"/>
                        </a:rPr>
                        <a:t>72.73%</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337184">
                <a:tc>
                  <a:txBody>
                    <a:bodyPr/>
                    <a:lstStyle/>
                    <a:p>
                      <a:pPr algn="l" rtl="0" eaLnBrk="0">
                        <a:lnSpc>
                          <a:spcPct val="121000"/>
                        </a:lnSpc>
                      </a:pPr>
                      <a:endParaRPr lang="en-US" altLang="en-US" sz="400" dirty="0"/>
                    </a:p>
                    <a:p>
                      <a:pPr marL="224790" algn="l" rtl="0" eaLnBrk="0">
                        <a:lnSpc>
                          <a:spcPct val="97000"/>
                        </a:lnSpc>
                        <a:spcBef>
                          <a:spcPts val="5"/>
                        </a:spcBef>
                      </a:pPr>
                      <a:r>
                        <a:rPr sz="1200" kern="0" spc="-10" dirty="0">
                          <a:solidFill>
                            <a:srgbClr val="000000">
                              <a:alpha val="100000"/>
                            </a:srgbClr>
                          </a:solidFill>
                          <a:latin typeface="Arial" panose="020B0604020202020204"/>
                          <a:ea typeface="Arial" panose="020B0604020202020204"/>
                          <a:cs typeface="Arial" panose="020B0604020202020204"/>
                        </a:rPr>
                        <a:t>2022</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年第</a:t>
                      </a:r>
                      <a:r>
                        <a:rPr sz="1200" kern="0" spc="-10" dirty="0">
                          <a:solidFill>
                            <a:srgbClr val="000000">
                              <a:alpha val="100000"/>
                            </a:srgbClr>
                          </a:solidFill>
                          <a:latin typeface="Arial" panose="020B0604020202020204"/>
                          <a:ea typeface="Arial" panose="020B0604020202020204"/>
                          <a:cs typeface="Arial" panose="020B0604020202020204"/>
                        </a:rPr>
                        <a:t>2</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季度</a:t>
                      </a:r>
                      <a:endParaRPr lang="en-US" altLang="en-US" sz="1200" dirty="0"/>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54685" algn="l" rtl="0" eaLnBrk="0">
                        <a:lnSpc>
                          <a:spcPct val="81000"/>
                        </a:lnSpc>
                        <a:spcBef>
                          <a:spcPts val="0"/>
                        </a:spcBef>
                      </a:pPr>
                      <a:r>
                        <a:rPr sz="1200" kern="0" spc="-20" dirty="0">
                          <a:solidFill>
                            <a:srgbClr val="000000">
                              <a:alpha val="100000"/>
                            </a:srgbClr>
                          </a:solidFill>
                          <a:latin typeface="Arial" panose="020B0604020202020204"/>
                          <a:ea typeface="Arial" panose="020B0604020202020204"/>
                          <a:cs typeface="Arial" panose="020B0604020202020204"/>
                        </a:rPr>
                        <a:t>44</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700" dirty="0"/>
                    </a:p>
                    <a:p>
                      <a:pPr marL="701040" algn="l" rtl="0" eaLnBrk="0">
                        <a:lnSpc>
                          <a:spcPct val="80000"/>
                        </a:lnSpc>
                        <a:spcBef>
                          <a:spcPts val="0"/>
                        </a:spcBef>
                      </a:pPr>
                      <a:r>
                        <a:rPr sz="1200" kern="0" spc="-10" dirty="0">
                          <a:solidFill>
                            <a:srgbClr val="000000">
                              <a:alpha val="100000"/>
                            </a:srgbClr>
                          </a:solidFill>
                          <a:latin typeface="Arial" panose="020B0604020202020204"/>
                          <a:ea typeface="Arial" panose="020B0604020202020204"/>
                          <a:cs typeface="Arial" panose="020B0604020202020204"/>
                        </a:rPr>
                        <a:t>5</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26745" algn="l" rtl="0" eaLnBrk="0">
                        <a:lnSpc>
                          <a:spcPct val="81000"/>
                        </a:lnSpc>
                        <a:spcBef>
                          <a:spcPts val="0"/>
                        </a:spcBef>
                      </a:pPr>
                      <a:r>
                        <a:rPr sz="1200" kern="0" spc="-50" dirty="0">
                          <a:solidFill>
                            <a:srgbClr val="000000">
                              <a:alpha val="100000"/>
                            </a:srgbClr>
                          </a:solidFill>
                          <a:latin typeface="Arial" panose="020B0604020202020204"/>
                          <a:ea typeface="Arial" panose="020B0604020202020204"/>
                          <a:cs typeface="Arial" panose="020B0604020202020204"/>
                        </a:rPr>
                        <a:t>106</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0000"/>
                        </a:lnSpc>
                      </a:pPr>
                      <a:endParaRPr lang="en-US" altLang="en-US" sz="700" dirty="0"/>
                    </a:p>
                    <a:p>
                      <a:pPr marL="485775" algn="l" rtl="0" eaLnBrk="0">
                        <a:lnSpc>
                          <a:spcPct val="82000"/>
                        </a:lnSpc>
                        <a:spcBef>
                          <a:spcPts val="0"/>
                        </a:spcBef>
                      </a:pPr>
                      <a:r>
                        <a:rPr sz="1200" b="1" kern="0" spc="-10" dirty="0">
                          <a:solidFill>
                            <a:srgbClr val="000000">
                              <a:alpha val="100000"/>
                            </a:srgbClr>
                          </a:solidFill>
                          <a:latin typeface="Arial" panose="020B0604020202020204"/>
                          <a:ea typeface="Arial" panose="020B0604020202020204"/>
                          <a:cs typeface="Arial" panose="020B0604020202020204"/>
                        </a:rPr>
                        <a:t>68.39%</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337184">
                <a:tc>
                  <a:txBody>
                    <a:bodyPr/>
                    <a:lstStyle/>
                    <a:p>
                      <a:pPr algn="l" rtl="0" eaLnBrk="0">
                        <a:lnSpc>
                          <a:spcPct val="121000"/>
                        </a:lnSpc>
                      </a:pPr>
                      <a:endParaRPr lang="en-US" altLang="en-US" sz="400" dirty="0"/>
                    </a:p>
                    <a:p>
                      <a:pPr marL="224790" algn="l" rtl="0" eaLnBrk="0">
                        <a:lnSpc>
                          <a:spcPct val="97000"/>
                        </a:lnSpc>
                        <a:spcBef>
                          <a:spcPts val="5"/>
                        </a:spcBef>
                      </a:pPr>
                      <a:r>
                        <a:rPr sz="1200" kern="0" spc="-10" dirty="0">
                          <a:solidFill>
                            <a:srgbClr val="000000">
                              <a:alpha val="100000"/>
                            </a:srgbClr>
                          </a:solidFill>
                          <a:latin typeface="Arial" panose="020B0604020202020204"/>
                          <a:ea typeface="Arial" panose="020B0604020202020204"/>
                          <a:cs typeface="Arial" panose="020B0604020202020204"/>
                        </a:rPr>
                        <a:t>2022</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年第</a:t>
                      </a:r>
                      <a:r>
                        <a:rPr sz="1200" kern="0" spc="-10" dirty="0">
                          <a:solidFill>
                            <a:srgbClr val="000000">
                              <a:alpha val="100000"/>
                            </a:srgbClr>
                          </a:solidFill>
                          <a:latin typeface="Arial" panose="020B0604020202020204"/>
                          <a:ea typeface="Arial" panose="020B0604020202020204"/>
                          <a:cs typeface="Arial" panose="020B0604020202020204"/>
                        </a:rPr>
                        <a:t>3</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季度</a:t>
                      </a:r>
                      <a:endParaRPr lang="en-US" altLang="en-US" sz="1200" dirty="0"/>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58495" algn="l" rtl="0" eaLnBrk="0">
                        <a:lnSpc>
                          <a:spcPct val="81000"/>
                        </a:lnSpc>
                        <a:spcBef>
                          <a:spcPts val="0"/>
                        </a:spcBef>
                      </a:pPr>
                      <a:r>
                        <a:rPr sz="1200" kern="0" spc="-30" dirty="0">
                          <a:solidFill>
                            <a:srgbClr val="000000">
                              <a:alpha val="100000"/>
                            </a:srgbClr>
                          </a:solidFill>
                          <a:latin typeface="Arial" panose="020B0604020202020204"/>
                          <a:ea typeface="Arial" panose="020B0604020202020204"/>
                          <a:cs typeface="Arial" panose="020B0604020202020204"/>
                        </a:rPr>
                        <a:t>60</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700" dirty="0"/>
                    </a:p>
                    <a:p>
                      <a:pPr marL="701675" algn="l" rtl="0" eaLnBrk="0">
                        <a:lnSpc>
                          <a:spcPct val="80000"/>
                        </a:lnSpc>
                        <a:spcBef>
                          <a:spcPts val="0"/>
                        </a:spcBef>
                      </a:pPr>
                      <a:r>
                        <a:rPr sz="1200" kern="0" spc="-10" dirty="0">
                          <a:solidFill>
                            <a:srgbClr val="000000">
                              <a:alpha val="100000"/>
                            </a:srgbClr>
                          </a:solidFill>
                          <a:latin typeface="Arial" panose="020B0604020202020204"/>
                          <a:ea typeface="Arial" panose="020B0604020202020204"/>
                          <a:cs typeface="Arial" panose="020B0604020202020204"/>
                        </a:rPr>
                        <a:t>7</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26745" algn="l" rtl="0" eaLnBrk="0">
                        <a:lnSpc>
                          <a:spcPct val="81000"/>
                        </a:lnSpc>
                        <a:spcBef>
                          <a:spcPts val="0"/>
                        </a:spcBef>
                      </a:pPr>
                      <a:r>
                        <a:rPr sz="1200" kern="0" spc="-50" dirty="0">
                          <a:solidFill>
                            <a:srgbClr val="000000">
                              <a:alpha val="100000"/>
                            </a:srgbClr>
                          </a:solidFill>
                          <a:latin typeface="Arial" panose="020B0604020202020204"/>
                          <a:ea typeface="Arial" panose="020B0604020202020204"/>
                          <a:cs typeface="Arial" panose="020B0604020202020204"/>
                        </a:rPr>
                        <a:t>126</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0000"/>
                        </a:lnSpc>
                      </a:pPr>
                      <a:endParaRPr lang="en-US" altLang="en-US" sz="700" dirty="0"/>
                    </a:p>
                    <a:p>
                      <a:pPr marL="485775" algn="l" rtl="0" eaLnBrk="0">
                        <a:lnSpc>
                          <a:spcPct val="82000"/>
                        </a:lnSpc>
                        <a:spcBef>
                          <a:spcPts val="0"/>
                        </a:spcBef>
                      </a:pPr>
                      <a:r>
                        <a:rPr sz="1200" b="1" kern="0" spc="-10" dirty="0">
                          <a:solidFill>
                            <a:srgbClr val="000000">
                              <a:alpha val="100000"/>
                            </a:srgbClr>
                          </a:solidFill>
                          <a:latin typeface="Arial" panose="020B0604020202020204"/>
                          <a:ea typeface="Arial" panose="020B0604020202020204"/>
                          <a:cs typeface="Arial" panose="020B0604020202020204"/>
                        </a:rPr>
                        <a:t>65.28%</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337184">
                <a:tc>
                  <a:txBody>
                    <a:bodyPr/>
                    <a:lstStyle/>
                    <a:p>
                      <a:pPr algn="l" rtl="0" eaLnBrk="0">
                        <a:lnSpc>
                          <a:spcPct val="121000"/>
                        </a:lnSpc>
                      </a:pPr>
                      <a:endParaRPr lang="en-US" altLang="en-US" sz="400" dirty="0"/>
                    </a:p>
                    <a:p>
                      <a:pPr marL="224790" algn="l" rtl="0" eaLnBrk="0">
                        <a:lnSpc>
                          <a:spcPct val="97000"/>
                        </a:lnSpc>
                        <a:spcBef>
                          <a:spcPts val="5"/>
                        </a:spcBef>
                      </a:pPr>
                      <a:r>
                        <a:rPr sz="1200" kern="0" spc="-10" dirty="0">
                          <a:solidFill>
                            <a:srgbClr val="000000">
                              <a:alpha val="100000"/>
                            </a:srgbClr>
                          </a:solidFill>
                          <a:latin typeface="Arial" panose="020B0604020202020204"/>
                          <a:ea typeface="Arial" panose="020B0604020202020204"/>
                          <a:cs typeface="Arial" panose="020B0604020202020204"/>
                        </a:rPr>
                        <a:t>2022</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年第</a:t>
                      </a:r>
                      <a:r>
                        <a:rPr sz="1200" kern="0" spc="-10" dirty="0">
                          <a:solidFill>
                            <a:srgbClr val="000000">
                              <a:alpha val="100000"/>
                            </a:srgbClr>
                          </a:solidFill>
                          <a:latin typeface="Arial" panose="020B0604020202020204"/>
                          <a:ea typeface="Arial" panose="020B0604020202020204"/>
                          <a:cs typeface="Arial" panose="020B0604020202020204"/>
                        </a:rPr>
                        <a:t>4</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季度</a:t>
                      </a:r>
                      <a:endParaRPr lang="en-US" altLang="en-US" sz="1200" dirty="0"/>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59130" algn="l" rtl="0" eaLnBrk="0">
                        <a:lnSpc>
                          <a:spcPct val="81000"/>
                        </a:lnSpc>
                        <a:spcBef>
                          <a:spcPts val="0"/>
                        </a:spcBef>
                      </a:pPr>
                      <a:r>
                        <a:rPr sz="1200" kern="0" spc="-30" dirty="0">
                          <a:solidFill>
                            <a:srgbClr val="000000">
                              <a:alpha val="100000"/>
                            </a:srgbClr>
                          </a:solidFill>
                          <a:latin typeface="Arial" panose="020B0604020202020204"/>
                          <a:ea typeface="Arial" panose="020B0604020202020204"/>
                          <a:cs typeface="Arial" panose="020B0604020202020204"/>
                        </a:rPr>
                        <a:t>36</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711200" algn="l" rtl="0" eaLnBrk="0">
                        <a:lnSpc>
                          <a:spcPct val="81000"/>
                        </a:lnSpc>
                        <a:spcBef>
                          <a:spcPts val="0"/>
                        </a:spcBef>
                      </a:pPr>
                      <a:r>
                        <a:rPr sz="1200" kern="0" spc="-10" dirty="0">
                          <a:solidFill>
                            <a:srgbClr val="000000">
                              <a:alpha val="100000"/>
                            </a:srgbClr>
                          </a:solidFill>
                          <a:latin typeface="Arial" panose="020B0604020202020204"/>
                          <a:ea typeface="Arial" panose="020B0604020202020204"/>
                          <a:cs typeface="Arial" panose="020B0604020202020204"/>
                        </a:rPr>
                        <a:t>1</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700" dirty="0"/>
                    </a:p>
                    <a:p>
                      <a:pPr marL="658495" algn="l" rtl="0" eaLnBrk="0">
                        <a:lnSpc>
                          <a:spcPct val="81000"/>
                        </a:lnSpc>
                        <a:spcBef>
                          <a:spcPts val="0"/>
                        </a:spcBef>
                      </a:pPr>
                      <a:r>
                        <a:rPr sz="1200" kern="0" spc="-30" dirty="0">
                          <a:solidFill>
                            <a:srgbClr val="000000">
                              <a:alpha val="100000"/>
                            </a:srgbClr>
                          </a:solidFill>
                          <a:latin typeface="Arial" panose="020B0604020202020204"/>
                          <a:ea typeface="Arial" panose="020B0604020202020204"/>
                          <a:cs typeface="Arial" panose="020B0604020202020204"/>
                        </a:rPr>
                        <a:t>89</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l" rtl="0" eaLnBrk="0">
                        <a:lnSpc>
                          <a:spcPct val="100000"/>
                        </a:lnSpc>
                      </a:pPr>
                      <a:endParaRPr lang="en-US" altLang="en-US" sz="700" dirty="0"/>
                    </a:p>
                    <a:p>
                      <a:pPr marL="485775" algn="l" rtl="0" eaLnBrk="0">
                        <a:lnSpc>
                          <a:spcPct val="82000"/>
                        </a:lnSpc>
                        <a:spcBef>
                          <a:spcPts val="0"/>
                        </a:spcBef>
                      </a:pPr>
                      <a:r>
                        <a:rPr sz="1200" b="1" kern="0" spc="-10" dirty="0">
                          <a:solidFill>
                            <a:srgbClr val="000000">
                              <a:alpha val="100000"/>
                            </a:srgbClr>
                          </a:solidFill>
                          <a:latin typeface="Arial" panose="020B0604020202020204"/>
                          <a:ea typeface="Arial" panose="020B0604020202020204"/>
                          <a:cs typeface="Arial" panose="020B0604020202020204"/>
                        </a:rPr>
                        <a:t>70.63%</a:t>
                      </a:r>
                      <a:endParaRPr lang="en-US" altLang="en-US" sz="1200" dirty="0"/>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bl>
          </a:graphicData>
        </a:graphic>
      </p:graphicFrame>
      <p:sp>
        <p:nvSpPr>
          <p:cNvPr id="994" name="textbox 994"/>
          <p:cNvSpPr/>
          <p:nvPr/>
        </p:nvSpPr>
        <p:spPr>
          <a:xfrm>
            <a:off x="220739" y="299399"/>
            <a:ext cx="4726818" cy="297995"/>
          </a:xfrm>
          <a:prstGeom prst="rect">
            <a:avLst/>
          </a:prstGeom>
        </p:spPr>
        <p:txBody>
          <a:bodyPr vert="horz" wrap="square" lIns="0" tIns="0" rIns="0" bIns="0"/>
          <a:lstStyle/>
          <a:p>
            <a:pPr algn="l" rtl="0" eaLnBrk="0">
              <a:lnSpc>
                <a:spcPct val="77000"/>
              </a:lnSpc>
            </a:pPr>
            <a:endParaRPr lang="en-US" altLang="en-US" sz="135" dirty="0"/>
          </a:p>
          <a:p>
            <a:pPr marL="12700" eaLnBrk="0">
              <a:lnSpc>
                <a:spcPct val="84000"/>
              </a:lnSpc>
            </a:pPr>
            <a:r>
              <a:rPr lang="en-US"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a:t>
            </a:r>
            <a:r>
              <a:rPr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lang="en-US"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8</a:t>
            </a:r>
            <a:r>
              <a:rPr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全面注册制前后首发过会率情况对比</a:t>
            </a:r>
            <a:endParaRPr lang="en-US" altLang="en-US" sz="2000" dirty="0"/>
          </a:p>
        </p:txBody>
      </p:sp>
      <p:pic>
        <p:nvPicPr>
          <p:cNvPr id="996" name="picture 996"/>
          <p:cNvPicPr>
            <a:picLocks noChangeAspect="1"/>
          </p:cNvPicPr>
          <p:nvPr/>
        </p:nvPicPr>
        <p:blipFill>
          <a:blip r:embed="rId1"/>
          <a:stretch>
            <a:fillRect/>
          </a:stretch>
        </p:blipFill>
        <p:spPr>
          <a:xfrm rot="21600000">
            <a:off x="9349741" y="6269737"/>
            <a:ext cx="1961388" cy="528827"/>
          </a:xfrm>
          <a:prstGeom prst="rect">
            <a:avLst/>
          </a:prstGeom>
        </p:spPr>
      </p:pic>
      <p:pic>
        <p:nvPicPr>
          <p:cNvPr id="998" name="picture 998"/>
          <p:cNvPicPr>
            <a:picLocks noChangeAspect="1"/>
          </p:cNvPicPr>
          <p:nvPr/>
        </p:nvPicPr>
        <p:blipFill>
          <a:blip r:embed="rId2"/>
          <a:stretch>
            <a:fillRect/>
          </a:stretch>
        </p:blipFill>
        <p:spPr>
          <a:xfrm rot="21600000">
            <a:off x="220739" y="665265"/>
            <a:ext cx="11406619" cy="66052"/>
          </a:xfrm>
          <a:prstGeom prst="rect">
            <a:avLst/>
          </a:prstGeom>
        </p:spPr>
      </p:pic>
      <p:sp>
        <p:nvSpPr>
          <p:cNvPr id="1018" name="textbox 1018"/>
          <p:cNvSpPr/>
          <p:nvPr/>
        </p:nvSpPr>
        <p:spPr>
          <a:xfrm>
            <a:off x="11731653" y="6520406"/>
            <a:ext cx="162560" cy="155575"/>
          </a:xfrm>
          <a:prstGeom prst="rect">
            <a:avLst/>
          </a:prstGeom>
        </p:spPr>
        <p:txBody>
          <a:bodyPr vert="horz" wrap="square" lIns="0" tIns="0" rIns="0" bIns="0"/>
          <a:lstStyle/>
          <a:p>
            <a:pPr algn="l" rtl="0" eaLnBrk="0">
              <a:lnSpc>
                <a:spcPct val="88000"/>
              </a:lnSpc>
            </a:pPr>
            <a:endParaRPr lang="en-US" altLang="en-US" sz="135" dirty="0"/>
          </a:p>
          <a:p>
            <a:pPr marL="12700" eaLnBrk="0">
              <a:lnSpc>
                <a:spcPct val="77000"/>
              </a:lnSpc>
            </a:pPr>
            <a:r>
              <a:rPr lang="en-US" altLang="en-US" sz="1100" b="1" kern="0" spc="-20" dirty="0">
                <a:solidFill>
                  <a:srgbClr val="898989">
                    <a:alpha val="100000"/>
                  </a:srgbClr>
                </a:solidFill>
                <a:latin typeface="Times New Roman" panose="02020603050405020304"/>
                <a:cs typeface="Times New Roman" panose="02020603050405020304"/>
              </a:rPr>
              <a:t>18</a:t>
            </a:r>
            <a:endParaRPr lang="en-US" altLang="en-US" sz="1100" dirty="0"/>
          </a:p>
        </p:txBody>
      </p:sp>
      <p:pic>
        <p:nvPicPr>
          <p:cNvPr id="1026" name="Picture 2" descr="图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01" y="2768165"/>
            <a:ext cx="10287000" cy="36652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992"/>
          <p:cNvSpPr/>
          <p:nvPr/>
        </p:nvSpPr>
        <p:spPr>
          <a:xfrm>
            <a:off x="897437" y="2677360"/>
            <a:ext cx="8002269" cy="181611"/>
          </a:xfrm>
          <a:prstGeom prst="rect">
            <a:avLst/>
          </a:prstGeom>
        </p:spPr>
        <p:txBody>
          <a:bodyPr vert="horz" wrap="square" lIns="0" tIns="0" rIns="0" bIns="0"/>
          <a:lstStyle/>
          <a:p>
            <a:pPr eaLnBrk="0">
              <a:lnSpc>
                <a:spcPts val="1225"/>
              </a:lnSpc>
            </a:pPr>
            <a:r>
              <a:rPr lang="en-US" sz="1400" kern="0" spc="-11" dirty="0">
                <a:solidFill>
                  <a:srgbClr val="000000">
                    <a:alpha val="100000"/>
                  </a:srgbClr>
                </a:solidFill>
                <a:latin typeface="楷体" panose="02010609060101010101" charset="-122"/>
                <a:ea typeface="楷体" panose="02010609060101010101" charset="-122"/>
                <a:cs typeface="楷体" panose="02010609060101010101" charset="-122"/>
              </a:rPr>
              <a:t>2023</a:t>
            </a:r>
            <a:r>
              <a:rPr lang="zh-CN" altLang="en-US" sz="1400" kern="0" spc="-11" dirty="0">
                <a:solidFill>
                  <a:srgbClr val="000000">
                    <a:alpha val="100000"/>
                  </a:srgbClr>
                </a:solidFill>
                <a:latin typeface="楷体" panose="02010609060101010101" charset="-122"/>
                <a:ea typeface="楷体" panose="02010609060101010101" charset="-122"/>
                <a:cs typeface="楷体" panose="02010609060101010101" charset="-122"/>
              </a:rPr>
              <a:t>年</a:t>
            </a:r>
            <a:r>
              <a:rPr lang="en-US" altLang="zh-CN" sz="1400" kern="0" spc="-11" dirty="0">
                <a:solidFill>
                  <a:srgbClr val="000000">
                    <a:alpha val="100000"/>
                  </a:srgbClr>
                </a:solidFill>
                <a:latin typeface="楷体" panose="02010609060101010101" charset="-122"/>
                <a:ea typeface="楷体" panose="02010609060101010101" charset="-122"/>
                <a:cs typeface="楷体" panose="02010609060101010101" charset="-122"/>
              </a:rPr>
              <a:t>1-9</a:t>
            </a:r>
            <a:r>
              <a:rPr lang="zh-CN" altLang="en-US" sz="1400" kern="0" spc="-11" dirty="0">
                <a:solidFill>
                  <a:srgbClr val="000000">
                    <a:alpha val="100000"/>
                  </a:srgbClr>
                </a:solidFill>
                <a:latin typeface="楷体" panose="02010609060101010101" charset="-122"/>
                <a:ea typeface="楷体" panose="02010609060101010101" charset="-122"/>
                <a:cs typeface="楷体" panose="02010609060101010101" charset="-122"/>
              </a:rPr>
              <a:t>月</a:t>
            </a:r>
            <a:r>
              <a:rPr lang="en-US" altLang="zh-CN" sz="1400" kern="0" spc="-11" dirty="0">
                <a:solidFill>
                  <a:srgbClr val="000000">
                    <a:alpha val="100000"/>
                  </a:srgbClr>
                </a:solidFill>
                <a:latin typeface="楷体" panose="02010609060101010101" charset="-122"/>
                <a:ea typeface="楷体" panose="02010609060101010101" charset="-122"/>
                <a:cs typeface="楷体" panose="02010609060101010101" charset="-122"/>
              </a:rPr>
              <a:t>IPO</a:t>
            </a:r>
            <a:r>
              <a:rPr lang="zh-CN" altLang="en-US" sz="1400" kern="0" spc="-11" dirty="0">
                <a:solidFill>
                  <a:srgbClr val="000000">
                    <a:alpha val="100000"/>
                  </a:srgbClr>
                </a:solidFill>
                <a:latin typeface="楷体" panose="02010609060101010101" charset="-122"/>
                <a:ea typeface="楷体" panose="02010609060101010101" charset="-122"/>
                <a:cs typeface="楷体" panose="02010609060101010101" charset="-122"/>
              </a:rPr>
              <a:t>过会情况</a:t>
            </a:r>
            <a:endParaRPr lang="en-US" alt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524945" y="2431643"/>
            <a:ext cx="4311015" cy="280035"/>
          </a:xfrm>
          <a:prstGeom prst="rect">
            <a:avLst/>
          </a:prstGeom>
        </p:spPr>
        <p:txBody>
          <a:bodyPr vert="horz" wrap="square" lIns="0" tIns="0" rIns="0" bIns="0"/>
          <a:lstStyle/>
          <a:p>
            <a:pPr algn="l" rtl="0" eaLnBrk="0">
              <a:lnSpc>
                <a:spcPct val="74000"/>
              </a:lnSpc>
            </a:pPr>
            <a:endParaRPr lang="en-US" altLang="en-US" sz="135" dirty="0"/>
          </a:p>
          <a:p>
            <a:pPr marL="12700" eaLnBrk="0">
              <a:lnSpc>
                <a:spcPct val="84000"/>
              </a:lnSpc>
            </a:pP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第</a:t>
            </a:r>
            <a:r>
              <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二</a:t>
            </a: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章</a:t>
            </a:r>
            <a:r>
              <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企业上市计划制定与节奏把握</a:t>
            </a:r>
            <a:endParaRPr lang="en-US" altLang="en-US" sz="2000" dirty="0"/>
          </a:p>
        </p:txBody>
      </p:sp>
      <p:pic>
        <p:nvPicPr>
          <p:cNvPr id="22" name="picture 22"/>
          <p:cNvPicPr>
            <a:picLocks noChangeAspect="1"/>
          </p:cNvPicPr>
          <p:nvPr/>
        </p:nvPicPr>
        <p:blipFill>
          <a:blip r:embed="rId1"/>
          <a:stretch>
            <a:fillRect/>
          </a:stretch>
        </p:blipFill>
        <p:spPr>
          <a:xfrm rot="21600000">
            <a:off x="9349741" y="6269737"/>
            <a:ext cx="1961388" cy="528827"/>
          </a:xfrm>
          <a:prstGeom prst="rect">
            <a:avLst/>
          </a:prstGeom>
        </p:spPr>
      </p:pic>
      <p:sp>
        <p:nvSpPr>
          <p:cNvPr id="24" name="path"/>
          <p:cNvSpPr/>
          <p:nvPr/>
        </p:nvSpPr>
        <p:spPr>
          <a:xfrm>
            <a:off x="493777" y="2746247"/>
            <a:ext cx="10855452" cy="65532"/>
          </a:xfrm>
          <a:custGeom>
            <a:avLst/>
            <a:gdLst/>
            <a:ahLst/>
            <a:cxnLst/>
            <a:rect l="0" t="0" r="0" b="0"/>
            <a:pathLst>
              <a:path w="17095" h="103">
                <a:moveTo>
                  <a:pt x="0" y="0"/>
                </a:moveTo>
                <a:lnTo>
                  <a:pt x="17095" y="0"/>
                </a:lnTo>
                <a:lnTo>
                  <a:pt x="17095" y="103"/>
                </a:lnTo>
                <a:lnTo>
                  <a:pt x="0" y="103"/>
                </a:lnTo>
                <a:lnTo>
                  <a:pt x="0" y="0"/>
                </a:lnTo>
                <a:close/>
              </a:path>
            </a:pathLst>
          </a:custGeom>
          <a:solidFill>
            <a:srgbClr val="E31F26">
              <a:alpha val="100000"/>
            </a:srgbClr>
          </a:solidFill>
          <a:ln cap="flat">
            <a:noFill/>
            <a:prstDash val="solid"/>
            <a:miter lim="0"/>
          </a:ln>
        </p:spPr>
        <p:txBody>
          <a:bodyPr rtlCol="0"/>
          <a:lstStyle/>
          <a:p>
            <a:pPr algn="ctr"/>
            <a:endParaRPr lang="zh-CN" altLang="en-US"/>
          </a:p>
        </p:txBody>
      </p:sp>
      <p:sp>
        <p:nvSpPr>
          <p:cNvPr id="26" name="textbox 26"/>
          <p:cNvSpPr/>
          <p:nvPr/>
        </p:nvSpPr>
        <p:spPr>
          <a:xfrm>
            <a:off x="11800381" y="6520406"/>
            <a:ext cx="93344" cy="155575"/>
          </a:xfrm>
          <a:prstGeom prst="rect">
            <a:avLst/>
          </a:prstGeom>
        </p:spPr>
        <p:txBody>
          <a:bodyPr vert="horz" wrap="square" lIns="0" tIns="0" rIns="0" bIns="0"/>
          <a:lstStyle/>
          <a:p>
            <a:pPr algn="l" rtl="0" eaLnBrk="0">
              <a:lnSpc>
                <a:spcPct val="87000"/>
              </a:lnSpc>
            </a:pPr>
            <a:endParaRPr lang="en-US" altLang="en-US" sz="135" dirty="0"/>
          </a:p>
          <a:p>
            <a:pPr marL="12700" eaLnBrk="0">
              <a:lnSpc>
                <a:spcPct val="77000"/>
              </a:lnSpc>
            </a:pPr>
            <a:r>
              <a:rPr sz="1100" b="1" kern="0" spc="-11" dirty="0">
                <a:solidFill>
                  <a:srgbClr val="898989">
                    <a:alpha val="100000"/>
                  </a:srgbClr>
                </a:solidFill>
                <a:latin typeface="Times New Roman" panose="02020603050405020304"/>
                <a:ea typeface="Times New Roman" panose="02020603050405020304"/>
                <a:cs typeface="Times New Roman" panose="02020603050405020304"/>
              </a:rPr>
              <a:t>3</a:t>
            </a:r>
            <a:endParaRPr lang="en-US" alt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1"/>
          <a:stretch>
            <a:fillRect/>
          </a:stretch>
        </p:blipFill>
        <p:spPr>
          <a:xfrm rot="21600000">
            <a:off x="220979" y="6260592"/>
            <a:ext cx="11667744" cy="533400"/>
          </a:xfrm>
          <a:prstGeom prst="rect">
            <a:avLst/>
          </a:prstGeom>
        </p:spPr>
      </p:pic>
      <p:graphicFrame>
        <p:nvGraphicFramePr>
          <p:cNvPr id="14" name="table 14"/>
          <p:cNvGraphicFramePr>
            <a:graphicFrameLocks noGrp="1"/>
          </p:cNvGraphicFramePr>
          <p:nvPr/>
        </p:nvGraphicFramePr>
        <p:xfrm>
          <a:off x="2565781" y="3328415"/>
          <a:ext cx="6871335" cy="464819"/>
        </p:xfrm>
        <a:graphic>
          <a:graphicData uri="http://schemas.openxmlformats.org/drawingml/2006/table">
            <a:tbl>
              <a:tblPr/>
              <a:tblGrid>
                <a:gridCol w="958851"/>
                <a:gridCol w="5167629"/>
                <a:gridCol w="744855"/>
              </a:tblGrid>
              <a:tr h="464819">
                <a:tc>
                  <a:txBody>
                    <a:bodyPr/>
                    <a:lstStyle/>
                    <a:p>
                      <a:pPr algn="l" rtl="0" eaLnBrk="0">
                        <a:lnSpc>
                          <a:spcPct val="106000"/>
                        </a:lnSpc>
                      </a:pPr>
                      <a:endParaRPr lang="en-US" altLang="en-US" sz="900" dirty="0"/>
                    </a:p>
                    <a:p>
                      <a:pPr marL="222250" algn="l" rtl="0" eaLnBrk="0">
                        <a:lnSpc>
                          <a:spcPct val="87000"/>
                        </a:lnSpc>
                        <a:spcBef>
                          <a:spcPts val="0"/>
                        </a:spcBef>
                      </a:pPr>
                      <a:r>
                        <a:rPr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第二章</a:t>
                      </a:r>
                      <a:endParaRPr lang="en-US"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C00000"/>
                    </a:solidFill>
                  </a:tcPr>
                </a:tc>
                <a:tc>
                  <a:txBody>
                    <a:bodyPr/>
                    <a:lstStyle/>
                    <a:p>
                      <a:pPr algn="l" rtl="0" eaLnBrk="0">
                        <a:lnSpc>
                          <a:spcPct val="106000"/>
                        </a:lnSpc>
                      </a:pPr>
                      <a:endParaRPr lang="zh-CN" altLang="en-US" sz="900" dirty="0"/>
                    </a:p>
                    <a:p>
                      <a:pPr marL="196215" algn="l" rtl="0" eaLnBrk="0">
                        <a:lnSpc>
                          <a:spcPct val="88000"/>
                        </a:lnSpc>
                        <a:spcBef>
                          <a:spcPts val="5"/>
                        </a:spcBef>
                      </a:pPr>
                      <a:r>
                        <a:rPr lang="zh-CN" altLang="en-US" sz="1500" kern="0" spc="60" dirty="0">
                          <a:solidFill>
                            <a:srgbClr val="000000">
                              <a:alpha val="100000"/>
                            </a:srgbClr>
                          </a:solidFill>
                          <a:latin typeface="华文楷体" panose="02010600040101010101" charset="-122"/>
                          <a:ea typeface="华文楷体" panose="02010600040101010101" charset="-122"/>
                        </a:rPr>
                        <a:t>企业上市计划制定与节奏把握</a:t>
                      </a:r>
                      <a:endParaRPr lang="zh-CN"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10000"/>
                        </a:lnSpc>
                      </a:pPr>
                      <a:endParaRPr lang="en-US" altLang="en-US" sz="1100" dirty="0"/>
                    </a:p>
                    <a:p>
                      <a:pPr algn="l" rtl="0" eaLnBrk="0">
                        <a:lnSpc>
                          <a:spcPct val="8000"/>
                        </a:lnSpc>
                      </a:pPr>
                      <a:endParaRPr lang="en-US" altLang="en-US" sz="100" dirty="0"/>
                    </a:p>
                    <a:p>
                      <a:pPr marL="273685" algn="l" rtl="0" eaLnBrk="0">
                        <a:lnSpc>
                          <a:spcPct val="80000"/>
                        </a:lnSpc>
                      </a:pPr>
                      <a:r>
                        <a:rPr lang="en-US" altLang="en-US" sz="1500" b="1" kern="0" spc="10" dirty="0">
                          <a:solidFill>
                            <a:srgbClr val="FFFFFF">
                              <a:alpha val="100000"/>
                            </a:srgbClr>
                          </a:solidFill>
                          <a:latin typeface="Times New Roman" panose="02020603050405020304"/>
                          <a:cs typeface="Times New Roman" panose="02020603050405020304"/>
                        </a:rPr>
                        <a:t>19</a:t>
                      </a:r>
                      <a:endParaRPr lang="en-US" altLang="en-US" sz="1500" dirty="0"/>
                    </a:p>
                  </a:txBody>
                  <a:tcPr marL="0" marR="0" marT="0" marB="0">
                    <a:lnL w="9525" cap="flat" cmpd="sng" algn="ctr">
                      <a:solidFill>
                        <a:srgbClr val="D9D9D9"/>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B8B8B8"/>
                    </a:solidFill>
                  </a:tcPr>
                </a:tc>
              </a:tr>
            </a:tbl>
          </a:graphicData>
        </a:graphic>
      </p:graphicFrame>
      <p:graphicFrame>
        <p:nvGraphicFramePr>
          <p:cNvPr id="16" name="table 16"/>
          <p:cNvGraphicFramePr>
            <a:graphicFrameLocks noGrp="1"/>
          </p:cNvGraphicFramePr>
          <p:nvPr/>
        </p:nvGraphicFramePr>
        <p:xfrm>
          <a:off x="2557298" y="2672589"/>
          <a:ext cx="6871335" cy="464819"/>
        </p:xfrm>
        <a:graphic>
          <a:graphicData uri="http://schemas.openxmlformats.org/drawingml/2006/table">
            <a:tbl>
              <a:tblPr/>
              <a:tblGrid>
                <a:gridCol w="959485"/>
                <a:gridCol w="5165091"/>
                <a:gridCol w="746759"/>
              </a:tblGrid>
              <a:tr h="464819">
                <a:tc>
                  <a:txBody>
                    <a:bodyPr/>
                    <a:lstStyle/>
                    <a:p>
                      <a:pPr algn="l" rtl="0" eaLnBrk="0">
                        <a:lnSpc>
                          <a:spcPct val="106000"/>
                        </a:lnSpc>
                      </a:pPr>
                      <a:endParaRPr lang="en-US" altLang="en-US" sz="900" dirty="0"/>
                    </a:p>
                    <a:p>
                      <a:pPr marL="222250" algn="l" rtl="0" eaLnBrk="0">
                        <a:lnSpc>
                          <a:spcPct val="87000"/>
                        </a:lnSpc>
                        <a:spcBef>
                          <a:spcPts val="0"/>
                        </a:spcBef>
                      </a:pPr>
                      <a:r>
                        <a:rPr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第一章</a:t>
                      </a:r>
                      <a:endParaRPr lang="en-US"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C00000"/>
                    </a:solidFill>
                  </a:tcPr>
                </a:tc>
                <a:tc>
                  <a:txBody>
                    <a:bodyPr/>
                    <a:lstStyle/>
                    <a:p>
                      <a:pPr algn="l" rtl="0" eaLnBrk="0">
                        <a:lnSpc>
                          <a:spcPct val="110000"/>
                        </a:lnSpc>
                      </a:pPr>
                      <a:endParaRPr lang="en-US" altLang="en-US" sz="900" dirty="0"/>
                    </a:p>
                    <a:p>
                      <a:pPr marL="195580" algn="l" rtl="0" eaLnBrk="0">
                        <a:lnSpc>
                          <a:spcPct val="87000"/>
                        </a:lnSpc>
                      </a:pPr>
                      <a:r>
                        <a:rPr sz="1500" kern="0" spc="70" dirty="0">
                          <a:solidFill>
                            <a:srgbClr val="000000">
                              <a:alpha val="100000"/>
                            </a:srgbClr>
                          </a:solidFill>
                          <a:latin typeface="华文楷体" panose="02010600040101010101" charset="-122"/>
                          <a:ea typeface="华文楷体" panose="02010600040101010101" charset="-122"/>
                          <a:cs typeface="华文楷体" panose="02010600040101010101" charset="-122"/>
                        </a:rPr>
                        <a:t>全面注册制改革下</a:t>
                      </a:r>
                      <a:r>
                        <a:rPr sz="1500" kern="0" spc="0" dirty="0">
                          <a:solidFill>
                            <a:srgbClr val="000000">
                              <a:alpha val="100000"/>
                            </a:srgbClr>
                          </a:solidFill>
                          <a:latin typeface="Times New Roman" panose="02020603050405020304"/>
                          <a:ea typeface="Times New Roman" panose="02020603050405020304"/>
                          <a:cs typeface="Times New Roman" panose="02020603050405020304"/>
                        </a:rPr>
                        <a:t>IPO</a:t>
                      </a:r>
                      <a:r>
                        <a:rPr sz="1500" kern="0" spc="70" dirty="0">
                          <a:solidFill>
                            <a:srgbClr val="000000">
                              <a:alpha val="100000"/>
                            </a:srgbClr>
                          </a:solidFill>
                          <a:latin typeface="华文楷体" panose="02010600040101010101" charset="-122"/>
                          <a:ea typeface="华文楷体" panose="02010600040101010101" charset="-122"/>
                          <a:cs typeface="华文楷体" panose="02010600040101010101" charset="-122"/>
                        </a:rPr>
                        <a:t>政策变化</a:t>
                      </a:r>
                      <a:endParaRPr lang="en-US"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algn="l" rtl="0" eaLnBrk="0">
                        <a:lnSpc>
                          <a:spcPct val="110000"/>
                        </a:lnSpc>
                      </a:pPr>
                      <a:endParaRPr lang="en-US" altLang="en-US" sz="1100" dirty="0"/>
                    </a:p>
                    <a:p>
                      <a:pPr algn="l" rtl="0" eaLnBrk="0">
                        <a:lnSpc>
                          <a:spcPct val="8000"/>
                        </a:lnSpc>
                      </a:pPr>
                      <a:endParaRPr lang="en-US" altLang="en-US" sz="100" dirty="0"/>
                    </a:p>
                    <a:p>
                      <a:pPr marL="321310" algn="l" rtl="0" eaLnBrk="0">
                        <a:lnSpc>
                          <a:spcPct val="80000"/>
                        </a:lnSpc>
                      </a:pPr>
                      <a:r>
                        <a:rPr sz="1500" b="1" kern="0" spc="0" dirty="0">
                          <a:solidFill>
                            <a:srgbClr val="FFFFFF">
                              <a:alpha val="100000"/>
                            </a:srgbClr>
                          </a:solidFill>
                          <a:latin typeface="Times New Roman" panose="02020603050405020304"/>
                          <a:ea typeface="Times New Roman" panose="02020603050405020304"/>
                          <a:cs typeface="Times New Roman" panose="02020603050405020304"/>
                        </a:rPr>
                        <a:t>3</a:t>
                      </a:r>
                      <a:endParaRPr lang="en-US" altLang="en-US" sz="1500" dirty="0"/>
                    </a:p>
                  </a:txBody>
                  <a:tcPr marL="0" marR="0" marT="0" marB="0">
                    <a:lnL w="9525" cap="flat" cmpd="sng" algn="ctr">
                      <a:solidFill>
                        <a:srgbClr val="D9D9D9"/>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B8B8B8"/>
                    </a:solidFill>
                  </a:tcPr>
                </a:tc>
              </a:tr>
            </a:tbl>
          </a:graphicData>
        </a:graphic>
      </p:graphicFrame>
      <p:sp>
        <p:nvSpPr>
          <p:cNvPr id="18" name="textbox 18"/>
          <p:cNvSpPr/>
          <p:nvPr/>
        </p:nvSpPr>
        <p:spPr>
          <a:xfrm>
            <a:off x="292954" y="320701"/>
            <a:ext cx="600709" cy="409575"/>
          </a:xfrm>
          <a:prstGeom prst="rect">
            <a:avLst/>
          </a:prstGeom>
        </p:spPr>
        <p:txBody>
          <a:bodyPr vert="horz" wrap="square" lIns="0" tIns="0" rIns="0" bIns="0"/>
          <a:lstStyle/>
          <a:p>
            <a:pPr algn="l" rtl="0" eaLnBrk="0">
              <a:lnSpc>
                <a:spcPct val="83000"/>
              </a:lnSpc>
            </a:pPr>
            <a:endParaRPr lang="en-US" altLang="en-US" sz="135" dirty="0"/>
          </a:p>
          <a:p>
            <a:pPr marL="12700" eaLnBrk="0">
              <a:lnSpc>
                <a:spcPts val="3020"/>
              </a:lnSpc>
            </a:pPr>
            <a:r>
              <a:rPr sz="2400" kern="0" spc="-151" dirty="0">
                <a:ln w="9407" cap="flat" cmpd="sng">
                  <a:solidFill>
                    <a:srgbClr val="080808">
                      <a:alpha val="100000"/>
                    </a:srgbClr>
                  </a:solidFill>
                  <a:prstDash val="solid"/>
                  <a:bevel/>
                </a:ln>
                <a:solidFill>
                  <a:srgbClr val="080808">
                    <a:alpha val="100000"/>
                  </a:srgbClr>
                </a:solidFill>
                <a:latin typeface="楷体" panose="02010609060101010101" charset="-122"/>
                <a:ea typeface="楷体" panose="02010609060101010101" charset="-122"/>
                <a:cs typeface="楷体" panose="02010609060101010101" charset="-122"/>
              </a:rPr>
              <a:t>目录</a:t>
            </a:r>
            <a:endParaRPr lang="en-US" altLang="en-US" sz="2400" dirty="0"/>
          </a:p>
        </p:txBody>
      </p:sp>
      <p:graphicFrame>
        <p:nvGraphicFramePr>
          <p:cNvPr id="2" name="table 14"/>
          <p:cNvGraphicFramePr>
            <a:graphicFrameLocks noGrp="1"/>
          </p:cNvGraphicFramePr>
          <p:nvPr/>
        </p:nvGraphicFramePr>
        <p:xfrm>
          <a:off x="2557298" y="4637746"/>
          <a:ext cx="6871335" cy="464819"/>
        </p:xfrm>
        <a:graphic>
          <a:graphicData uri="http://schemas.openxmlformats.org/drawingml/2006/table">
            <a:tbl>
              <a:tblPr/>
              <a:tblGrid>
                <a:gridCol w="958851"/>
                <a:gridCol w="5167629"/>
                <a:gridCol w="744855"/>
              </a:tblGrid>
              <a:tr h="464819">
                <a:tc>
                  <a:txBody>
                    <a:bodyPr/>
                    <a:lstStyle/>
                    <a:p>
                      <a:pPr algn="l" rtl="0" eaLnBrk="0">
                        <a:lnSpc>
                          <a:spcPct val="106000"/>
                        </a:lnSpc>
                      </a:pPr>
                      <a:endParaRPr lang="en-US" altLang="en-US" sz="900" dirty="0"/>
                    </a:p>
                    <a:p>
                      <a:pPr marL="222250" algn="l" rtl="0" eaLnBrk="0">
                        <a:lnSpc>
                          <a:spcPct val="87000"/>
                        </a:lnSpc>
                        <a:spcBef>
                          <a:spcPts val="0"/>
                        </a:spcBef>
                      </a:pPr>
                      <a:r>
                        <a:rPr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第</a:t>
                      </a:r>
                      <a:r>
                        <a:rPr lang="zh-CN" altLang="en-US"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四</a:t>
                      </a:r>
                      <a:r>
                        <a:rPr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章</a:t>
                      </a:r>
                      <a:endParaRPr lang="en-US"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C00000"/>
                    </a:solidFill>
                  </a:tcPr>
                </a:tc>
                <a:tc>
                  <a:txBody>
                    <a:bodyPr/>
                    <a:lstStyle/>
                    <a:p>
                      <a:pPr algn="l" rtl="0" eaLnBrk="0">
                        <a:lnSpc>
                          <a:spcPct val="106000"/>
                        </a:lnSpc>
                      </a:pPr>
                      <a:endParaRPr lang="en-US" altLang="en-US" sz="900" dirty="0"/>
                    </a:p>
                    <a:p>
                      <a:pPr marL="196215" algn="l" rtl="0" eaLnBrk="0">
                        <a:lnSpc>
                          <a:spcPct val="88000"/>
                        </a:lnSpc>
                        <a:spcBef>
                          <a:spcPts val="5"/>
                        </a:spcBef>
                      </a:pPr>
                      <a:r>
                        <a:rPr lang="zh-CN" altLang="en-US" sz="1500" kern="0" spc="60" dirty="0">
                          <a:solidFill>
                            <a:srgbClr val="000000">
                              <a:alpha val="100000"/>
                            </a:srgbClr>
                          </a:solidFill>
                          <a:latin typeface="华文楷体" panose="02010600040101010101" charset="-122"/>
                          <a:ea typeface="华文楷体" panose="02010600040101010101" charset="-122"/>
                        </a:rPr>
                        <a:t>企业上市审核重点关注问题</a:t>
                      </a:r>
                      <a:endParaRPr lang="en-US"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10000"/>
                        </a:lnSpc>
                      </a:pPr>
                      <a:endParaRPr lang="en-US" altLang="en-US" sz="1100" dirty="0"/>
                    </a:p>
                    <a:p>
                      <a:pPr algn="l" rtl="0" eaLnBrk="0">
                        <a:lnSpc>
                          <a:spcPct val="8000"/>
                        </a:lnSpc>
                      </a:pPr>
                      <a:endParaRPr lang="en-US" altLang="en-US" sz="100" dirty="0"/>
                    </a:p>
                    <a:p>
                      <a:pPr marL="273685" algn="l" rtl="0" eaLnBrk="0">
                        <a:lnSpc>
                          <a:spcPct val="80000"/>
                        </a:lnSpc>
                      </a:pPr>
                      <a:r>
                        <a:rPr lang="en-US" sz="1500" b="1" kern="0" spc="10" dirty="0">
                          <a:solidFill>
                            <a:srgbClr val="FFFFFF">
                              <a:alpha val="100000"/>
                            </a:srgbClr>
                          </a:solidFill>
                          <a:latin typeface="Times New Roman" panose="02020603050405020304"/>
                          <a:ea typeface="Times New Roman" panose="02020603050405020304"/>
                          <a:cs typeface="Times New Roman" panose="02020603050405020304"/>
                        </a:rPr>
                        <a:t>3</a:t>
                      </a:r>
                      <a:r>
                        <a:rPr sz="1500" b="1" kern="0" spc="10" dirty="0">
                          <a:solidFill>
                            <a:srgbClr val="FFFFFF">
                              <a:alpha val="100000"/>
                            </a:srgbClr>
                          </a:solidFill>
                          <a:latin typeface="Times New Roman" panose="02020603050405020304"/>
                          <a:ea typeface="Times New Roman" panose="02020603050405020304"/>
                          <a:cs typeface="Times New Roman" panose="02020603050405020304"/>
                        </a:rPr>
                        <a:t>5</a:t>
                      </a:r>
                      <a:endParaRPr lang="en-US" altLang="en-US" sz="1500" dirty="0"/>
                    </a:p>
                  </a:txBody>
                  <a:tcPr marL="0" marR="0" marT="0" marB="0">
                    <a:lnL w="9525" cap="flat" cmpd="sng" algn="ctr">
                      <a:solidFill>
                        <a:srgbClr val="D9D9D9"/>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B8B8B8"/>
                    </a:solidFill>
                  </a:tcPr>
                </a:tc>
              </a:tr>
            </a:tbl>
          </a:graphicData>
        </a:graphic>
      </p:graphicFrame>
      <p:graphicFrame>
        <p:nvGraphicFramePr>
          <p:cNvPr id="3" name="table 16"/>
          <p:cNvGraphicFramePr>
            <a:graphicFrameLocks noGrp="1"/>
          </p:cNvGraphicFramePr>
          <p:nvPr/>
        </p:nvGraphicFramePr>
        <p:xfrm>
          <a:off x="2548815" y="3981920"/>
          <a:ext cx="6871335" cy="464819"/>
        </p:xfrm>
        <a:graphic>
          <a:graphicData uri="http://schemas.openxmlformats.org/drawingml/2006/table">
            <a:tbl>
              <a:tblPr/>
              <a:tblGrid>
                <a:gridCol w="959485"/>
                <a:gridCol w="5165091"/>
                <a:gridCol w="746759"/>
              </a:tblGrid>
              <a:tr h="464819">
                <a:tc>
                  <a:txBody>
                    <a:bodyPr/>
                    <a:lstStyle/>
                    <a:p>
                      <a:pPr algn="l" rtl="0" eaLnBrk="0">
                        <a:lnSpc>
                          <a:spcPct val="106000"/>
                        </a:lnSpc>
                      </a:pPr>
                      <a:endParaRPr lang="en-US" altLang="en-US" sz="900" dirty="0"/>
                    </a:p>
                    <a:p>
                      <a:pPr marL="222250" algn="l" rtl="0" eaLnBrk="0">
                        <a:lnSpc>
                          <a:spcPct val="87000"/>
                        </a:lnSpc>
                        <a:spcBef>
                          <a:spcPts val="0"/>
                        </a:spcBef>
                      </a:pPr>
                      <a:r>
                        <a:rPr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第</a:t>
                      </a:r>
                      <a:r>
                        <a:rPr lang="zh-CN" altLang="en-US"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三</a:t>
                      </a:r>
                      <a:r>
                        <a:rPr sz="1500" kern="0" spc="30" dirty="0">
                          <a:ln w="5357" cap="flat" cmpd="sng">
                            <a:solidFill>
                              <a:srgbClr val="FFFFFF">
                                <a:alpha val="100000"/>
                              </a:srgbClr>
                            </a:solidFill>
                            <a:prstDash val="solid"/>
                            <a:bevel/>
                          </a:ln>
                          <a:solidFill>
                            <a:srgbClr val="FFFFFF">
                              <a:alpha val="100000"/>
                            </a:srgbClr>
                          </a:solidFill>
                          <a:latin typeface="华文楷体" panose="02010600040101010101" charset="-122"/>
                          <a:ea typeface="华文楷体" panose="02010600040101010101" charset="-122"/>
                          <a:cs typeface="华文楷体" panose="02010600040101010101" charset="-122"/>
                        </a:rPr>
                        <a:t>章</a:t>
                      </a:r>
                      <a:endParaRPr lang="en-US"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C00000"/>
                    </a:solidFill>
                  </a:tcPr>
                </a:tc>
                <a:tc>
                  <a:txBody>
                    <a:bodyPr/>
                    <a:lstStyle/>
                    <a:p>
                      <a:pPr algn="l" rtl="0" eaLnBrk="0">
                        <a:lnSpc>
                          <a:spcPct val="110000"/>
                        </a:lnSpc>
                      </a:pPr>
                      <a:endParaRPr lang="en-US" altLang="en-US" sz="900" dirty="0"/>
                    </a:p>
                    <a:p>
                      <a:pPr marL="195580" algn="l" rtl="0" eaLnBrk="0">
                        <a:lnSpc>
                          <a:spcPct val="87000"/>
                        </a:lnSpc>
                      </a:pPr>
                      <a:r>
                        <a:rPr lang="zh-CN" altLang="en-US" sz="1500" kern="0" spc="70" dirty="0">
                          <a:solidFill>
                            <a:srgbClr val="000000">
                              <a:alpha val="100000"/>
                            </a:srgbClr>
                          </a:solidFill>
                          <a:latin typeface="华文楷体" panose="02010600040101010101" charset="-122"/>
                          <a:ea typeface="华文楷体" panose="02010600040101010101" charset="-122"/>
                        </a:rPr>
                        <a:t>企业上市工作机制</a:t>
                      </a:r>
                      <a:endParaRPr lang="en-US" altLang="en-US" sz="1500" dirty="0"/>
                    </a:p>
                  </a:txBody>
                  <a:tcPr marL="0" marR="0" marT="0" marB="0">
                    <a:lnL w="9525" cap="flat" cmpd="sng" algn="ctr">
                      <a:solidFill>
                        <a:srgbClr val="B0B0B0"/>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algn="l" rtl="0" eaLnBrk="0">
                        <a:lnSpc>
                          <a:spcPct val="110000"/>
                        </a:lnSpc>
                      </a:pPr>
                      <a:endParaRPr lang="en-US" altLang="en-US" sz="1100" dirty="0"/>
                    </a:p>
                    <a:p>
                      <a:pPr algn="l" rtl="0" eaLnBrk="0">
                        <a:lnSpc>
                          <a:spcPct val="8000"/>
                        </a:lnSpc>
                      </a:pPr>
                      <a:endParaRPr lang="en-US" altLang="en-US" sz="100" dirty="0"/>
                    </a:p>
                    <a:p>
                      <a:pPr marL="321310" algn="l" rtl="0" eaLnBrk="0">
                        <a:lnSpc>
                          <a:spcPct val="80000"/>
                        </a:lnSpc>
                      </a:pPr>
                      <a:r>
                        <a:rPr lang="en-US" altLang="en-US" sz="1500" b="1" kern="0" spc="0" dirty="0">
                          <a:solidFill>
                            <a:srgbClr val="FFFFFF">
                              <a:alpha val="100000"/>
                            </a:srgbClr>
                          </a:solidFill>
                          <a:latin typeface="Times New Roman" panose="02020603050405020304"/>
                          <a:cs typeface="Times New Roman" panose="02020603050405020304"/>
                        </a:rPr>
                        <a:t>29</a:t>
                      </a:r>
                      <a:endParaRPr lang="en-US" altLang="en-US" sz="1500" dirty="0"/>
                    </a:p>
                  </a:txBody>
                  <a:tcPr marL="0" marR="0" marT="0" marB="0">
                    <a:lnL w="9525" cap="flat" cmpd="sng" algn="ctr">
                      <a:solidFill>
                        <a:srgbClr val="D9D9D9"/>
                      </a:solidFill>
                      <a:prstDash val="solid"/>
                      <a:round/>
                      <a:headEnd type="none" w="med" len="med"/>
                      <a:tailEnd type="none" w="med" len="med"/>
                    </a:lnL>
                    <a:lnR w="9525" cap="flat" cmpd="sng" algn="ctr">
                      <a:solidFill>
                        <a:srgbClr val="B0B0B0"/>
                      </a:solidFill>
                      <a:prstDash val="solid"/>
                      <a:round/>
                      <a:headEnd type="none" w="med" len="med"/>
                      <a:tailEnd type="none" w="med" len="med"/>
                    </a:lnR>
                    <a:lnT w="9525" cap="flat" cmpd="sng" algn="ctr">
                      <a:solidFill>
                        <a:srgbClr val="B0B0B0"/>
                      </a:solidFill>
                      <a:prstDash val="solid"/>
                      <a:round/>
                      <a:headEnd type="none" w="med" len="med"/>
                      <a:tailEnd type="none" w="med" len="med"/>
                    </a:lnT>
                    <a:lnB w="9525" cap="flat" cmpd="sng" algn="ctr">
                      <a:solidFill>
                        <a:srgbClr val="B0B0B0"/>
                      </a:solidFill>
                      <a:prstDash val="solid"/>
                      <a:round/>
                      <a:headEnd type="none" w="med" len="med"/>
                      <a:tailEnd type="none" w="med" len="med"/>
                    </a:lnB>
                    <a:solidFill>
                      <a:srgbClr val="B8B8B8"/>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2.1 IPO</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规划</a:t>
            </a: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提前做好四个节奏的统一</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20</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cxnSp>
        <p:nvCxnSpPr>
          <p:cNvPr id="3" name="直接连接符 2"/>
          <p:cNvCxnSpPr/>
          <p:nvPr/>
        </p:nvCxnSpPr>
        <p:spPr>
          <a:xfrm>
            <a:off x="3512357" y="1083928"/>
            <a:ext cx="0" cy="4905214"/>
          </a:xfrm>
          <a:prstGeom prst="line">
            <a:avLst/>
          </a:prstGeom>
          <a:ln w="19050">
            <a:solidFill>
              <a:schemeClr val="bg1">
                <a:lumMod val="6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bwMode="auto">
          <a:xfrm rot="21591884">
            <a:off x="307524" y="1085923"/>
            <a:ext cx="3134778" cy="5600598"/>
          </a:xfrm>
          <a:prstGeom prst="roundRect">
            <a:avLst>
              <a:gd name="adj" fmla="val 4529"/>
            </a:avLst>
          </a:prstGeom>
          <a:noFill/>
          <a:ln>
            <a:solidFill>
              <a:schemeClr val="tx1"/>
            </a:solidFill>
            <a:prstDash val="solid"/>
          </a:ln>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sz="1575" dirty="0">
              <a:solidFill>
                <a:srgbClr val="FFFFFF"/>
              </a:solidFill>
              <a:latin typeface="华文楷体" panose="02010600040101010101" charset="-122"/>
              <a:ea typeface="华文楷体" panose="02010600040101010101" charset="-122"/>
            </a:endParaRPr>
          </a:p>
        </p:txBody>
      </p:sp>
      <p:sp>
        <p:nvSpPr>
          <p:cNvPr id="5" name="文本框 4"/>
          <p:cNvSpPr txBox="1"/>
          <p:nvPr/>
        </p:nvSpPr>
        <p:spPr>
          <a:xfrm>
            <a:off x="686833" y="892568"/>
            <a:ext cx="1590114" cy="400110"/>
          </a:xfrm>
          <a:prstGeom prst="rect">
            <a:avLst/>
          </a:prstGeom>
          <a:solidFill>
            <a:srgbClr val="FF9900"/>
          </a:solidFill>
        </p:spPr>
        <p:txBody>
          <a:bodyPr wrap="square">
            <a:spAutoFit/>
          </a:bodyPr>
          <a:lstStyle/>
          <a:p>
            <a:pPr algn="ctr"/>
            <a:r>
              <a:rPr lang="en-US" altLang="zh-CN" sz="2000" b="1" dirty="0">
                <a:solidFill>
                  <a:schemeClr val="bg1"/>
                </a:solidFill>
                <a:latin typeface="华文楷体" panose="02010600040101010101" charset="-122"/>
                <a:ea typeface="华文楷体" panose="02010600040101010101" charset="-122"/>
              </a:rPr>
              <a:t>IPO</a:t>
            </a:r>
            <a:r>
              <a:rPr lang="zh-CN" altLang="en-US" sz="2000" b="1" dirty="0">
                <a:solidFill>
                  <a:schemeClr val="bg1"/>
                </a:solidFill>
                <a:latin typeface="华文楷体" panose="02010600040101010101" charset="-122"/>
                <a:ea typeface="华文楷体" panose="02010600040101010101" charset="-122"/>
              </a:rPr>
              <a:t>规划</a:t>
            </a:r>
            <a:endParaRPr lang="zh-CN" altLang="en-US" sz="2000" b="1" dirty="0">
              <a:solidFill>
                <a:schemeClr val="bg1"/>
              </a:solidFill>
              <a:latin typeface="华文楷体" panose="02010600040101010101" charset="-122"/>
              <a:ea typeface="华文楷体" panose="02010600040101010101" charset="-122"/>
            </a:endParaRPr>
          </a:p>
        </p:txBody>
      </p:sp>
      <p:sp>
        <p:nvSpPr>
          <p:cNvPr id="6" name="文本框 5"/>
          <p:cNvSpPr txBox="1"/>
          <p:nvPr/>
        </p:nvSpPr>
        <p:spPr>
          <a:xfrm>
            <a:off x="380507" y="1341029"/>
            <a:ext cx="3060721" cy="5394682"/>
          </a:xfrm>
          <a:prstGeom prst="rect">
            <a:avLst/>
          </a:prstGeom>
          <a:noFill/>
        </p:spPr>
        <p:txBody>
          <a:bodyPr wrap="square" rtlCol="0">
            <a:spAutoFit/>
          </a:bodyPr>
          <a:lstStyle/>
          <a:p>
            <a:pPr marL="285750" indent="-285750" algn="just">
              <a:lnSpc>
                <a:spcPct val="150000"/>
              </a:lnSpc>
              <a:buClr>
                <a:srgbClr val="C00000"/>
              </a:buClr>
              <a:buFont typeface="Wingdings" panose="05000000000000000000" pitchFamily="2" charset="2"/>
              <a:buChar char="n"/>
            </a:pPr>
            <a:r>
              <a:rPr lang="zh-CN" altLang="en-US" sz="1100" b="1" dirty="0">
                <a:solidFill>
                  <a:srgbClr val="C00000"/>
                </a:solidFill>
                <a:latin typeface="华文楷体" panose="02010600040101010101" charset="-122"/>
                <a:ea typeface="华文楷体" panose="02010600040101010101" charset="-122"/>
              </a:rPr>
              <a:t>预则立、不预则废：</a:t>
            </a:r>
            <a:r>
              <a:rPr lang="zh-CN" altLang="en-US" sz="1100" dirty="0">
                <a:latin typeface="华文楷体" panose="02010600040101010101" charset="-122"/>
                <a:ea typeface="华文楷体" panose="02010600040101010101" charset="-122"/>
              </a:rPr>
              <a:t>企业上市是一个鲤鱼跃龙门的过程。如果说在经济上行期，很多企业可以乘风而上，顺势成功实现</a:t>
            </a:r>
            <a:r>
              <a:rPr lang="en-US" altLang="zh-CN" sz="1100" dirty="0">
                <a:latin typeface="华文楷体" panose="02010600040101010101" charset="-122"/>
                <a:ea typeface="华文楷体" panose="02010600040101010101" charset="-122"/>
              </a:rPr>
              <a:t>IPO</a:t>
            </a:r>
            <a:r>
              <a:rPr lang="zh-CN" altLang="en-US" sz="1100" dirty="0">
                <a:latin typeface="华文楷体" panose="02010600040101010101" charset="-122"/>
                <a:ea typeface="华文楷体" panose="02010600040101010101" charset="-122"/>
              </a:rPr>
              <a:t>上市的目标。那么在经济下行，企业显然不能再把</a:t>
            </a:r>
            <a:r>
              <a:rPr lang="en-US" altLang="zh-CN" sz="1100" dirty="0">
                <a:latin typeface="华文楷体" panose="02010600040101010101" charset="-122"/>
                <a:ea typeface="华文楷体" panose="02010600040101010101" charset="-122"/>
              </a:rPr>
              <a:t>IPO</a:t>
            </a:r>
            <a:r>
              <a:rPr lang="zh-CN" altLang="en-US" sz="1100" dirty="0">
                <a:latin typeface="华文楷体" panose="02010600040101010101" charset="-122"/>
                <a:ea typeface="华文楷体" panose="02010600040101010101" charset="-122"/>
              </a:rPr>
              <a:t>的希望寄托在行业风口上。</a:t>
            </a:r>
            <a:endParaRPr lang="zh-CN" altLang="en-US" sz="1100" dirty="0">
              <a:latin typeface="华文楷体" panose="02010600040101010101" charset="-122"/>
              <a:ea typeface="华文楷体" panose="02010600040101010101" charset="-122"/>
            </a:endParaRPr>
          </a:p>
          <a:p>
            <a:pPr marL="285750" indent="-285750" algn="just">
              <a:lnSpc>
                <a:spcPct val="150000"/>
              </a:lnSpc>
              <a:buClr>
                <a:srgbClr val="C00000"/>
              </a:buClr>
              <a:buFont typeface="Wingdings" panose="05000000000000000000" pitchFamily="2" charset="2"/>
              <a:buChar char="n"/>
            </a:pPr>
            <a:r>
              <a:rPr lang="zh-CN" altLang="en-US" sz="1100" b="1" dirty="0">
                <a:solidFill>
                  <a:srgbClr val="C00000"/>
                </a:solidFill>
                <a:latin typeface="华文楷体" panose="02010600040101010101" charset="-122"/>
                <a:ea typeface="华文楷体" panose="02010600040101010101" charset="-122"/>
              </a:rPr>
              <a:t>前期筹划是一项系统性工程：</a:t>
            </a:r>
            <a:r>
              <a:rPr lang="zh-CN" altLang="en-US" sz="1100" dirty="0">
                <a:latin typeface="华文楷体" panose="02010600040101010101" charset="-122"/>
                <a:ea typeface="华文楷体" panose="02010600040101010101" charset="-122"/>
              </a:rPr>
              <a:t>企业需向监管层及市场呈现</a:t>
            </a:r>
            <a:r>
              <a:rPr lang="zh-CN" altLang="en-US" sz="1100" dirty="0">
                <a:solidFill>
                  <a:srgbClr val="FF0000"/>
                </a:solidFill>
                <a:latin typeface="华文楷体" panose="02010600040101010101" charset="-122"/>
                <a:ea typeface="华文楷体" panose="02010600040101010101" charset="-122"/>
              </a:rPr>
              <a:t>完整的业务体系、健康的发展趋势、坚实的财务基础、清白的历史沿革、可控的历史遗留风险</a:t>
            </a:r>
            <a:r>
              <a:rPr lang="zh-CN" altLang="en-US" sz="1100" dirty="0">
                <a:latin typeface="华文楷体" panose="02010600040101010101" charset="-122"/>
                <a:ea typeface="华文楷体" panose="02010600040101010101" charset="-122"/>
              </a:rPr>
              <a:t>等。大多数</a:t>
            </a:r>
            <a:r>
              <a:rPr lang="en-US" altLang="zh-CN" sz="1100" dirty="0">
                <a:latin typeface="华文楷体" panose="02010600040101010101" charset="-122"/>
                <a:ea typeface="华文楷体" panose="02010600040101010101" charset="-122"/>
              </a:rPr>
              <a:t>IPO</a:t>
            </a:r>
            <a:r>
              <a:rPr lang="zh-CN" altLang="en-US" sz="1100" dirty="0">
                <a:latin typeface="华文楷体" panose="02010600040101010101" charset="-122"/>
                <a:ea typeface="华文楷体" panose="02010600040101010101" charset="-122"/>
              </a:rPr>
              <a:t>被否的案例，其实都是可以通过有效的前期筹划予以解决。企业上市的成功，除了依靠坚实的业务基础以外，全面有效的</a:t>
            </a:r>
            <a:r>
              <a:rPr lang="en-US" altLang="zh-CN" sz="1100" dirty="0">
                <a:latin typeface="华文楷体" panose="02010600040101010101" charset="-122"/>
                <a:ea typeface="华文楷体" panose="02010600040101010101" charset="-122"/>
              </a:rPr>
              <a:t>IPO</a:t>
            </a:r>
            <a:r>
              <a:rPr lang="zh-CN" altLang="en-US" sz="1100" dirty="0">
                <a:latin typeface="华文楷体" panose="02010600040101010101" charset="-122"/>
                <a:ea typeface="华文楷体" panose="02010600040101010101" charset="-122"/>
              </a:rPr>
              <a:t>筹划工作至关重要。</a:t>
            </a:r>
            <a:endParaRPr lang="en-US" altLang="zh-CN" sz="1100" dirty="0">
              <a:latin typeface="华文楷体" panose="02010600040101010101" charset="-122"/>
              <a:ea typeface="华文楷体" panose="02010600040101010101" charset="-122"/>
            </a:endParaRPr>
          </a:p>
          <a:p>
            <a:pPr marL="285750" indent="-285750" algn="just">
              <a:lnSpc>
                <a:spcPct val="150000"/>
              </a:lnSpc>
              <a:buClr>
                <a:srgbClr val="C00000"/>
              </a:buClr>
              <a:buFont typeface="Wingdings" panose="05000000000000000000" pitchFamily="2" charset="2"/>
              <a:buChar char="n"/>
            </a:pPr>
            <a:r>
              <a:rPr lang="zh-CN" altLang="en-US" sz="1100" b="1" dirty="0">
                <a:solidFill>
                  <a:srgbClr val="C00000"/>
                </a:solidFill>
                <a:latin typeface="华文楷体" panose="02010600040101010101" charset="-122"/>
                <a:ea typeface="华文楷体" panose="02010600040101010101" charset="-122"/>
              </a:rPr>
              <a:t>贯穿始终：</a:t>
            </a:r>
            <a:r>
              <a:rPr lang="zh-CN" altLang="en-US" sz="1100" dirty="0">
                <a:latin typeface="华文楷体" panose="02010600040101010101" charset="-122"/>
                <a:ea typeface="华文楷体" panose="02010600040101010101" charset="-122"/>
              </a:rPr>
              <a:t>上述筹划工作，并不能在临近申报前再全权委托给投行去做，而应该贯穿于企业战略、业绩规划、业务经营、投融资决策、规范整改以及主要股东财富规划的每一个过程。简单来讲，卓有成效的</a:t>
            </a:r>
            <a:r>
              <a:rPr lang="en-US" altLang="zh-CN" sz="1100" dirty="0">
                <a:latin typeface="华文楷体" panose="02010600040101010101" charset="-122"/>
                <a:ea typeface="华文楷体" panose="02010600040101010101" charset="-122"/>
              </a:rPr>
              <a:t>IPO</a:t>
            </a:r>
            <a:r>
              <a:rPr lang="zh-CN" altLang="en-US" sz="1100" dirty="0">
                <a:latin typeface="华文楷体" panose="02010600040101010101" charset="-122"/>
                <a:ea typeface="华文楷体" panose="02010600040101010101" charset="-122"/>
              </a:rPr>
              <a:t>前期规划，需要做到业务成长节奏、业绩释放节奏、融资落地节奏和规范整改节奏的统一。</a:t>
            </a:r>
            <a:endParaRPr lang="zh-CN" altLang="en-US" sz="1100" dirty="0">
              <a:latin typeface="华文楷体" panose="02010600040101010101" charset="-122"/>
              <a:ea typeface="华文楷体" panose="02010600040101010101" charset="-122"/>
            </a:endParaRPr>
          </a:p>
        </p:txBody>
      </p:sp>
      <p:grpSp>
        <p:nvGrpSpPr>
          <p:cNvPr id="8" name="组合 7"/>
          <p:cNvGrpSpPr/>
          <p:nvPr/>
        </p:nvGrpSpPr>
        <p:grpSpPr>
          <a:xfrm>
            <a:off x="3526970" y="968829"/>
            <a:ext cx="7991929" cy="5165271"/>
            <a:chOff x="660400" y="1130300"/>
            <a:chExt cx="10858500" cy="5003800"/>
          </a:xfrm>
        </p:grpSpPr>
        <p:grpSp>
          <p:nvGrpSpPr>
            <p:cNvPr id="9" name="组合 8"/>
            <p:cNvGrpSpPr/>
            <p:nvPr/>
          </p:nvGrpSpPr>
          <p:grpSpPr>
            <a:xfrm>
              <a:off x="897889" y="1946845"/>
              <a:ext cx="10065821" cy="4187255"/>
              <a:chOff x="897889" y="1946845"/>
              <a:chExt cx="10065821" cy="4187255"/>
            </a:xfrm>
          </p:grpSpPr>
          <p:grpSp>
            <p:nvGrpSpPr>
              <p:cNvPr id="11" name="组合 10"/>
              <p:cNvGrpSpPr/>
              <p:nvPr/>
            </p:nvGrpSpPr>
            <p:grpSpPr>
              <a:xfrm>
                <a:off x="897891" y="1946845"/>
                <a:ext cx="4547673" cy="2023176"/>
                <a:chOff x="1135381" y="1946845"/>
                <a:chExt cx="4547673" cy="2023176"/>
              </a:xfrm>
            </p:grpSpPr>
            <p:sp>
              <p:nvSpPr>
                <p:cNvPr id="21" name="矩形: 圆角 20"/>
                <p:cNvSpPr/>
                <p:nvPr/>
              </p:nvSpPr>
              <p:spPr>
                <a:xfrm>
                  <a:off x="1135381" y="2493646"/>
                  <a:ext cx="4547673" cy="1476375"/>
                </a:xfrm>
                <a:prstGeom prst="roundRect">
                  <a:avLst>
                    <a:gd name="adj" fmla="val 1086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14640" tIns="45720" rIns="91440" bIns="45720" rtlCol="0" anchor="ctr"/>
                <a:lstStyle/>
                <a:p>
                  <a:pPr>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根据公司业务情况及</a:t>
                  </a:r>
                  <a:r>
                    <a:rPr kumimoji="1" lang="en-US" altLang="zh-CN" sz="1100" dirty="0">
                      <a:solidFill>
                        <a:schemeClr val="tx1"/>
                      </a:solidFill>
                      <a:latin typeface="华文楷体" panose="02010600040101010101" charset="-122"/>
                      <a:ea typeface="华文楷体" panose="02010600040101010101" charset="-122"/>
                      <a:cs typeface="+mn-ea"/>
                      <a:sym typeface="+mn-lt"/>
                    </a:rPr>
                    <a:t>IPO</a:t>
                  </a:r>
                  <a:r>
                    <a:rPr kumimoji="1" lang="zh-CN" altLang="en-US" sz="1100" dirty="0">
                      <a:solidFill>
                        <a:schemeClr val="tx1"/>
                      </a:solidFill>
                      <a:latin typeface="华文楷体" panose="02010600040101010101" charset="-122"/>
                      <a:ea typeface="华文楷体" panose="02010600040101010101" charset="-122"/>
                      <a:cs typeface="+mn-ea"/>
                      <a:sym typeface="+mn-lt"/>
                    </a:rPr>
                    <a:t>要求，拟定可实施的</a:t>
                  </a:r>
                  <a:r>
                    <a:rPr kumimoji="1" lang="en-US" altLang="zh-CN" sz="1100" dirty="0">
                      <a:solidFill>
                        <a:schemeClr val="tx1"/>
                      </a:solidFill>
                      <a:latin typeface="华文楷体" panose="02010600040101010101" charset="-122"/>
                      <a:ea typeface="华文楷体" panose="02010600040101010101" charset="-122"/>
                      <a:cs typeface="+mn-ea"/>
                      <a:sym typeface="+mn-lt"/>
                    </a:rPr>
                    <a:t>IPO</a:t>
                  </a:r>
                  <a:r>
                    <a:rPr kumimoji="1" lang="zh-CN" altLang="en-US" sz="1100" dirty="0">
                      <a:solidFill>
                        <a:schemeClr val="tx1"/>
                      </a:solidFill>
                      <a:latin typeface="华文楷体" panose="02010600040101010101" charset="-122"/>
                      <a:ea typeface="华文楷体" panose="02010600040101010101" charset="-122"/>
                      <a:cs typeface="+mn-ea"/>
                      <a:sym typeface="+mn-lt"/>
                    </a:rPr>
                    <a:t>报告期三年业务发展规划；</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清晰界定拟上市主体的法律和业务边界；</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明确未来收入和业绩增长来源，适当安排后续投资规划工作；</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平衡公司业务发展现实及</a:t>
                  </a:r>
                  <a:r>
                    <a:rPr kumimoji="1" lang="en-US" altLang="zh-CN" sz="1100" dirty="0">
                      <a:solidFill>
                        <a:schemeClr val="tx1"/>
                      </a:solidFill>
                      <a:latin typeface="华文楷体" panose="02010600040101010101" charset="-122"/>
                      <a:ea typeface="华文楷体" panose="02010600040101010101" charset="-122"/>
                      <a:cs typeface="+mn-ea"/>
                      <a:sym typeface="+mn-lt"/>
                    </a:rPr>
                    <a:t>IPO</a:t>
                  </a:r>
                  <a:r>
                    <a:rPr kumimoji="1" lang="zh-CN" altLang="en-US" sz="1100" dirty="0">
                      <a:solidFill>
                        <a:schemeClr val="tx1"/>
                      </a:solidFill>
                      <a:latin typeface="华文楷体" panose="02010600040101010101" charset="-122"/>
                      <a:ea typeface="华文楷体" panose="02010600040101010101" charset="-122"/>
                      <a:cs typeface="+mn-ea"/>
                      <a:sym typeface="+mn-lt"/>
                    </a:rPr>
                    <a:t>规范的要求，充分考虑合规成本对业绩的冲击。</a:t>
                  </a:r>
                  <a:endParaRPr kumimoji="1" lang="en-US" altLang="zh-CN" sz="1100" dirty="0">
                    <a:solidFill>
                      <a:schemeClr val="tx1"/>
                    </a:solidFill>
                    <a:latin typeface="华文楷体" panose="02010600040101010101" charset="-122"/>
                    <a:ea typeface="华文楷体" panose="02010600040101010101" charset="-122"/>
                    <a:cs typeface="+mn-ea"/>
                    <a:sym typeface="+mn-lt"/>
                  </a:endParaRPr>
                </a:p>
              </p:txBody>
            </p:sp>
            <p:sp>
              <p:nvSpPr>
                <p:cNvPr id="22" name="矩形: 圆角 21"/>
                <p:cNvSpPr/>
                <p:nvPr/>
              </p:nvSpPr>
              <p:spPr>
                <a:xfrm>
                  <a:off x="2474776" y="1946845"/>
                  <a:ext cx="2076450" cy="51435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solidFill>
                        <a:schemeClr val="bg1"/>
                      </a:solidFill>
                      <a:latin typeface="华文楷体" panose="02010600040101010101" charset="-122"/>
                      <a:ea typeface="华文楷体" panose="02010600040101010101" charset="-122"/>
                      <a:cs typeface="+mn-ea"/>
                      <a:sym typeface="+mn-lt"/>
                    </a:rPr>
                    <a:t>业务成长节奏</a:t>
                  </a:r>
                  <a:endParaRPr kumimoji="1" lang="en-US" altLang="zh-CN" sz="1400" b="1" dirty="0">
                    <a:solidFill>
                      <a:schemeClr val="bg1"/>
                    </a:solidFill>
                    <a:latin typeface="华文楷体" panose="02010600040101010101" charset="-122"/>
                    <a:ea typeface="华文楷体" panose="02010600040101010101" charset="-122"/>
                    <a:cs typeface="+mn-ea"/>
                    <a:sym typeface="+mn-lt"/>
                  </a:endParaRPr>
                </a:p>
              </p:txBody>
            </p:sp>
          </p:grpSp>
          <p:grpSp>
            <p:nvGrpSpPr>
              <p:cNvPr id="12" name="组合 11"/>
              <p:cNvGrpSpPr/>
              <p:nvPr/>
            </p:nvGrpSpPr>
            <p:grpSpPr>
              <a:xfrm>
                <a:off x="6416039" y="1946845"/>
                <a:ext cx="4547671" cy="2023176"/>
                <a:chOff x="1135379" y="1946845"/>
                <a:chExt cx="4547671" cy="2023176"/>
              </a:xfrm>
            </p:grpSpPr>
            <p:sp>
              <p:nvSpPr>
                <p:cNvPr id="19" name="矩形: 圆角 18"/>
                <p:cNvSpPr/>
                <p:nvPr/>
              </p:nvSpPr>
              <p:spPr>
                <a:xfrm>
                  <a:off x="1135379" y="2493646"/>
                  <a:ext cx="4547671" cy="1476375"/>
                </a:xfrm>
                <a:prstGeom prst="roundRect">
                  <a:avLst>
                    <a:gd name="adj" fmla="val 1086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14640" tIns="45720" rIns="91440" bIns="45720" rtlCol="0" anchor="ctr"/>
                <a:lstStyle/>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规划收入及业绩增长曲线，展现健康、向上的增长趋势；</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分解业绩增长目标，在毛利、现金流、周转率、成本能耗、费用率方面设置考核指标；</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对非经常性的大额成本和支出进行预判；</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建立强有力的财务目标管控机制，强化财务人员对上市筹划工作的参与地位。</a:t>
                  </a:r>
                  <a:endParaRPr kumimoji="1" lang="en-US" altLang="zh-CN" sz="1100" dirty="0">
                    <a:solidFill>
                      <a:schemeClr val="tx1"/>
                    </a:solidFill>
                    <a:latin typeface="华文楷体" panose="02010600040101010101" charset="-122"/>
                    <a:ea typeface="华文楷体" panose="02010600040101010101" charset="-122"/>
                    <a:cs typeface="+mn-ea"/>
                    <a:sym typeface="+mn-lt"/>
                  </a:endParaRPr>
                </a:p>
              </p:txBody>
            </p:sp>
            <p:sp>
              <p:nvSpPr>
                <p:cNvPr id="20" name="矩形: 圆角 19"/>
                <p:cNvSpPr/>
                <p:nvPr/>
              </p:nvSpPr>
              <p:spPr>
                <a:xfrm>
                  <a:off x="2547044" y="1946845"/>
                  <a:ext cx="2076450"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solidFill>
                        <a:schemeClr val="bg1"/>
                      </a:solidFill>
                      <a:latin typeface="华文楷体" panose="02010600040101010101" charset="-122"/>
                      <a:ea typeface="华文楷体" panose="02010600040101010101" charset="-122"/>
                      <a:cs typeface="+mn-ea"/>
                      <a:sym typeface="+mn-lt"/>
                    </a:rPr>
                    <a:t>业绩释放节奏</a:t>
                  </a:r>
                  <a:endParaRPr kumimoji="1" lang="en-US" altLang="zh-CN" sz="1400" b="1" dirty="0">
                    <a:solidFill>
                      <a:schemeClr val="bg1"/>
                    </a:solidFill>
                    <a:latin typeface="华文楷体" panose="02010600040101010101" charset="-122"/>
                    <a:ea typeface="华文楷体" panose="02010600040101010101" charset="-122"/>
                    <a:cs typeface="+mn-ea"/>
                    <a:sym typeface="+mn-lt"/>
                  </a:endParaRPr>
                </a:p>
              </p:txBody>
            </p:sp>
          </p:grpSp>
          <p:grpSp>
            <p:nvGrpSpPr>
              <p:cNvPr id="13" name="组合 12"/>
              <p:cNvGrpSpPr/>
              <p:nvPr/>
            </p:nvGrpSpPr>
            <p:grpSpPr>
              <a:xfrm>
                <a:off x="897889" y="4103884"/>
                <a:ext cx="4547671" cy="2030216"/>
                <a:chOff x="1135379" y="1939805"/>
                <a:chExt cx="4547671" cy="2030216"/>
              </a:xfrm>
            </p:grpSpPr>
            <p:sp>
              <p:nvSpPr>
                <p:cNvPr id="17" name="矩形: 圆角 16"/>
                <p:cNvSpPr/>
                <p:nvPr/>
              </p:nvSpPr>
              <p:spPr>
                <a:xfrm>
                  <a:off x="1135379" y="2493646"/>
                  <a:ext cx="4547671" cy="1476375"/>
                </a:xfrm>
                <a:prstGeom prst="roundRect">
                  <a:avLst>
                    <a:gd name="adj" fmla="val 10862"/>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14640" tIns="45720" rIns="91440" bIns="45720" rtlCol="0" anchor="ctr"/>
                <a:lstStyle/>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根据公司业务成长和业绩释放节奏，拟定匹配的融资规模、估值、时点规划；</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在正确的时间点启动、落地相关融资工作；</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结合融资后的持股架构，设置董事会结构，协调外部股东关系，建设完善公司治理架构；</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合理控制融资相关的业绩承诺、回购协议对公司及股东的风险。</a:t>
                  </a:r>
                  <a:r>
                    <a:rPr kumimoji="1" lang="en-US" altLang="zh-CN" sz="1100" dirty="0">
                      <a:solidFill>
                        <a:schemeClr val="tx1"/>
                      </a:solidFill>
                      <a:latin typeface="华文楷体" panose="02010600040101010101" charset="-122"/>
                      <a:ea typeface="华文楷体" panose="02010600040101010101" charset="-122"/>
                      <a:cs typeface="+mn-ea"/>
                      <a:sym typeface="+mn-lt"/>
                    </a:rPr>
                    <a:t> </a:t>
                  </a:r>
                  <a:endParaRPr kumimoji="1" lang="en-US" altLang="zh-CN" sz="1100" dirty="0">
                    <a:solidFill>
                      <a:schemeClr val="tx1"/>
                    </a:solidFill>
                    <a:latin typeface="华文楷体" panose="02010600040101010101" charset="-122"/>
                    <a:ea typeface="华文楷体" panose="02010600040101010101" charset="-122"/>
                    <a:cs typeface="+mn-ea"/>
                    <a:sym typeface="+mn-lt"/>
                  </a:endParaRPr>
                </a:p>
              </p:txBody>
            </p:sp>
            <p:sp>
              <p:nvSpPr>
                <p:cNvPr id="18" name="矩形: 圆角 17"/>
                <p:cNvSpPr/>
                <p:nvPr/>
              </p:nvSpPr>
              <p:spPr>
                <a:xfrm>
                  <a:off x="2474776" y="1939805"/>
                  <a:ext cx="2076450" cy="5143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solidFill>
                        <a:schemeClr val="bg1"/>
                      </a:solidFill>
                      <a:latin typeface="华文楷体" panose="02010600040101010101" charset="-122"/>
                      <a:ea typeface="华文楷体" panose="02010600040101010101" charset="-122"/>
                      <a:cs typeface="+mn-ea"/>
                      <a:sym typeface="+mn-lt"/>
                    </a:rPr>
                    <a:t>融资落地节奏</a:t>
                  </a:r>
                  <a:endParaRPr kumimoji="1" lang="en-US" altLang="zh-CN" sz="1400" b="1" dirty="0">
                    <a:solidFill>
                      <a:schemeClr val="bg1"/>
                    </a:solidFill>
                    <a:latin typeface="华文楷体" panose="02010600040101010101" charset="-122"/>
                    <a:ea typeface="华文楷体" panose="02010600040101010101" charset="-122"/>
                    <a:cs typeface="+mn-ea"/>
                    <a:sym typeface="+mn-lt"/>
                  </a:endParaRPr>
                </a:p>
              </p:txBody>
            </p:sp>
          </p:grpSp>
          <p:grpSp>
            <p:nvGrpSpPr>
              <p:cNvPr id="14" name="组合 13"/>
              <p:cNvGrpSpPr/>
              <p:nvPr/>
            </p:nvGrpSpPr>
            <p:grpSpPr>
              <a:xfrm>
                <a:off x="6416039" y="4103883"/>
                <a:ext cx="4547671" cy="2030217"/>
                <a:chOff x="1135379" y="1939804"/>
                <a:chExt cx="4547671" cy="2030217"/>
              </a:xfrm>
            </p:grpSpPr>
            <p:sp>
              <p:nvSpPr>
                <p:cNvPr id="15" name="矩形: 圆角 14"/>
                <p:cNvSpPr/>
                <p:nvPr/>
              </p:nvSpPr>
              <p:spPr>
                <a:xfrm>
                  <a:off x="1135379" y="2493646"/>
                  <a:ext cx="4547671" cy="1476375"/>
                </a:xfrm>
                <a:prstGeom prst="roundRect">
                  <a:avLst>
                    <a:gd name="adj" fmla="val 1086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14640" tIns="45720" rIns="91440" bIns="45720" rtlCol="0" anchor="ctr"/>
                <a:lstStyle/>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在业务发展可承受的限度内，开展规范整改；</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提前把握潜在的处罚、诉讼、税务等风险进行预防规避；</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建立完善财务内控制度，进行必要的留痕；</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注意实控人及主要管理层的合规风险（现金流水管理至关重要）；</a:t>
                  </a:r>
                  <a:endParaRPr kumimoji="1" lang="zh-CN" altLang="en-US" sz="1100" dirty="0">
                    <a:solidFill>
                      <a:schemeClr val="tx1"/>
                    </a:solidFill>
                    <a:latin typeface="华文楷体" panose="02010600040101010101" charset="-122"/>
                    <a:ea typeface="华文楷体" panose="02010600040101010101" charset="-122"/>
                    <a:cs typeface="+mn-ea"/>
                    <a:sym typeface="+mn-lt"/>
                  </a:endParaRPr>
                </a:p>
                <a:p>
                  <a:pPr indent="-171450">
                    <a:lnSpc>
                      <a:spcPct val="130000"/>
                    </a:lnSpc>
                    <a:buClr>
                      <a:srgbClr val="FF0000"/>
                    </a:buClr>
                    <a:buFont typeface="Wingdings" panose="05000000000000000000" pitchFamily="2" charset="2"/>
                    <a:buChar char="Ø"/>
                  </a:pPr>
                  <a:r>
                    <a:rPr kumimoji="1" lang="zh-CN" altLang="en-US" sz="1100" dirty="0">
                      <a:solidFill>
                        <a:schemeClr val="tx1"/>
                      </a:solidFill>
                      <a:latin typeface="华文楷体" panose="02010600040101010101" charset="-122"/>
                      <a:ea typeface="华文楷体" panose="02010600040101010101" charset="-122"/>
                      <a:cs typeface="+mn-ea"/>
                      <a:sym typeface="+mn-lt"/>
                    </a:rPr>
                    <a:t>跟进整改落地进度，避免拖延整体节奏。</a:t>
                  </a:r>
                  <a:endParaRPr kumimoji="1" lang="en-US" altLang="zh-CN" sz="1100" dirty="0">
                    <a:solidFill>
                      <a:schemeClr val="tx1"/>
                    </a:solidFill>
                    <a:latin typeface="华文楷体" panose="02010600040101010101" charset="-122"/>
                    <a:ea typeface="华文楷体" panose="02010600040101010101" charset="-122"/>
                    <a:cs typeface="+mn-ea"/>
                    <a:sym typeface="+mn-lt"/>
                  </a:endParaRPr>
                </a:p>
              </p:txBody>
            </p:sp>
            <p:sp>
              <p:nvSpPr>
                <p:cNvPr id="16" name="矩形: 圆角 15"/>
                <p:cNvSpPr/>
                <p:nvPr/>
              </p:nvSpPr>
              <p:spPr>
                <a:xfrm>
                  <a:off x="2547043" y="1939804"/>
                  <a:ext cx="2076450" cy="5143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b="1" dirty="0">
                      <a:solidFill>
                        <a:schemeClr val="bg1"/>
                      </a:solidFill>
                      <a:latin typeface="华文楷体" panose="02010600040101010101" charset="-122"/>
                      <a:ea typeface="华文楷体" panose="02010600040101010101" charset="-122"/>
                      <a:cs typeface="+mn-ea"/>
                      <a:sym typeface="+mn-lt"/>
                    </a:rPr>
                    <a:t>规范整改节奏</a:t>
                  </a:r>
                  <a:endParaRPr kumimoji="1" lang="en-US" altLang="zh-CN" sz="1400" b="1" dirty="0">
                    <a:solidFill>
                      <a:schemeClr val="bg1"/>
                    </a:solidFill>
                    <a:latin typeface="华文楷体" panose="02010600040101010101" charset="-122"/>
                    <a:ea typeface="华文楷体" panose="02010600040101010101" charset="-122"/>
                    <a:cs typeface="+mn-ea"/>
                    <a:sym typeface="+mn-lt"/>
                  </a:endParaRPr>
                </a:p>
              </p:txBody>
            </p:sp>
          </p:grpSp>
        </p:grpSp>
        <p:sp>
          <p:nvSpPr>
            <p:cNvPr id="10" name="矩形 9"/>
            <p:cNvSpPr/>
            <p:nvPr/>
          </p:nvSpPr>
          <p:spPr>
            <a:xfrm>
              <a:off x="660400" y="1130300"/>
              <a:ext cx="108585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pPr algn="ctr">
                <a:buSzPct val="25000"/>
              </a:pPr>
              <a:r>
                <a:rPr lang="zh-CN" altLang="en-US" sz="2800" b="1" dirty="0">
                  <a:solidFill>
                    <a:schemeClr val="tx1"/>
                  </a:solidFill>
                  <a:latin typeface="华文楷体" panose="02010600040101010101" charset="-122"/>
                  <a:ea typeface="华文楷体" panose="02010600040101010101" charset="-122"/>
                  <a:cs typeface="+mn-ea"/>
                  <a:sym typeface="+mn-lt"/>
                </a:rPr>
                <a:t>应做好四个节奏的统一</a:t>
              </a:r>
              <a:endParaRPr lang="en-US" altLang="zh-CN" sz="2800" b="1" dirty="0">
                <a:solidFill>
                  <a:schemeClr val="tx1"/>
                </a:solidFill>
                <a:latin typeface="华文楷体" panose="02010600040101010101" charset="-122"/>
                <a:ea typeface="华文楷体" panose="02010600040101010101" charset="-122"/>
                <a:cs typeface="+mn-ea"/>
                <a:sym typeface="+mn-l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2.2 </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a:t>
            </a: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IPO</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上市流程</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7" name="矩形 6"/>
          <p:cNvSpPr/>
          <p:nvPr/>
        </p:nvSpPr>
        <p:spPr>
          <a:xfrm>
            <a:off x="1702611" y="5404055"/>
            <a:ext cx="8991931" cy="864000"/>
          </a:xfrm>
          <a:prstGeom prst="rect">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23" name="图示 22"/>
          <p:cNvGraphicFramePr/>
          <p:nvPr/>
        </p:nvGraphicFramePr>
        <p:xfrm>
          <a:off x="1693419" y="836728"/>
          <a:ext cx="1838590" cy="36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图示 23"/>
          <p:cNvGraphicFramePr/>
          <p:nvPr/>
        </p:nvGraphicFramePr>
        <p:xfrm>
          <a:off x="4095799" y="836728"/>
          <a:ext cx="1838590" cy="3619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5" name="组合 24"/>
          <p:cNvGrpSpPr/>
          <p:nvPr/>
        </p:nvGrpSpPr>
        <p:grpSpPr>
          <a:xfrm>
            <a:off x="6457449" y="836728"/>
            <a:ext cx="1836794" cy="361949"/>
            <a:chOff x="1040" y="0"/>
            <a:chExt cx="2128344" cy="361949"/>
          </a:xfrm>
        </p:grpSpPr>
        <p:sp>
          <p:nvSpPr>
            <p:cNvPr id="26" name="五边形 6"/>
            <p:cNvSpPr/>
            <p:nvPr/>
          </p:nvSpPr>
          <p:spPr>
            <a:xfrm>
              <a:off x="1040" y="0"/>
              <a:ext cx="2128344" cy="361949"/>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dirty="0"/>
            </a:p>
          </p:txBody>
        </p:sp>
        <p:sp>
          <p:nvSpPr>
            <p:cNvPr id="27" name="五边形 4"/>
            <p:cNvSpPr/>
            <p:nvPr/>
          </p:nvSpPr>
          <p:spPr>
            <a:xfrm>
              <a:off x="1040" y="0"/>
              <a:ext cx="2037857" cy="361949"/>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85344" tIns="42673" rIns="21336" bIns="42673" numCol="1" spcCol="1270" anchor="ctr" anchorCtr="0">
              <a:noAutofit/>
            </a:bodyPr>
            <a:lstStyle/>
            <a:p>
              <a:pPr algn="ctr" defTabSz="710565">
                <a:lnSpc>
                  <a:spcPct val="90000"/>
                </a:lnSpc>
                <a:spcAft>
                  <a:spcPct val="35000"/>
                </a:spcAft>
              </a:pPr>
              <a:r>
                <a:rPr lang="zh-CN" altLang="en-US" sz="1400" b="1" dirty="0">
                  <a:latin typeface="楷体" panose="02010609060101010101" charset="-122"/>
                  <a:ea typeface="楷体" panose="02010609060101010101" charset="-122"/>
                </a:rPr>
                <a:t>发行上市阶段</a:t>
              </a:r>
              <a:endParaRPr lang="zh-CN" altLang="en-US" sz="1400" b="1" dirty="0">
                <a:latin typeface="楷体" panose="02010609060101010101" charset="-122"/>
                <a:ea typeface="楷体" panose="02010609060101010101" charset="-122"/>
              </a:endParaRPr>
            </a:p>
          </p:txBody>
        </p:sp>
      </p:grpSp>
      <p:grpSp>
        <p:nvGrpSpPr>
          <p:cNvPr id="28" name="组合 27"/>
          <p:cNvGrpSpPr/>
          <p:nvPr/>
        </p:nvGrpSpPr>
        <p:grpSpPr>
          <a:xfrm>
            <a:off x="8739211" y="836728"/>
            <a:ext cx="1955332" cy="361949"/>
            <a:chOff x="-136313" y="0"/>
            <a:chExt cx="2265697" cy="361949"/>
          </a:xfrm>
          <a:solidFill>
            <a:schemeClr val="accent3">
              <a:lumMod val="50000"/>
            </a:schemeClr>
          </a:solidFill>
        </p:grpSpPr>
        <p:sp>
          <p:nvSpPr>
            <p:cNvPr id="29" name="五边形 9"/>
            <p:cNvSpPr/>
            <p:nvPr/>
          </p:nvSpPr>
          <p:spPr>
            <a:xfrm>
              <a:off x="1040" y="0"/>
              <a:ext cx="2128344" cy="361949"/>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p>
          </p:txBody>
        </p:sp>
        <p:sp>
          <p:nvSpPr>
            <p:cNvPr id="30" name="五边形 4"/>
            <p:cNvSpPr/>
            <p:nvPr/>
          </p:nvSpPr>
          <p:spPr>
            <a:xfrm>
              <a:off x="-136313" y="0"/>
              <a:ext cx="2037857" cy="3619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42673" rIns="21336" bIns="42673" numCol="1" spcCol="1270" anchor="ctr" anchorCtr="0">
              <a:noAutofit/>
            </a:bodyPr>
            <a:lstStyle/>
            <a:p>
              <a:pPr algn="ctr" defTabSz="710565">
                <a:lnSpc>
                  <a:spcPct val="90000"/>
                </a:lnSpc>
                <a:spcAft>
                  <a:spcPct val="35000"/>
                </a:spcAft>
              </a:pPr>
              <a:r>
                <a:rPr lang="zh-CN" altLang="en-US" sz="1400" b="1" dirty="0">
                  <a:latin typeface="楷体" panose="02010609060101010101" charset="-122"/>
                  <a:ea typeface="楷体" panose="02010609060101010101" charset="-122"/>
                </a:rPr>
                <a:t>持续督导阶段</a:t>
              </a:r>
              <a:endParaRPr lang="zh-CN" altLang="en-US" sz="1400" b="1" dirty="0">
                <a:latin typeface="楷体" panose="02010609060101010101" charset="-122"/>
                <a:ea typeface="楷体" panose="02010609060101010101" charset="-122"/>
              </a:endParaRPr>
            </a:p>
          </p:txBody>
        </p:sp>
      </p:grpSp>
      <p:sp>
        <p:nvSpPr>
          <p:cNvPr id="31" name="矩形 30"/>
          <p:cNvSpPr/>
          <p:nvPr/>
        </p:nvSpPr>
        <p:spPr>
          <a:xfrm>
            <a:off x="1708183" y="5484118"/>
            <a:ext cx="8991931" cy="73554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600" b="1" dirty="0">
                <a:solidFill>
                  <a:schemeClr val="tx1"/>
                </a:solidFill>
                <a:latin typeface="楷体" panose="02010609060101010101" charset="-122"/>
                <a:ea typeface="楷体" panose="02010609060101010101" charset="-122"/>
              </a:rPr>
              <a:t>上市辅导保荐工作将贯穿完整的上市流程及上市后持续督导阶段</a:t>
            </a:r>
            <a:endParaRPr lang="zh-CN" altLang="en-US" sz="1600" b="1" dirty="0">
              <a:solidFill>
                <a:schemeClr val="tx1"/>
              </a:solidFill>
              <a:latin typeface="楷体" panose="02010609060101010101" charset="-122"/>
              <a:ea typeface="楷体" panose="02010609060101010101" charset="-122"/>
            </a:endParaRPr>
          </a:p>
        </p:txBody>
      </p:sp>
      <p:grpSp>
        <p:nvGrpSpPr>
          <p:cNvPr id="32" name="组合 31"/>
          <p:cNvGrpSpPr/>
          <p:nvPr/>
        </p:nvGrpSpPr>
        <p:grpSpPr>
          <a:xfrm>
            <a:off x="1702612" y="1346314"/>
            <a:ext cx="8961989" cy="3990968"/>
            <a:chOff x="333379" y="1190632"/>
            <a:chExt cx="9212985" cy="3571875"/>
          </a:xfrm>
        </p:grpSpPr>
        <p:sp>
          <p:nvSpPr>
            <p:cNvPr id="33" name="矩形 32"/>
            <p:cNvSpPr/>
            <p:nvPr/>
          </p:nvSpPr>
          <p:spPr>
            <a:xfrm>
              <a:off x="5262154" y="1367965"/>
              <a:ext cx="2236905" cy="2808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1200"/>
            </a:p>
          </p:txBody>
        </p:sp>
        <p:sp>
          <p:nvSpPr>
            <p:cNvPr id="34" name="矩形 33"/>
            <p:cNvSpPr/>
            <p:nvPr/>
          </p:nvSpPr>
          <p:spPr>
            <a:xfrm>
              <a:off x="2705546" y="1349020"/>
              <a:ext cx="2236905" cy="2808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1200">
                <a:solidFill>
                  <a:srgbClr val="FF0000"/>
                </a:solidFill>
              </a:endParaRPr>
            </a:p>
          </p:txBody>
        </p:sp>
        <p:sp>
          <p:nvSpPr>
            <p:cNvPr id="35" name="矩形 34"/>
            <p:cNvSpPr/>
            <p:nvPr/>
          </p:nvSpPr>
          <p:spPr>
            <a:xfrm>
              <a:off x="333379" y="1190632"/>
              <a:ext cx="2038351" cy="485775"/>
            </a:xfrm>
            <a:prstGeom prst="rect">
              <a:avLst/>
            </a:prstGeom>
            <a:noFill/>
            <a:ln>
              <a:solidFill>
                <a:srgbClr val="1411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楷体" panose="02010609060101010101" charset="-122"/>
                  <a:ea typeface="楷体" panose="02010609060101010101" charset="-122"/>
                </a:rPr>
                <a:t>确定工作组，聘请中介机构，各方进场开始尽职调查</a:t>
              </a:r>
              <a:endParaRPr lang="zh-CN" altLang="en-US" sz="1200" dirty="0">
                <a:solidFill>
                  <a:schemeClr val="tx1"/>
                </a:solidFill>
                <a:latin typeface="楷体" panose="02010609060101010101" charset="-122"/>
                <a:ea typeface="楷体" panose="02010609060101010101" charset="-122"/>
              </a:endParaRPr>
            </a:p>
          </p:txBody>
        </p:sp>
        <p:sp>
          <p:nvSpPr>
            <p:cNvPr id="36" name="矩形 35"/>
            <p:cNvSpPr/>
            <p:nvPr/>
          </p:nvSpPr>
          <p:spPr>
            <a:xfrm>
              <a:off x="333379" y="1771656"/>
              <a:ext cx="2038351" cy="485775"/>
            </a:xfrm>
            <a:prstGeom prst="rect">
              <a:avLst/>
            </a:prstGeom>
            <a:noFill/>
            <a:ln>
              <a:solidFill>
                <a:srgbClr val="1411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楷体" panose="02010609060101010101" charset="-122"/>
                  <a:ea typeface="楷体" panose="02010609060101010101" charset="-122"/>
                </a:rPr>
                <a:t>研究论证并形成初步</a:t>
              </a:r>
              <a:r>
                <a:rPr lang="zh-CN" altLang="en-US" sz="1200">
                  <a:solidFill>
                    <a:schemeClr val="tx1"/>
                  </a:solidFill>
                  <a:latin typeface="楷体" panose="02010609060101010101" charset="-122"/>
                  <a:ea typeface="楷体" panose="02010609060101010101" charset="-122"/>
                </a:rPr>
                <a:t>上市方案，制定</a:t>
              </a:r>
              <a:r>
                <a:rPr lang="zh-CN" altLang="en-US" sz="1200" dirty="0">
                  <a:solidFill>
                    <a:schemeClr val="tx1"/>
                  </a:solidFill>
                  <a:latin typeface="楷体" panose="02010609060101010101" charset="-122"/>
                  <a:ea typeface="楷体" panose="02010609060101010101" charset="-122"/>
                </a:rPr>
                <a:t>上市时间表</a:t>
              </a:r>
              <a:endParaRPr lang="zh-CN" altLang="en-US" sz="1200" dirty="0">
                <a:solidFill>
                  <a:schemeClr val="tx1"/>
                </a:solidFill>
                <a:latin typeface="楷体" panose="02010609060101010101" charset="-122"/>
                <a:ea typeface="楷体" panose="02010609060101010101" charset="-122"/>
              </a:endParaRPr>
            </a:p>
          </p:txBody>
        </p:sp>
        <p:sp>
          <p:nvSpPr>
            <p:cNvPr id="37" name="矩形 36"/>
            <p:cNvSpPr/>
            <p:nvPr/>
          </p:nvSpPr>
          <p:spPr>
            <a:xfrm>
              <a:off x="333379" y="2368554"/>
              <a:ext cx="2038351" cy="574679"/>
            </a:xfrm>
            <a:prstGeom prst="rect">
              <a:avLst/>
            </a:prstGeom>
            <a:noFill/>
            <a:ln>
              <a:solidFill>
                <a:srgbClr val="1411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楷体" panose="02010609060101010101" charset="-122"/>
                  <a:ea typeface="楷体" panose="02010609060101010101" charset="-122"/>
                </a:rPr>
                <a:t>开展</a:t>
              </a:r>
              <a:r>
                <a:rPr lang="zh-CN" altLang="en-US" sz="1200" b="1" dirty="0">
                  <a:solidFill>
                    <a:schemeClr val="tx1"/>
                  </a:solidFill>
                  <a:latin typeface="楷体" panose="02010609060101010101" charset="-122"/>
                  <a:ea typeface="楷体" panose="02010609060101010101" charset="-122"/>
                </a:rPr>
                <a:t>财务专项核查（包括资金流水等）</a:t>
              </a:r>
              <a:r>
                <a:rPr lang="zh-CN" altLang="en-US" sz="1200" dirty="0">
                  <a:solidFill>
                    <a:schemeClr val="tx1"/>
                  </a:solidFill>
                  <a:latin typeface="楷体" panose="02010609060101010101" charset="-122"/>
                  <a:ea typeface="楷体" panose="02010609060101010101" charset="-122"/>
                </a:rPr>
                <a:t>、审计评估、盈利预测（如需）等工作</a:t>
              </a:r>
              <a:endParaRPr lang="zh-CN" altLang="en-US" sz="1200" dirty="0">
                <a:solidFill>
                  <a:schemeClr val="tx1"/>
                </a:solidFill>
                <a:latin typeface="楷体" panose="02010609060101010101" charset="-122"/>
                <a:ea typeface="楷体" panose="02010609060101010101" charset="-122"/>
              </a:endParaRPr>
            </a:p>
          </p:txBody>
        </p:sp>
        <p:sp>
          <p:nvSpPr>
            <p:cNvPr id="38" name="矩形 37"/>
            <p:cNvSpPr/>
            <p:nvPr/>
          </p:nvSpPr>
          <p:spPr>
            <a:xfrm>
              <a:off x="333379" y="3019431"/>
              <a:ext cx="2038351" cy="428627"/>
            </a:xfrm>
            <a:prstGeom prst="rect">
              <a:avLst/>
            </a:prstGeom>
            <a:noFill/>
            <a:ln>
              <a:solidFill>
                <a:srgbClr val="1411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楷体" panose="02010609060101010101" charset="-122"/>
                  <a:ea typeface="楷体" panose="02010609060101010101" charset="-122"/>
                </a:rPr>
                <a:t>根据合规</a:t>
              </a:r>
              <a:r>
                <a:rPr lang="zh-CN" altLang="en-US" sz="1200">
                  <a:solidFill>
                    <a:schemeClr val="tx1"/>
                  </a:solidFill>
                  <a:latin typeface="楷体" panose="02010609060101010101" charset="-122"/>
                  <a:ea typeface="楷体" panose="02010609060101010101" charset="-122"/>
                </a:rPr>
                <a:t>性要求，梳理潜在问题，为</a:t>
              </a:r>
              <a:r>
                <a:rPr lang="zh-CN" altLang="en-US" sz="1200" dirty="0">
                  <a:solidFill>
                    <a:schemeClr val="tx1"/>
                  </a:solidFill>
                  <a:latin typeface="楷体" panose="02010609060101010101" charset="-122"/>
                  <a:ea typeface="楷体" panose="02010609060101010101" charset="-122"/>
                </a:rPr>
                <a:t>上市清理障碍</a:t>
              </a:r>
              <a:endParaRPr lang="zh-CN" altLang="en-US" sz="1200" dirty="0">
                <a:solidFill>
                  <a:schemeClr val="tx1"/>
                </a:solidFill>
                <a:latin typeface="楷体" panose="02010609060101010101" charset="-122"/>
                <a:ea typeface="楷体" panose="02010609060101010101" charset="-122"/>
              </a:endParaRPr>
            </a:p>
          </p:txBody>
        </p:sp>
        <p:sp>
          <p:nvSpPr>
            <p:cNvPr id="39" name="矩形 38"/>
            <p:cNvSpPr/>
            <p:nvPr/>
          </p:nvSpPr>
          <p:spPr>
            <a:xfrm>
              <a:off x="333379" y="3571883"/>
              <a:ext cx="2038351" cy="485775"/>
            </a:xfrm>
            <a:prstGeom prst="rect">
              <a:avLst/>
            </a:prstGeom>
            <a:noFill/>
            <a:ln>
              <a:solidFill>
                <a:srgbClr val="1411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楷体" panose="02010609060101010101" charset="-122"/>
                  <a:ea typeface="楷体" panose="02010609060101010101" charset="-122"/>
                </a:rPr>
                <a:t>上市申报材料的制作</a:t>
              </a:r>
              <a:endParaRPr lang="zh-CN" altLang="en-US" sz="1200" dirty="0">
                <a:solidFill>
                  <a:schemeClr val="tx1"/>
                </a:solidFill>
                <a:latin typeface="楷体" panose="02010609060101010101" charset="-122"/>
                <a:ea typeface="楷体" panose="02010609060101010101" charset="-122"/>
              </a:endParaRPr>
            </a:p>
          </p:txBody>
        </p:sp>
        <p:sp>
          <p:nvSpPr>
            <p:cNvPr id="40" name="矩形 39"/>
            <p:cNvSpPr/>
            <p:nvPr/>
          </p:nvSpPr>
          <p:spPr>
            <a:xfrm>
              <a:off x="333379" y="4181482"/>
              <a:ext cx="2038341" cy="581025"/>
            </a:xfrm>
            <a:prstGeom prst="rect">
              <a:avLst/>
            </a:prstGeom>
            <a:noFill/>
            <a:ln>
              <a:solidFill>
                <a:srgbClr val="1411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楷体" panose="02010609060101010101" charset="-122"/>
                  <a:ea typeface="楷体" panose="02010609060101010101" charset="-122"/>
                </a:rPr>
                <a:t>对董监高及股东等辅导对象进行上市辅导培训，并通过当地证监局辅导验收</a:t>
              </a:r>
              <a:endParaRPr lang="zh-CN" altLang="en-US" sz="1200" dirty="0">
                <a:solidFill>
                  <a:schemeClr val="tx1"/>
                </a:solidFill>
                <a:latin typeface="楷体" panose="02010609060101010101" charset="-122"/>
                <a:ea typeface="楷体" panose="02010609060101010101" charset="-122"/>
              </a:endParaRPr>
            </a:p>
          </p:txBody>
        </p:sp>
        <p:sp>
          <p:nvSpPr>
            <p:cNvPr id="41" name="矩形 40"/>
            <p:cNvSpPr/>
            <p:nvPr/>
          </p:nvSpPr>
          <p:spPr>
            <a:xfrm>
              <a:off x="2879020" y="1464478"/>
              <a:ext cx="336287" cy="2625188"/>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rPr>
                <a:t>向交易所报送申报材料</a:t>
              </a:r>
              <a:endPar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2" name="矩形 41"/>
            <p:cNvSpPr/>
            <p:nvPr/>
          </p:nvSpPr>
          <p:spPr>
            <a:xfrm>
              <a:off x="3314354" y="1464478"/>
              <a:ext cx="336287" cy="2625188"/>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rPr>
                <a:t>交易所若干轮问询及反馈</a:t>
              </a:r>
              <a:endPar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3" name="矩形 42"/>
            <p:cNvSpPr/>
            <p:nvPr/>
          </p:nvSpPr>
          <p:spPr>
            <a:xfrm>
              <a:off x="3747033" y="1464478"/>
              <a:ext cx="336287" cy="2625188"/>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rPr>
                <a:t>通过上市委员会</a:t>
              </a:r>
              <a:endPar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4" name="矩形 43"/>
            <p:cNvSpPr/>
            <p:nvPr/>
          </p:nvSpPr>
          <p:spPr>
            <a:xfrm>
              <a:off x="4527847" y="1464478"/>
              <a:ext cx="336287" cy="2625188"/>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rPr>
                <a:t>证监会发出同意注册批文</a:t>
              </a:r>
              <a:endPar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5" name="矩形 44"/>
            <p:cNvSpPr/>
            <p:nvPr/>
          </p:nvSpPr>
          <p:spPr>
            <a:xfrm>
              <a:off x="5386930" y="1459784"/>
              <a:ext cx="316989" cy="2598349"/>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rPr>
                <a:t>披露招股说明书</a:t>
              </a:r>
              <a:endParaRPr lang="en-US" altLang="zh-CN"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46" name="矩形 45"/>
            <p:cNvSpPr/>
            <p:nvPr/>
          </p:nvSpPr>
          <p:spPr>
            <a:xfrm>
              <a:off x="5788470" y="1459784"/>
              <a:ext cx="316989" cy="2598349"/>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rPr>
                <a:t>预路演</a:t>
              </a:r>
              <a:endPar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47" name="矩形 46"/>
            <p:cNvSpPr/>
            <p:nvPr/>
          </p:nvSpPr>
          <p:spPr>
            <a:xfrm>
              <a:off x="6194720" y="1459784"/>
              <a:ext cx="316989" cy="2598349"/>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rPr>
                <a:t>路演   </a:t>
              </a:r>
              <a:endParaRPr lang="en-US" altLang="zh-CN"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a:endParaRPr lang="en-US" altLang="zh-CN"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a:r>
                <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rPr>
                <a:t>薄记</a:t>
              </a:r>
              <a:endParaRPr lang="en-US" altLang="zh-CN"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a:endParaRPr lang="en-US" altLang="zh-CN"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a:r>
                <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rPr>
                <a:t>确定价格范围</a:t>
              </a:r>
              <a:endPar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a:endPar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48" name="矩形 47"/>
            <p:cNvSpPr/>
            <p:nvPr/>
          </p:nvSpPr>
          <p:spPr>
            <a:xfrm>
              <a:off x="6622269" y="1459784"/>
              <a:ext cx="316989" cy="2598349"/>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rPr>
                <a:t>定价</a:t>
              </a:r>
              <a:endPar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49" name="矩形 48"/>
            <p:cNvSpPr/>
            <p:nvPr/>
          </p:nvSpPr>
          <p:spPr>
            <a:xfrm>
              <a:off x="7029341" y="1454254"/>
              <a:ext cx="316989" cy="2598349"/>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rPr>
                <a:t>上市</a:t>
              </a:r>
              <a:endParaRPr lang="zh-CN" altLang="en-US" sz="12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50" name="矩形 49"/>
            <p:cNvSpPr/>
            <p:nvPr/>
          </p:nvSpPr>
          <p:spPr>
            <a:xfrm>
              <a:off x="7836743" y="1909385"/>
              <a:ext cx="1709621" cy="1735371"/>
            </a:xfrm>
            <a:prstGeom prst="rect">
              <a:avLst/>
            </a:prstGeom>
            <a:ln w="28575">
              <a:solidFill>
                <a:srgbClr val="14116E"/>
              </a:solidFill>
            </a:ln>
          </p:spPr>
          <p:txBody>
            <a:bodyPr wrap="square" lIns="91431" tIns="45716" rIns="91431" bIns="45716">
              <a:spAutoFit/>
            </a:bodyPr>
            <a:lstStyle/>
            <a:p>
              <a:pPr algn="just"/>
              <a:r>
                <a:rPr lang="zh-CN" altLang="en-US" sz="1200" dirty="0">
                  <a:solidFill>
                    <a:srgbClr val="000000"/>
                  </a:solidFill>
                  <a:latin typeface="楷体" panose="02010609060101010101" charset="-122"/>
                  <a:ea typeface="楷体" panose="02010609060101010101" charset="-122"/>
                </a:rPr>
                <a:t>证券上市当年剩余时间</a:t>
              </a:r>
              <a:r>
                <a:rPr lang="zh-CN" altLang="en-US" sz="1200" dirty="0">
                  <a:solidFill>
                    <a:srgbClr val="FF0000"/>
                  </a:solidFill>
                  <a:latin typeface="楷体" panose="02010609060101010101" charset="-122"/>
                  <a:ea typeface="楷体" panose="02010609060101010101" charset="-122"/>
                </a:rPr>
                <a:t>三个</a:t>
              </a:r>
              <a:r>
                <a:rPr lang="zh-CN" altLang="en-US" sz="1200" dirty="0">
                  <a:solidFill>
                    <a:srgbClr val="000000"/>
                  </a:solidFill>
                  <a:latin typeface="楷体" panose="02010609060101010101" charset="-122"/>
                  <a:ea typeface="楷体" panose="02010609060101010101" charset="-122"/>
                </a:rPr>
                <a:t>完整会计年度内，保荐机构将针对发行人具体情况确定持续督导的内容和重点，包括且不限于发行人的内控制度、关联交易公允性与合规性制度、募集资金使用、信息披露义务</a:t>
              </a:r>
              <a:endParaRPr lang="zh-CN" altLang="en-US" sz="1200" dirty="0">
                <a:latin typeface="楷体" panose="02010609060101010101" charset="-122"/>
                <a:ea typeface="楷体" panose="02010609060101010101" charset="-122"/>
              </a:endParaRPr>
            </a:p>
          </p:txBody>
        </p:sp>
        <p:sp>
          <p:nvSpPr>
            <p:cNvPr id="51" name="右大括号 50"/>
            <p:cNvSpPr/>
            <p:nvPr/>
          </p:nvSpPr>
          <p:spPr>
            <a:xfrm>
              <a:off x="2371725" y="1433518"/>
              <a:ext cx="312208" cy="3122613"/>
            </a:xfrm>
            <a:prstGeom prst="rightBrace">
              <a:avLst>
                <a:gd name="adj1" fmla="val 8333"/>
                <a:gd name="adj2" fmla="val 44306"/>
              </a:avLst>
            </a:prstGeom>
            <a:ln w="12700">
              <a:solidFill>
                <a:srgbClr val="14116E"/>
              </a:solidFill>
            </a:ln>
          </p:spPr>
          <p:style>
            <a:lnRef idx="1">
              <a:schemeClr val="accent1"/>
            </a:lnRef>
            <a:fillRef idx="0">
              <a:schemeClr val="accent1"/>
            </a:fillRef>
            <a:effectRef idx="0">
              <a:schemeClr val="accent1"/>
            </a:effectRef>
            <a:fontRef idx="minor">
              <a:schemeClr val="tx1"/>
            </a:fontRef>
          </p:style>
          <p:txBody>
            <a:bodyPr lIns="91431" tIns="45716" rIns="91431" bIns="45716" rtlCol="0" anchor="ctr"/>
            <a:lstStyle/>
            <a:p>
              <a:pPr algn="ctr"/>
              <a:endParaRPr lang="zh-CN" altLang="en-US" sz="1200"/>
            </a:p>
          </p:txBody>
        </p:sp>
        <p:cxnSp>
          <p:nvCxnSpPr>
            <p:cNvPr id="52" name="直接箭头连接符 51"/>
            <p:cNvCxnSpPr>
              <a:stCxn id="44" idx="3"/>
              <a:endCxn id="33" idx="1"/>
            </p:cNvCxnSpPr>
            <p:nvPr/>
          </p:nvCxnSpPr>
          <p:spPr>
            <a:xfrm flipV="1">
              <a:off x="4864134" y="2772375"/>
              <a:ext cx="398021" cy="4698"/>
            </a:xfrm>
            <a:prstGeom prst="straightConnector1">
              <a:avLst/>
            </a:prstGeom>
            <a:ln w="12700">
              <a:solidFill>
                <a:srgbClr val="14116E"/>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33" idx="3"/>
              <a:endCxn id="50" idx="1"/>
            </p:cNvCxnSpPr>
            <p:nvPr/>
          </p:nvCxnSpPr>
          <p:spPr>
            <a:xfrm>
              <a:off x="7499059" y="2772374"/>
              <a:ext cx="337684" cy="4697"/>
            </a:xfrm>
            <a:prstGeom prst="straightConnector1">
              <a:avLst/>
            </a:prstGeom>
            <a:ln w="12700">
              <a:solidFill>
                <a:srgbClr val="14116E"/>
              </a:solidFill>
              <a:tailEnd type="arrow"/>
            </a:ln>
          </p:spPr>
          <p:style>
            <a:lnRef idx="1">
              <a:schemeClr val="accent1"/>
            </a:lnRef>
            <a:fillRef idx="0">
              <a:schemeClr val="accent1"/>
            </a:fillRef>
            <a:effectRef idx="0">
              <a:schemeClr val="accent1"/>
            </a:effectRef>
            <a:fontRef idx="minor">
              <a:schemeClr val="tx1"/>
            </a:fontRef>
          </p:style>
        </p:cxnSp>
      </p:grpSp>
      <p:sp>
        <p:nvSpPr>
          <p:cNvPr id="54" name="矩形 53"/>
          <p:cNvSpPr/>
          <p:nvPr/>
        </p:nvSpPr>
        <p:spPr>
          <a:xfrm>
            <a:off x="5405936" y="1657803"/>
            <a:ext cx="327125" cy="2933205"/>
          </a:xfrm>
          <a:prstGeom prst="rect">
            <a:avLst/>
          </a:prstGeom>
          <a:noFill/>
          <a:ln>
            <a:solidFill>
              <a:srgbClr val="14116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rPr>
              <a:t>提交注册及注册环节反馈意见回复</a:t>
            </a:r>
            <a:endPar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55" name="textbox 50"/>
          <p:cNvSpPr/>
          <p:nvPr/>
        </p:nvSpPr>
        <p:spPr>
          <a:xfrm>
            <a:off x="11735215" y="6520406"/>
            <a:ext cx="158751" cy="168911"/>
          </a:xfrm>
          <a:prstGeom prst="rect">
            <a:avLst/>
          </a:prstGeom>
        </p:spPr>
        <p:txBody>
          <a:bodyPr vert="horz" wrap="square" lIns="0" tIns="0" rIns="0" bIns="0"/>
          <a:lstStyle/>
          <a:p>
            <a:pPr algn="l" rtl="0" eaLnBrk="0">
              <a:lnSpc>
                <a:spcPct val="79000"/>
              </a:lnSpc>
            </a:pPr>
            <a:endParaRPr lang="en-US" altLang="en-US" sz="135" dirty="0"/>
          </a:p>
          <a:p>
            <a:pPr marL="12700" eaLnBrk="0">
              <a:lnSpc>
                <a:spcPct val="86000"/>
              </a:lnSpc>
            </a:pPr>
            <a:r>
              <a:rPr lang="en-US" altLang="en-US" sz="1100" b="1" kern="0" spc="-11" dirty="0">
                <a:solidFill>
                  <a:srgbClr val="898989">
                    <a:alpha val="100000"/>
                  </a:srgbClr>
                </a:solidFill>
                <a:latin typeface="Times New Roman" panose="02020603050405020304"/>
                <a:cs typeface="Times New Roman" panose="02020603050405020304"/>
              </a:rPr>
              <a:t>21</a:t>
            </a:r>
            <a:endParaRPr lang="en-US" alt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2.2 </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a:t>
            </a: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IPO</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上市流程</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3" name="LAYOUT HEADER"/>
          <p:cNvSpPr>
            <a:spLocks noChangeArrowheads="1"/>
          </p:cNvSpPr>
          <p:nvPr/>
        </p:nvSpPr>
        <p:spPr bwMode="auto">
          <a:xfrm>
            <a:off x="1544826" y="1347242"/>
            <a:ext cx="2505236" cy="287432"/>
          </a:xfrm>
          <a:prstGeom prst="rect">
            <a:avLst/>
          </a:prstGeom>
          <a:solidFill>
            <a:schemeClr val="accent3">
              <a:lumMod val="60000"/>
              <a:lumOff val="40000"/>
            </a:schemeClr>
          </a:solidFill>
          <a:ln w="6350">
            <a:noFill/>
            <a:bevel/>
          </a:ln>
        </p:spPr>
        <p:txBody>
          <a:bodyPr lIns="45481" tIns="36384" rIns="90964" bIns="36384" anchor="b">
            <a:spAutoFit/>
          </a:bodyPr>
          <a:lstStyle/>
          <a:p>
            <a:pPr marL="342900" indent="-342900" algn="ctr"/>
            <a:r>
              <a:rPr lang="zh-CN" altLang="en-US" sz="1400" b="1" dirty="0">
                <a:solidFill>
                  <a:schemeClr val="accent2">
                    <a:lumMod val="75000"/>
                  </a:schemeClr>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尽职调查目的 </a:t>
            </a:r>
            <a:endParaRPr lang="zh-CN" altLang="en-US" sz="1400" b="1" dirty="0">
              <a:solidFill>
                <a:schemeClr val="accent2">
                  <a:lumMod val="75000"/>
                </a:schemeClr>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p:txBody>
      </p:sp>
      <p:sp>
        <p:nvSpPr>
          <p:cNvPr id="4" name="LAYOUT BODY"/>
          <p:cNvSpPr>
            <a:spLocks noChangeArrowheads="1"/>
          </p:cNvSpPr>
          <p:nvPr/>
        </p:nvSpPr>
        <p:spPr bwMode="auto">
          <a:xfrm>
            <a:off x="1545579" y="1777124"/>
            <a:ext cx="2503823" cy="4510106"/>
          </a:xfrm>
          <a:prstGeom prst="rect">
            <a:avLst/>
          </a:prstGeom>
          <a:noFill/>
          <a:ln w="6350">
            <a:solidFill>
              <a:srgbClr val="14116E"/>
            </a:solidFill>
            <a:miter lim="800000"/>
          </a:ln>
        </p:spPr>
        <p:txBody>
          <a:bodyPr lIns="90964" tIns="36384" rIns="0" bIns="0"/>
          <a:lstStyle/>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改制重组方案设计</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对公司进行整改，厘清上市问题并解决</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挖掘投资亮点和投资故事</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全面财务核查，了解公司情况，起草招股说明书等相关文件</a:t>
            </a:r>
            <a:endParaRPr lang="en-US" altLang="zh-CN"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梳理公司股权、业务等方面的法律合规问题，讨论确定整改方案</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搜集并整理制作申请文件所需资料</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回复中国证监会及其他监管机构的反馈意见</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对公司进行合理估值，向投资者推介股份</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110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完成尽职调查工作底稿</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LAYOUT HEADER"/>
          <p:cNvSpPr>
            <a:spLocks noChangeArrowheads="1"/>
          </p:cNvSpPr>
          <p:nvPr/>
        </p:nvSpPr>
        <p:spPr bwMode="auto">
          <a:xfrm>
            <a:off x="4279143" y="1345752"/>
            <a:ext cx="3363714" cy="288922"/>
          </a:xfrm>
          <a:prstGeom prst="rect">
            <a:avLst/>
          </a:prstGeom>
          <a:solidFill>
            <a:schemeClr val="accent3">
              <a:lumMod val="75000"/>
            </a:schemeClr>
          </a:solidFill>
          <a:ln w="6350">
            <a:noFill/>
            <a:bevel/>
          </a:ln>
        </p:spPr>
        <p:txBody>
          <a:bodyPr wrap="square" lIns="45481" tIns="36384" rIns="90964" bIns="36384" anchor="b">
            <a:spAutoFit/>
          </a:bodyPr>
          <a:lstStyle/>
          <a:p>
            <a:pPr marL="342900" indent="-342900" algn="ctr"/>
            <a:r>
              <a:rPr lang="zh-CN" altLang="en-US" sz="14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尽职调查内容 </a:t>
            </a:r>
            <a:endParaRPr lang="zh-CN" altLang="en-US" sz="14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p:txBody>
      </p:sp>
      <p:sp>
        <p:nvSpPr>
          <p:cNvPr id="6" name="LAYOUT BODY"/>
          <p:cNvSpPr>
            <a:spLocks noChangeArrowheads="1"/>
          </p:cNvSpPr>
          <p:nvPr/>
        </p:nvSpPr>
        <p:spPr bwMode="auto">
          <a:xfrm>
            <a:off x="4279143" y="1782832"/>
            <a:ext cx="3363714" cy="4510106"/>
          </a:xfrm>
          <a:prstGeom prst="rect">
            <a:avLst/>
          </a:prstGeom>
          <a:noFill/>
          <a:ln w="6350">
            <a:solidFill>
              <a:srgbClr val="14116E"/>
            </a:solidFill>
            <a:miter lim="800000"/>
          </a:ln>
        </p:spPr>
        <p:txBody>
          <a:bodyPr lIns="90964" tIns="36384" rIns="0" bIns="0"/>
          <a:lstStyle/>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基本情况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历史沿革、重大股权变动及重组情况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股东情况</a:t>
            </a:r>
            <a:r>
              <a:rPr lang="zh-CN" altLang="en-US" sz="1200" dirty="0">
                <a:solidFill>
                  <a:srgbClr val="FF0000"/>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（股东穿透核查）</a:t>
            </a: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、下属子公司、参股公司情况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员工及社会保障情况</a:t>
            </a:r>
            <a:endParaRPr lang="en-US" altLang="zh-CN"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业务与技术</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行业发展状况及发行人的竞争状况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主营业务，经营模式，相关资产情况等</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核心技术与研发情况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同业竞争与关联交易</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董事、监事、高管、核心技术人员</a:t>
            </a:r>
            <a:endParaRPr lang="en-US" altLang="zh-CN"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法人治理结构</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组织结构和“三会”运作情况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独立董事制度及其执行情况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内部控制情况</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财务与会计</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财务报告、审计报告及相关财务资料</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320675" lvl="2" indent="-171450" algn="just">
              <a:lnSpc>
                <a:spcPct val="98000"/>
              </a:lnSpc>
              <a:spcBef>
                <a:spcPts val="300"/>
              </a:spcBef>
              <a:buClr>
                <a:srgbClr val="C00000"/>
              </a:buClr>
              <a:buSzPct val="92000"/>
              <a:buFont typeface="Wingdings" panose="05000000000000000000" pitchFamily="2" charset="2"/>
              <a:buChar char="n"/>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管理层讨论与分析</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业务发展目标</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风险因素及其他重要事项</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a:p>
            <a:pPr marL="175895" lvl="1" indent="-171450" algn="just">
              <a:lnSpc>
                <a:spcPct val="98000"/>
              </a:lnSpc>
              <a:spcBef>
                <a:spcPts val="300"/>
              </a:spcBef>
              <a:buClr>
                <a:srgbClr val="C00000"/>
              </a:buClr>
              <a:buSzPct val="92000"/>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成长性及自主创新能力</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p:txBody>
      </p:sp>
      <p:sp>
        <p:nvSpPr>
          <p:cNvPr id="8" name="LAYOUT BODY"/>
          <p:cNvSpPr>
            <a:spLocks noChangeArrowheads="1"/>
          </p:cNvSpPr>
          <p:nvPr/>
        </p:nvSpPr>
        <p:spPr bwMode="auto">
          <a:xfrm>
            <a:off x="7813953" y="1782833"/>
            <a:ext cx="2722353" cy="4505104"/>
          </a:xfrm>
          <a:prstGeom prst="rect">
            <a:avLst/>
          </a:prstGeom>
          <a:noFill/>
          <a:ln w="6350">
            <a:solidFill>
              <a:srgbClr val="14116E"/>
            </a:solidFill>
            <a:miter lim="800000"/>
          </a:ln>
        </p:spPr>
        <p:txBody>
          <a:bodyPr lIns="90964" tIns="36384" rIns="0" bIns="0"/>
          <a:lstStyle/>
          <a:p>
            <a:pPr marL="147320" lvl="1" indent="-142875">
              <a:lnSpc>
                <a:spcPct val="110000"/>
              </a:lnSpc>
              <a:spcBef>
                <a:spcPct val="70000"/>
              </a:spcBef>
              <a:buClr>
                <a:srgbClr val="7397BC"/>
              </a:buClr>
              <a:buSzPct val="92000"/>
            </a:pPr>
            <a:endParaRPr lang="zh-CN" altLang="en-US" sz="12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LAYOUT HEADER"/>
          <p:cNvSpPr>
            <a:spLocks noChangeArrowheads="1"/>
          </p:cNvSpPr>
          <p:nvPr/>
        </p:nvSpPr>
        <p:spPr bwMode="auto">
          <a:xfrm>
            <a:off x="7814897" y="1352921"/>
            <a:ext cx="2721409" cy="287432"/>
          </a:xfrm>
          <a:prstGeom prst="rect">
            <a:avLst/>
          </a:prstGeom>
          <a:solidFill>
            <a:schemeClr val="accent3">
              <a:lumMod val="50000"/>
            </a:schemeClr>
          </a:solidFill>
          <a:ln w="6350">
            <a:noFill/>
            <a:bevel/>
          </a:ln>
        </p:spPr>
        <p:txBody>
          <a:bodyPr wrap="square" lIns="45481" tIns="36384" rIns="90964" bIns="36384" anchor="b">
            <a:spAutoFit/>
          </a:bodyPr>
          <a:lstStyle/>
          <a:p>
            <a:pPr marL="342900" indent="-342900" algn="ctr"/>
            <a:r>
              <a:rPr lang="zh-CN" altLang="en-US" sz="14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尽职调查流程 </a:t>
            </a:r>
            <a:endParaRPr lang="zh-CN" altLang="en-US" sz="14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p:txBody>
      </p:sp>
      <p:grpSp>
        <p:nvGrpSpPr>
          <p:cNvPr id="10" name="组合 9"/>
          <p:cNvGrpSpPr/>
          <p:nvPr/>
        </p:nvGrpSpPr>
        <p:grpSpPr>
          <a:xfrm>
            <a:off x="7880917" y="1919661"/>
            <a:ext cx="2556291" cy="4228669"/>
            <a:chOff x="6780186" y="1734471"/>
            <a:chExt cx="2642865" cy="4250592"/>
          </a:xfrm>
        </p:grpSpPr>
        <p:grpSp>
          <p:nvGrpSpPr>
            <p:cNvPr id="11" name="组合 1"/>
            <p:cNvGrpSpPr/>
            <p:nvPr/>
          </p:nvGrpSpPr>
          <p:grpSpPr bwMode="auto">
            <a:xfrm>
              <a:off x="6780186" y="1734471"/>
              <a:ext cx="2642865" cy="4250592"/>
              <a:chOff x="7114291" y="2101850"/>
              <a:chExt cx="2642098" cy="4522788"/>
            </a:xfrm>
          </p:grpSpPr>
          <p:sp>
            <p:nvSpPr>
              <p:cNvPr id="14" name="Rectangle 12"/>
              <p:cNvSpPr>
                <a:spLocks noChangeArrowheads="1"/>
              </p:cNvSpPr>
              <p:nvPr/>
            </p:nvSpPr>
            <p:spPr bwMode="auto">
              <a:xfrm>
                <a:off x="8189913" y="4094164"/>
                <a:ext cx="307688" cy="1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r>
                  <a:rPr lang="zh-CN" altLang="en-US" sz="120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整理</a:t>
                </a:r>
                <a:endParaRPr lang="zh-CN" altLang="en-US" sz="12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Rectangle 14"/>
              <p:cNvSpPr>
                <a:spLocks noChangeArrowheads="1"/>
              </p:cNvSpPr>
              <p:nvPr/>
            </p:nvSpPr>
            <p:spPr bwMode="auto">
              <a:xfrm>
                <a:off x="8788399" y="2101850"/>
                <a:ext cx="967990" cy="777875"/>
              </a:xfrm>
              <a:prstGeom prst="rect">
                <a:avLst/>
              </a:prstGeom>
              <a:solidFill>
                <a:schemeClr val="bg1">
                  <a:lumMod val="95000"/>
                </a:schemeClr>
              </a:solidFill>
              <a:ln w="6350">
                <a:noFill/>
                <a:miter lim="800000"/>
              </a:ln>
            </p:spPr>
            <p:txBody>
              <a:bodyPr lIns="0" tIns="0" rIns="0" bIns="0" anchor="ctr"/>
              <a:lstStyle/>
              <a:p>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发行人各部门、各子公司以及其他需要调查的单位</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Text Box 15"/>
              <p:cNvSpPr>
                <a:spLocks noChangeArrowheads="1"/>
              </p:cNvSpPr>
              <p:nvPr/>
            </p:nvSpPr>
            <p:spPr bwMode="auto">
              <a:xfrm>
                <a:off x="8227564" y="2111271"/>
                <a:ext cx="433388" cy="27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分配</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 Box 16"/>
              <p:cNvSpPr>
                <a:spLocks noChangeArrowheads="1"/>
              </p:cNvSpPr>
              <p:nvPr/>
            </p:nvSpPr>
            <p:spPr bwMode="auto">
              <a:xfrm>
                <a:off x="8296275" y="2603501"/>
                <a:ext cx="433388" cy="19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反馈</a:t>
                </a:r>
                <a:endPar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p:txBody>
          </p:sp>
          <p:sp>
            <p:nvSpPr>
              <p:cNvPr id="18" name="Rectangle 17"/>
              <p:cNvSpPr>
                <a:spLocks noChangeArrowheads="1"/>
              </p:cNvSpPr>
              <p:nvPr/>
            </p:nvSpPr>
            <p:spPr bwMode="auto">
              <a:xfrm>
                <a:off x="7316788" y="4056063"/>
                <a:ext cx="739775" cy="696912"/>
              </a:xfrm>
              <a:prstGeom prst="rect">
                <a:avLst/>
              </a:prstGeom>
              <a:solidFill>
                <a:srgbClr val="14116E"/>
              </a:solidFill>
              <a:ln w="6350">
                <a:solidFill>
                  <a:srgbClr val="14116E"/>
                </a:solidFill>
                <a:miter lim="800000"/>
              </a:ln>
            </p:spPr>
            <p:txBody>
              <a:bodyPr lIns="0" tIns="0" rIns="0" bIns="0" anchor="ctr"/>
              <a:lstStyle/>
              <a:p>
                <a:pPr algn="ctr"/>
                <a: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中介机构提出尽职调查清单</a:t>
                </a:r>
                <a:endParaRPr lang="zh-CN" altLang="en-US" sz="1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Line 18"/>
              <p:cNvSpPr>
                <a:spLocks noChangeShapeType="1"/>
              </p:cNvSpPr>
              <p:nvPr/>
            </p:nvSpPr>
            <p:spPr bwMode="auto">
              <a:xfrm flipH="1" flipV="1">
                <a:off x="7647753" y="2897953"/>
                <a:ext cx="1587" cy="1124771"/>
              </a:xfrm>
              <a:prstGeom prst="line">
                <a:avLst/>
              </a:prstGeom>
              <a:noFill/>
              <a:ln w="9525">
                <a:solidFill>
                  <a:srgbClr val="969696"/>
                </a:solidFill>
                <a:bevel/>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sz="1200">
                  <a:latin typeface="Times New Roman" panose="02020603050405020304" pitchFamily="18" charset="0"/>
                  <a:cs typeface="Times New Roman" panose="02020603050405020304" pitchFamily="18" charset="0"/>
                </a:endParaRPr>
              </a:p>
            </p:txBody>
          </p:sp>
          <p:sp>
            <p:nvSpPr>
              <p:cNvPr id="20" name="Line 19"/>
              <p:cNvSpPr>
                <a:spLocks noChangeShapeType="1"/>
              </p:cNvSpPr>
              <p:nvPr/>
            </p:nvSpPr>
            <p:spPr bwMode="auto">
              <a:xfrm>
                <a:off x="7753350" y="2913063"/>
                <a:ext cx="0" cy="1119187"/>
              </a:xfrm>
              <a:prstGeom prst="line">
                <a:avLst/>
              </a:prstGeom>
              <a:noFill/>
              <a:ln w="9525">
                <a:solidFill>
                  <a:srgbClr val="969696"/>
                </a:solidFill>
                <a:bevel/>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sz="1200">
                  <a:latin typeface="Times New Roman" panose="02020603050405020304" pitchFamily="18" charset="0"/>
                  <a:cs typeface="Times New Roman" panose="02020603050405020304" pitchFamily="18" charset="0"/>
                </a:endParaRPr>
              </a:p>
            </p:txBody>
          </p:sp>
          <p:sp>
            <p:nvSpPr>
              <p:cNvPr id="21" name="Text Box 20"/>
              <p:cNvSpPr>
                <a:spLocks noChangeArrowheads="1"/>
              </p:cNvSpPr>
              <p:nvPr/>
            </p:nvSpPr>
            <p:spPr bwMode="auto">
              <a:xfrm>
                <a:off x="7510463" y="3167063"/>
                <a:ext cx="1047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r>
                  <a:rPr lang="zh-CN" altLang="en-US" sz="120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提交</a:t>
                </a:r>
                <a:endParaRPr lang="zh-CN" altLang="en-US" sz="12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Text Box 21"/>
              <p:cNvSpPr>
                <a:spLocks noChangeArrowheads="1"/>
              </p:cNvSpPr>
              <p:nvPr/>
            </p:nvSpPr>
            <p:spPr bwMode="auto">
              <a:xfrm>
                <a:off x="7775575" y="3236913"/>
                <a:ext cx="104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反馈</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Rectangle 22"/>
              <p:cNvSpPr>
                <a:spLocks noChangeArrowheads="1"/>
              </p:cNvSpPr>
              <p:nvPr/>
            </p:nvSpPr>
            <p:spPr bwMode="auto">
              <a:xfrm>
                <a:off x="7502757" y="5779268"/>
                <a:ext cx="333375" cy="695325"/>
              </a:xfrm>
              <a:prstGeom prst="rect">
                <a:avLst/>
              </a:prstGeom>
              <a:solidFill>
                <a:schemeClr val="accent5">
                  <a:lumMod val="20000"/>
                  <a:lumOff val="80000"/>
                </a:schemeClr>
              </a:solidFill>
              <a:ln w="6350">
                <a:solidFill>
                  <a:srgbClr val="9579A1"/>
                </a:solidFill>
                <a:miter lim="800000"/>
              </a:ln>
            </p:spPr>
            <p:txBody>
              <a:bodyPr lIns="0" tIns="0" rIns="0" bIns="0" anchor="ctr"/>
              <a:lstStyle/>
              <a:p>
                <a:pPr algn="ct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会计师</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Rectangle 23"/>
              <p:cNvSpPr>
                <a:spLocks noChangeArrowheads="1"/>
              </p:cNvSpPr>
              <p:nvPr/>
            </p:nvSpPr>
            <p:spPr bwMode="auto">
              <a:xfrm>
                <a:off x="8766175" y="4059238"/>
                <a:ext cx="742950" cy="693737"/>
              </a:xfrm>
              <a:prstGeom prst="rect">
                <a:avLst/>
              </a:prstGeom>
              <a:solidFill>
                <a:srgbClr val="14116E"/>
              </a:solidFill>
              <a:ln w="6350">
                <a:solidFill>
                  <a:srgbClr val="14116E"/>
                </a:solidFill>
                <a:miter lim="800000"/>
              </a:ln>
            </p:spPr>
            <p:txBody>
              <a:bodyPr lIns="0" tIns="0" rIns="0" bIns="0" anchor="ctr"/>
              <a:lstStyle/>
              <a:p>
                <a:pPr algn="ctr"/>
                <a: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中介机构</a:t>
                </a:r>
                <a:b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br>
                <a: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整理资料、</a:t>
                </a:r>
                <a:b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br>
                <a: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再次调查</a:t>
                </a:r>
                <a:endParaRPr lang="zh-CN" altLang="en-US" sz="1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Line 25"/>
              <p:cNvSpPr>
                <a:spLocks noChangeShapeType="1"/>
              </p:cNvSpPr>
              <p:nvPr/>
            </p:nvSpPr>
            <p:spPr bwMode="auto">
              <a:xfrm flipH="1" flipV="1">
                <a:off x="7966075" y="2865438"/>
                <a:ext cx="1166813" cy="1166812"/>
              </a:xfrm>
              <a:prstGeom prst="line">
                <a:avLst/>
              </a:prstGeom>
              <a:noFill/>
              <a:ln w="9525">
                <a:solidFill>
                  <a:srgbClr val="969696"/>
                </a:solidFill>
                <a:bevel/>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sz="1200">
                  <a:latin typeface="Times New Roman" panose="02020603050405020304" pitchFamily="18" charset="0"/>
                  <a:cs typeface="Times New Roman" panose="02020603050405020304" pitchFamily="18" charset="0"/>
                </a:endParaRPr>
              </a:p>
            </p:txBody>
          </p:sp>
          <p:sp>
            <p:nvSpPr>
              <p:cNvPr id="58" name="Text Box 26"/>
              <p:cNvSpPr>
                <a:spLocks noChangeArrowheads="1"/>
              </p:cNvSpPr>
              <p:nvPr/>
            </p:nvSpPr>
            <p:spPr bwMode="auto">
              <a:xfrm rot="2681115">
                <a:off x="8329940" y="3292155"/>
                <a:ext cx="8548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再次调查</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9" name="Text Box 27"/>
              <p:cNvSpPr>
                <a:spLocks noChangeArrowheads="1"/>
              </p:cNvSpPr>
              <p:nvPr/>
            </p:nvSpPr>
            <p:spPr bwMode="auto">
              <a:xfrm>
                <a:off x="9239250" y="4827588"/>
                <a:ext cx="1063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r>
                  <a:rPr lang="zh-CN" altLang="en-US" sz="120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整理的尽职调查资料</a:t>
                </a:r>
                <a:endParaRPr lang="zh-CN" altLang="en-US" sz="12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0" name="Rectangle 28"/>
              <p:cNvSpPr>
                <a:spLocks noChangeArrowheads="1"/>
              </p:cNvSpPr>
              <p:nvPr/>
            </p:nvSpPr>
            <p:spPr bwMode="auto">
              <a:xfrm>
                <a:off x="7114291" y="5779268"/>
                <a:ext cx="333375" cy="695325"/>
              </a:xfrm>
              <a:prstGeom prst="rect">
                <a:avLst/>
              </a:prstGeom>
              <a:solidFill>
                <a:srgbClr val="14116E"/>
              </a:solidFill>
              <a:ln w="6350">
                <a:noFill/>
                <a:miter lim="800000"/>
              </a:ln>
            </p:spPr>
            <p:txBody>
              <a:bodyPr lIns="0" tIns="0" rIns="0" bIns="0" anchor="ctr"/>
              <a:lstStyle/>
              <a:p>
                <a:pPr algn="ctr"/>
                <a:r>
                  <a:rPr lang="zh-CN" altLang="en-US" sz="1200"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保荐机构</a:t>
                </a:r>
                <a:endParaRPr lang="zh-CN" altLang="en-US" sz="1200" dirty="0">
                  <a:solidFill>
                    <a:schemeClr val="bg1"/>
                  </a:solidFill>
                  <a:latin typeface="Times New Roman" panose="02020603050405020304" pitchFamily="18" charset="0"/>
                  <a:ea typeface="楷体" panose="02010609060101010101" charset="-122"/>
                  <a:cs typeface="Times New Roman" panose="02020603050405020304" pitchFamily="18" charset="0"/>
                  <a:sym typeface="楷体" panose="02010609060101010101" charset="-122"/>
                </a:endParaRPr>
              </a:p>
            </p:txBody>
          </p:sp>
          <p:sp>
            <p:nvSpPr>
              <p:cNvPr id="61" name="Text Box 29"/>
              <p:cNvSpPr>
                <a:spLocks noChangeArrowheads="1"/>
              </p:cNvSpPr>
              <p:nvPr/>
            </p:nvSpPr>
            <p:spPr bwMode="auto">
              <a:xfrm>
                <a:off x="7719137" y="4951451"/>
                <a:ext cx="1112837" cy="18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需求及反馈意见</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2" name="Line 30"/>
              <p:cNvSpPr>
                <a:spLocks noChangeShapeType="1"/>
              </p:cNvSpPr>
              <p:nvPr/>
            </p:nvSpPr>
            <p:spPr bwMode="auto">
              <a:xfrm>
                <a:off x="8062913" y="2376488"/>
                <a:ext cx="712787" cy="1587"/>
              </a:xfrm>
              <a:prstGeom prst="line">
                <a:avLst/>
              </a:prstGeom>
              <a:noFill/>
              <a:ln w="9525">
                <a:solidFill>
                  <a:srgbClr val="969696"/>
                </a:solidFill>
                <a:bevel/>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sz="1200">
                  <a:latin typeface="Times New Roman" panose="02020603050405020304" pitchFamily="18" charset="0"/>
                  <a:cs typeface="Times New Roman" panose="02020603050405020304" pitchFamily="18" charset="0"/>
                </a:endParaRPr>
              </a:p>
            </p:txBody>
          </p:sp>
          <p:sp>
            <p:nvSpPr>
              <p:cNvPr id="63" name="Line 31"/>
              <p:cNvSpPr>
                <a:spLocks noChangeShapeType="1"/>
              </p:cNvSpPr>
              <p:nvPr/>
            </p:nvSpPr>
            <p:spPr bwMode="auto">
              <a:xfrm>
                <a:off x="8062913" y="2592388"/>
                <a:ext cx="712787" cy="1587"/>
              </a:xfrm>
              <a:prstGeom prst="line">
                <a:avLst/>
              </a:prstGeom>
              <a:noFill/>
              <a:ln w="9525">
                <a:solidFill>
                  <a:srgbClr val="969696"/>
                </a:solidFill>
                <a:bevel/>
                <a:headEnd type="triangle" w="med" len="med"/>
              </a:ln>
              <a:extLst>
                <a:ext uri="{909E8E84-426E-40DD-AFC4-6F175D3DCCD1}">
                  <a14:hiddenFill xmlns:a14="http://schemas.microsoft.com/office/drawing/2010/main">
                    <a:noFill/>
                  </a14:hiddenFill>
                </a:ext>
              </a:extLst>
            </p:spPr>
            <p:txBody>
              <a:bodyPr lIns="0" tIns="0" rIns="0" bIns="0"/>
              <a:lstStyle/>
              <a:p>
                <a:endParaRPr lang="zh-CN" altLang="en-US" sz="1200">
                  <a:latin typeface="Times New Roman" panose="02020603050405020304" pitchFamily="18" charset="0"/>
                  <a:cs typeface="Times New Roman" panose="02020603050405020304" pitchFamily="18" charset="0"/>
                </a:endParaRPr>
              </a:p>
            </p:txBody>
          </p:sp>
          <p:sp>
            <p:nvSpPr>
              <p:cNvPr id="384" name="AutoShape 32"/>
              <p:cNvSpPr>
                <a:spLocks noChangeArrowheads="1"/>
              </p:cNvSpPr>
              <p:nvPr/>
            </p:nvSpPr>
            <p:spPr bwMode="auto">
              <a:xfrm>
                <a:off x="8096250" y="4216400"/>
                <a:ext cx="633413" cy="463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2938" y="0"/>
                    </a:moveTo>
                    <a:lnTo>
                      <a:pt x="12938" y="5400"/>
                    </a:lnTo>
                    <a:lnTo>
                      <a:pt x="3375" y="5400"/>
                    </a:lnTo>
                    <a:lnTo>
                      <a:pt x="3375" y="16200"/>
                    </a:lnTo>
                    <a:lnTo>
                      <a:pt x="12938" y="16200"/>
                    </a:lnTo>
                    <a:lnTo>
                      <a:pt x="12938" y="21600"/>
                    </a:lnTo>
                    <a:lnTo>
                      <a:pt x="21600" y="10800"/>
                    </a:lnTo>
                    <a:lnTo>
                      <a:pt x="12938"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9050">
                <a:noFill/>
                <a:miter lim="800000"/>
              </a:ln>
            </p:spPr>
            <p:txBody>
              <a:bodyPr wrap="none" lIns="0" tIns="0" rIns="0" bIns="0" anchor="ctr"/>
              <a:lstStyle/>
              <a:p>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385" name="Line 35"/>
              <p:cNvSpPr>
                <a:spLocks noChangeShapeType="1"/>
              </p:cNvSpPr>
              <p:nvPr/>
            </p:nvSpPr>
            <p:spPr bwMode="auto">
              <a:xfrm flipV="1">
                <a:off x="7662863" y="4778375"/>
                <a:ext cx="1587" cy="982663"/>
              </a:xfrm>
              <a:prstGeom prst="line">
                <a:avLst/>
              </a:prstGeom>
              <a:noFill/>
              <a:ln w="9525">
                <a:solidFill>
                  <a:srgbClr val="969696"/>
                </a:solidFill>
                <a:bevel/>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sz="1200">
                  <a:latin typeface="Times New Roman" panose="02020603050405020304" pitchFamily="18" charset="0"/>
                  <a:cs typeface="Times New Roman" panose="02020603050405020304" pitchFamily="18" charset="0"/>
                </a:endParaRPr>
              </a:p>
            </p:txBody>
          </p:sp>
          <p:cxnSp>
            <p:nvCxnSpPr>
              <p:cNvPr id="386" name="AutoShape 37"/>
              <p:cNvCxnSpPr>
                <a:cxnSpLocks noChangeShapeType="1"/>
              </p:cNvCxnSpPr>
              <p:nvPr/>
            </p:nvCxnSpPr>
            <p:spPr bwMode="auto">
              <a:xfrm rot="-5400000">
                <a:off x="7215982" y="5304631"/>
                <a:ext cx="547688" cy="365125"/>
              </a:xfrm>
              <a:prstGeom prst="bentConnector2">
                <a:avLst/>
              </a:prstGeom>
              <a:noFill/>
              <a:ln w="9525">
                <a:solidFill>
                  <a:srgbClr val="969696"/>
                </a:solidFill>
                <a:miter lim="800000"/>
              </a:ln>
              <a:extLst>
                <a:ext uri="{909E8E84-426E-40DD-AFC4-6F175D3DCCD1}">
                  <a14:hiddenFill xmlns:a14="http://schemas.microsoft.com/office/drawing/2010/main">
                    <a:noFill/>
                  </a14:hiddenFill>
                </a:ext>
              </a:extLst>
            </p:spPr>
          </p:cxnSp>
          <p:cxnSp>
            <p:nvCxnSpPr>
              <p:cNvPr id="387" name="AutoShape 38"/>
              <p:cNvCxnSpPr>
                <a:cxnSpLocks noChangeShapeType="1"/>
                <a:endCxn id="385" idx="1"/>
              </p:cNvCxnSpPr>
              <p:nvPr/>
            </p:nvCxnSpPr>
            <p:spPr bwMode="auto">
              <a:xfrm rot="16200000" flipV="1">
                <a:off x="7306470" y="5136355"/>
                <a:ext cx="1054101" cy="338141"/>
              </a:xfrm>
              <a:prstGeom prst="bentConnector3">
                <a:avLst>
                  <a:gd name="adj1" fmla="val 58653"/>
                </a:avLst>
              </a:prstGeom>
              <a:noFill/>
              <a:ln w="9525">
                <a:solidFill>
                  <a:srgbClr val="969696"/>
                </a:solidFill>
                <a:miter lim="800000"/>
              </a:ln>
              <a:extLst>
                <a:ext uri="{909E8E84-426E-40DD-AFC4-6F175D3DCCD1}">
                  <a14:hiddenFill xmlns:a14="http://schemas.microsoft.com/office/drawing/2010/main">
                    <a:noFill/>
                  </a14:hiddenFill>
                </a:ext>
              </a:extLst>
            </p:spPr>
          </p:cxnSp>
          <p:sp>
            <p:nvSpPr>
              <p:cNvPr id="388" name="Rectangle 39"/>
              <p:cNvSpPr>
                <a:spLocks noChangeArrowheads="1"/>
              </p:cNvSpPr>
              <p:nvPr/>
            </p:nvSpPr>
            <p:spPr bwMode="auto">
              <a:xfrm>
                <a:off x="7891223" y="5779268"/>
                <a:ext cx="330200" cy="695325"/>
              </a:xfrm>
              <a:prstGeom prst="rect">
                <a:avLst/>
              </a:prstGeom>
              <a:solidFill>
                <a:schemeClr val="accent5">
                  <a:lumMod val="20000"/>
                  <a:lumOff val="80000"/>
                </a:schemeClr>
              </a:solidFill>
              <a:ln w="6350">
                <a:solidFill>
                  <a:srgbClr val="9579A1"/>
                </a:solidFill>
                <a:miter lim="800000"/>
              </a:ln>
            </p:spPr>
            <p:txBody>
              <a:bodyPr lIns="0" tIns="0" rIns="0" bIns="0" anchor="ctr"/>
              <a:lstStyle/>
              <a:p>
                <a:pPr algn="ct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律师</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89" name="AutoShape 40"/>
              <p:cNvCxnSpPr>
                <a:cxnSpLocks noChangeShapeType="1"/>
              </p:cNvCxnSpPr>
              <p:nvPr/>
            </p:nvCxnSpPr>
            <p:spPr bwMode="auto">
              <a:xfrm rot="5400000">
                <a:off x="7549357" y="4898231"/>
                <a:ext cx="1693862" cy="1470025"/>
              </a:xfrm>
              <a:prstGeom prst="bentConnector3">
                <a:avLst>
                  <a:gd name="adj1" fmla="val 113291"/>
                </a:avLst>
              </a:prstGeom>
              <a:noFill/>
              <a:ln w="9525">
                <a:solidFill>
                  <a:srgbClr val="969696"/>
                </a:solidFill>
                <a:miter lim="800000"/>
                <a:tailEnd type="triangle" w="med" len="med"/>
              </a:ln>
              <a:extLst>
                <a:ext uri="{909E8E84-426E-40DD-AFC4-6F175D3DCCD1}">
                  <a14:hiddenFill xmlns:a14="http://schemas.microsoft.com/office/drawing/2010/main">
                    <a:noFill/>
                  </a14:hiddenFill>
                </a:ext>
              </a:extLst>
            </p:spPr>
          </p:cxnSp>
          <p:cxnSp>
            <p:nvCxnSpPr>
              <p:cNvPr id="390" name="AutoShape 41"/>
              <p:cNvCxnSpPr>
                <a:cxnSpLocks noChangeShapeType="1"/>
              </p:cNvCxnSpPr>
              <p:nvPr/>
            </p:nvCxnSpPr>
            <p:spPr bwMode="auto">
              <a:xfrm rot="16200000" flipH="1">
                <a:off x="7659688" y="6086475"/>
                <a:ext cx="1587" cy="785813"/>
              </a:xfrm>
              <a:prstGeom prst="bentConnector3">
                <a:avLst>
                  <a:gd name="adj1" fmla="val 14400005"/>
                </a:avLst>
              </a:prstGeom>
              <a:noFill/>
              <a:ln w="9525">
                <a:solidFill>
                  <a:srgbClr val="969696"/>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91" name="AutoShape 42"/>
              <p:cNvSpPr>
                <a:spLocks noChangeArrowheads="1"/>
              </p:cNvSpPr>
              <p:nvPr/>
            </p:nvSpPr>
            <p:spPr bwMode="auto">
              <a:xfrm rot="5400000">
                <a:off x="8206581" y="5604669"/>
                <a:ext cx="1868488" cy="171450"/>
              </a:xfrm>
              <a:custGeom>
                <a:avLst/>
                <a:gdLst>
                  <a:gd name="T0" fmla="*/ 2147483647 w 21600"/>
                  <a:gd name="T1" fmla="*/ 0 h 21600"/>
                  <a:gd name="T2" fmla="*/ 0 w 21600"/>
                  <a:gd name="T3" fmla="*/ 0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9050">
                <a:noFill/>
                <a:miter lim="800000"/>
              </a:ln>
            </p:spPr>
            <p:txBody>
              <a:bodyPr rot="10800000" wrap="none" lIns="0" tIns="0" rIns="0" bIns="0" anchor="ctr"/>
              <a:lstStyle/>
              <a:p>
                <a:endParaRPr lang="zh-CN" altLang="en-US" sz="1200">
                  <a:latin typeface="Times New Roman" panose="02020603050405020304" pitchFamily="18" charset="0"/>
                  <a:cs typeface="Times New Roman" panose="02020603050405020304" pitchFamily="18" charset="0"/>
                </a:endParaRPr>
              </a:p>
            </p:txBody>
          </p:sp>
          <p:sp>
            <p:nvSpPr>
              <p:cNvPr id="392" name="Rectangle 13"/>
              <p:cNvSpPr>
                <a:spLocks noChangeArrowheads="1"/>
              </p:cNvSpPr>
              <p:nvPr/>
            </p:nvSpPr>
            <p:spPr bwMode="auto">
              <a:xfrm>
                <a:off x="7316788" y="2101850"/>
                <a:ext cx="739775" cy="777875"/>
              </a:xfrm>
              <a:prstGeom prst="rect">
                <a:avLst/>
              </a:prstGeom>
              <a:solidFill>
                <a:schemeClr val="bg1">
                  <a:lumMod val="95000"/>
                </a:schemeClr>
              </a:solidFill>
              <a:ln w="6350">
                <a:noFill/>
                <a:miter lim="800000"/>
              </a:ln>
            </p:spPr>
            <p:txBody>
              <a:bodyPr lIns="0" tIns="0" rIns="0" bIns="0" anchor="ctr"/>
              <a:lstStyle/>
              <a:p>
                <a:pPr algn="ct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发行人</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2" name="Rectangle 39"/>
            <p:cNvSpPr>
              <a:spLocks noChangeArrowheads="1"/>
            </p:cNvSpPr>
            <p:nvPr/>
          </p:nvSpPr>
          <p:spPr bwMode="auto">
            <a:xfrm>
              <a:off x="7942746" y="5190570"/>
              <a:ext cx="330296" cy="653478"/>
            </a:xfrm>
            <a:prstGeom prst="rect">
              <a:avLst/>
            </a:prstGeom>
            <a:solidFill>
              <a:schemeClr val="accent5">
                <a:lumMod val="20000"/>
                <a:lumOff val="80000"/>
              </a:schemeClr>
            </a:solidFill>
            <a:ln w="6350">
              <a:solidFill>
                <a:srgbClr val="9579A1"/>
              </a:solidFill>
              <a:miter lim="800000"/>
            </a:ln>
          </p:spPr>
          <p:txBody>
            <a:bodyPr lIns="0" tIns="0" rIns="0" bIns="0" anchor="ctr"/>
            <a:lstStyle/>
            <a:p>
              <a:pPr algn="ct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其他</a:t>
              </a:r>
              <a:b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br>
              <a:r>
                <a:rPr lang="zh-CN" altLang="en-US" sz="1200" dirty="0">
                  <a:latin typeface="Times New Roman" panose="02020603050405020304" pitchFamily="18" charset="0"/>
                  <a:ea typeface="楷体" panose="02010609060101010101" charset="-122"/>
                  <a:cs typeface="Times New Roman" panose="02020603050405020304" pitchFamily="18" charset="0"/>
                  <a:sym typeface="楷体" panose="02010609060101010101" charset="-122"/>
                </a:rPr>
                <a:t>机构</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3" name="AutoShape 38"/>
            <p:cNvCxnSpPr>
              <a:cxnSpLocks noChangeShapeType="1"/>
              <a:stCxn id="12" idx="0"/>
              <a:endCxn id="385" idx="1"/>
            </p:cNvCxnSpPr>
            <p:nvPr/>
          </p:nvCxnSpPr>
          <p:spPr bwMode="auto">
            <a:xfrm rot="16200000" flipV="1">
              <a:off x="7248871" y="4331547"/>
              <a:ext cx="940656" cy="777390"/>
            </a:xfrm>
            <a:prstGeom prst="bentConnector3">
              <a:avLst>
                <a:gd name="adj1" fmla="val 56419"/>
              </a:avLst>
            </a:prstGeom>
            <a:noFill/>
            <a:ln w="9525">
              <a:solidFill>
                <a:srgbClr val="969696"/>
              </a:solidFill>
              <a:miter lim="800000"/>
            </a:ln>
            <a:extLst>
              <a:ext uri="{909E8E84-426E-40DD-AFC4-6F175D3DCCD1}">
                <a14:hiddenFill xmlns:a14="http://schemas.microsoft.com/office/drawing/2010/main">
                  <a:noFill/>
                </a14:hiddenFill>
              </a:ext>
            </a:extLst>
          </p:spPr>
        </p:cxnSp>
      </p:grpSp>
      <p:cxnSp>
        <p:nvCxnSpPr>
          <p:cNvPr id="393" name="直接箭头连接符 392"/>
          <p:cNvCxnSpPr>
            <a:endCxn id="12" idx="2"/>
          </p:cNvCxnSpPr>
          <p:nvPr/>
        </p:nvCxnSpPr>
        <p:spPr>
          <a:xfrm flipH="1" flipV="1">
            <a:off x="9165132" y="6008043"/>
            <a:ext cx="1" cy="218129"/>
          </a:xfrm>
          <a:prstGeom prst="straightConnector1">
            <a:avLst/>
          </a:prstGeom>
          <a:ln w="9525">
            <a:solidFill>
              <a:srgbClr val="969696"/>
            </a:solidFill>
            <a:tailEnd type="triangle"/>
          </a:ln>
        </p:spPr>
        <p:style>
          <a:lnRef idx="1">
            <a:schemeClr val="accent3"/>
          </a:lnRef>
          <a:fillRef idx="0">
            <a:schemeClr val="accent3"/>
          </a:fillRef>
          <a:effectRef idx="0">
            <a:schemeClr val="accent3"/>
          </a:effectRef>
          <a:fontRef idx="minor">
            <a:schemeClr val="tx1"/>
          </a:fontRef>
        </p:style>
      </p:cxnSp>
      <p:sp>
        <p:nvSpPr>
          <p:cNvPr id="394" name="文本框 393"/>
          <p:cNvSpPr txBox="1"/>
          <p:nvPr/>
        </p:nvSpPr>
        <p:spPr>
          <a:xfrm>
            <a:off x="4366932" y="876233"/>
            <a:ext cx="3196885" cy="338546"/>
          </a:xfrm>
          <a:prstGeom prst="rect">
            <a:avLst/>
          </a:prstGeom>
          <a:solidFill>
            <a:srgbClr val="CC0000"/>
          </a:solidFill>
        </p:spPr>
        <p:txBody>
          <a:bodyPr wrap="square" lIns="91431" tIns="45716" rIns="91431" bIns="45716" rtlCol="0">
            <a:spAutoFit/>
          </a:bodyPr>
          <a:lstStyle/>
          <a:p>
            <a:pPr algn="ctr"/>
            <a:r>
              <a:rPr lang="zh-CN" altLang="en-US" sz="1600" b="1" dirty="0">
                <a:solidFill>
                  <a:schemeClr val="bg1"/>
                </a:solidFill>
                <a:latin typeface="Times New Roman" panose="02020603050405020304" pitchFamily="18" charset="0"/>
                <a:ea typeface="楷体" panose="02010609060101010101" charset="-122"/>
                <a:cs typeface="Times New Roman" panose="02020603050405020304" pitchFamily="18" charset="0"/>
              </a:rPr>
              <a:t>上市准备阶段之尽职调查工作</a:t>
            </a:r>
            <a:endParaRPr lang="zh-CN" altLang="en-US" sz="1600" b="1" dirty="0">
              <a:solidFill>
                <a:schemeClr val="bg1"/>
              </a:solidFill>
              <a:latin typeface="Times New Roman" panose="02020603050405020304" pitchFamily="18" charset="0"/>
              <a:ea typeface="楷体" panose="02010609060101010101" charset="-122"/>
              <a:cs typeface="Times New Roman" panose="02020603050405020304" pitchFamily="18" charset="0"/>
            </a:endParaRPr>
          </a:p>
        </p:txBody>
      </p:sp>
      <p:sp>
        <p:nvSpPr>
          <p:cNvPr id="395" name="textbox 50"/>
          <p:cNvSpPr/>
          <p:nvPr/>
        </p:nvSpPr>
        <p:spPr>
          <a:xfrm>
            <a:off x="11735215" y="6520406"/>
            <a:ext cx="158751" cy="168911"/>
          </a:xfrm>
          <a:prstGeom prst="rect">
            <a:avLst/>
          </a:prstGeom>
        </p:spPr>
        <p:txBody>
          <a:bodyPr vert="horz" wrap="square" lIns="0" tIns="0" rIns="0" bIns="0"/>
          <a:lstStyle/>
          <a:p>
            <a:pPr algn="l" rtl="0" eaLnBrk="0">
              <a:lnSpc>
                <a:spcPct val="79000"/>
              </a:lnSpc>
            </a:pPr>
            <a:endParaRPr lang="en-US" altLang="en-US" sz="135" dirty="0"/>
          </a:p>
          <a:p>
            <a:pPr marL="12700" eaLnBrk="0">
              <a:lnSpc>
                <a:spcPct val="86000"/>
              </a:lnSpc>
            </a:pPr>
            <a:r>
              <a:rPr lang="en-US" altLang="en-US" sz="1100" b="1" kern="0" spc="-11" dirty="0">
                <a:solidFill>
                  <a:srgbClr val="898989">
                    <a:alpha val="100000"/>
                  </a:srgbClr>
                </a:solidFill>
                <a:latin typeface="Times New Roman" panose="02020603050405020304"/>
                <a:cs typeface="Times New Roman" panose="02020603050405020304"/>
              </a:rPr>
              <a:t>22</a:t>
            </a:r>
            <a:endParaRPr lang="en-US" altLang="en-US"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2.2 </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a:t>
            </a: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IPO</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上市流程</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7" name="Rounded Rectangle 26"/>
          <p:cNvSpPr/>
          <p:nvPr/>
        </p:nvSpPr>
        <p:spPr>
          <a:xfrm>
            <a:off x="9060081" y="1880021"/>
            <a:ext cx="1620000" cy="2160000"/>
          </a:xfrm>
          <a:prstGeom prst="roundRect">
            <a:avLst>
              <a:gd name="adj" fmla="val 915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华文楷体" panose="02010600040101010101" charset="-122"/>
              <a:ea typeface="华文楷体" panose="02010600040101010101" charset="-122"/>
            </a:endParaRPr>
          </a:p>
        </p:txBody>
      </p:sp>
      <p:sp>
        <p:nvSpPr>
          <p:cNvPr id="23" name="矩形 22"/>
          <p:cNvSpPr/>
          <p:nvPr/>
        </p:nvSpPr>
        <p:spPr>
          <a:xfrm>
            <a:off x="1702607" y="5448916"/>
            <a:ext cx="8991931" cy="864000"/>
          </a:xfrm>
          <a:prstGeom prst="rect">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楷体" panose="02010600040101010101" charset="-122"/>
              <a:ea typeface="华文楷体" panose="02010600040101010101" charset="-122"/>
            </a:endParaRPr>
          </a:p>
        </p:txBody>
      </p:sp>
      <p:sp>
        <p:nvSpPr>
          <p:cNvPr id="24" name="Rounded Rectangle 26"/>
          <p:cNvSpPr/>
          <p:nvPr/>
        </p:nvSpPr>
        <p:spPr>
          <a:xfrm>
            <a:off x="2546646" y="1859631"/>
            <a:ext cx="3116856" cy="1458756"/>
          </a:xfrm>
          <a:prstGeom prst="roundRect">
            <a:avLst>
              <a:gd name="adj" fmla="val 915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华文楷体" panose="02010600040101010101" charset="-122"/>
              <a:ea typeface="华文楷体" panose="02010600040101010101" charset="-122"/>
            </a:endParaRPr>
          </a:p>
        </p:txBody>
      </p:sp>
      <p:sp>
        <p:nvSpPr>
          <p:cNvPr id="25" name="object 18"/>
          <p:cNvSpPr/>
          <p:nvPr/>
        </p:nvSpPr>
        <p:spPr>
          <a:xfrm>
            <a:off x="6381031" y="1880021"/>
            <a:ext cx="1620000" cy="2160000"/>
          </a:xfrm>
          <a:custGeom>
            <a:avLst/>
            <a:gdLst/>
            <a:ahLst/>
            <a:cxnLst/>
            <a:rect l="l" t="t" r="r" b="b"/>
            <a:pathLst>
              <a:path w="1595754" h="2022475">
                <a:moveTo>
                  <a:pt x="0" y="2022348"/>
                </a:moveTo>
                <a:lnTo>
                  <a:pt x="1595627" y="2022348"/>
                </a:lnTo>
                <a:lnTo>
                  <a:pt x="1595627" y="0"/>
                </a:lnTo>
                <a:lnTo>
                  <a:pt x="0" y="0"/>
                </a:lnTo>
                <a:lnTo>
                  <a:pt x="0" y="2022348"/>
                </a:lnTo>
                <a:close/>
              </a:path>
            </a:pathLst>
          </a:custGeom>
          <a:solidFill>
            <a:schemeClr val="accent3">
              <a:lumMod val="20000"/>
              <a:lumOff val="80000"/>
            </a:schemeClr>
          </a:solidFill>
        </p:spPr>
        <p:txBody>
          <a:bodyPr wrap="square" lIns="0" tIns="0" rIns="0" bIns="0" rtlCol="0"/>
          <a:lstStyle/>
          <a:p>
            <a:pPr>
              <a:spcBef>
                <a:spcPts val="300"/>
              </a:spcBef>
              <a:spcAft>
                <a:spcPts val="300"/>
              </a:spcAft>
            </a:pPr>
            <a:endParaRPr>
              <a:latin typeface="华文楷体" panose="02010600040101010101" charset="-122"/>
              <a:ea typeface="华文楷体" panose="02010600040101010101" charset="-122"/>
            </a:endParaRPr>
          </a:p>
        </p:txBody>
      </p:sp>
      <p:sp>
        <p:nvSpPr>
          <p:cNvPr id="26" name="object 10"/>
          <p:cNvSpPr txBox="1"/>
          <p:nvPr/>
        </p:nvSpPr>
        <p:spPr>
          <a:xfrm>
            <a:off x="1702939" y="1496937"/>
            <a:ext cx="3960563" cy="236601"/>
          </a:xfrm>
          <a:prstGeom prst="rect">
            <a:avLst/>
          </a:prstGeom>
          <a:solidFill>
            <a:schemeClr val="accent3">
              <a:lumMod val="60000"/>
              <a:lumOff val="40000"/>
            </a:schemeClr>
          </a:solidFill>
        </p:spPr>
        <p:txBody>
          <a:bodyPr vert="horz" wrap="square" lIns="0" tIns="20953" rIns="0" bIns="0" rtlCol="0">
            <a:spAutoFit/>
          </a:bodyPr>
          <a:lstStyle/>
          <a:p>
            <a:pPr algn="ctr">
              <a:spcBef>
                <a:spcPts val="300"/>
              </a:spcBef>
              <a:spcAft>
                <a:spcPts val="300"/>
              </a:spcAft>
            </a:pPr>
            <a:r>
              <a:rPr sz="1400" b="1" spc="-5" dirty="0">
                <a:latin typeface="华文楷体" panose="02010600040101010101" charset="-122"/>
                <a:ea typeface="华文楷体" panose="02010600040101010101" charset="-122"/>
                <a:cs typeface="楷体" panose="02010609060101010101" charset="-122"/>
              </a:rPr>
              <a:t>发行上市辅导对象</a:t>
            </a:r>
            <a:endParaRPr sz="1400" dirty="0">
              <a:latin typeface="华文楷体" panose="02010600040101010101" charset="-122"/>
              <a:ea typeface="华文楷体" panose="02010600040101010101" charset="-122"/>
              <a:cs typeface="楷体" panose="02010609060101010101" charset="-122"/>
            </a:endParaRPr>
          </a:p>
        </p:txBody>
      </p:sp>
      <p:sp>
        <p:nvSpPr>
          <p:cNvPr id="27" name="object 11"/>
          <p:cNvSpPr/>
          <p:nvPr/>
        </p:nvSpPr>
        <p:spPr>
          <a:xfrm>
            <a:off x="1702943" y="1880021"/>
            <a:ext cx="794515" cy="1458755"/>
          </a:xfrm>
          <a:custGeom>
            <a:avLst/>
            <a:gdLst/>
            <a:ahLst/>
            <a:cxnLst/>
            <a:rect l="l" t="t" r="r" b="b"/>
            <a:pathLst>
              <a:path w="687705" h="1149350">
                <a:moveTo>
                  <a:pt x="572769" y="0"/>
                </a:moveTo>
                <a:lnTo>
                  <a:pt x="114553" y="0"/>
                </a:lnTo>
                <a:lnTo>
                  <a:pt x="69962" y="9005"/>
                </a:lnTo>
                <a:lnTo>
                  <a:pt x="33550" y="33559"/>
                </a:lnTo>
                <a:lnTo>
                  <a:pt x="9001" y="69973"/>
                </a:lnTo>
                <a:lnTo>
                  <a:pt x="0" y="114553"/>
                </a:lnTo>
                <a:lnTo>
                  <a:pt x="0" y="1034541"/>
                </a:lnTo>
                <a:lnTo>
                  <a:pt x="9001" y="1079122"/>
                </a:lnTo>
                <a:lnTo>
                  <a:pt x="33550" y="1115536"/>
                </a:lnTo>
                <a:lnTo>
                  <a:pt x="69962" y="1140090"/>
                </a:lnTo>
                <a:lnTo>
                  <a:pt x="114553" y="1149095"/>
                </a:lnTo>
                <a:lnTo>
                  <a:pt x="572769" y="1149095"/>
                </a:lnTo>
                <a:lnTo>
                  <a:pt x="617361" y="1140090"/>
                </a:lnTo>
                <a:lnTo>
                  <a:pt x="653773" y="1115536"/>
                </a:lnTo>
                <a:lnTo>
                  <a:pt x="678322" y="1079122"/>
                </a:lnTo>
                <a:lnTo>
                  <a:pt x="687323" y="1034541"/>
                </a:lnTo>
                <a:lnTo>
                  <a:pt x="687323" y="114553"/>
                </a:lnTo>
                <a:lnTo>
                  <a:pt x="678322" y="69973"/>
                </a:lnTo>
                <a:lnTo>
                  <a:pt x="653773" y="33559"/>
                </a:lnTo>
                <a:lnTo>
                  <a:pt x="617361" y="9005"/>
                </a:lnTo>
                <a:lnTo>
                  <a:pt x="572769" y="0"/>
                </a:lnTo>
                <a:close/>
              </a:path>
            </a:pathLst>
          </a:custGeom>
          <a:solidFill>
            <a:srgbClr val="F1F1F1"/>
          </a:solidFill>
        </p:spPr>
        <p:txBody>
          <a:bodyPr wrap="square" lIns="0" tIns="0" rIns="0" bIns="0" rtlCol="0"/>
          <a:lstStyle/>
          <a:p>
            <a:pPr>
              <a:spcBef>
                <a:spcPts val="300"/>
              </a:spcBef>
              <a:spcAft>
                <a:spcPts val="300"/>
              </a:spcAft>
            </a:pPr>
            <a:endParaRPr>
              <a:latin typeface="华文楷体" panose="02010600040101010101" charset="-122"/>
              <a:ea typeface="华文楷体" panose="02010600040101010101" charset="-122"/>
            </a:endParaRPr>
          </a:p>
        </p:txBody>
      </p:sp>
      <p:sp>
        <p:nvSpPr>
          <p:cNvPr id="28" name="object 12"/>
          <p:cNvSpPr txBox="1"/>
          <p:nvPr/>
        </p:nvSpPr>
        <p:spPr>
          <a:xfrm>
            <a:off x="1763485" y="2310484"/>
            <a:ext cx="692288" cy="459099"/>
          </a:xfrm>
          <a:prstGeom prst="rect">
            <a:avLst/>
          </a:prstGeom>
        </p:spPr>
        <p:txBody>
          <a:bodyPr vert="horz" wrap="square" lIns="0" tIns="12699" rIns="0" bIns="0" rtlCol="0">
            <a:spAutoFit/>
          </a:bodyPr>
          <a:lstStyle/>
          <a:p>
            <a:pPr marR="5080" algn="ctr">
              <a:spcBef>
                <a:spcPts val="300"/>
              </a:spcBef>
              <a:spcAft>
                <a:spcPts val="300"/>
              </a:spcAft>
            </a:pPr>
            <a:r>
              <a:rPr sz="1200" b="1" dirty="0" err="1">
                <a:latin typeface="华文楷体" panose="02010600040101010101" charset="-122"/>
                <a:ea typeface="华文楷体" panose="02010600040101010101" charset="-122"/>
                <a:cs typeface="楷体" panose="02010609060101010101" charset="-122"/>
              </a:rPr>
              <a:t>证</a:t>
            </a:r>
            <a:r>
              <a:rPr sz="1200" b="1" spc="-11" dirty="0" err="1">
                <a:latin typeface="华文楷体" panose="02010600040101010101" charset="-122"/>
                <a:ea typeface="华文楷体" panose="02010600040101010101" charset="-122"/>
                <a:cs typeface="楷体" panose="02010609060101010101" charset="-122"/>
              </a:rPr>
              <a:t>监会</a:t>
            </a:r>
            <a:endParaRPr lang="en-US" altLang="zh-CN" sz="1200" b="1" spc="-11" dirty="0">
              <a:latin typeface="华文楷体" panose="02010600040101010101" charset="-122"/>
              <a:ea typeface="华文楷体" panose="02010600040101010101" charset="-122"/>
              <a:cs typeface="楷体" panose="02010609060101010101" charset="-122"/>
            </a:endParaRPr>
          </a:p>
          <a:p>
            <a:pPr marR="5080" algn="ctr">
              <a:spcBef>
                <a:spcPts val="300"/>
              </a:spcBef>
              <a:spcAft>
                <a:spcPts val="300"/>
              </a:spcAft>
            </a:pPr>
            <a:r>
              <a:rPr sz="1200" b="1" dirty="0" err="1">
                <a:latin typeface="华文楷体" panose="02010600040101010101" charset="-122"/>
                <a:ea typeface="华文楷体" panose="02010600040101010101" charset="-122"/>
                <a:cs typeface="楷体" panose="02010609060101010101" charset="-122"/>
              </a:rPr>
              <a:t>相关规定</a:t>
            </a:r>
            <a:endParaRPr sz="1200" dirty="0">
              <a:latin typeface="华文楷体" panose="02010600040101010101" charset="-122"/>
              <a:ea typeface="华文楷体" panose="02010600040101010101" charset="-122"/>
              <a:cs typeface="楷体" panose="02010609060101010101" charset="-122"/>
            </a:endParaRPr>
          </a:p>
        </p:txBody>
      </p:sp>
      <p:sp>
        <p:nvSpPr>
          <p:cNvPr id="29" name="object 13"/>
          <p:cNvSpPr txBox="1"/>
          <p:nvPr/>
        </p:nvSpPr>
        <p:spPr>
          <a:xfrm>
            <a:off x="2608782" y="1940543"/>
            <a:ext cx="3054719" cy="1204166"/>
          </a:xfrm>
          <a:prstGeom prst="rect">
            <a:avLst/>
          </a:prstGeom>
          <a:noFill/>
          <a:ln w="9144">
            <a:noFill/>
          </a:ln>
        </p:spPr>
        <p:txBody>
          <a:bodyPr vert="horz" wrap="square" lIns="0" tIns="95240" rIns="0" bIns="0" rtlCol="0">
            <a:spAutoFit/>
          </a:bodyPr>
          <a:lstStyle/>
          <a:p>
            <a:pPr marL="306705" marR="74295" indent="-177165">
              <a:spcBef>
                <a:spcPts val="300"/>
              </a:spcBef>
              <a:spcAft>
                <a:spcPts val="300"/>
              </a:spcAft>
              <a:buClr>
                <a:srgbClr val="C00000"/>
              </a:buClr>
              <a:buFont typeface="Wingdings" panose="05000000000000000000" pitchFamily="2" charset="2"/>
              <a:buChar char="Ø"/>
            </a:pPr>
            <a:r>
              <a:rPr sz="1200" spc="15" dirty="0" err="1">
                <a:latin typeface="华文楷体" panose="02010600040101010101" charset="-122"/>
                <a:ea typeface="华文楷体" panose="02010600040101010101" charset="-122"/>
                <a:cs typeface="楷体" panose="02010609060101010101" charset="-122"/>
              </a:rPr>
              <a:t>上市</a:t>
            </a:r>
            <a:r>
              <a:rPr sz="1200" spc="5" dirty="0" err="1">
                <a:latin typeface="华文楷体" panose="02010600040101010101" charset="-122"/>
                <a:ea typeface="华文楷体" panose="02010600040101010101" charset="-122"/>
                <a:cs typeface="楷体" panose="02010609060101010101" charset="-122"/>
              </a:rPr>
              <a:t>辅</a:t>
            </a:r>
            <a:r>
              <a:rPr sz="1200" spc="15" dirty="0" err="1">
                <a:latin typeface="华文楷体" panose="02010600040101010101" charset="-122"/>
                <a:ea typeface="华文楷体" panose="02010600040101010101" charset="-122"/>
                <a:cs typeface="楷体" panose="02010609060101010101" charset="-122"/>
              </a:rPr>
              <a:t>导</a:t>
            </a:r>
            <a:r>
              <a:rPr sz="1200" spc="5" dirty="0" err="1">
                <a:latin typeface="华文楷体" panose="02010600040101010101" charset="-122"/>
                <a:ea typeface="华文楷体" panose="02010600040101010101" charset="-122"/>
                <a:cs typeface="楷体" panose="02010609060101010101" charset="-122"/>
              </a:rPr>
              <a:t>的</a:t>
            </a:r>
            <a:r>
              <a:rPr sz="1200" spc="15" dirty="0" err="1">
                <a:latin typeface="华文楷体" panose="02010600040101010101" charset="-122"/>
                <a:ea typeface="华文楷体" panose="02010600040101010101" charset="-122"/>
                <a:cs typeface="楷体" panose="02010609060101010101" charset="-122"/>
              </a:rPr>
              <a:t>对</a:t>
            </a:r>
            <a:r>
              <a:rPr sz="1200" spc="5" dirty="0" err="1">
                <a:latin typeface="华文楷体" panose="02010600040101010101" charset="-122"/>
                <a:ea typeface="华文楷体" panose="02010600040101010101" charset="-122"/>
                <a:cs typeface="楷体" panose="02010609060101010101" charset="-122"/>
              </a:rPr>
              <a:t>象</a:t>
            </a:r>
            <a:r>
              <a:rPr sz="1200" spc="15" dirty="0" err="1">
                <a:latin typeface="华文楷体" panose="02010600040101010101" charset="-122"/>
                <a:ea typeface="华文楷体" panose="02010600040101010101" charset="-122"/>
                <a:cs typeface="楷体" panose="02010609060101010101" charset="-122"/>
              </a:rPr>
              <a:t>应</a:t>
            </a:r>
            <a:r>
              <a:rPr sz="1200" spc="5" dirty="0" err="1">
                <a:latin typeface="华文楷体" panose="02010600040101010101" charset="-122"/>
                <a:ea typeface="华文楷体" panose="02010600040101010101" charset="-122"/>
                <a:cs typeface="楷体" panose="02010609060101010101" charset="-122"/>
              </a:rPr>
              <a:t>包</a:t>
            </a:r>
            <a:r>
              <a:rPr sz="1200" spc="15" dirty="0" err="1">
                <a:latin typeface="华文楷体" panose="02010600040101010101" charset="-122"/>
                <a:ea typeface="华文楷体" panose="02010600040101010101" charset="-122"/>
                <a:cs typeface="楷体" panose="02010609060101010101" charset="-122"/>
              </a:rPr>
              <a:t>括</a:t>
            </a:r>
            <a:r>
              <a:rPr sz="1200" spc="5" dirty="0" err="1">
                <a:latin typeface="华文楷体" panose="02010600040101010101" charset="-122"/>
                <a:ea typeface="华文楷体" panose="02010600040101010101" charset="-122"/>
                <a:cs typeface="楷体" panose="02010609060101010101" charset="-122"/>
              </a:rPr>
              <a:t>全体</a:t>
            </a:r>
            <a:r>
              <a:rPr sz="1200" spc="15" dirty="0" err="1">
                <a:latin typeface="华文楷体" panose="02010600040101010101" charset="-122"/>
                <a:ea typeface="华文楷体" panose="02010600040101010101" charset="-122"/>
                <a:cs typeface="楷体" panose="02010609060101010101" charset="-122"/>
              </a:rPr>
              <a:t>董</a:t>
            </a:r>
            <a:r>
              <a:rPr sz="1200" spc="19" dirty="0" err="1">
                <a:latin typeface="华文楷体" panose="02010600040101010101" charset="-122"/>
                <a:ea typeface="华文楷体" panose="02010600040101010101" charset="-122"/>
                <a:cs typeface="楷体" panose="02010609060101010101" charset="-122"/>
              </a:rPr>
              <a:t>事</a:t>
            </a:r>
            <a:r>
              <a:rPr sz="1200" spc="15" dirty="0" err="1">
                <a:latin typeface="华文楷体" panose="02010600040101010101" charset="-122"/>
                <a:ea typeface="华文楷体" panose="02010600040101010101" charset="-122"/>
                <a:cs typeface="楷体" panose="02010609060101010101" charset="-122"/>
              </a:rPr>
              <a:t>（</a:t>
            </a:r>
            <a:r>
              <a:rPr sz="1200" spc="5" dirty="0" err="1">
                <a:latin typeface="华文楷体" panose="02010600040101010101" charset="-122"/>
                <a:ea typeface="华文楷体" panose="02010600040101010101" charset="-122"/>
                <a:cs typeface="楷体" panose="02010609060101010101" charset="-122"/>
              </a:rPr>
              <a:t>包</a:t>
            </a:r>
            <a:r>
              <a:rPr sz="1200" spc="15" dirty="0" err="1">
                <a:latin typeface="华文楷体" panose="02010600040101010101" charset="-122"/>
                <a:ea typeface="华文楷体" panose="02010600040101010101" charset="-122"/>
                <a:cs typeface="楷体" panose="02010609060101010101" charset="-122"/>
              </a:rPr>
              <a:t>括</a:t>
            </a:r>
            <a:r>
              <a:rPr sz="1200" spc="5" dirty="0" err="1">
                <a:latin typeface="华文楷体" panose="02010600040101010101" charset="-122"/>
                <a:ea typeface="华文楷体" panose="02010600040101010101" charset="-122"/>
                <a:cs typeface="楷体" panose="02010609060101010101" charset="-122"/>
              </a:rPr>
              <a:t>独</a:t>
            </a:r>
            <a:r>
              <a:rPr sz="1200" spc="-5" dirty="0" err="1">
                <a:latin typeface="华文楷体" panose="02010600040101010101" charset="-122"/>
                <a:ea typeface="华文楷体" panose="02010600040101010101" charset="-122"/>
                <a:cs typeface="楷体" panose="02010609060101010101" charset="-122"/>
              </a:rPr>
              <a:t>立</a:t>
            </a:r>
            <a:r>
              <a:rPr sz="1200" spc="15" dirty="0" err="1">
                <a:latin typeface="华文楷体" panose="02010600040101010101" charset="-122"/>
                <a:ea typeface="华文楷体" panose="02010600040101010101" charset="-122"/>
                <a:cs typeface="楷体" panose="02010609060101010101" charset="-122"/>
              </a:rPr>
              <a:t>董事</a:t>
            </a:r>
            <a:r>
              <a:rPr sz="1200" spc="5" dirty="0">
                <a:latin typeface="华文楷体" panose="02010600040101010101" charset="-122"/>
                <a:ea typeface="华文楷体" panose="02010600040101010101" charset="-122"/>
                <a:cs typeface="楷体" panose="02010609060101010101" charset="-122"/>
              </a:rPr>
              <a:t>）</a:t>
            </a:r>
            <a:r>
              <a:rPr sz="1200" spc="19" dirty="0">
                <a:latin typeface="华文楷体" panose="02010600040101010101" charset="-122"/>
                <a:ea typeface="华文楷体" panose="02010600040101010101" charset="-122"/>
                <a:cs typeface="楷体" panose="02010609060101010101" charset="-122"/>
              </a:rPr>
              <a:t>、</a:t>
            </a:r>
            <a:r>
              <a:rPr sz="1200" spc="5" dirty="0">
                <a:latin typeface="华文楷体" panose="02010600040101010101" charset="-122"/>
                <a:ea typeface="华文楷体" panose="02010600040101010101" charset="-122"/>
                <a:cs typeface="楷体" panose="02010609060101010101" charset="-122"/>
              </a:rPr>
              <a:t>监</a:t>
            </a:r>
            <a:r>
              <a:rPr sz="1200" spc="15" dirty="0">
                <a:latin typeface="华文楷体" panose="02010600040101010101" charset="-122"/>
                <a:ea typeface="华文楷体" panose="02010600040101010101" charset="-122"/>
                <a:cs typeface="楷体" panose="02010609060101010101" charset="-122"/>
              </a:rPr>
              <a:t>事</a:t>
            </a:r>
            <a:r>
              <a:rPr sz="1200" spc="5" dirty="0">
                <a:latin typeface="华文楷体" panose="02010600040101010101" charset="-122"/>
                <a:ea typeface="华文楷体" panose="02010600040101010101" charset="-122"/>
                <a:cs typeface="楷体" panose="02010609060101010101" charset="-122"/>
              </a:rPr>
              <a:t>、</a:t>
            </a:r>
            <a:r>
              <a:rPr sz="1200" spc="15" dirty="0">
                <a:latin typeface="华文楷体" panose="02010600040101010101" charset="-122"/>
                <a:ea typeface="华文楷体" panose="02010600040101010101" charset="-122"/>
                <a:cs typeface="楷体" panose="02010609060101010101" charset="-122"/>
              </a:rPr>
              <a:t>总</a:t>
            </a:r>
            <a:r>
              <a:rPr sz="1200" spc="5" dirty="0">
                <a:latin typeface="华文楷体" panose="02010600040101010101" charset="-122"/>
                <a:ea typeface="华文楷体" panose="02010600040101010101" charset="-122"/>
                <a:cs typeface="楷体" panose="02010609060101010101" charset="-122"/>
              </a:rPr>
              <a:t>经</a:t>
            </a:r>
            <a:r>
              <a:rPr sz="1200" spc="19" dirty="0">
                <a:latin typeface="华文楷体" panose="02010600040101010101" charset="-122"/>
                <a:ea typeface="华文楷体" panose="02010600040101010101" charset="-122"/>
                <a:cs typeface="楷体" panose="02010609060101010101" charset="-122"/>
              </a:rPr>
              <a:t>理</a:t>
            </a:r>
            <a:r>
              <a:rPr sz="1200" spc="5" dirty="0">
                <a:latin typeface="华文楷体" panose="02010600040101010101" charset="-122"/>
                <a:ea typeface="华文楷体" panose="02010600040101010101" charset="-122"/>
                <a:cs typeface="楷体" panose="02010609060101010101" charset="-122"/>
              </a:rPr>
              <a:t>、副</a:t>
            </a:r>
            <a:r>
              <a:rPr sz="1200" spc="15" dirty="0">
                <a:latin typeface="华文楷体" panose="02010600040101010101" charset="-122"/>
                <a:ea typeface="华文楷体" panose="02010600040101010101" charset="-122"/>
                <a:cs typeface="楷体" panose="02010609060101010101" charset="-122"/>
              </a:rPr>
              <a:t>总</a:t>
            </a:r>
            <a:r>
              <a:rPr sz="1200" spc="5" dirty="0">
                <a:latin typeface="华文楷体" panose="02010600040101010101" charset="-122"/>
                <a:ea typeface="华文楷体" panose="02010600040101010101" charset="-122"/>
                <a:cs typeface="楷体" panose="02010609060101010101" charset="-122"/>
              </a:rPr>
              <a:t>经</a:t>
            </a:r>
            <a:r>
              <a:rPr sz="1200" spc="19" dirty="0">
                <a:latin typeface="华文楷体" panose="02010600040101010101" charset="-122"/>
                <a:ea typeface="华文楷体" panose="02010600040101010101" charset="-122"/>
                <a:cs typeface="楷体" panose="02010609060101010101" charset="-122"/>
              </a:rPr>
              <a:t>理</a:t>
            </a:r>
            <a:r>
              <a:rPr sz="1200" spc="5" dirty="0">
                <a:latin typeface="华文楷体" panose="02010600040101010101" charset="-122"/>
                <a:ea typeface="华文楷体" panose="02010600040101010101" charset="-122"/>
                <a:cs typeface="楷体" panose="02010609060101010101" charset="-122"/>
              </a:rPr>
              <a:t>、</a:t>
            </a:r>
            <a:r>
              <a:rPr sz="1200" spc="15" dirty="0">
                <a:latin typeface="华文楷体" panose="02010600040101010101" charset="-122"/>
                <a:ea typeface="华文楷体" panose="02010600040101010101" charset="-122"/>
                <a:cs typeface="楷体" panose="02010609060101010101" charset="-122"/>
              </a:rPr>
              <a:t>财</a:t>
            </a:r>
            <a:r>
              <a:rPr sz="1200" spc="5" dirty="0">
                <a:latin typeface="华文楷体" panose="02010600040101010101" charset="-122"/>
                <a:ea typeface="华文楷体" panose="02010600040101010101" charset="-122"/>
                <a:cs typeface="楷体" panose="02010609060101010101" charset="-122"/>
              </a:rPr>
              <a:t>务</a:t>
            </a:r>
            <a:r>
              <a:rPr sz="1200" spc="-5" dirty="0">
                <a:latin typeface="华文楷体" panose="02010600040101010101" charset="-122"/>
                <a:ea typeface="华文楷体" panose="02010600040101010101" charset="-122"/>
                <a:cs typeface="楷体" panose="02010609060101010101" charset="-122"/>
              </a:rPr>
              <a:t>负</a:t>
            </a:r>
            <a:r>
              <a:rPr sz="1200" spc="15" dirty="0">
                <a:latin typeface="华文楷体" panose="02010600040101010101" charset="-122"/>
                <a:ea typeface="华文楷体" panose="02010600040101010101" charset="-122"/>
                <a:cs typeface="楷体" panose="02010609060101010101" charset="-122"/>
              </a:rPr>
              <a:t>责人</a:t>
            </a:r>
            <a:r>
              <a:rPr sz="1200" dirty="0">
                <a:latin typeface="华文楷体" panose="02010600040101010101" charset="-122"/>
                <a:ea typeface="华文楷体" panose="02010600040101010101" charset="-122"/>
                <a:cs typeface="楷体" panose="02010609060101010101" charset="-122"/>
              </a:rPr>
              <a:t>、</a:t>
            </a:r>
            <a:r>
              <a:rPr sz="1200" spc="15" dirty="0">
                <a:latin typeface="华文楷体" panose="02010600040101010101" charset="-122"/>
                <a:ea typeface="华文楷体" panose="02010600040101010101" charset="-122"/>
                <a:cs typeface="楷体" panose="02010609060101010101" charset="-122"/>
              </a:rPr>
              <a:t>董</a:t>
            </a:r>
            <a:r>
              <a:rPr sz="1200" spc="5" dirty="0">
                <a:latin typeface="华文楷体" panose="02010600040101010101" charset="-122"/>
                <a:ea typeface="华文楷体" panose="02010600040101010101" charset="-122"/>
                <a:cs typeface="楷体" panose="02010609060101010101" charset="-122"/>
              </a:rPr>
              <a:t>事</a:t>
            </a:r>
            <a:r>
              <a:rPr sz="1200" spc="15" dirty="0">
                <a:latin typeface="华文楷体" panose="02010600040101010101" charset="-122"/>
                <a:ea typeface="华文楷体" panose="02010600040101010101" charset="-122"/>
                <a:cs typeface="楷体" panose="02010609060101010101" charset="-122"/>
              </a:rPr>
              <a:t>会</a:t>
            </a:r>
            <a:r>
              <a:rPr sz="1200" spc="5" dirty="0">
                <a:latin typeface="华文楷体" panose="02010600040101010101" charset="-122"/>
                <a:ea typeface="华文楷体" panose="02010600040101010101" charset="-122"/>
                <a:cs typeface="楷体" panose="02010609060101010101" charset="-122"/>
              </a:rPr>
              <a:t>秘</a:t>
            </a:r>
            <a:r>
              <a:rPr sz="1200" spc="11" dirty="0">
                <a:latin typeface="华文楷体" panose="02010600040101010101" charset="-122"/>
                <a:ea typeface="华文楷体" panose="02010600040101010101" charset="-122"/>
                <a:cs typeface="楷体" panose="02010609060101010101" charset="-122"/>
              </a:rPr>
              <a:t>书</a:t>
            </a:r>
            <a:r>
              <a:rPr sz="1200" dirty="0">
                <a:latin typeface="华文楷体" panose="02010600040101010101" charset="-122"/>
                <a:ea typeface="华文楷体" panose="02010600040101010101" charset="-122"/>
                <a:cs typeface="楷体" panose="02010609060101010101" charset="-122"/>
              </a:rPr>
              <a:t>、</a:t>
            </a:r>
            <a:r>
              <a:rPr sz="1200" spc="15" dirty="0">
                <a:latin typeface="华文楷体" panose="02010600040101010101" charset="-122"/>
                <a:ea typeface="华文楷体" panose="02010600040101010101" charset="-122"/>
                <a:cs typeface="楷体" panose="02010609060101010101" charset="-122"/>
              </a:rPr>
              <a:t>其</a:t>
            </a:r>
            <a:r>
              <a:rPr sz="1200" dirty="0">
                <a:latin typeface="华文楷体" panose="02010600040101010101" charset="-122"/>
                <a:ea typeface="华文楷体" panose="02010600040101010101" charset="-122"/>
                <a:cs typeface="楷体" panose="02010609060101010101" charset="-122"/>
              </a:rPr>
              <a:t>他主</a:t>
            </a:r>
            <a:r>
              <a:rPr sz="1200" spc="15" dirty="0">
                <a:latin typeface="华文楷体" panose="02010600040101010101" charset="-122"/>
                <a:ea typeface="华文楷体" panose="02010600040101010101" charset="-122"/>
                <a:cs typeface="楷体" panose="02010609060101010101" charset="-122"/>
              </a:rPr>
              <a:t>要</a:t>
            </a:r>
            <a:r>
              <a:rPr sz="1200" dirty="0">
                <a:latin typeface="华文楷体" panose="02010600040101010101" charset="-122"/>
                <a:ea typeface="华文楷体" panose="02010600040101010101" charset="-122"/>
                <a:cs typeface="楷体" panose="02010609060101010101" charset="-122"/>
              </a:rPr>
              <a:t>管</a:t>
            </a:r>
            <a:r>
              <a:rPr sz="1200" spc="15" dirty="0">
                <a:latin typeface="华文楷体" panose="02010600040101010101" charset="-122"/>
                <a:ea typeface="华文楷体" panose="02010600040101010101" charset="-122"/>
                <a:cs typeface="楷体" panose="02010609060101010101" charset="-122"/>
              </a:rPr>
              <a:t>理</a:t>
            </a:r>
            <a:r>
              <a:rPr sz="1200" dirty="0">
                <a:latin typeface="华文楷体" panose="02010600040101010101" charset="-122"/>
                <a:ea typeface="华文楷体" panose="02010600040101010101" charset="-122"/>
                <a:cs typeface="楷体" panose="02010609060101010101" charset="-122"/>
              </a:rPr>
              <a:t>人</a:t>
            </a:r>
            <a:r>
              <a:rPr sz="1200" spc="19" dirty="0">
                <a:latin typeface="华文楷体" panose="02010600040101010101" charset="-122"/>
                <a:ea typeface="华文楷体" panose="02010600040101010101" charset="-122"/>
                <a:cs typeface="楷体" panose="02010609060101010101" charset="-122"/>
              </a:rPr>
              <a:t>员</a:t>
            </a:r>
            <a:r>
              <a:rPr sz="1200" spc="5" dirty="0">
                <a:latin typeface="华文楷体" panose="02010600040101010101" charset="-122"/>
                <a:ea typeface="华文楷体" panose="02010600040101010101" charset="-122"/>
                <a:cs typeface="楷体" panose="02010609060101010101" charset="-122"/>
              </a:rPr>
              <a:t>、</a:t>
            </a:r>
            <a:r>
              <a:rPr sz="1200" spc="-5" dirty="0">
                <a:latin typeface="华文楷体" panose="02010600040101010101" charset="-122"/>
                <a:ea typeface="华文楷体" panose="02010600040101010101" charset="-122"/>
                <a:cs typeface="楷体" panose="02010609060101010101" charset="-122"/>
              </a:rPr>
              <a:t>核</a:t>
            </a:r>
            <a:r>
              <a:rPr sz="1200" spc="25" dirty="0">
                <a:latin typeface="华文楷体" panose="02010600040101010101" charset="-122"/>
                <a:ea typeface="华文楷体" panose="02010600040101010101" charset="-122"/>
                <a:cs typeface="楷体" panose="02010609060101010101" charset="-122"/>
              </a:rPr>
              <a:t>心技</a:t>
            </a:r>
            <a:r>
              <a:rPr sz="1200" spc="40" dirty="0">
                <a:latin typeface="华文楷体" panose="02010600040101010101" charset="-122"/>
                <a:ea typeface="华文楷体" panose="02010600040101010101" charset="-122"/>
                <a:cs typeface="楷体" panose="02010609060101010101" charset="-122"/>
              </a:rPr>
              <a:t>术</a:t>
            </a:r>
            <a:r>
              <a:rPr sz="1200" spc="25" dirty="0">
                <a:latin typeface="华文楷体" panose="02010600040101010101" charset="-122"/>
                <a:ea typeface="华文楷体" panose="02010600040101010101" charset="-122"/>
                <a:cs typeface="楷体" panose="02010609060101010101" charset="-122"/>
              </a:rPr>
              <a:t>人</a:t>
            </a:r>
            <a:r>
              <a:rPr sz="1200" spc="35" dirty="0">
                <a:latin typeface="华文楷体" panose="02010600040101010101" charset="-122"/>
                <a:ea typeface="华文楷体" panose="02010600040101010101" charset="-122"/>
                <a:cs typeface="楷体" panose="02010609060101010101" charset="-122"/>
              </a:rPr>
              <a:t>员</a:t>
            </a:r>
            <a:r>
              <a:rPr sz="1200" spc="31" dirty="0">
                <a:latin typeface="华文楷体" panose="02010600040101010101" charset="-122"/>
                <a:ea typeface="华文楷体" panose="02010600040101010101" charset="-122"/>
                <a:cs typeface="楷体" panose="02010609060101010101" charset="-122"/>
              </a:rPr>
              <a:t>、</a:t>
            </a:r>
            <a:r>
              <a:rPr sz="1200" spc="25" dirty="0">
                <a:latin typeface="华文楷体" panose="02010600040101010101" charset="-122"/>
                <a:ea typeface="华文楷体" panose="02010600040101010101" charset="-122"/>
                <a:cs typeface="楷体" panose="02010609060101010101" charset="-122"/>
              </a:rPr>
              <a:t>持有</a:t>
            </a:r>
            <a:r>
              <a:rPr sz="1200" spc="40" dirty="0">
                <a:latin typeface="华文楷体" panose="02010600040101010101" charset="-122"/>
                <a:ea typeface="华文楷体" panose="02010600040101010101" charset="-122"/>
                <a:cs typeface="楷体" panose="02010609060101010101" charset="-122"/>
              </a:rPr>
              <a:t>发</a:t>
            </a:r>
            <a:r>
              <a:rPr sz="1200" spc="25" dirty="0">
                <a:latin typeface="华文楷体" panose="02010600040101010101" charset="-122"/>
                <a:ea typeface="华文楷体" panose="02010600040101010101" charset="-122"/>
                <a:cs typeface="楷体" panose="02010609060101010101" charset="-122"/>
              </a:rPr>
              <a:t>行</a:t>
            </a:r>
            <a:r>
              <a:rPr sz="1200" spc="35" dirty="0">
                <a:latin typeface="华文楷体" panose="02010600040101010101" charset="-122"/>
                <a:ea typeface="华文楷体" panose="02010600040101010101" charset="-122"/>
                <a:cs typeface="楷体" panose="02010609060101010101" charset="-122"/>
              </a:rPr>
              <a:t>人</a:t>
            </a:r>
            <a:r>
              <a:rPr sz="1200" spc="-15" dirty="0">
                <a:latin typeface="华文楷体" panose="02010600040101010101" charset="-122"/>
                <a:ea typeface="华文楷体" panose="02010600040101010101" charset="-122"/>
                <a:cs typeface="Times New Roman" panose="02020603050405020304"/>
              </a:rPr>
              <a:t>5</a:t>
            </a:r>
            <a:r>
              <a:rPr sz="1200" spc="25" dirty="0">
                <a:latin typeface="华文楷体" panose="02010600040101010101" charset="-122"/>
                <a:ea typeface="华文楷体" panose="02010600040101010101" charset="-122"/>
                <a:cs typeface="Times New Roman" panose="02020603050405020304"/>
              </a:rPr>
              <a:t>%</a:t>
            </a:r>
            <a:r>
              <a:rPr sz="1200" spc="40" dirty="0">
                <a:latin typeface="华文楷体" panose="02010600040101010101" charset="-122"/>
                <a:ea typeface="华文楷体" panose="02010600040101010101" charset="-122"/>
                <a:cs typeface="楷体" panose="02010609060101010101" charset="-122"/>
              </a:rPr>
              <a:t>以</a:t>
            </a:r>
            <a:r>
              <a:rPr lang="zh-CN" altLang="en-US" sz="1200" spc="31" dirty="0">
                <a:latin typeface="华文楷体" panose="02010600040101010101" charset="-122"/>
                <a:ea typeface="华文楷体" panose="02010600040101010101" charset="-122"/>
                <a:cs typeface="楷体" panose="02010609060101010101" charset="-122"/>
              </a:rPr>
              <a:t>上</a:t>
            </a:r>
            <a:r>
              <a:rPr sz="1200" spc="31" dirty="0">
                <a:latin typeface="华文楷体" panose="02010600040101010101" charset="-122"/>
                <a:ea typeface="华文楷体" panose="02010600040101010101" charset="-122"/>
                <a:cs typeface="楷体" panose="02010609060101010101" charset="-122"/>
              </a:rPr>
              <a:t>（</a:t>
            </a:r>
            <a:r>
              <a:rPr sz="1200" spc="40" dirty="0">
                <a:latin typeface="华文楷体" panose="02010600040101010101" charset="-122"/>
                <a:ea typeface="华文楷体" panose="02010600040101010101" charset="-122"/>
                <a:cs typeface="楷体" panose="02010609060101010101" charset="-122"/>
              </a:rPr>
              <a:t>含</a:t>
            </a:r>
            <a:r>
              <a:rPr sz="1200" dirty="0">
                <a:latin typeface="华文楷体" panose="02010600040101010101" charset="-122"/>
                <a:ea typeface="华文楷体" panose="02010600040101010101" charset="-122"/>
                <a:cs typeface="Times New Roman" panose="02020603050405020304"/>
              </a:rPr>
              <a:t>5</a:t>
            </a:r>
            <a:r>
              <a:rPr sz="1200" spc="31" dirty="0">
                <a:latin typeface="华文楷体" panose="02010600040101010101" charset="-122"/>
                <a:ea typeface="华文楷体" panose="02010600040101010101" charset="-122"/>
                <a:cs typeface="Times New Roman" panose="02020603050405020304"/>
              </a:rPr>
              <a:t>%</a:t>
            </a:r>
            <a:r>
              <a:rPr sz="1200" spc="-5" dirty="0">
                <a:latin typeface="华文楷体" panose="02010600040101010101" charset="-122"/>
                <a:ea typeface="华文楷体" panose="02010600040101010101" charset="-122"/>
                <a:cs typeface="楷体" panose="02010609060101010101" charset="-122"/>
              </a:rPr>
              <a:t>）</a:t>
            </a:r>
            <a:r>
              <a:rPr sz="1200" spc="5" dirty="0" err="1">
                <a:latin typeface="华文楷体" panose="02010600040101010101" charset="-122"/>
                <a:ea typeface="华文楷体" panose="02010600040101010101" charset="-122"/>
                <a:cs typeface="楷体" panose="02010609060101010101" charset="-122"/>
              </a:rPr>
              <a:t>股</a:t>
            </a:r>
            <a:r>
              <a:rPr sz="1200" spc="-5" dirty="0" err="1">
                <a:latin typeface="华文楷体" panose="02010600040101010101" charset="-122"/>
                <a:ea typeface="华文楷体" panose="02010600040101010101" charset="-122"/>
                <a:cs typeface="楷体" panose="02010609060101010101" charset="-122"/>
              </a:rPr>
              <a:t>份的</a:t>
            </a:r>
            <a:r>
              <a:rPr sz="1200" spc="5" dirty="0" err="1">
                <a:latin typeface="华文楷体" panose="02010600040101010101" charset="-122"/>
                <a:ea typeface="华文楷体" panose="02010600040101010101" charset="-122"/>
                <a:cs typeface="楷体" panose="02010609060101010101" charset="-122"/>
              </a:rPr>
              <a:t>股</a:t>
            </a:r>
            <a:r>
              <a:rPr sz="1200" spc="-5" dirty="0" err="1">
                <a:latin typeface="华文楷体" panose="02010600040101010101" charset="-122"/>
                <a:ea typeface="华文楷体" panose="02010600040101010101" charset="-122"/>
                <a:cs typeface="楷体" panose="02010609060101010101" charset="-122"/>
              </a:rPr>
              <a:t>东（</a:t>
            </a:r>
            <a:r>
              <a:rPr sz="1200" spc="5" dirty="0" err="1">
                <a:latin typeface="华文楷体" panose="02010600040101010101" charset="-122"/>
                <a:ea typeface="华文楷体" panose="02010600040101010101" charset="-122"/>
                <a:cs typeface="楷体" panose="02010609060101010101" charset="-122"/>
              </a:rPr>
              <a:t>或</a:t>
            </a:r>
            <a:r>
              <a:rPr sz="1200" spc="-5" dirty="0" err="1">
                <a:latin typeface="华文楷体" panose="02010600040101010101" charset="-122"/>
                <a:ea typeface="华文楷体" panose="02010600040101010101" charset="-122"/>
                <a:cs typeface="楷体" panose="02010609060101010101" charset="-122"/>
              </a:rPr>
              <a:t>其法</a:t>
            </a:r>
            <a:r>
              <a:rPr sz="1200" spc="5" dirty="0" err="1">
                <a:latin typeface="华文楷体" panose="02010600040101010101" charset="-122"/>
                <a:ea typeface="华文楷体" panose="02010600040101010101" charset="-122"/>
                <a:cs typeface="楷体" panose="02010609060101010101" charset="-122"/>
              </a:rPr>
              <a:t>定</a:t>
            </a:r>
            <a:r>
              <a:rPr sz="1200" spc="-5" dirty="0" err="1">
                <a:latin typeface="华文楷体" panose="02010600040101010101" charset="-122"/>
                <a:ea typeface="华文楷体" panose="02010600040101010101" charset="-122"/>
                <a:cs typeface="楷体" panose="02010609060101010101" charset="-122"/>
              </a:rPr>
              <a:t>代表</a:t>
            </a:r>
            <a:r>
              <a:rPr sz="1200" spc="5" dirty="0" err="1">
                <a:latin typeface="华文楷体" panose="02010600040101010101" charset="-122"/>
                <a:ea typeface="华文楷体" panose="02010600040101010101" charset="-122"/>
                <a:cs typeface="楷体" panose="02010609060101010101" charset="-122"/>
              </a:rPr>
              <a:t>人</a:t>
            </a:r>
            <a:r>
              <a:rPr sz="1200" spc="-5" dirty="0">
                <a:latin typeface="华文楷体" panose="02010600040101010101" charset="-122"/>
                <a:ea typeface="华文楷体" panose="02010600040101010101" charset="-122"/>
                <a:cs typeface="楷体" panose="02010609060101010101" charset="-122"/>
              </a:rPr>
              <a:t>）</a:t>
            </a:r>
            <a:r>
              <a:rPr lang="zh-CN" altLang="en-US" sz="1200" spc="-5" dirty="0">
                <a:latin typeface="华文楷体" panose="02010600040101010101" charset="-122"/>
                <a:ea typeface="华文楷体" panose="02010600040101010101" charset="-122"/>
                <a:cs typeface="楷体" panose="02010609060101010101" charset="-122"/>
              </a:rPr>
              <a:t>。</a:t>
            </a:r>
            <a:endParaRPr sz="1200" dirty="0">
              <a:latin typeface="华文楷体" panose="02010600040101010101" charset="-122"/>
              <a:ea typeface="华文楷体" panose="02010600040101010101" charset="-122"/>
              <a:cs typeface="楷体" panose="02010609060101010101" charset="-122"/>
            </a:endParaRPr>
          </a:p>
        </p:txBody>
      </p:sp>
      <p:sp>
        <p:nvSpPr>
          <p:cNvPr id="30" name="object 16"/>
          <p:cNvSpPr txBox="1"/>
          <p:nvPr/>
        </p:nvSpPr>
        <p:spPr>
          <a:xfrm>
            <a:off x="6369966" y="1474024"/>
            <a:ext cx="4319810" cy="233396"/>
          </a:xfrm>
          <a:prstGeom prst="rect">
            <a:avLst/>
          </a:prstGeom>
          <a:solidFill>
            <a:schemeClr val="accent3">
              <a:lumMod val="75000"/>
            </a:schemeClr>
          </a:solidFill>
        </p:spPr>
        <p:txBody>
          <a:bodyPr vert="horz" wrap="square" lIns="0" tIns="17779" rIns="0" bIns="0" rtlCol="0">
            <a:spAutoFit/>
          </a:bodyPr>
          <a:lstStyle/>
          <a:p>
            <a:pPr marL="635" algn="ctr">
              <a:spcBef>
                <a:spcPts val="300"/>
              </a:spcBef>
              <a:spcAft>
                <a:spcPts val="300"/>
              </a:spcAft>
            </a:pPr>
            <a:r>
              <a:rPr sz="1400" b="1" spc="-5" dirty="0">
                <a:solidFill>
                  <a:srgbClr val="FFFFFF"/>
                </a:solidFill>
                <a:latin typeface="华文楷体" panose="02010600040101010101" charset="-122"/>
                <a:ea typeface="华文楷体" panose="02010600040101010101" charset="-122"/>
                <a:cs typeface="楷体" panose="02010609060101010101" charset="-122"/>
              </a:rPr>
              <a:t>发行上市辅导方式</a:t>
            </a:r>
            <a:endParaRPr sz="1400" dirty="0">
              <a:latin typeface="华文楷体" panose="02010600040101010101" charset="-122"/>
              <a:ea typeface="华文楷体" panose="02010600040101010101" charset="-122"/>
              <a:cs typeface="楷体" panose="02010609060101010101" charset="-122"/>
            </a:endParaRPr>
          </a:p>
        </p:txBody>
      </p:sp>
      <p:sp>
        <p:nvSpPr>
          <p:cNvPr id="31" name="object 17"/>
          <p:cNvSpPr txBox="1"/>
          <p:nvPr/>
        </p:nvSpPr>
        <p:spPr>
          <a:xfrm>
            <a:off x="6426104" y="1880021"/>
            <a:ext cx="1524803" cy="1806258"/>
          </a:xfrm>
          <a:prstGeom prst="rect">
            <a:avLst/>
          </a:prstGeom>
          <a:noFill/>
          <a:ln w="9144">
            <a:noFill/>
          </a:ln>
        </p:spPr>
        <p:txBody>
          <a:bodyPr vert="horz" wrap="square" lIns="0" tIns="66669" rIns="0" bIns="0" rtlCol="0">
            <a:spAutoFit/>
          </a:bodyPr>
          <a:lstStyle/>
          <a:p>
            <a:pPr algn="ctr">
              <a:spcBef>
                <a:spcPts val="300"/>
              </a:spcBef>
              <a:spcAft>
                <a:spcPts val="300"/>
              </a:spcAft>
              <a:buClr>
                <a:srgbClr val="C00000"/>
              </a:buClr>
            </a:pPr>
            <a:r>
              <a:rPr sz="1200" b="1" dirty="0" err="1">
                <a:latin typeface="华文楷体" panose="02010600040101010101" charset="-122"/>
                <a:ea typeface="华文楷体" panose="02010600040101010101" charset="-122"/>
                <a:cs typeface="楷体" panose="02010609060101010101" charset="-122"/>
              </a:rPr>
              <a:t>原</a:t>
            </a:r>
            <a:r>
              <a:rPr sz="1200" b="1" spc="-11" dirty="0" err="1">
                <a:latin typeface="华文楷体" panose="02010600040101010101" charset="-122"/>
                <a:ea typeface="华文楷体" panose="02010600040101010101" charset="-122"/>
                <a:cs typeface="楷体" panose="02010609060101010101" charset="-122"/>
              </a:rPr>
              <a:t>证监</a:t>
            </a:r>
            <a:r>
              <a:rPr sz="1200" b="1" dirty="0" err="1">
                <a:latin typeface="华文楷体" panose="02010600040101010101" charset="-122"/>
                <a:ea typeface="华文楷体" panose="02010600040101010101" charset="-122"/>
                <a:cs typeface="楷体" panose="02010609060101010101" charset="-122"/>
              </a:rPr>
              <a:t>会</a:t>
            </a:r>
            <a:r>
              <a:rPr sz="1200" b="1" spc="-11" dirty="0" err="1">
                <a:latin typeface="华文楷体" panose="02010600040101010101" charset="-122"/>
                <a:ea typeface="华文楷体" panose="02010600040101010101" charset="-122"/>
                <a:cs typeface="楷体" panose="02010609060101010101" charset="-122"/>
              </a:rPr>
              <a:t>规定</a:t>
            </a:r>
            <a:endParaRPr lang="en-US" altLang="zh-CN" sz="1200" b="1" dirty="0">
              <a:latin typeface="华文楷体" panose="02010600040101010101" charset="-122"/>
              <a:ea typeface="华文楷体" panose="02010600040101010101" charset="-122"/>
              <a:cs typeface="楷体" panose="02010609060101010101" charset="-122"/>
            </a:endParaRPr>
          </a:p>
          <a:p>
            <a:pPr marL="171450" indent="-171450">
              <a:spcBef>
                <a:spcPts val="300"/>
              </a:spcBef>
              <a:spcAft>
                <a:spcPts val="300"/>
              </a:spcAft>
              <a:buClr>
                <a:srgbClr val="C00000"/>
              </a:buClr>
              <a:buFont typeface="Wingdings" panose="05000000000000000000" pitchFamily="2" charset="2"/>
              <a:buChar char="Ø"/>
            </a:pPr>
            <a:r>
              <a:rPr sz="1200" spc="65" dirty="0" err="1">
                <a:latin typeface="华文楷体" panose="02010600040101010101" charset="-122"/>
                <a:ea typeface="华文楷体" panose="02010600040101010101" charset="-122"/>
                <a:cs typeface="楷体" panose="02010609060101010101" charset="-122"/>
              </a:rPr>
              <a:t>根据证监</a:t>
            </a:r>
            <a:r>
              <a:rPr sz="1200" spc="51" dirty="0" err="1">
                <a:latin typeface="华文楷体" panose="02010600040101010101" charset="-122"/>
                <a:ea typeface="华文楷体" panose="02010600040101010101" charset="-122"/>
                <a:cs typeface="楷体" panose="02010609060101010101" charset="-122"/>
              </a:rPr>
              <a:t>会</a:t>
            </a:r>
            <a:r>
              <a:rPr sz="1200" spc="65" dirty="0" err="1">
                <a:latin typeface="华文楷体" panose="02010600040101010101" charset="-122"/>
                <a:ea typeface="华文楷体" panose="02010600040101010101" charset="-122"/>
                <a:cs typeface="楷体" panose="02010609060101010101" charset="-122"/>
              </a:rPr>
              <a:t>之前</a:t>
            </a:r>
            <a:r>
              <a:rPr lang="zh-CN" altLang="en-US" sz="1200" spc="51" dirty="0">
                <a:latin typeface="华文楷体" panose="02010600040101010101" charset="-122"/>
                <a:ea typeface="华文楷体" panose="02010600040101010101" charset="-122"/>
                <a:cs typeface="楷体" panose="02010609060101010101" charset="-122"/>
              </a:rPr>
              <a:t>颁</a:t>
            </a:r>
            <a:r>
              <a:rPr sz="1200" spc="-5" dirty="0">
                <a:latin typeface="华文楷体" panose="02010600040101010101" charset="-122"/>
                <a:ea typeface="华文楷体" panose="02010600040101010101" charset="-122"/>
                <a:cs typeface="楷体" panose="02010609060101010101" charset="-122"/>
              </a:rPr>
              <a:t>布</a:t>
            </a:r>
            <a:r>
              <a:rPr sz="1200" spc="65" dirty="0">
                <a:latin typeface="华文楷体" panose="02010600040101010101" charset="-122"/>
                <a:ea typeface="华文楷体" panose="02010600040101010101" charset="-122"/>
                <a:cs typeface="楷体" panose="02010609060101010101" charset="-122"/>
              </a:rPr>
              <a:t>的《首次</a:t>
            </a:r>
            <a:r>
              <a:rPr sz="1200" spc="51" dirty="0">
                <a:latin typeface="华文楷体" panose="02010600040101010101" charset="-122"/>
                <a:ea typeface="华文楷体" panose="02010600040101010101" charset="-122"/>
                <a:cs typeface="楷体" panose="02010609060101010101" charset="-122"/>
              </a:rPr>
              <a:t>公</a:t>
            </a:r>
            <a:r>
              <a:rPr sz="1200" spc="65" dirty="0">
                <a:latin typeface="华文楷体" panose="02010600040101010101" charset="-122"/>
                <a:ea typeface="华文楷体" panose="02010600040101010101" charset="-122"/>
                <a:cs typeface="楷体" panose="02010609060101010101" charset="-122"/>
              </a:rPr>
              <a:t>开发</a:t>
            </a:r>
            <a:r>
              <a:rPr sz="1200" spc="51" dirty="0">
                <a:latin typeface="华文楷体" panose="02010600040101010101" charset="-122"/>
                <a:ea typeface="华文楷体" panose="02010600040101010101" charset="-122"/>
                <a:cs typeface="楷体" panose="02010609060101010101" charset="-122"/>
              </a:rPr>
              <a:t>行</a:t>
            </a:r>
            <a:r>
              <a:rPr sz="1200" spc="-5" dirty="0">
                <a:latin typeface="华文楷体" panose="02010600040101010101" charset="-122"/>
                <a:ea typeface="华文楷体" panose="02010600040101010101" charset="-122"/>
                <a:cs typeface="楷体" panose="02010609060101010101" charset="-122"/>
              </a:rPr>
              <a:t>股</a:t>
            </a:r>
            <a:r>
              <a:rPr sz="1200" spc="65" dirty="0">
                <a:latin typeface="华文楷体" panose="02010600040101010101" charset="-122"/>
                <a:ea typeface="华文楷体" panose="02010600040101010101" charset="-122"/>
                <a:cs typeface="楷体" panose="02010609060101010101" charset="-122"/>
              </a:rPr>
              <a:t>票辅导工</a:t>
            </a:r>
            <a:r>
              <a:rPr sz="1200" spc="51" dirty="0">
                <a:latin typeface="华文楷体" panose="02010600040101010101" charset="-122"/>
                <a:ea typeface="华文楷体" panose="02010600040101010101" charset="-122"/>
                <a:cs typeface="楷体" panose="02010609060101010101" charset="-122"/>
              </a:rPr>
              <a:t>作</a:t>
            </a:r>
            <a:r>
              <a:rPr sz="1200" spc="65" dirty="0">
                <a:latin typeface="华文楷体" panose="02010600040101010101" charset="-122"/>
                <a:ea typeface="华文楷体" panose="02010600040101010101" charset="-122"/>
                <a:cs typeface="楷体" panose="02010609060101010101" charset="-122"/>
              </a:rPr>
              <a:t>办</a:t>
            </a:r>
            <a:r>
              <a:rPr sz="1200" spc="75" dirty="0">
                <a:latin typeface="华文楷体" panose="02010600040101010101" charset="-122"/>
                <a:ea typeface="华文楷体" panose="02010600040101010101" charset="-122"/>
                <a:cs typeface="楷体" panose="02010609060101010101" charset="-122"/>
              </a:rPr>
              <a:t>法</a:t>
            </a:r>
            <a:r>
              <a:rPr sz="1200" spc="55">
                <a:latin typeface="华文楷体" panose="02010600040101010101" charset="-122"/>
                <a:ea typeface="华文楷体" panose="02010600040101010101" charset="-122"/>
                <a:cs typeface="楷体" panose="02010609060101010101" charset="-122"/>
              </a:rPr>
              <a:t>》</a:t>
            </a:r>
            <a:r>
              <a:rPr sz="1200" spc="-5">
                <a:latin typeface="华文楷体" panose="02010600040101010101" charset="-122"/>
                <a:ea typeface="华文楷体" panose="02010600040101010101" charset="-122"/>
                <a:cs typeface="楷体" panose="02010609060101010101" charset="-122"/>
              </a:rPr>
              <a:t>规</a:t>
            </a:r>
            <a:r>
              <a:rPr sz="1200" spc="65">
                <a:latin typeface="华文楷体" panose="02010600040101010101" charset="-122"/>
                <a:ea typeface="华文楷体" panose="02010600040101010101" charset="-122"/>
                <a:cs typeface="楷体" panose="02010609060101010101" charset="-122"/>
              </a:rPr>
              <a:t>定，辅导</a:t>
            </a:r>
            <a:r>
              <a:rPr sz="1200" spc="51">
                <a:latin typeface="华文楷体" panose="02010600040101010101" charset="-122"/>
                <a:ea typeface="华文楷体" panose="02010600040101010101" charset="-122"/>
                <a:cs typeface="楷体" panose="02010609060101010101" charset="-122"/>
              </a:rPr>
              <a:t>小</a:t>
            </a:r>
            <a:r>
              <a:rPr sz="1200" spc="65">
                <a:latin typeface="华文楷体" panose="02010600040101010101" charset="-122"/>
                <a:ea typeface="华文楷体" panose="02010600040101010101" charset="-122"/>
                <a:cs typeface="楷体" panose="02010609060101010101" charset="-122"/>
              </a:rPr>
              <a:t>组现</a:t>
            </a:r>
            <a:r>
              <a:rPr sz="1200" spc="51">
                <a:latin typeface="华文楷体" panose="02010600040101010101" charset="-122"/>
                <a:ea typeface="华文楷体" panose="02010600040101010101" charset="-122"/>
                <a:cs typeface="楷体" panose="02010609060101010101" charset="-122"/>
              </a:rPr>
              <a:t>场</a:t>
            </a:r>
            <a:r>
              <a:rPr sz="1200" spc="-5">
                <a:latin typeface="华文楷体" panose="02010600040101010101" charset="-122"/>
                <a:ea typeface="华文楷体" panose="02010600040101010101" charset="-122"/>
                <a:cs typeface="楷体" panose="02010609060101010101" charset="-122"/>
              </a:rPr>
              <a:t>集</a:t>
            </a:r>
            <a:r>
              <a:rPr sz="1200" spc="65">
                <a:latin typeface="华文楷体" panose="02010600040101010101" charset="-122"/>
                <a:ea typeface="华文楷体" panose="02010600040101010101" charset="-122"/>
                <a:cs typeface="楷体" panose="02010609060101010101" charset="-122"/>
              </a:rPr>
              <a:t>中授课时</a:t>
            </a:r>
            <a:r>
              <a:rPr sz="1200" spc="51">
                <a:latin typeface="华文楷体" panose="02010600040101010101" charset="-122"/>
                <a:ea typeface="华文楷体" panose="02010600040101010101" charset="-122"/>
                <a:cs typeface="楷体" panose="02010609060101010101" charset="-122"/>
              </a:rPr>
              <a:t>间</a:t>
            </a:r>
            <a:r>
              <a:rPr sz="1200" spc="65">
                <a:latin typeface="华文楷体" panose="02010600040101010101" charset="-122"/>
                <a:ea typeface="华文楷体" panose="02010600040101010101" charset="-122"/>
                <a:cs typeface="楷体" panose="02010609060101010101" charset="-122"/>
              </a:rPr>
              <a:t>应不</a:t>
            </a:r>
            <a:r>
              <a:rPr sz="1200" spc="51">
                <a:latin typeface="华文楷体" panose="02010600040101010101" charset="-122"/>
                <a:ea typeface="华文楷体" panose="02010600040101010101" charset="-122"/>
                <a:cs typeface="楷体" panose="02010609060101010101" charset="-122"/>
              </a:rPr>
              <a:t>少</a:t>
            </a:r>
            <a:r>
              <a:rPr sz="1200" spc="-5">
                <a:latin typeface="华文楷体" panose="02010600040101010101" charset="-122"/>
                <a:ea typeface="华文楷体" panose="02010600040101010101" charset="-122"/>
                <a:cs typeface="楷体" panose="02010609060101010101" charset="-122"/>
              </a:rPr>
              <a:t>于</a:t>
            </a:r>
            <a:r>
              <a:rPr sz="1200">
                <a:latin typeface="华文楷体" panose="02010600040101010101" charset="-122"/>
                <a:ea typeface="华文楷体" panose="02010600040101010101" charset="-122"/>
                <a:cs typeface="Times New Roman" panose="02020603050405020304"/>
              </a:rPr>
              <a:t>2</a:t>
            </a:r>
            <a:r>
              <a:rPr sz="1200" spc="60">
                <a:latin typeface="华文楷体" panose="02010600040101010101" charset="-122"/>
                <a:ea typeface="华文楷体" panose="02010600040101010101" charset="-122"/>
                <a:cs typeface="Times New Roman" panose="02020603050405020304"/>
              </a:rPr>
              <a:t>0</a:t>
            </a:r>
            <a:r>
              <a:rPr sz="1200" spc="65">
                <a:latin typeface="华文楷体" panose="02010600040101010101" charset="-122"/>
                <a:ea typeface="华文楷体" panose="02010600040101010101" charset="-122"/>
                <a:cs typeface="楷体" panose="02010609060101010101" charset="-122"/>
              </a:rPr>
              <a:t>小时，</a:t>
            </a:r>
            <a:r>
              <a:rPr sz="1200" spc="51">
                <a:latin typeface="华文楷体" panose="02010600040101010101" charset="-122"/>
                <a:ea typeface="华文楷体" panose="02010600040101010101" charset="-122"/>
                <a:cs typeface="楷体" panose="02010609060101010101" charset="-122"/>
              </a:rPr>
              <a:t>集</a:t>
            </a:r>
            <a:r>
              <a:rPr sz="1200" spc="65">
                <a:latin typeface="华文楷体" panose="02010600040101010101" charset="-122"/>
                <a:ea typeface="华文楷体" panose="02010600040101010101" charset="-122"/>
                <a:cs typeface="楷体" panose="02010609060101010101" charset="-122"/>
              </a:rPr>
              <a:t>中授</a:t>
            </a:r>
            <a:r>
              <a:rPr sz="1200" spc="51">
                <a:latin typeface="华文楷体" panose="02010600040101010101" charset="-122"/>
                <a:ea typeface="华文楷体" panose="02010600040101010101" charset="-122"/>
                <a:cs typeface="楷体" panose="02010609060101010101" charset="-122"/>
              </a:rPr>
              <a:t>课</a:t>
            </a:r>
            <a:r>
              <a:rPr sz="1200" spc="-5">
                <a:latin typeface="华文楷体" panose="02010600040101010101" charset="-122"/>
                <a:ea typeface="华文楷体" panose="02010600040101010101" charset="-122"/>
                <a:cs typeface="楷体" panose="02010609060101010101" charset="-122"/>
              </a:rPr>
              <a:t>次</a:t>
            </a:r>
            <a:r>
              <a:rPr sz="1200" spc="5">
                <a:latin typeface="华文楷体" panose="02010600040101010101" charset="-122"/>
                <a:ea typeface="华文楷体" panose="02010600040101010101" charset="-122"/>
                <a:cs typeface="楷体" panose="02010609060101010101" charset="-122"/>
              </a:rPr>
              <a:t>数应不少于</a:t>
            </a:r>
            <a:r>
              <a:rPr sz="1200" spc="-15" dirty="0">
                <a:latin typeface="华文楷体" panose="02010600040101010101" charset="-122"/>
                <a:ea typeface="华文楷体" panose="02010600040101010101" charset="-122"/>
                <a:cs typeface="Times New Roman" panose="02020603050405020304"/>
              </a:rPr>
              <a:t>6</a:t>
            </a:r>
            <a:r>
              <a:rPr sz="1200" spc="-5" dirty="0">
                <a:latin typeface="华文楷体" panose="02010600040101010101" charset="-122"/>
                <a:ea typeface="华文楷体" panose="02010600040101010101" charset="-122"/>
                <a:cs typeface="楷体" panose="02010609060101010101" charset="-122"/>
              </a:rPr>
              <a:t>次</a:t>
            </a:r>
            <a:r>
              <a:rPr lang="zh-CN" altLang="en-US" sz="1200" spc="-5" dirty="0">
                <a:latin typeface="华文楷体" panose="02010600040101010101" charset="-122"/>
                <a:ea typeface="华文楷体" panose="02010600040101010101" charset="-122"/>
                <a:cs typeface="楷体" panose="02010609060101010101" charset="-122"/>
              </a:rPr>
              <a:t>。</a:t>
            </a:r>
            <a:endParaRPr sz="1000" dirty="0">
              <a:latin typeface="华文楷体" panose="02010600040101010101" charset="-122"/>
              <a:ea typeface="华文楷体" panose="02010600040101010101" charset="-122"/>
              <a:cs typeface="楷体" panose="02010609060101010101" charset="-122"/>
            </a:endParaRPr>
          </a:p>
        </p:txBody>
      </p:sp>
      <p:sp>
        <p:nvSpPr>
          <p:cNvPr id="32" name="object 20"/>
          <p:cNvSpPr txBox="1"/>
          <p:nvPr/>
        </p:nvSpPr>
        <p:spPr>
          <a:xfrm>
            <a:off x="9512306" y="1960496"/>
            <a:ext cx="763763" cy="181458"/>
          </a:xfrm>
          <a:prstGeom prst="rect">
            <a:avLst/>
          </a:prstGeom>
        </p:spPr>
        <p:txBody>
          <a:bodyPr vert="horz" wrap="square" lIns="0" tIns="12063" rIns="0" bIns="0" rtlCol="0">
            <a:spAutoFit/>
          </a:bodyPr>
          <a:lstStyle/>
          <a:p>
            <a:pPr marL="12700" algn="ctr">
              <a:spcBef>
                <a:spcPts val="300"/>
              </a:spcBef>
              <a:spcAft>
                <a:spcPts val="300"/>
              </a:spcAft>
            </a:pPr>
            <a:r>
              <a:rPr sz="1100" b="1" dirty="0">
                <a:latin typeface="华文楷体" panose="02010600040101010101" charset="-122"/>
                <a:ea typeface="华文楷体" panose="02010600040101010101" charset="-122"/>
                <a:cs typeface="楷体" panose="02010609060101010101" charset="-122"/>
              </a:rPr>
              <a:t>辅</a:t>
            </a:r>
            <a:r>
              <a:rPr sz="1100" b="1" spc="-11" dirty="0">
                <a:latin typeface="华文楷体" panose="02010600040101010101" charset="-122"/>
                <a:ea typeface="华文楷体" panose="02010600040101010101" charset="-122"/>
                <a:cs typeface="楷体" panose="02010609060101010101" charset="-122"/>
              </a:rPr>
              <a:t>导方式</a:t>
            </a:r>
            <a:endParaRPr sz="1100" dirty="0">
              <a:latin typeface="华文楷体" panose="02010600040101010101" charset="-122"/>
              <a:ea typeface="华文楷体" panose="02010600040101010101" charset="-122"/>
              <a:cs typeface="楷体" panose="02010609060101010101" charset="-122"/>
            </a:endParaRPr>
          </a:p>
        </p:txBody>
      </p:sp>
      <p:sp>
        <p:nvSpPr>
          <p:cNvPr id="33" name="object 21"/>
          <p:cNvSpPr txBox="1"/>
          <p:nvPr/>
        </p:nvSpPr>
        <p:spPr>
          <a:xfrm>
            <a:off x="9129857" y="2186221"/>
            <a:ext cx="1494610" cy="1720983"/>
          </a:xfrm>
          <a:prstGeom prst="rect">
            <a:avLst/>
          </a:prstGeom>
        </p:spPr>
        <p:txBody>
          <a:bodyPr vert="horz" wrap="square" lIns="0" tIns="12699" rIns="0" bIns="0" rtlCol="0">
            <a:spAutoFit/>
          </a:bodyPr>
          <a:lstStyle/>
          <a:p>
            <a:pPr marL="171450" marR="5080" indent="-171450" algn="just">
              <a:spcBef>
                <a:spcPts val="300"/>
              </a:spcBef>
              <a:spcAft>
                <a:spcPts val="300"/>
              </a:spcAft>
              <a:buClr>
                <a:srgbClr val="C00000"/>
              </a:buClr>
              <a:buFont typeface="Wingdings" panose="05000000000000000000" pitchFamily="2" charset="2"/>
              <a:buChar char="Ø"/>
            </a:pPr>
            <a:r>
              <a:rPr lang="zh-CN" altLang="en-US" sz="1200" spc="51" dirty="0">
                <a:latin typeface="华文楷体" panose="02010600040101010101" charset="-122"/>
                <a:ea typeface="华文楷体" panose="02010600040101010101" charset="-122"/>
                <a:cs typeface="楷体" panose="02010609060101010101" charset="-122"/>
              </a:rPr>
              <a:t>保荐机构</a:t>
            </a:r>
            <a:r>
              <a:rPr sz="1200" spc="51" dirty="0" err="1">
                <a:latin typeface="华文楷体" panose="02010600040101010101" charset="-122"/>
                <a:ea typeface="华文楷体" panose="02010600040101010101" charset="-122"/>
                <a:cs typeface="楷体" panose="02010609060101010101" charset="-122"/>
              </a:rPr>
              <a:t>将</a:t>
            </a:r>
            <a:r>
              <a:rPr sz="1200" spc="65" dirty="0" err="1">
                <a:latin typeface="华文楷体" panose="02010600040101010101" charset="-122"/>
                <a:ea typeface="华文楷体" panose="02010600040101010101" charset="-122"/>
                <a:cs typeface="楷体" panose="02010609060101010101" charset="-122"/>
              </a:rPr>
              <a:t>参照</a:t>
            </a:r>
            <a:r>
              <a:rPr sz="1200" spc="51" dirty="0" err="1">
                <a:latin typeface="华文楷体" panose="02010600040101010101" charset="-122"/>
                <a:ea typeface="华文楷体" panose="02010600040101010101" charset="-122"/>
                <a:cs typeface="楷体" panose="02010609060101010101" charset="-122"/>
              </a:rPr>
              <a:t>以</a:t>
            </a:r>
            <a:r>
              <a:rPr sz="1200" spc="-5" dirty="0" err="1">
                <a:latin typeface="华文楷体" panose="02010600040101010101" charset="-122"/>
                <a:ea typeface="华文楷体" panose="02010600040101010101" charset="-122"/>
                <a:cs typeface="楷体" panose="02010609060101010101" charset="-122"/>
              </a:rPr>
              <a:t>往</a:t>
            </a:r>
            <a:r>
              <a:rPr sz="1200" spc="65" dirty="0" err="1">
                <a:latin typeface="华文楷体" panose="02010600040101010101" charset="-122"/>
                <a:ea typeface="华文楷体" panose="02010600040101010101" charset="-122"/>
                <a:cs typeface="楷体" panose="02010609060101010101" charset="-122"/>
              </a:rPr>
              <a:t>规定</a:t>
            </a:r>
            <a:r>
              <a:rPr sz="1200" spc="51" dirty="0" err="1">
                <a:latin typeface="华文楷体" panose="02010600040101010101" charset="-122"/>
                <a:ea typeface="华文楷体" panose="02010600040101010101" charset="-122"/>
                <a:cs typeface="楷体" panose="02010609060101010101" charset="-122"/>
              </a:rPr>
              <a:t>的</a:t>
            </a:r>
            <a:r>
              <a:rPr sz="1200" spc="65" dirty="0" err="1">
                <a:latin typeface="华文楷体" panose="02010600040101010101" charset="-122"/>
                <a:ea typeface="华文楷体" panose="02010600040101010101" charset="-122"/>
                <a:cs typeface="楷体" panose="02010609060101010101" charset="-122"/>
              </a:rPr>
              <a:t>精</a:t>
            </a:r>
            <a:r>
              <a:rPr sz="1200" spc="51" dirty="0" err="1">
                <a:latin typeface="华文楷体" panose="02010600040101010101" charset="-122"/>
                <a:ea typeface="华文楷体" panose="02010600040101010101" charset="-122"/>
                <a:cs typeface="楷体" panose="02010609060101010101" charset="-122"/>
              </a:rPr>
              <a:t>神</a:t>
            </a:r>
            <a:r>
              <a:rPr lang="zh-CN" altLang="en-US" sz="1200" spc="51" dirty="0">
                <a:latin typeface="华文楷体" panose="02010600040101010101" charset="-122"/>
                <a:ea typeface="华文楷体" panose="02010600040101010101" charset="-122"/>
                <a:cs typeface="楷体" panose="02010609060101010101" charset="-122"/>
              </a:rPr>
              <a:t>、当地证监局的要求，</a:t>
            </a:r>
            <a:r>
              <a:rPr sz="1200" spc="65" dirty="0" err="1">
                <a:latin typeface="华文楷体" panose="02010600040101010101" charset="-122"/>
                <a:ea typeface="华文楷体" panose="02010600040101010101" charset="-122"/>
                <a:cs typeface="楷体" panose="02010609060101010101" charset="-122"/>
              </a:rPr>
              <a:t>并结</a:t>
            </a:r>
            <a:r>
              <a:rPr sz="1200" spc="51" dirty="0" err="1">
                <a:latin typeface="华文楷体" panose="02010600040101010101" charset="-122"/>
                <a:ea typeface="华文楷体" panose="02010600040101010101" charset="-122"/>
                <a:cs typeface="楷体" panose="02010609060101010101" charset="-122"/>
              </a:rPr>
              <a:t>合</a:t>
            </a:r>
            <a:r>
              <a:rPr sz="1200" spc="-5" dirty="0" err="1">
                <a:latin typeface="华文楷体" panose="02010600040101010101" charset="-122"/>
                <a:ea typeface="华文楷体" panose="02010600040101010101" charset="-122"/>
                <a:cs typeface="楷体" panose="02010609060101010101" charset="-122"/>
              </a:rPr>
              <a:t>公</a:t>
            </a:r>
            <a:r>
              <a:rPr sz="1200" spc="65" dirty="0" err="1">
                <a:latin typeface="华文楷体" panose="02010600040101010101" charset="-122"/>
                <a:ea typeface="华文楷体" panose="02010600040101010101" charset="-122"/>
                <a:cs typeface="楷体" panose="02010609060101010101" charset="-122"/>
              </a:rPr>
              <a:t>司实</a:t>
            </a:r>
            <a:r>
              <a:rPr sz="1200" spc="51" dirty="0" err="1">
                <a:latin typeface="华文楷体" panose="02010600040101010101" charset="-122"/>
                <a:ea typeface="华文楷体" panose="02010600040101010101" charset="-122"/>
                <a:cs typeface="楷体" panose="02010609060101010101" charset="-122"/>
              </a:rPr>
              <a:t>际</a:t>
            </a:r>
            <a:r>
              <a:rPr sz="1200" spc="65" dirty="0" err="1">
                <a:latin typeface="华文楷体" panose="02010600040101010101" charset="-122"/>
                <a:ea typeface="华文楷体" panose="02010600040101010101" charset="-122"/>
                <a:cs typeface="楷体" panose="02010609060101010101" charset="-122"/>
              </a:rPr>
              <a:t>情</a:t>
            </a:r>
            <a:r>
              <a:rPr sz="1200" spc="51" dirty="0" err="1">
                <a:latin typeface="华文楷体" panose="02010600040101010101" charset="-122"/>
                <a:ea typeface="华文楷体" panose="02010600040101010101" charset="-122"/>
                <a:cs typeface="楷体" panose="02010609060101010101" charset="-122"/>
              </a:rPr>
              <a:t>况</a:t>
            </a:r>
            <a:r>
              <a:rPr sz="1200" spc="65" dirty="0" err="1">
                <a:latin typeface="华文楷体" panose="02010600040101010101" charset="-122"/>
                <a:ea typeface="华文楷体" panose="02010600040101010101" charset="-122"/>
                <a:cs typeface="楷体" panose="02010609060101010101" charset="-122"/>
              </a:rPr>
              <a:t>确定</a:t>
            </a:r>
            <a:r>
              <a:rPr sz="1200" spc="51" dirty="0" err="1">
                <a:latin typeface="华文楷体" panose="02010600040101010101" charset="-122"/>
                <a:ea typeface="华文楷体" panose="02010600040101010101" charset="-122"/>
                <a:cs typeface="楷体" panose="02010609060101010101" charset="-122"/>
              </a:rPr>
              <a:t>辅</a:t>
            </a:r>
            <a:r>
              <a:rPr sz="1200" spc="-5" dirty="0" err="1">
                <a:latin typeface="华文楷体" panose="02010600040101010101" charset="-122"/>
                <a:ea typeface="华文楷体" panose="02010600040101010101" charset="-122"/>
                <a:cs typeface="楷体" panose="02010609060101010101" charset="-122"/>
              </a:rPr>
              <a:t>导</a:t>
            </a:r>
            <a:r>
              <a:rPr sz="1200" spc="65" dirty="0" err="1">
                <a:latin typeface="华文楷体" panose="02010600040101010101" charset="-122"/>
                <a:ea typeface="华文楷体" panose="02010600040101010101" charset="-122"/>
                <a:cs typeface="楷体" panose="02010609060101010101" charset="-122"/>
              </a:rPr>
              <a:t>方式</a:t>
            </a:r>
            <a:r>
              <a:rPr sz="1200" spc="51" dirty="0" err="1">
                <a:latin typeface="华文楷体" panose="02010600040101010101" charset="-122"/>
                <a:ea typeface="华文楷体" panose="02010600040101010101" charset="-122"/>
                <a:cs typeface="楷体" panose="02010609060101010101" charset="-122"/>
              </a:rPr>
              <a:t>；</a:t>
            </a:r>
            <a:r>
              <a:rPr sz="1200" spc="65" dirty="0" err="1">
                <a:latin typeface="华文楷体" panose="02010600040101010101" charset="-122"/>
                <a:ea typeface="华文楷体" panose="02010600040101010101" charset="-122"/>
                <a:cs typeface="楷体" panose="02010609060101010101" charset="-122"/>
              </a:rPr>
              <a:t>辅</a:t>
            </a:r>
            <a:r>
              <a:rPr sz="1200" spc="51" dirty="0" err="1">
                <a:latin typeface="华文楷体" panose="02010600040101010101" charset="-122"/>
                <a:ea typeface="华文楷体" panose="02010600040101010101" charset="-122"/>
                <a:cs typeface="楷体" panose="02010609060101010101" charset="-122"/>
              </a:rPr>
              <a:t>导</a:t>
            </a:r>
            <a:r>
              <a:rPr sz="1200" spc="65" dirty="0" err="1">
                <a:latin typeface="华文楷体" panose="02010600040101010101" charset="-122"/>
                <a:ea typeface="华文楷体" panose="02010600040101010101" charset="-122"/>
                <a:cs typeface="楷体" panose="02010609060101010101" charset="-122"/>
              </a:rPr>
              <a:t>将由</a:t>
            </a:r>
            <a:r>
              <a:rPr sz="1200" spc="51" dirty="0" err="1">
                <a:latin typeface="华文楷体" panose="02010600040101010101" charset="-122"/>
                <a:ea typeface="华文楷体" panose="02010600040101010101" charset="-122"/>
                <a:cs typeface="楷体" panose="02010609060101010101" charset="-122"/>
              </a:rPr>
              <a:t>主</a:t>
            </a:r>
            <a:r>
              <a:rPr sz="1200" spc="-5" dirty="0" err="1">
                <a:latin typeface="华文楷体" panose="02010600040101010101" charset="-122"/>
                <a:ea typeface="华文楷体" panose="02010600040101010101" charset="-122"/>
                <a:cs typeface="楷体" panose="02010609060101010101" charset="-122"/>
              </a:rPr>
              <a:t>要</a:t>
            </a:r>
            <a:r>
              <a:rPr lang="zh-CN" altLang="en-US" sz="1200" spc="15" dirty="0">
                <a:latin typeface="华文楷体" panose="02010600040101010101" charset="-122"/>
                <a:ea typeface="华文楷体" panose="02010600040101010101" charset="-122"/>
                <a:cs typeface="楷体" panose="02010609060101010101" charset="-122"/>
              </a:rPr>
              <a:t>中介机构</a:t>
            </a:r>
            <a:r>
              <a:rPr lang="en-US" altLang="zh-CN" sz="1200" spc="11" dirty="0">
                <a:latin typeface="华文楷体" panose="02010600040101010101" charset="-122"/>
                <a:ea typeface="华文楷体" panose="02010600040101010101" charset="-122"/>
                <a:cs typeface="Times New Roman" panose="02020603050405020304"/>
              </a:rPr>
              <a:t>(</a:t>
            </a:r>
            <a:r>
              <a:rPr lang="zh-CN" altLang="en-US" sz="1200" spc="15" dirty="0">
                <a:latin typeface="华文楷体" panose="02010600040101010101" charset="-122"/>
                <a:ea typeface="华文楷体" panose="02010600040101010101" charset="-122"/>
                <a:cs typeface="楷体" panose="02010609060101010101" charset="-122"/>
              </a:rPr>
              <a:t>保</a:t>
            </a:r>
            <a:r>
              <a:rPr lang="zh-CN" altLang="en-US" sz="1200" spc="5" dirty="0">
                <a:latin typeface="华文楷体" panose="02010600040101010101" charset="-122"/>
                <a:ea typeface="华文楷体" panose="02010600040101010101" charset="-122"/>
                <a:cs typeface="楷体" panose="02010609060101010101" charset="-122"/>
              </a:rPr>
              <a:t>荐</a:t>
            </a:r>
            <a:r>
              <a:rPr lang="zh-CN" altLang="en-US" sz="1200" spc="15" dirty="0">
                <a:latin typeface="华文楷体" panose="02010600040101010101" charset="-122"/>
                <a:ea typeface="华文楷体" panose="02010600040101010101" charset="-122"/>
                <a:cs typeface="楷体" panose="02010609060101010101" charset="-122"/>
              </a:rPr>
              <a:t>、律</a:t>
            </a:r>
            <a:r>
              <a:rPr lang="zh-CN" altLang="en-US" sz="1200" spc="5" dirty="0">
                <a:latin typeface="华文楷体" panose="02010600040101010101" charset="-122"/>
                <a:ea typeface="华文楷体" panose="02010600040101010101" charset="-122"/>
                <a:cs typeface="楷体" panose="02010609060101010101" charset="-122"/>
              </a:rPr>
              <a:t>师</a:t>
            </a:r>
            <a:r>
              <a:rPr lang="zh-CN" altLang="en-US" sz="1200" spc="-5" dirty="0">
                <a:latin typeface="华文楷体" panose="02010600040101010101" charset="-122"/>
                <a:ea typeface="华文楷体" panose="02010600040101010101" charset="-122"/>
                <a:cs typeface="楷体" panose="02010609060101010101" charset="-122"/>
              </a:rPr>
              <a:t>、</a:t>
            </a:r>
            <a:r>
              <a:rPr lang="zh-CN" altLang="en-US" sz="1200" spc="75" dirty="0">
                <a:latin typeface="华文楷体" panose="02010600040101010101" charset="-122"/>
                <a:ea typeface="华文楷体" panose="02010600040101010101" charset="-122"/>
                <a:cs typeface="楷体" panose="02010609060101010101" charset="-122"/>
              </a:rPr>
              <a:t>审计</a:t>
            </a:r>
            <a:r>
              <a:rPr lang="en-US" altLang="zh-CN" sz="1200" spc="71" dirty="0">
                <a:latin typeface="华文楷体" panose="02010600040101010101" charset="-122"/>
                <a:ea typeface="华文楷体" panose="02010600040101010101" charset="-122"/>
                <a:cs typeface="Times New Roman" panose="02020603050405020304"/>
              </a:rPr>
              <a:t>)</a:t>
            </a:r>
            <a:r>
              <a:rPr lang="zh-CN" altLang="en-US" sz="1200" spc="65" dirty="0">
                <a:latin typeface="华文楷体" panose="02010600040101010101" charset="-122"/>
                <a:ea typeface="华文楷体" panose="02010600040101010101" charset="-122"/>
                <a:cs typeface="楷体" panose="02010609060101010101" charset="-122"/>
              </a:rPr>
              <a:t>开</a:t>
            </a:r>
            <a:r>
              <a:rPr lang="zh-CN" altLang="en-US" sz="1200" spc="75" dirty="0">
                <a:latin typeface="华文楷体" panose="02010600040101010101" charset="-122"/>
                <a:ea typeface="华文楷体" panose="02010600040101010101" charset="-122"/>
                <a:cs typeface="楷体" panose="02010609060101010101" charset="-122"/>
              </a:rPr>
              <a:t>展</a:t>
            </a:r>
            <a:r>
              <a:rPr lang="zh-CN" altLang="en-US" sz="1200" spc="-5" dirty="0">
                <a:latin typeface="华文楷体" panose="02010600040101010101" charset="-122"/>
                <a:ea typeface="华文楷体" panose="02010600040101010101" charset="-122"/>
                <a:cs typeface="楷体" panose="02010609060101010101" charset="-122"/>
              </a:rPr>
              <a:t>集中</a:t>
            </a:r>
            <a:r>
              <a:rPr lang="zh-CN" altLang="en-US" sz="1200" spc="5" dirty="0">
                <a:latin typeface="华文楷体" panose="02010600040101010101" charset="-122"/>
                <a:ea typeface="华文楷体" panose="02010600040101010101" charset="-122"/>
                <a:cs typeface="楷体" panose="02010609060101010101" charset="-122"/>
              </a:rPr>
              <a:t>授</a:t>
            </a:r>
            <a:r>
              <a:rPr lang="zh-CN" altLang="en-US" sz="1200" spc="-5" dirty="0">
                <a:latin typeface="华文楷体" panose="02010600040101010101" charset="-122"/>
                <a:ea typeface="华文楷体" panose="02010600040101010101" charset="-122"/>
                <a:cs typeface="楷体" panose="02010609060101010101" charset="-122"/>
              </a:rPr>
              <a:t>课。</a:t>
            </a:r>
            <a:endParaRPr lang="zh-CN" altLang="en-US" sz="1200" dirty="0">
              <a:latin typeface="华文楷体" panose="02010600040101010101" charset="-122"/>
              <a:ea typeface="华文楷体" panose="02010600040101010101" charset="-122"/>
              <a:cs typeface="楷体" panose="02010609060101010101" charset="-122"/>
            </a:endParaRPr>
          </a:p>
          <a:p>
            <a:pPr marL="189230" marR="5080" indent="-177165" algn="just">
              <a:spcBef>
                <a:spcPts val="300"/>
              </a:spcBef>
              <a:spcAft>
                <a:spcPts val="300"/>
              </a:spcAft>
              <a:buClr>
                <a:srgbClr val="C00000"/>
              </a:buClr>
              <a:buFont typeface="Wingdings" panose="05000000000000000000" pitchFamily="2" charset="2"/>
              <a:buChar char="Ø"/>
            </a:pPr>
            <a:endParaRPr sz="1000" dirty="0">
              <a:latin typeface="华文楷体" panose="02010600040101010101" charset="-122"/>
              <a:ea typeface="华文楷体" panose="02010600040101010101" charset="-122"/>
              <a:cs typeface="楷体" panose="02010609060101010101" charset="-122"/>
            </a:endParaRPr>
          </a:p>
        </p:txBody>
      </p:sp>
      <p:sp>
        <p:nvSpPr>
          <p:cNvPr id="34" name="object 24"/>
          <p:cNvSpPr/>
          <p:nvPr/>
        </p:nvSpPr>
        <p:spPr>
          <a:xfrm>
            <a:off x="8119390" y="2653650"/>
            <a:ext cx="820963" cy="206812"/>
          </a:xfrm>
          <a:custGeom>
            <a:avLst/>
            <a:gdLst/>
            <a:ahLst/>
            <a:cxnLst/>
            <a:rect l="l" t="t" r="r" b="b"/>
            <a:pathLst>
              <a:path w="805179" h="192405">
                <a:moveTo>
                  <a:pt x="79755" y="0"/>
                </a:moveTo>
                <a:lnTo>
                  <a:pt x="0" y="96012"/>
                </a:lnTo>
                <a:lnTo>
                  <a:pt x="79755" y="192024"/>
                </a:lnTo>
                <a:lnTo>
                  <a:pt x="79755" y="144018"/>
                </a:lnTo>
                <a:lnTo>
                  <a:pt x="764793" y="144018"/>
                </a:lnTo>
                <a:lnTo>
                  <a:pt x="804671" y="96012"/>
                </a:lnTo>
                <a:lnTo>
                  <a:pt x="764793" y="48006"/>
                </a:lnTo>
                <a:lnTo>
                  <a:pt x="79755" y="48006"/>
                </a:lnTo>
                <a:lnTo>
                  <a:pt x="79755" y="0"/>
                </a:lnTo>
                <a:close/>
              </a:path>
              <a:path w="805179" h="192405">
                <a:moveTo>
                  <a:pt x="764793" y="144018"/>
                </a:moveTo>
                <a:lnTo>
                  <a:pt x="724915" y="144018"/>
                </a:lnTo>
                <a:lnTo>
                  <a:pt x="724915" y="192024"/>
                </a:lnTo>
                <a:lnTo>
                  <a:pt x="764793" y="144018"/>
                </a:lnTo>
                <a:close/>
              </a:path>
              <a:path w="805179" h="192405">
                <a:moveTo>
                  <a:pt x="724915" y="0"/>
                </a:moveTo>
                <a:lnTo>
                  <a:pt x="724915" y="48006"/>
                </a:lnTo>
                <a:lnTo>
                  <a:pt x="764793" y="48006"/>
                </a:lnTo>
                <a:lnTo>
                  <a:pt x="724915" y="0"/>
                </a:lnTo>
                <a:close/>
              </a:path>
            </a:pathLst>
          </a:custGeom>
          <a:solidFill>
            <a:srgbClr val="14116E"/>
          </a:solidFill>
          <a:ln>
            <a:noFill/>
          </a:ln>
        </p:spPr>
        <p:txBody>
          <a:bodyPr wrap="square" lIns="0" tIns="0" rIns="0" bIns="0" rtlCol="0"/>
          <a:lstStyle/>
          <a:p>
            <a:pPr>
              <a:spcBef>
                <a:spcPts val="300"/>
              </a:spcBef>
              <a:spcAft>
                <a:spcPts val="300"/>
              </a:spcAft>
            </a:pPr>
            <a:endParaRPr>
              <a:latin typeface="华文楷体" panose="02010600040101010101" charset="-122"/>
              <a:ea typeface="华文楷体" panose="02010600040101010101" charset="-122"/>
            </a:endParaRPr>
          </a:p>
        </p:txBody>
      </p:sp>
      <p:sp>
        <p:nvSpPr>
          <p:cNvPr id="35" name="object 25"/>
          <p:cNvSpPr/>
          <p:nvPr/>
        </p:nvSpPr>
        <p:spPr>
          <a:xfrm>
            <a:off x="6414912" y="4285147"/>
            <a:ext cx="4279627" cy="595780"/>
          </a:xfrm>
          <a:prstGeom prst="rect">
            <a:avLst/>
          </a:prstGeom>
          <a:blipFill>
            <a:blip r:embed="rId3" cstate="print"/>
            <a:stretch>
              <a:fillRect/>
            </a:stretch>
          </a:blipFill>
        </p:spPr>
        <p:txBody>
          <a:bodyPr wrap="square" lIns="0" tIns="0" rIns="0" bIns="0" rtlCol="0"/>
          <a:lstStyle/>
          <a:p>
            <a:pPr>
              <a:spcBef>
                <a:spcPts val="300"/>
              </a:spcBef>
              <a:spcAft>
                <a:spcPts val="300"/>
              </a:spcAft>
            </a:pPr>
            <a:endParaRPr sz="2000">
              <a:latin typeface="华文楷体" panose="02010600040101010101" charset="-122"/>
              <a:ea typeface="华文楷体" panose="02010600040101010101" charset="-122"/>
            </a:endParaRPr>
          </a:p>
        </p:txBody>
      </p:sp>
      <p:sp>
        <p:nvSpPr>
          <p:cNvPr id="36" name="object 26"/>
          <p:cNvSpPr/>
          <p:nvPr/>
        </p:nvSpPr>
        <p:spPr>
          <a:xfrm>
            <a:off x="6414911" y="4344151"/>
            <a:ext cx="773595" cy="453942"/>
          </a:xfrm>
          <a:custGeom>
            <a:avLst/>
            <a:gdLst/>
            <a:ahLst/>
            <a:cxnLst/>
            <a:rect l="l" t="t" r="r" b="b"/>
            <a:pathLst>
              <a:path w="741045" h="325120">
                <a:moveTo>
                  <a:pt x="581787" y="0"/>
                </a:moveTo>
                <a:lnTo>
                  <a:pt x="0" y="0"/>
                </a:lnTo>
                <a:lnTo>
                  <a:pt x="0" y="324612"/>
                </a:lnTo>
                <a:lnTo>
                  <a:pt x="581787" y="324612"/>
                </a:lnTo>
                <a:lnTo>
                  <a:pt x="740663" y="162306"/>
                </a:lnTo>
                <a:lnTo>
                  <a:pt x="581787" y="0"/>
                </a:lnTo>
                <a:close/>
              </a:path>
            </a:pathLst>
          </a:custGeom>
          <a:solidFill>
            <a:schemeClr val="accent3">
              <a:lumMod val="20000"/>
              <a:lumOff val="80000"/>
            </a:schemeClr>
          </a:solidFill>
        </p:spPr>
        <p:txBody>
          <a:bodyPr wrap="square" lIns="0" tIns="0" rIns="0" bIns="0" rtlCol="0"/>
          <a:lstStyle/>
          <a:p>
            <a:pPr>
              <a:spcBef>
                <a:spcPts val="300"/>
              </a:spcBef>
              <a:spcAft>
                <a:spcPts val="300"/>
              </a:spcAft>
            </a:pPr>
            <a:endParaRPr sz="2000">
              <a:latin typeface="华文楷体" panose="02010600040101010101" charset="-122"/>
              <a:ea typeface="华文楷体" panose="02010600040101010101" charset="-122"/>
            </a:endParaRPr>
          </a:p>
        </p:txBody>
      </p:sp>
      <p:sp>
        <p:nvSpPr>
          <p:cNvPr id="37" name="object 27"/>
          <p:cNvSpPr txBox="1"/>
          <p:nvPr/>
        </p:nvSpPr>
        <p:spPr>
          <a:xfrm>
            <a:off x="6472197" y="4473599"/>
            <a:ext cx="639807" cy="195046"/>
          </a:xfrm>
          <a:prstGeom prst="rect">
            <a:avLst/>
          </a:prstGeom>
        </p:spPr>
        <p:txBody>
          <a:bodyPr vert="horz" wrap="square" lIns="0" tIns="12063" rIns="0" bIns="0" rtlCol="0">
            <a:spAutoFit/>
          </a:bodyPr>
          <a:lstStyle/>
          <a:p>
            <a:pPr marL="12700">
              <a:spcBef>
                <a:spcPts val="300"/>
              </a:spcBef>
              <a:spcAft>
                <a:spcPts val="300"/>
              </a:spcAft>
            </a:pPr>
            <a:r>
              <a:rPr sz="1200" b="1" dirty="0">
                <a:latin typeface="华文楷体" panose="02010600040101010101" charset="-122"/>
                <a:ea typeface="华文楷体" panose="02010600040101010101" charset="-122"/>
                <a:cs typeface="楷体" panose="02010609060101010101" charset="-122"/>
              </a:rPr>
              <a:t>前</a:t>
            </a:r>
            <a:r>
              <a:rPr sz="1200" b="1" spc="-11" dirty="0">
                <a:latin typeface="华文楷体" panose="02010600040101010101" charset="-122"/>
                <a:ea typeface="华文楷体" panose="02010600040101010101" charset="-122"/>
                <a:cs typeface="楷体" panose="02010609060101010101" charset="-122"/>
              </a:rPr>
              <a:t>期辅导</a:t>
            </a:r>
            <a:endParaRPr sz="1100" dirty="0">
              <a:latin typeface="华文楷体" panose="02010600040101010101" charset="-122"/>
              <a:ea typeface="华文楷体" panose="02010600040101010101" charset="-122"/>
              <a:cs typeface="楷体" panose="02010609060101010101" charset="-122"/>
            </a:endParaRPr>
          </a:p>
        </p:txBody>
      </p:sp>
      <p:sp>
        <p:nvSpPr>
          <p:cNvPr id="38" name="object 28"/>
          <p:cNvSpPr/>
          <p:nvPr/>
        </p:nvSpPr>
        <p:spPr>
          <a:xfrm>
            <a:off x="8200783" y="4344151"/>
            <a:ext cx="1288661" cy="453942"/>
          </a:xfrm>
          <a:custGeom>
            <a:avLst/>
            <a:gdLst/>
            <a:ahLst/>
            <a:cxnLst/>
            <a:rect l="l" t="t" r="r" b="b"/>
            <a:pathLst>
              <a:path w="1234440" h="325120">
                <a:moveTo>
                  <a:pt x="1099819" y="0"/>
                </a:moveTo>
                <a:lnTo>
                  <a:pt x="0" y="0"/>
                </a:lnTo>
                <a:lnTo>
                  <a:pt x="134619" y="162306"/>
                </a:lnTo>
                <a:lnTo>
                  <a:pt x="0" y="324612"/>
                </a:lnTo>
                <a:lnTo>
                  <a:pt x="1099819" y="324612"/>
                </a:lnTo>
                <a:lnTo>
                  <a:pt x="1234439" y="162306"/>
                </a:lnTo>
                <a:lnTo>
                  <a:pt x="1099819" y="0"/>
                </a:lnTo>
                <a:close/>
              </a:path>
            </a:pathLst>
          </a:custGeom>
          <a:solidFill>
            <a:schemeClr val="accent3">
              <a:lumMod val="60000"/>
              <a:lumOff val="40000"/>
            </a:schemeClr>
          </a:solidFill>
        </p:spPr>
        <p:txBody>
          <a:bodyPr wrap="square" lIns="0" tIns="0" rIns="0" bIns="0" rtlCol="0"/>
          <a:lstStyle/>
          <a:p>
            <a:pPr>
              <a:spcBef>
                <a:spcPts val="300"/>
              </a:spcBef>
              <a:spcAft>
                <a:spcPts val="300"/>
              </a:spcAft>
            </a:pPr>
            <a:endParaRPr sz="2000">
              <a:latin typeface="华文楷体" panose="02010600040101010101" charset="-122"/>
              <a:ea typeface="华文楷体" panose="02010600040101010101" charset="-122"/>
            </a:endParaRPr>
          </a:p>
        </p:txBody>
      </p:sp>
      <p:sp>
        <p:nvSpPr>
          <p:cNvPr id="39" name="object 29"/>
          <p:cNvSpPr txBox="1"/>
          <p:nvPr/>
        </p:nvSpPr>
        <p:spPr>
          <a:xfrm>
            <a:off x="8498788" y="4473599"/>
            <a:ext cx="698108" cy="195046"/>
          </a:xfrm>
          <a:prstGeom prst="rect">
            <a:avLst/>
          </a:prstGeom>
        </p:spPr>
        <p:txBody>
          <a:bodyPr vert="horz" wrap="square" lIns="0" tIns="12063" rIns="0" bIns="0" rtlCol="0">
            <a:spAutoFit/>
          </a:bodyPr>
          <a:lstStyle/>
          <a:p>
            <a:pPr marL="12700">
              <a:spcBef>
                <a:spcPts val="300"/>
              </a:spcBef>
              <a:spcAft>
                <a:spcPts val="300"/>
              </a:spcAft>
            </a:pPr>
            <a:r>
              <a:rPr sz="1200" b="1" dirty="0">
                <a:latin typeface="华文楷体" panose="02010600040101010101" charset="-122"/>
                <a:ea typeface="华文楷体" panose="02010600040101010101" charset="-122"/>
                <a:cs typeface="楷体" panose="02010609060101010101" charset="-122"/>
              </a:rPr>
              <a:t>辅</a:t>
            </a:r>
            <a:r>
              <a:rPr sz="1200" b="1" spc="-11" dirty="0">
                <a:latin typeface="华文楷体" panose="02010600040101010101" charset="-122"/>
                <a:ea typeface="华文楷体" panose="02010600040101010101" charset="-122"/>
                <a:cs typeface="楷体" panose="02010609060101010101" charset="-122"/>
              </a:rPr>
              <a:t>导培训</a:t>
            </a:r>
            <a:endParaRPr sz="1200" dirty="0">
              <a:latin typeface="华文楷体" panose="02010600040101010101" charset="-122"/>
              <a:ea typeface="华文楷体" panose="02010600040101010101" charset="-122"/>
              <a:cs typeface="楷体" panose="02010609060101010101" charset="-122"/>
            </a:endParaRPr>
          </a:p>
        </p:txBody>
      </p:sp>
      <p:sp>
        <p:nvSpPr>
          <p:cNvPr id="40" name="object 30"/>
          <p:cNvSpPr/>
          <p:nvPr/>
        </p:nvSpPr>
        <p:spPr>
          <a:xfrm>
            <a:off x="9438712" y="4344151"/>
            <a:ext cx="1139511" cy="453942"/>
          </a:xfrm>
          <a:custGeom>
            <a:avLst/>
            <a:gdLst/>
            <a:ahLst/>
            <a:cxnLst/>
            <a:rect l="l" t="t" r="r" b="b"/>
            <a:pathLst>
              <a:path w="1091565" h="325120">
                <a:moveTo>
                  <a:pt x="972185" y="0"/>
                </a:moveTo>
                <a:lnTo>
                  <a:pt x="0" y="0"/>
                </a:lnTo>
                <a:lnTo>
                  <a:pt x="118999" y="162306"/>
                </a:lnTo>
                <a:lnTo>
                  <a:pt x="0" y="324612"/>
                </a:lnTo>
                <a:lnTo>
                  <a:pt x="972185" y="324612"/>
                </a:lnTo>
                <a:lnTo>
                  <a:pt x="1091184" y="162306"/>
                </a:lnTo>
                <a:lnTo>
                  <a:pt x="972185" y="0"/>
                </a:lnTo>
                <a:close/>
              </a:path>
            </a:pathLst>
          </a:custGeom>
          <a:solidFill>
            <a:schemeClr val="accent3">
              <a:lumMod val="75000"/>
            </a:schemeClr>
          </a:solidFill>
        </p:spPr>
        <p:txBody>
          <a:bodyPr wrap="square" lIns="0" tIns="0" rIns="0" bIns="0" rtlCol="0"/>
          <a:lstStyle/>
          <a:p>
            <a:pPr>
              <a:spcBef>
                <a:spcPts val="300"/>
              </a:spcBef>
              <a:spcAft>
                <a:spcPts val="300"/>
              </a:spcAft>
            </a:pPr>
            <a:endParaRPr sz="2000">
              <a:latin typeface="华文楷体" panose="02010600040101010101" charset="-122"/>
              <a:ea typeface="华文楷体" panose="02010600040101010101" charset="-122"/>
            </a:endParaRPr>
          </a:p>
        </p:txBody>
      </p:sp>
      <p:sp>
        <p:nvSpPr>
          <p:cNvPr id="41" name="object 31"/>
          <p:cNvSpPr txBox="1"/>
          <p:nvPr/>
        </p:nvSpPr>
        <p:spPr>
          <a:xfrm>
            <a:off x="9709292" y="4473599"/>
            <a:ext cx="695077" cy="195046"/>
          </a:xfrm>
          <a:prstGeom prst="rect">
            <a:avLst/>
          </a:prstGeom>
        </p:spPr>
        <p:txBody>
          <a:bodyPr vert="horz" wrap="square" lIns="0" tIns="12063" rIns="0" bIns="0" rtlCol="0">
            <a:spAutoFit/>
          </a:bodyPr>
          <a:lstStyle/>
          <a:p>
            <a:pPr marL="12700">
              <a:spcBef>
                <a:spcPts val="300"/>
              </a:spcBef>
              <a:spcAft>
                <a:spcPts val="300"/>
              </a:spcAft>
            </a:pPr>
            <a:r>
              <a:rPr sz="1200" b="1" dirty="0">
                <a:solidFill>
                  <a:schemeClr val="bg1"/>
                </a:solidFill>
                <a:latin typeface="华文楷体" panose="02010600040101010101" charset="-122"/>
                <a:ea typeface="华文楷体" panose="02010600040101010101" charset="-122"/>
                <a:cs typeface="楷体" panose="02010609060101010101" charset="-122"/>
              </a:rPr>
              <a:t>辅</a:t>
            </a:r>
            <a:r>
              <a:rPr sz="1200" b="1" spc="-11" dirty="0">
                <a:solidFill>
                  <a:schemeClr val="bg1"/>
                </a:solidFill>
                <a:latin typeface="华文楷体" panose="02010600040101010101" charset="-122"/>
                <a:ea typeface="华文楷体" panose="02010600040101010101" charset="-122"/>
                <a:cs typeface="楷体" panose="02010609060101010101" charset="-122"/>
              </a:rPr>
              <a:t>导验收</a:t>
            </a:r>
            <a:endParaRPr sz="1200" dirty="0">
              <a:solidFill>
                <a:schemeClr val="bg1"/>
              </a:solidFill>
              <a:latin typeface="华文楷体" panose="02010600040101010101" charset="-122"/>
              <a:ea typeface="华文楷体" panose="02010600040101010101" charset="-122"/>
              <a:cs typeface="楷体" panose="02010609060101010101" charset="-122"/>
            </a:endParaRPr>
          </a:p>
        </p:txBody>
      </p:sp>
      <p:sp>
        <p:nvSpPr>
          <p:cNvPr id="42" name="object 32"/>
          <p:cNvSpPr/>
          <p:nvPr/>
        </p:nvSpPr>
        <p:spPr>
          <a:xfrm>
            <a:off x="7132046" y="4344151"/>
            <a:ext cx="1124927" cy="453942"/>
          </a:xfrm>
          <a:custGeom>
            <a:avLst/>
            <a:gdLst/>
            <a:ahLst/>
            <a:cxnLst/>
            <a:rect l="l" t="t" r="r" b="b"/>
            <a:pathLst>
              <a:path w="1077595" h="325120">
                <a:moveTo>
                  <a:pt x="959865" y="0"/>
                </a:moveTo>
                <a:lnTo>
                  <a:pt x="0" y="0"/>
                </a:lnTo>
                <a:lnTo>
                  <a:pt x="117601" y="162306"/>
                </a:lnTo>
                <a:lnTo>
                  <a:pt x="0" y="324612"/>
                </a:lnTo>
                <a:lnTo>
                  <a:pt x="959865" y="324612"/>
                </a:lnTo>
                <a:lnTo>
                  <a:pt x="1077467" y="162306"/>
                </a:lnTo>
                <a:lnTo>
                  <a:pt x="959865" y="0"/>
                </a:lnTo>
                <a:close/>
              </a:path>
            </a:pathLst>
          </a:custGeom>
          <a:solidFill>
            <a:schemeClr val="accent3">
              <a:lumMod val="40000"/>
              <a:lumOff val="60000"/>
            </a:schemeClr>
          </a:solidFill>
        </p:spPr>
        <p:txBody>
          <a:bodyPr wrap="square" lIns="0" tIns="0" rIns="0" bIns="0" rtlCol="0"/>
          <a:lstStyle/>
          <a:p>
            <a:pPr>
              <a:spcBef>
                <a:spcPts val="300"/>
              </a:spcBef>
              <a:spcAft>
                <a:spcPts val="300"/>
              </a:spcAft>
            </a:pPr>
            <a:endParaRPr sz="2000">
              <a:latin typeface="华文楷体" panose="02010600040101010101" charset="-122"/>
              <a:ea typeface="华文楷体" panose="02010600040101010101" charset="-122"/>
            </a:endParaRPr>
          </a:p>
        </p:txBody>
      </p:sp>
      <p:sp>
        <p:nvSpPr>
          <p:cNvPr id="43" name="object 33"/>
          <p:cNvSpPr txBox="1"/>
          <p:nvPr/>
        </p:nvSpPr>
        <p:spPr>
          <a:xfrm>
            <a:off x="7386792" y="4473599"/>
            <a:ext cx="641668" cy="195046"/>
          </a:xfrm>
          <a:prstGeom prst="rect">
            <a:avLst/>
          </a:prstGeom>
        </p:spPr>
        <p:txBody>
          <a:bodyPr vert="horz" wrap="square" lIns="0" tIns="12063" rIns="0" bIns="0" rtlCol="0">
            <a:spAutoFit/>
          </a:bodyPr>
          <a:lstStyle/>
          <a:p>
            <a:pPr marL="12700">
              <a:spcBef>
                <a:spcPts val="300"/>
              </a:spcBef>
              <a:spcAft>
                <a:spcPts val="300"/>
              </a:spcAft>
            </a:pPr>
            <a:r>
              <a:rPr sz="1200" b="1" dirty="0">
                <a:latin typeface="华文楷体" panose="02010600040101010101" charset="-122"/>
                <a:ea typeface="华文楷体" panose="02010600040101010101" charset="-122"/>
                <a:cs typeface="楷体" panose="02010609060101010101" charset="-122"/>
              </a:rPr>
              <a:t>辅</a:t>
            </a:r>
            <a:r>
              <a:rPr sz="1200" b="1" spc="-11" dirty="0">
                <a:latin typeface="华文楷体" panose="02010600040101010101" charset="-122"/>
                <a:ea typeface="华文楷体" panose="02010600040101010101" charset="-122"/>
                <a:cs typeface="楷体" panose="02010609060101010101" charset="-122"/>
              </a:rPr>
              <a:t>导备案</a:t>
            </a:r>
            <a:endParaRPr sz="1200" dirty="0">
              <a:latin typeface="华文楷体" panose="02010600040101010101" charset="-122"/>
              <a:ea typeface="华文楷体" panose="02010600040101010101" charset="-122"/>
              <a:cs typeface="楷体" panose="02010609060101010101" charset="-122"/>
            </a:endParaRPr>
          </a:p>
        </p:txBody>
      </p:sp>
      <p:sp>
        <p:nvSpPr>
          <p:cNvPr id="44" name="object 34"/>
          <p:cNvSpPr txBox="1"/>
          <p:nvPr/>
        </p:nvSpPr>
        <p:spPr>
          <a:xfrm>
            <a:off x="8220831" y="2805737"/>
            <a:ext cx="618080" cy="182100"/>
          </a:xfrm>
          <a:prstGeom prst="rect">
            <a:avLst/>
          </a:prstGeom>
        </p:spPr>
        <p:txBody>
          <a:bodyPr vert="horz" wrap="square" lIns="0" tIns="12699" rIns="0" bIns="0" rtlCol="0">
            <a:spAutoFit/>
          </a:bodyPr>
          <a:lstStyle/>
          <a:p>
            <a:pPr marL="12700">
              <a:spcBef>
                <a:spcPts val="300"/>
              </a:spcBef>
              <a:spcAft>
                <a:spcPts val="300"/>
              </a:spcAft>
            </a:pPr>
            <a:r>
              <a:rPr sz="1100" dirty="0">
                <a:latin typeface="华文楷体" panose="02010600040101010101" charset="-122"/>
                <a:ea typeface="华文楷体" panose="02010600040101010101" charset="-122"/>
                <a:cs typeface="楷体" panose="02010609060101010101" charset="-122"/>
              </a:rPr>
              <a:t>参考制定</a:t>
            </a:r>
            <a:endParaRPr sz="1100" dirty="0">
              <a:latin typeface="华文楷体" panose="02010600040101010101" charset="-122"/>
              <a:ea typeface="华文楷体" panose="02010600040101010101" charset="-122"/>
              <a:cs typeface="楷体" panose="02010609060101010101" charset="-122"/>
            </a:endParaRPr>
          </a:p>
        </p:txBody>
      </p:sp>
      <p:grpSp>
        <p:nvGrpSpPr>
          <p:cNvPr id="45" name="组合 44"/>
          <p:cNvGrpSpPr/>
          <p:nvPr/>
        </p:nvGrpSpPr>
        <p:grpSpPr>
          <a:xfrm>
            <a:off x="3148500" y="3442559"/>
            <a:ext cx="1634490" cy="1772765"/>
            <a:chOff x="2966304" y="3413684"/>
            <a:chExt cx="1634490" cy="1772765"/>
          </a:xfrm>
        </p:grpSpPr>
        <p:grpSp>
          <p:nvGrpSpPr>
            <p:cNvPr id="46" name="Group 67"/>
            <p:cNvGrpSpPr>
              <a:grpSpLocks noChangeAspect="1"/>
            </p:cNvGrpSpPr>
            <p:nvPr/>
          </p:nvGrpSpPr>
          <p:grpSpPr bwMode="auto">
            <a:xfrm>
              <a:off x="2966304" y="3413684"/>
              <a:ext cx="1634490" cy="1772765"/>
              <a:chOff x="4743" y="979"/>
              <a:chExt cx="2175" cy="2359"/>
            </a:xfrm>
          </p:grpSpPr>
          <p:sp>
            <p:nvSpPr>
              <p:cNvPr id="53" name="Freeform 68"/>
              <p:cNvSpPr>
                <a:spLocks noEditPoints="1"/>
              </p:cNvSpPr>
              <p:nvPr/>
            </p:nvSpPr>
            <p:spPr bwMode="auto">
              <a:xfrm>
                <a:off x="5397" y="2099"/>
                <a:ext cx="867" cy="1239"/>
              </a:xfrm>
              <a:custGeom>
                <a:avLst/>
                <a:gdLst>
                  <a:gd name="T0" fmla="*/ 96 w 366"/>
                  <a:gd name="T1" fmla="*/ 174 h 523"/>
                  <a:gd name="T2" fmla="*/ 28 w 366"/>
                  <a:gd name="T3" fmla="*/ 255 h 523"/>
                  <a:gd name="T4" fmla="*/ 4 w 366"/>
                  <a:gd name="T5" fmla="*/ 361 h 523"/>
                  <a:gd name="T6" fmla="*/ 58 w 366"/>
                  <a:gd name="T7" fmla="*/ 471 h 523"/>
                  <a:gd name="T8" fmla="*/ 183 w 366"/>
                  <a:gd name="T9" fmla="*/ 522 h 523"/>
                  <a:gd name="T10" fmla="*/ 308 w 366"/>
                  <a:gd name="T11" fmla="*/ 471 h 523"/>
                  <a:gd name="T12" fmla="*/ 362 w 366"/>
                  <a:gd name="T13" fmla="*/ 361 h 523"/>
                  <a:gd name="T14" fmla="*/ 338 w 366"/>
                  <a:gd name="T15" fmla="*/ 255 h 523"/>
                  <a:gd name="T16" fmla="*/ 270 w 366"/>
                  <a:gd name="T17" fmla="*/ 174 h 523"/>
                  <a:gd name="T18" fmla="*/ 188 w 366"/>
                  <a:gd name="T19" fmla="*/ 53 h 523"/>
                  <a:gd name="T20" fmla="*/ 183 w 366"/>
                  <a:gd name="T21" fmla="*/ 0 h 523"/>
                  <a:gd name="T22" fmla="*/ 178 w 366"/>
                  <a:gd name="T23" fmla="*/ 53 h 523"/>
                  <a:gd name="T24" fmla="*/ 96 w 366"/>
                  <a:gd name="T25" fmla="*/ 174 h 523"/>
                  <a:gd name="T26" fmla="*/ 254 w 366"/>
                  <a:gd name="T27" fmla="*/ 188 h 523"/>
                  <a:gd name="T28" fmla="*/ 309 w 366"/>
                  <a:gd name="T29" fmla="*/ 348 h 523"/>
                  <a:gd name="T30" fmla="*/ 183 w 366"/>
                  <a:gd name="T31" fmla="*/ 461 h 523"/>
                  <a:gd name="T32" fmla="*/ 57 w 366"/>
                  <a:gd name="T33" fmla="*/ 348 h 523"/>
                  <a:gd name="T34" fmla="*/ 112 w 366"/>
                  <a:gd name="T35" fmla="*/ 188 h 523"/>
                  <a:gd name="T36" fmla="*/ 174 w 366"/>
                  <a:gd name="T37" fmla="*/ 78 h 523"/>
                  <a:gd name="T38" fmla="*/ 183 w 366"/>
                  <a:gd name="T39" fmla="*/ 33 h 523"/>
                  <a:gd name="T40" fmla="*/ 192 w 366"/>
                  <a:gd name="T41" fmla="*/ 78 h 523"/>
                  <a:gd name="T42" fmla="*/ 254 w 366"/>
                  <a:gd name="T43" fmla="*/ 18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96" y="174"/>
                    </a:moveTo>
                    <a:cubicBezTo>
                      <a:pt x="72" y="199"/>
                      <a:pt x="46" y="224"/>
                      <a:pt x="28" y="255"/>
                    </a:cubicBezTo>
                    <a:cubicBezTo>
                      <a:pt x="10" y="285"/>
                      <a:pt x="0" y="322"/>
                      <a:pt x="4" y="361"/>
                    </a:cubicBezTo>
                    <a:cubicBezTo>
                      <a:pt x="8" y="399"/>
                      <a:pt x="26" y="440"/>
                      <a:pt x="58" y="471"/>
                    </a:cubicBezTo>
                    <a:cubicBezTo>
                      <a:pt x="90" y="502"/>
                      <a:pt x="135" y="523"/>
                      <a:pt x="183" y="522"/>
                    </a:cubicBezTo>
                    <a:cubicBezTo>
                      <a:pt x="231" y="523"/>
                      <a:pt x="276" y="502"/>
                      <a:pt x="308" y="471"/>
                    </a:cubicBezTo>
                    <a:cubicBezTo>
                      <a:pt x="340" y="440"/>
                      <a:pt x="358" y="399"/>
                      <a:pt x="362" y="361"/>
                    </a:cubicBezTo>
                    <a:cubicBezTo>
                      <a:pt x="366" y="322"/>
                      <a:pt x="356" y="285"/>
                      <a:pt x="338" y="255"/>
                    </a:cubicBezTo>
                    <a:cubicBezTo>
                      <a:pt x="320" y="224"/>
                      <a:pt x="294" y="199"/>
                      <a:pt x="270" y="174"/>
                    </a:cubicBezTo>
                    <a:cubicBezTo>
                      <a:pt x="220" y="128"/>
                      <a:pt x="195" y="87"/>
                      <a:pt x="188" y="53"/>
                    </a:cubicBezTo>
                    <a:cubicBezTo>
                      <a:pt x="181" y="20"/>
                      <a:pt x="184" y="0"/>
                      <a:pt x="183" y="0"/>
                    </a:cubicBezTo>
                    <a:cubicBezTo>
                      <a:pt x="182" y="0"/>
                      <a:pt x="185" y="20"/>
                      <a:pt x="178" y="53"/>
                    </a:cubicBezTo>
                    <a:cubicBezTo>
                      <a:pt x="171" y="87"/>
                      <a:pt x="146" y="128"/>
                      <a:pt x="96" y="174"/>
                    </a:cubicBezTo>
                    <a:close/>
                    <a:moveTo>
                      <a:pt x="254" y="188"/>
                    </a:moveTo>
                    <a:cubicBezTo>
                      <a:pt x="286" y="232"/>
                      <a:pt x="319" y="289"/>
                      <a:pt x="309" y="348"/>
                    </a:cubicBezTo>
                    <a:cubicBezTo>
                      <a:pt x="302" y="404"/>
                      <a:pt x="251" y="463"/>
                      <a:pt x="183" y="461"/>
                    </a:cubicBezTo>
                    <a:cubicBezTo>
                      <a:pt x="115" y="463"/>
                      <a:pt x="64" y="404"/>
                      <a:pt x="57" y="348"/>
                    </a:cubicBezTo>
                    <a:cubicBezTo>
                      <a:pt x="47" y="289"/>
                      <a:pt x="80" y="232"/>
                      <a:pt x="112" y="188"/>
                    </a:cubicBezTo>
                    <a:cubicBezTo>
                      <a:pt x="146" y="144"/>
                      <a:pt x="165" y="106"/>
                      <a:pt x="174" y="78"/>
                    </a:cubicBezTo>
                    <a:cubicBezTo>
                      <a:pt x="183" y="51"/>
                      <a:pt x="181" y="32"/>
                      <a:pt x="183" y="33"/>
                    </a:cubicBezTo>
                    <a:cubicBezTo>
                      <a:pt x="185" y="32"/>
                      <a:pt x="183" y="51"/>
                      <a:pt x="192" y="78"/>
                    </a:cubicBezTo>
                    <a:cubicBezTo>
                      <a:pt x="200" y="106"/>
                      <a:pt x="220" y="144"/>
                      <a:pt x="254" y="188"/>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charset="-122"/>
                  <a:ea typeface="华文楷体" panose="02010600040101010101" charset="-122"/>
                </a:endParaRPr>
              </a:p>
            </p:txBody>
          </p:sp>
          <p:sp>
            <p:nvSpPr>
              <p:cNvPr id="54" name="Freeform 71"/>
              <p:cNvSpPr>
                <a:spLocks noEditPoints="1"/>
              </p:cNvSpPr>
              <p:nvPr/>
            </p:nvSpPr>
            <p:spPr bwMode="auto">
              <a:xfrm>
                <a:off x="4743" y="1346"/>
                <a:ext cx="1139" cy="860"/>
              </a:xfrm>
              <a:custGeom>
                <a:avLst/>
                <a:gdLst>
                  <a:gd name="T0" fmla="*/ 432 w 481"/>
                  <a:gd name="T1" fmla="*/ 334 h 363"/>
                  <a:gd name="T2" fmla="*/ 480 w 481"/>
                  <a:gd name="T3" fmla="*/ 355 h 363"/>
                  <a:gd name="T4" fmla="*/ 437 w 481"/>
                  <a:gd name="T5" fmla="*/ 324 h 363"/>
                  <a:gd name="T6" fmla="*/ 373 w 481"/>
                  <a:gd name="T7" fmla="*/ 193 h 363"/>
                  <a:gd name="T8" fmla="*/ 338 w 481"/>
                  <a:gd name="T9" fmla="*/ 94 h 363"/>
                  <a:gd name="T10" fmla="*/ 258 w 481"/>
                  <a:gd name="T11" fmla="*/ 20 h 363"/>
                  <a:gd name="T12" fmla="*/ 136 w 481"/>
                  <a:gd name="T13" fmla="*/ 12 h 363"/>
                  <a:gd name="T14" fmla="*/ 28 w 481"/>
                  <a:gd name="T15" fmla="*/ 94 h 363"/>
                  <a:gd name="T16" fmla="*/ 11 w 481"/>
                  <a:gd name="T17" fmla="*/ 228 h 363"/>
                  <a:gd name="T18" fmla="*/ 79 w 481"/>
                  <a:gd name="T19" fmla="*/ 330 h 363"/>
                  <a:gd name="T20" fmla="*/ 183 w 481"/>
                  <a:gd name="T21" fmla="*/ 362 h 363"/>
                  <a:gd name="T22" fmla="*/ 286 w 481"/>
                  <a:gd name="T23" fmla="*/ 344 h 363"/>
                  <a:gd name="T24" fmla="*/ 432 w 481"/>
                  <a:gd name="T25" fmla="*/ 334 h 363"/>
                  <a:gd name="T26" fmla="*/ 417 w 481"/>
                  <a:gd name="T27" fmla="*/ 309 h 363"/>
                  <a:gd name="T28" fmla="*/ 452 w 481"/>
                  <a:gd name="T29" fmla="*/ 339 h 363"/>
                  <a:gd name="T30" fmla="*/ 408 w 481"/>
                  <a:gd name="T31" fmla="*/ 324 h 363"/>
                  <a:gd name="T32" fmla="*/ 282 w 481"/>
                  <a:gd name="T33" fmla="*/ 323 h 363"/>
                  <a:gd name="T34" fmla="*/ 117 w 481"/>
                  <a:gd name="T35" fmla="*/ 291 h 363"/>
                  <a:gd name="T36" fmla="*/ 81 w 481"/>
                  <a:gd name="T37" fmla="*/ 125 h 363"/>
                  <a:gd name="T38" fmla="*/ 243 w 481"/>
                  <a:gd name="T39" fmla="*/ 73 h 363"/>
                  <a:gd name="T40" fmla="*/ 353 w 481"/>
                  <a:gd name="T41" fmla="*/ 199 h 363"/>
                  <a:gd name="T42" fmla="*/ 417 w 481"/>
                  <a:gd name="T43" fmla="*/ 3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2" y="334"/>
                    </a:moveTo>
                    <a:cubicBezTo>
                      <a:pt x="464" y="344"/>
                      <a:pt x="480" y="356"/>
                      <a:pt x="480" y="355"/>
                    </a:cubicBezTo>
                    <a:cubicBezTo>
                      <a:pt x="481" y="355"/>
                      <a:pt x="463" y="347"/>
                      <a:pt x="437" y="324"/>
                    </a:cubicBezTo>
                    <a:cubicBezTo>
                      <a:pt x="412" y="302"/>
                      <a:pt x="389" y="259"/>
                      <a:pt x="373" y="193"/>
                    </a:cubicBezTo>
                    <a:cubicBezTo>
                      <a:pt x="364" y="160"/>
                      <a:pt x="355" y="125"/>
                      <a:pt x="338" y="94"/>
                    </a:cubicBezTo>
                    <a:cubicBezTo>
                      <a:pt x="320" y="63"/>
                      <a:pt x="293" y="36"/>
                      <a:pt x="258" y="20"/>
                    </a:cubicBezTo>
                    <a:cubicBezTo>
                      <a:pt x="222" y="4"/>
                      <a:pt x="178" y="0"/>
                      <a:pt x="136" y="12"/>
                    </a:cubicBezTo>
                    <a:cubicBezTo>
                      <a:pt x="93" y="24"/>
                      <a:pt x="52" y="52"/>
                      <a:pt x="28" y="94"/>
                    </a:cubicBezTo>
                    <a:cubicBezTo>
                      <a:pt x="4" y="135"/>
                      <a:pt x="0" y="186"/>
                      <a:pt x="11" y="228"/>
                    </a:cubicBezTo>
                    <a:cubicBezTo>
                      <a:pt x="21" y="272"/>
                      <a:pt x="47" y="308"/>
                      <a:pt x="79" y="330"/>
                    </a:cubicBezTo>
                    <a:cubicBezTo>
                      <a:pt x="110" y="353"/>
                      <a:pt x="147" y="363"/>
                      <a:pt x="183" y="362"/>
                    </a:cubicBezTo>
                    <a:cubicBezTo>
                      <a:pt x="219" y="362"/>
                      <a:pt x="253" y="352"/>
                      <a:pt x="286" y="344"/>
                    </a:cubicBezTo>
                    <a:cubicBezTo>
                      <a:pt x="351" y="324"/>
                      <a:pt x="399" y="323"/>
                      <a:pt x="432" y="334"/>
                    </a:cubicBezTo>
                    <a:close/>
                    <a:moveTo>
                      <a:pt x="417" y="309"/>
                    </a:moveTo>
                    <a:cubicBezTo>
                      <a:pt x="437" y="330"/>
                      <a:pt x="454" y="338"/>
                      <a:pt x="452" y="339"/>
                    </a:cubicBezTo>
                    <a:cubicBezTo>
                      <a:pt x="452" y="341"/>
                      <a:pt x="437" y="330"/>
                      <a:pt x="408" y="324"/>
                    </a:cubicBezTo>
                    <a:cubicBezTo>
                      <a:pt x="380" y="318"/>
                      <a:pt x="337" y="316"/>
                      <a:pt x="282" y="323"/>
                    </a:cubicBezTo>
                    <a:cubicBezTo>
                      <a:pt x="228" y="329"/>
                      <a:pt x="162" y="329"/>
                      <a:pt x="117" y="291"/>
                    </a:cubicBezTo>
                    <a:cubicBezTo>
                      <a:pt x="71" y="256"/>
                      <a:pt x="45" y="183"/>
                      <a:pt x="81" y="125"/>
                    </a:cubicBezTo>
                    <a:cubicBezTo>
                      <a:pt x="113" y="65"/>
                      <a:pt x="190" y="51"/>
                      <a:pt x="243" y="73"/>
                    </a:cubicBezTo>
                    <a:cubicBezTo>
                      <a:pt x="299" y="93"/>
                      <a:pt x="331" y="150"/>
                      <a:pt x="353" y="199"/>
                    </a:cubicBezTo>
                    <a:cubicBezTo>
                      <a:pt x="375" y="251"/>
                      <a:pt x="397" y="287"/>
                      <a:pt x="417" y="30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charset="-122"/>
                  <a:ea typeface="华文楷体" panose="02010600040101010101" charset="-122"/>
                </a:endParaRPr>
              </a:p>
            </p:txBody>
          </p:sp>
          <p:sp>
            <p:nvSpPr>
              <p:cNvPr id="395" name="Freeform 72"/>
              <p:cNvSpPr>
                <a:spLocks noEditPoints="1"/>
              </p:cNvSpPr>
              <p:nvPr/>
            </p:nvSpPr>
            <p:spPr bwMode="auto">
              <a:xfrm>
                <a:off x="5778" y="1346"/>
                <a:ext cx="1140" cy="860"/>
              </a:xfrm>
              <a:custGeom>
                <a:avLst/>
                <a:gdLst>
                  <a:gd name="T0" fmla="*/ 195 w 481"/>
                  <a:gd name="T1" fmla="*/ 344 h 363"/>
                  <a:gd name="T2" fmla="*/ 298 w 481"/>
                  <a:gd name="T3" fmla="*/ 362 h 363"/>
                  <a:gd name="T4" fmla="*/ 402 w 481"/>
                  <a:gd name="T5" fmla="*/ 330 h 363"/>
                  <a:gd name="T6" fmla="*/ 470 w 481"/>
                  <a:gd name="T7" fmla="*/ 228 h 363"/>
                  <a:gd name="T8" fmla="*/ 453 w 481"/>
                  <a:gd name="T9" fmla="*/ 94 h 363"/>
                  <a:gd name="T10" fmla="*/ 345 w 481"/>
                  <a:gd name="T11" fmla="*/ 12 h 363"/>
                  <a:gd name="T12" fmla="*/ 223 w 481"/>
                  <a:gd name="T13" fmla="*/ 20 h 363"/>
                  <a:gd name="T14" fmla="*/ 143 w 481"/>
                  <a:gd name="T15" fmla="*/ 94 h 363"/>
                  <a:gd name="T16" fmla="*/ 108 w 481"/>
                  <a:gd name="T17" fmla="*/ 193 h 363"/>
                  <a:gd name="T18" fmla="*/ 44 w 481"/>
                  <a:gd name="T19" fmla="*/ 324 h 363"/>
                  <a:gd name="T20" fmla="*/ 1 w 481"/>
                  <a:gd name="T21" fmla="*/ 355 h 363"/>
                  <a:gd name="T22" fmla="*/ 49 w 481"/>
                  <a:gd name="T23" fmla="*/ 334 h 363"/>
                  <a:gd name="T24" fmla="*/ 195 w 481"/>
                  <a:gd name="T25" fmla="*/ 344 h 363"/>
                  <a:gd name="T26" fmla="*/ 128 w 481"/>
                  <a:gd name="T27" fmla="*/ 199 h 363"/>
                  <a:gd name="T28" fmla="*/ 238 w 481"/>
                  <a:gd name="T29" fmla="*/ 73 h 363"/>
                  <a:gd name="T30" fmla="*/ 400 w 481"/>
                  <a:gd name="T31" fmla="*/ 125 h 363"/>
                  <a:gd name="T32" fmla="*/ 364 w 481"/>
                  <a:gd name="T33" fmla="*/ 291 h 363"/>
                  <a:gd name="T34" fmla="*/ 199 w 481"/>
                  <a:gd name="T35" fmla="*/ 323 h 363"/>
                  <a:gd name="T36" fmla="*/ 73 w 481"/>
                  <a:gd name="T37" fmla="*/ 324 h 363"/>
                  <a:gd name="T38" fmla="*/ 29 w 481"/>
                  <a:gd name="T39" fmla="*/ 339 h 363"/>
                  <a:gd name="T40" fmla="*/ 64 w 481"/>
                  <a:gd name="T41" fmla="*/ 309 h 363"/>
                  <a:gd name="T42" fmla="*/ 128 w 481"/>
                  <a:gd name="T43" fmla="*/ 19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95" y="344"/>
                    </a:moveTo>
                    <a:cubicBezTo>
                      <a:pt x="228" y="352"/>
                      <a:pt x="262" y="362"/>
                      <a:pt x="298" y="362"/>
                    </a:cubicBezTo>
                    <a:cubicBezTo>
                      <a:pt x="334" y="363"/>
                      <a:pt x="371" y="353"/>
                      <a:pt x="402" y="330"/>
                    </a:cubicBezTo>
                    <a:cubicBezTo>
                      <a:pt x="434" y="308"/>
                      <a:pt x="460" y="272"/>
                      <a:pt x="470" y="228"/>
                    </a:cubicBezTo>
                    <a:cubicBezTo>
                      <a:pt x="481" y="186"/>
                      <a:pt x="477" y="135"/>
                      <a:pt x="453" y="94"/>
                    </a:cubicBezTo>
                    <a:cubicBezTo>
                      <a:pt x="429" y="52"/>
                      <a:pt x="388" y="24"/>
                      <a:pt x="345" y="12"/>
                    </a:cubicBezTo>
                    <a:cubicBezTo>
                      <a:pt x="303" y="0"/>
                      <a:pt x="258" y="4"/>
                      <a:pt x="223" y="20"/>
                    </a:cubicBezTo>
                    <a:cubicBezTo>
                      <a:pt x="188" y="36"/>
                      <a:pt x="161" y="63"/>
                      <a:pt x="143" y="94"/>
                    </a:cubicBezTo>
                    <a:cubicBezTo>
                      <a:pt x="126" y="125"/>
                      <a:pt x="117" y="160"/>
                      <a:pt x="108" y="193"/>
                    </a:cubicBezTo>
                    <a:cubicBezTo>
                      <a:pt x="92" y="259"/>
                      <a:pt x="69" y="302"/>
                      <a:pt x="44" y="324"/>
                    </a:cubicBezTo>
                    <a:cubicBezTo>
                      <a:pt x="18" y="347"/>
                      <a:pt x="0" y="355"/>
                      <a:pt x="1" y="355"/>
                    </a:cubicBezTo>
                    <a:cubicBezTo>
                      <a:pt x="1" y="356"/>
                      <a:pt x="16" y="344"/>
                      <a:pt x="49" y="334"/>
                    </a:cubicBezTo>
                    <a:cubicBezTo>
                      <a:pt x="81" y="323"/>
                      <a:pt x="130" y="324"/>
                      <a:pt x="195" y="344"/>
                    </a:cubicBezTo>
                    <a:close/>
                    <a:moveTo>
                      <a:pt x="128" y="199"/>
                    </a:moveTo>
                    <a:cubicBezTo>
                      <a:pt x="150" y="150"/>
                      <a:pt x="182" y="93"/>
                      <a:pt x="238" y="73"/>
                    </a:cubicBezTo>
                    <a:cubicBezTo>
                      <a:pt x="291" y="51"/>
                      <a:pt x="368" y="65"/>
                      <a:pt x="400" y="125"/>
                    </a:cubicBezTo>
                    <a:cubicBezTo>
                      <a:pt x="435" y="183"/>
                      <a:pt x="410" y="256"/>
                      <a:pt x="364" y="291"/>
                    </a:cubicBezTo>
                    <a:cubicBezTo>
                      <a:pt x="318" y="329"/>
                      <a:pt x="253" y="329"/>
                      <a:pt x="199" y="323"/>
                    </a:cubicBezTo>
                    <a:cubicBezTo>
                      <a:pt x="143" y="316"/>
                      <a:pt x="101" y="318"/>
                      <a:pt x="73" y="324"/>
                    </a:cubicBezTo>
                    <a:cubicBezTo>
                      <a:pt x="44" y="330"/>
                      <a:pt x="29" y="341"/>
                      <a:pt x="29" y="339"/>
                    </a:cubicBezTo>
                    <a:cubicBezTo>
                      <a:pt x="27" y="338"/>
                      <a:pt x="44" y="330"/>
                      <a:pt x="64" y="309"/>
                    </a:cubicBezTo>
                    <a:cubicBezTo>
                      <a:pt x="84" y="287"/>
                      <a:pt x="106" y="251"/>
                      <a:pt x="128" y="19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charset="-122"/>
                  <a:ea typeface="华文楷体" panose="02010600040101010101" charset="-122"/>
                </a:endParaRPr>
              </a:p>
            </p:txBody>
          </p:sp>
          <p:sp>
            <p:nvSpPr>
              <p:cNvPr id="396" name="Freeform 70"/>
              <p:cNvSpPr>
                <a:spLocks noEditPoints="1"/>
              </p:cNvSpPr>
              <p:nvPr/>
            </p:nvSpPr>
            <p:spPr bwMode="auto">
              <a:xfrm>
                <a:off x="5778" y="2111"/>
                <a:ext cx="1140" cy="860"/>
              </a:xfrm>
              <a:custGeom>
                <a:avLst/>
                <a:gdLst>
                  <a:gd name="T0" fmla="*/ 108 w 481"/>
                  <a:gd name="T1" fmla="*/ 170 h 363"/>
                  <a:gd name="T2" fmla="*/ 143 w 481"/>
                  <a:gd name="T3" fmla="*/ 269 h 363"/>
                  <a:gd name="T4" fmla="*/ 223 w 481"/>
                  <a:gd name="T5" fmla="*/ 343 h 363"/>
                  <a:gd name="T6" fmla="*/ 345 w 481"/>
                  <a:gd name="T7" fmla="*/ 351 h 363"/>
                  <a:gd name="T8" fmla="*/ 453 w 481"/>
                  <a:gd name="T9" fmla="*/ 269 h 363"/>
                  <a:gd name="T10" fmla="*/ 470 w 481"/>
                  <a:gd name="T11" fmla="*/ 135 h 363"/>
                  <a:gd name="T12" fmla="*/ 402 w 481"/>
                  <a:gd name="T13" fmla="*/ 33 h 363"/>
                  <a:gd name="T14" fmla="*/ 298 w 481"/>
                  <a:gd name="T15" fmla="*/ 1 h 363"/>
                  <a:gd name="T16" fmla="*/ 195 w 481"/>
                  <a:gd name="T17" fmla="*/ 19 h 363"/>
                  <a:gd name="T18" fmla="*/ 49 w 481"/>
                  <a:gd name="T19" fmla="*/ 30 h 363"/>
                  <a:gd name="T20" fmla="*/ 1 w 481"/>
                  <a:gd name="T21" fmla="*/ 8 h 363"/>
                  <a:gd name="T22" fmla="*/ 44 w 481"/>
                  <a:gd name="T23" fmla="*/ 39 h 363"/>
                  <a:gd name="T24" fmla="*/ 108 w 481"/>
                  <a:gd name="T25" fmla="*/ 170 h 363"/>
                  <a:gd name="T26" fmla="*/ 199 w 481"/>
                  <a:gd name="T27" fmla="*/ 40 h 363"/>
                  <a:gd name="T28" fmla="*/ 364 w 481"/>
                  <a:gd name="T29" fmla="*/ 72 h 363"/>
                  <a:gd name="T30" fmla="*/ 400 w 481"/>
                  <a:gd name="T31" fmla="*/ 238 h 363"/>
                  <a:gd name="T32" fmla="*/ 238 w 481"/>
                  <a:gd name="T33" fmla="*/ 290 h 363"/>
                  <a:gd name="T34" fmla="*/ 128 w 481"/>
                  <a:gd name="T35" fmla="*/ 164 h 363"/>
                  <a:gd name="T36" fmla="*/ 64 w 481"/>
                  <a:gd name="T37" fmla="*/ 54 h 363"/>
                  <a:gd name="T38" fmla="*/ 29 w 481"/>
                  <a:gd name="T39" fmla="*/ 24 h 363"/>
                  <a:gd name="T40" fmla="*/ 73 w 481"/>
                  <a:gd name="T41" fmla="*/ 39 h 363"/>
                  <a:gd name="T42" fmla="*/ 199 w 481"/>
                  <a:gd name="T43"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08" y="170"/>
                    </a:moveTo>
                    <a:cubicBezTo>
                      <a:pt x="117" y="203"/>
                      <a:pt x="126" y="238"/>
                      <a:pt x="143" y="269"/>
                    </a:cubicBezTo>
                    <a:cubicBezTo>
                      <a:pt x="161" y="300"/>
                      <a:pt x="188" y="327"/>
                      <a:pt x="223" y="343"/>
                    </a:cubicBezTo>
                    <a:cubicBezTo>
                      <a:pt x="258" y="359"/>
                      <a:pt x="303" y="363"/>
                      <a:pt x="345" y="351"/>
                    </a:cubicBezTo>
                    <a:cubicBezTo>
                      <a:pt x="388" y="339"/>
                      <a:pt x="429" y="311"/>
                      <a:pt x="453" y="269"/>
                    </a:cubicBezTo>
                    <a:cubicBezTo>
                      <a:pt x="477" y="228"/>
                      <a:pt x="481" y="177"/>
                      <a:pt x="470" y="135"/>
                    </a:cubicBezTo>
                    <a:cubicBezTo>
                      <a:pt x="460" y="91"/>
                      <a:pt x="434" y="55"/>
                      <a:pt x="402" y="33"/>
                    </a:cubicBezTo>
                    <a:cubicBezTo>
                      <a:pt x="371" y="10"/>
                      <a:pt x="334" y="0"/>
                      <a:pt x="298" y="1"/>
                    </a:cubicBezTo>
                    <a:cubicBezTo>
                      <a:pt x="262" y="1"/>
                      <a:pt x="228" y="11"/>
                      <a:pt x="195" y="19"/>
                    </a:cubicBezTo>
                    <a:cubicBezTo>
                      <a:pt x="130" y="39"/>
                      <a:pt x="81" y="40"/>
                      <a:pt x="49" y="30"/>
                    </a:cubicBezTo>
                    <a:cubicBezTo>
                      <a:pt x="16" y="19"/>
                      <a:pt x="1" y="7"/>
                      <a:pt x="1" y="8"/>
                    </a:cubicBezTo>
                    <a:cubicBezTo>
                      <a:pt x="0" y="8"/>
                      <a:pt x="18" y="16"/>
                      <a:pt x="44" y="39"/>
                    </a:cubicBezTo>
                    <a:cubicBezTo>
                      <a:pt x="69" y="61"/>
                      <a:pt x="92" y="104"/>
                      <a:pt x="108" y="170"/>
                    </a:cubicBezTo>
                    <a:close/>
                    <a:moveTo>
                      <a:pt x="199" y="40"/>
                    </a:moveTo>
                    <a:cubicBezTo>
                      <a:pt x="253" y="34"/>
                      <a:pt x="318" y="34"/>
                      <a:pt x="364" y="72"/>
                    </a:cubicBezTo>
                    <a:cubicBezTo>
                      <a:pt x="410" y="107"/>
                      <a:pt x="435" y="180"/>
                      <a:pt x="400" y="238"/>
                    </a:cubicBezTo>
                    <a:cubicBezTo>
                      <a:pt x="368" y="298"/>
                      <a:pt x="291" y="312"/>
                      <a:pt x="238" y="290"/>
                    </a:cubicBezTo>
                    <a:cubicBezTo>
                      <a:pt x="182" y="270"/>
                      <a:pt x="150" y="213"/>
                      <a:pt x="128" y="164"/>
                    </a:cubicBezTo>
                    <a:cubicBezTo>
                      <a:pt x="106" y="112"/>
                      <a:pt x="84" y="76"/>
                      <a:pt x="64" y="54"/>
                    </a:cubicBezTo>
                    <a:cubicBezTo>
                      <a:pt x="44" y="33"/>
                      <a:pt x="27" y="25"/>
                      <a:pt x="29" y="24"/>
                    </a:cubicBezTo>
                    <a:cubicBezTo>
                      <a:pt x="29" y="22"/>
                      <a:pt x="44" y="33"/>
                      <a:pt x="73" y="39"/>
                    </a:cubicBezTo>
                    <a:cubicBezTo>
                      <a:pt x="101" y="46"/>
                      <a:pt x="143" y="47"/>
                      <a:pt x="199" y="4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华文楷体" panose="02010600040101010101" charset="-122"/>
                  <a:ea typeface="华文楷体" panose="02010600040101010101" charset="-122"/>
                </a:endParaRPr>
              </a:p>
            </p:txBody>
          </p:sp>
          <p:sp>
            <p:nvSpPr>
              <p:cNvPr id="397" name="Freeform 73"/>
              <p:cNvSpPr>
                <a:spLocks noEditPoints="1"/>
              </p:cNvSpPr>
              <p:nvPr/>
            </p:nvSpPr>
            <p:spPr bwMode="auto">
              <a:xfrm>
                <a:off x="4743" y="2111"/>
                <a:ext cx="1139" cy="860"/>
              </a:xfrm>
              <a:custGeom>
                <a:avLst/>
                <a:gdLst>
                  <a:gd name="T0" fmla="*/ 437 w 481"/>
                  <a:gd name="T1" fmla="*/ 39 h 363"/>
                  <a:gd name="T2" fmla="*/ 480 w 481"/>
                  <a:gd name="T3" fmla="*/ 8 h 363"/>
                  <a:gd name="T4" fmla="*/ 432 w 481"/>
                  <a:gd name="T5" fmla="*/ 30 h 363"/>
                  <a:gd name="T6" fmla="*/ 286 w 481"/>
                  <a:gd name="T7" fmla="*/ 19 h 363"/>
                  <a:gd name="T8" fmla="*/ 183 w 481"/>
                  <a:gd name="T9" fmla="*/ 1 h 363"/>
                  <a:gd name="T10" fmla="*/ 79 w 481"/>
                  <a:gd name="T11" fmla="*/ 33 h 363"/>
                  <a:gd name="T12" fmla="*/ 11 w 481"/>
                  <a:gd name="T13" fmla="*/ 135 h 363"/>
                  <a:gd name="T14" fmla="*/ 28 w 481"/>
                  <a:gd name="T15" fmla="*/ 269 h 363"/>
                  <a:gd name="T16" fmla="*/ 136 w 481"/>
                  <a:gd name="T17" fmla="*/ 351 h 363"/>
                  <a:gd name="T18" fmla="*/ 258 w 481"/>
                  <a:gd name="T19" fmla="*/ 343 h 363"/>
                  <a:gd name="T20" fmla="*/ 338 w 481"/>
                  <a:gd name="T21" fmla="*/ 269 h 363"/>
                  <a:gd name="T22" fmla="*/ 373 w 481"/>
                  <a:gd name="T23" fmla="*/ 170 h 363"/>
                  <a:gd name="T24" fmla="*/ 437 w 481"/>
                  <a:gd name="T25" fmla="*/ 39 h 363"/>
                  <a:gd name="T26" fmla="*/ 408 w 481"/>
                  <a:gd name="T27" fmla="*/ 39 h 363"/>
                  <a:gd name="T28" fmla="*/ 452 w 481"/>
                  <a:gd name="T29" fmla="*/ 24 h 363"/>
                  <a:gd name="T30" fmla="*/ 417 w 481"/>
                  <a:gd name="T31" fmla="*/ 54 h 363"/>
                  <a:gd name="T32" fmla="*/ 353 w 481"/>
                  <a:gd name="T33" fmla="*/ 164 h 363"/>
                  <a:gd name="T34" fmla="*/ 243 w 481"/>
                  <a:gd name="T35" fmla="*/ 290 h 363"/>
                  <a:gd name="T36" fmla="*/ 81 w 481"/>
                  <a:gd name="T37" fmla="*/ 238 h 363"/>
                  <a:gd name="T38" fmla="*/ 117 w 481"/>
                  <a:gd name="T39" fmla="*/ 72 h 363"/>
                  <a:gd name="T40" fmla="*/ 282 w 481"/>
                  <a:gd name="T41" fmla="*/ 40 h 363"/>
                  <a:gd name="T42" fmla="*/ 408 w 481"/>
                  <a:gd name="T43" fmla="*/ 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7" y="39"/>
                    </a:moveTo>
                    <a:cubicBezTo>
                      <a:pt x="463" y="16"/>
                      <a:pt x="481" y="8"/>
                      <a:pt x="480" y="8"/>
                    </a:cubicBezTo>
                    <a:cubicBezTo>
                      <a:pt x="480" y="7"/>
                      <a:pt x="464" y="19"/>
                      <a:pt x="432" y="30"/>
                    </a:cubicBezTo>
                    <a:cubicBezTo>
                      <a:pt x="399" y="40"/>
                      <a:pt x="351" y="39"/>
                      <a:pt x="286" y="19"/>
                    </a:cubicBezTo>
                    <a:cubicBezTo>
                      <a:pt x="253" y="11"/>
                      <a:pt x="219" y="1"/>
                      <a:pt x="183" y="1"/>
                    </a:cubicBezTo>
                    <a:cubicBezTo>
                      <a:pt x="147" y="0"/>
                      <a:pt x="110" y="10"/>
                      <a:pt x="79" y="33"/>
                    </a:cubicBezTo>
                    <a:cubicBezTo>
                      <a:pt x="47" y="55"/>
                      <a:pt x="21" y="91"/>
                      <a:pt x="11" y="135"/>
                    </a:cubicBezTo>
                    <a:cubicBezTo>
                      <a:pt x="0" y="177"/>
                      <a:pt x="4" y="228"/>
                      <a:pt x="28" y="269"/>
                    </a:cubicBezTo>
                    <a:cubicBezTo>
                      <a:pt x="52" y="311"/>
                      <a:pt x="93" y="339"/>
                      <a:pt x="136" y="351"/>
                    </a:cubicBezTo>
                    <a:cubicBezTo>
                      <a:pt x="178" y="363"/>
                      <a:pt x="222" y="359"/>
                      <a:pt x="258" y="343"/>
                    </a:cubicBezTo>
                    <a:cubicBezTo>
                      <a:pt x="293" y="327"/>
                      <a:pt x="320" y="300"/>
                      <a:pt x="338" y="269"/>
                    </a:cubicBezTo>
                    <a:cubicBezTo>
                      <a:pt x="355" y="238"/>
                      <a:pt x="364" y="203"/>
                      <a:pt x="373" y="170"/>
                    </a:cubicBezTo>
                    <a:cubicBezTo>
                      <a:pt x="389" y="104"/>
                      <a:pt x="412" y="61"/>
                      <a:pt x="437" y="39"/>
                    </a:cubicBezTo>
                    <a:close/>
                    <a:moveTo>
                      <a:pt x="408" y="39"/>
                    </a:moveTo>
                    <a:cubicBezTo>
                      <a:pt x="437" y="33"/>
                      <a:pt x="452" y="22"/>
                      <a:pt x="452" y="24"/>
                    </a:cubicBezTo>
                    <a:cubicBezTo>
                      <a:pt x="454" y="25"/>
                      <a:pt x="437" y="33"/>
                      <a:pt x="417" y="54"/>
                    </a:cubicBezTo>
                    <a:cubicBezTo>
                      <a:pt x="397" y="76"/>
                      <a:pt x="375" y="112"/>
                      <a:pt x="353" y="164"/>
                    </a:cubicBezTo>
                    <a:cubicBezTo>
                      <a:pt x="331" y="213"/>
                      <a:pt x="299" y="270"/>
                      <a:pt x="243" y="290"/>
                    </a:cubicBezTo>
                    <a:cubicBezTo>
                      <a:pt x="190" y="312"/>
                      <a:pt x="113" y="298"/>
                      <a:pt x="81" y="238"/>
                    </a:cubicBezTo>
                    <a:cubicBezTo>
                      <a:pt x="45" y="180"/>
                      <a:pt x="71" y="107"/>
                      <a:pt x="117" y="72"/>
                    </a:cubicBezTo>
                    <a:cubicBezTo>
                      <a:pt x="162" y="34"/>
                      <a:pt x="228" y="34"/>
                      <a:pt x="282" y="40"/>
                    </a:cubicBezTo>
                    <a:cubicBezTo>
                      <a:pt x="337" y="47"/>
                      <a:pt x="380" y="46"/>
                      <a:pt x="408" y="3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charset="-122"/>
                  <a:ea typeface="华文楷体" panose="02010600040101010101" charset="-122"/>
                </a:endParaRPr>
              </a:p>
            </p:txBody>
          </p:sp>
          <p:sp>
            <p:nvSpPr>
              <p:cNvPr id="398" name="Freeform 69"/>
              <p:cNvSpPr>
                <a:spLocks noEditPoints="1"/>
              </p:cNvSpPr>
              <p:nvPr/>
            </p:nvSpPr>
            <p:spPr bwMode="auto">
              <a:xfrm>
                <a:off x="5397" y="979"/>
                <a:ext cx="867" cy="1239"/>
              </a:xfrm>
              <a:custGeom>
                <a:avLst/>
                <a:gdLst>
                  <a:gd name="T0" fmla="*/ 178 w 366"/>
                  <a:gd name="T1" fmla="*/ 470 h 523"/>
                  <a:gd name="T2" fmla="*/ 183 w 366"/>
                  <a:gd name="T3" fmla="*/ 523 h 523"/>
                  <a:gd name="T4" fmla="*/ 188 w 366"/>
                  <a:gd name="T5" fmla="*/ 470 h 523"/>
                  <a:gd name="T6" fmla="*/ 270 w 366"/>
                  <a:gd name="T7" fmla="*/ 349 h 523"/>
                  <a:gd name="T8" fmla="*/ 338 w 366"/>
                  <a:gd name="T9" fmla="*/ 269 h 523"/>
                  <a:gd name="T10" fmla="*/ 362 w 366"/>
                  <a:gd name="T11" fmla="*/ 162 h 523"/>
                  <a:gd name="T12" fmla="*/ 308 w 366"/>
                  <a:gd name="T13" fmla="*/ 52 h 523"/>
                  <a:gd name="T14" fmla="*/ 183 w 366"/>
                  <a:gd name="T15" fmla="*/ 1 h 523"/>
                  <a:gd name="T16" fmla="*/ 58 w 366"/>
                  <a:gd name="T17" fmla="*/ 52 h 523"/>
                  <a:gd name="T18" fmla="*/ 4 w 366"/>
                  <a:gd name="T19" fmla="*/ 162 h 523"/>
                  <a:gd name="T20" fmla="*/ 28 w 366"/>
                  <a:gd name="T21" fmla="*/ 269 h 523"/>
                  <a:gd name="T22" fmla="*/ 96 w 366"/>
                  <a:gd name="T23" fmla="*/ 349 h 523"/>
                  <a:gd name="T24" fmla="*/ 178 w 366"/>
                  <a:gd name="T25" fmla="*/ 470 h 523"/>
                  <a:gd name="T26" fmla="*/ 192 w 366"/>
                  <a:gd name="T27" fmla="*/ 445 h 523"/>
                  <a:gd name="T28" fmla="*/ 183 w 366"/>
                  <a:gd name="T29" fmla="*/ 490 h 523"/>
                  <a:gd name="T30" fmla="*/ 174 w 366"/>
                  <a:gd name="T31" fmla="*/ 445 h 523"/>
                  <a:gd name="T32" fmla="*/ 112 w 366"/>
                  <a:gd name="T33" fmla="*/ 335 h 523"/>
                  <a:gd name="T34" fmla="*/ 57 w 366"/>
                  <a:gd name="T35" fmla="*/ 176 h 523"/>
                  <a:gd name="T36" fmla="*/ 183 w 366"/>
                  <a:gd name="T37" fmla="*/ 62 h 523"/>
                  <a:gd name="T38" fmla="*/ 309 w 366"/>
                  <a:gd name="T39" fmla="*/ 176 h 523"/>
                  <a:gd name="T40" fmla="*/ 254 w 366"/>
                  <a:gd name="T41" fmla="*/ 335 h 523"/>
                  <a:gd name="T42" fmla="*/ 192 w 366"/>
                  <a:gd name="T43" fmla="*/ 44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178" y="470"/>
                    </a:moveTo>
                    <a:cubicBezTo>
                      <a:pt x="185" y="503"/>
                      <a:pt x="182" y="523"/>
                      <a:pt x="183" y="523"/>
                    </a:cubicBezTo>
                    <a:cubicBezTo>
                      <a:pt x="184" y="523"/>
                      <a:pt x="181" y="503"/>
                      <a:pt x="188" y="470"/>
                    </a:cubicBezTo>
                    <a:cubicBezTo>
                      <a:pt x="195" y="436"/>
                      <a:pt x="220" y="395"/>
                      <a:pt x="270" y="349"/>
                    </a:cubicBezTo>
                    <a:cubicBezTo>
                      <a:pt x="294" y="324"/>
                      <a:pt x="320" y="300"/>
                      <a:pt x="338" y="269"/>
                    </a:cubicBezTo>
                    <a:cubicBezTo>
                      <a:pt x="356" y="238"/>
                      <a:pt x="366" y="201"/>
                      <a:pt x="362" y="162"/>
                    </a:cubicBezTo>
                    <a:cubicBezTo>
                      <a:pt x="358" y="124"/>
                      <a:pt x="340" y="83"/>
                      <a:pt x="308" y="52"/>
                    </a:cubicBezTo>
                    <a:cubicBezTo>
                      <a:pt x="276" y="21"/>
                      <a:pt x="231" y="0"/>
                      <a:pt x="183" y="1"/>
                    </a:cubicBezTo>
                    <a:cubicBezTo>
                      <a:pt x="135" y="0"/>
                      <a:pt x="90" y="21"/>
                      <a:pt x="58" y="52"/>
                    </a:cubicBezTo>
                    <a:cubicBezTo>
                      <a:pt x="26" y="83"/>
                      <a:pt x="8" y="124"/>
                      <a:pt x="4" y="162"/>
                    </a:cubicBezTo>
                    <a:cubicBezTo>
                      <a:pt x="0" y="201"/>
                      <a:pt x="10" y="238"/>
                      <a:pt x="28" y="269"/>
                    </a:cubicBezTo>
                    <a:cubicBezTo>
                      <a:pt x="46" y="300"/>
                      <a:pt x="72" y="324"/>
                      <a:pt x="96" y="349"/>
                    </a:cubicBezTo>
                    <a:cubicBezTo>
                      <a:pt x="146" y="395"/>
                      <a:pt x="171" y="436"/>
                      <a:pt x="178" y="470"/>
                    </a:cubicBezTo>
                    <a:close/>
                    <a:moveTo>
                      <a:pt x="192" y="445"/>
                    </a:moveTo>
                    <a:cubicBezTo>
                      <a:pt x="183" y="473"/>
                      <a:pt x="185" y="491"/>
                      <a:pt x="183" y="490"/>
                    </a:cubicBezTo>
                    <a:cubicBezTo>
                      <a:pt x="181" y="491"/>
                      <a:pt x="183" y="473"/>
                      <a:pt x="174" y="445"/>
                    </a:cubicBezTo>
                    <a:cubicBezTo>
                      <a:pt x="165" y="417"/>
                      <a:pt x="146" y="379"/>
                      <a:pt x="112" y="335"/>
                    </a:cubicBezTo>
                    <a:cubicBezTo>
                      <a:pt x="80" y="291"/>
                      <a:pt x="47" y="234"/>
                      <a:pt x="57" y="176"/>
                    </a:cubicBezTo>
                    <a:cubicBezTo>
                      <a:pt x="64" y="119"/>
                      <a:pt x="115" y="60"/>
                      <a:pt x="183" y="62"/>
                    </a:cubicBezTo>
                    <a:cubicBezTo>
                      <a:pt x="251" y="60"/>
                      <a:pt x="302" y="119"/>
                      <a:pt x="309" y="176"/>
                    </a:cubicBezTo>
                    <a:cubicBezTo>
                      <a:pt x="319" y="234"/>
                      <a:pt x="286" y="291"/>
                      <a:pt x="254" y="335"/>
                    </a:cubicBezTo>
                    <a:cubicBezTo>
                      <a:pt x="220" y="379"/>
                      <a:pt x="200" y="417"/>
                      <a:pt x="192" y="4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华文楷体" panose="02010600040101010101" charset="-122"/>
                  <a:ea typeface="华文楷体" panose="02010600040101010101" charset="-122"/>
                </a:endParaRPr>
              </a:p>
            </p:txBody>
          </p:sp>
        </p:grpSp>
        <p:sp>
          <p:nvSpPr>
            <p:cNvPr id="47" name="object 36"/>
            <p:cNvSpPr txBox="1"/>
            <p:nvPr/>
          </p:nvSpPr>
          <p:spPr>
            <a:xfrm>
              <a:off x="4044008" y="3911972"/>
              <a:ext cx="471810" cy="201335"/>
            </a:xfrm>
            <a:prstGeom prst="rect">
              <a:avLst/>
            </a:prstGeom>
          </p:spPr>
          <p:txBody>
            <a:bodyPr vert="horz" wrap="square" lIns="0" tIns="16508" rIns="0" bIns="0" rtlCol="0">
              <a:spAutoFit/>
            </a:bodyPr>
            <a:lstStyle/>
            <a:p>
              <a:pPr marL="12700">
                <a:spcBef>
                  <a:spcPts val="300"/>
                </a:spcBef>
                <a:spcAft>
                  <a:spcPts val="300"/>
                </a:spcAft>
              </a:pPr>
              <a:r>
                <a:rPr sz="1200" spc="35" dirty="0">
                  <a:latin typeface="华文楷体" panose="02010600040101010101" charset="-122"/>
                  <a:ea typeface="华文楷体" panose="02010600040101010101" charset="-122"/>
                  <a:cs typeface="楷体" panose="02010609060101010101" charset="-122"/>
                </a:rPr>
                <a:t>监事</a:t>
              </a:r>
              <a:endParaRPr sz="800" dirty="0">
                <a:latin typeface="华文楷体" panose="02010600040101010101" charset="-122"/>
                <a:ea typeface="华文楷体" panose="02010600040101010101" charset="-122"/>
                <a:cs typeface="楷体" panose="02010609060101010101" charset="-122"/>
              </a:endParaRPr>
            </a:p>
          </p:txBody>
        </p:sp>
        <p:sp>
          <p:nvSpPr>
            <p:cNvPr id="48" name="object 38"/>
            <p:cNvSpPr txBox="1"/>
            <p:nvPr/>
          </p:nvSpPr>
          <p:spPr>
            <a:xfrm>
              <a:off x="3618650" y="3655581"/>
              <a:ext cx="333533" cy="201335"/>
            </a:xfrm>
            <a:prstGeom prst="rect">
              <a:avLst/>
            </a:prstGeom>
          </p:spPr>
          <p:txBody>
            <a:bodyPr vert="horz" wrap="square" lIns="0" tIns="16508" rIns="0" bIns="0" rtlCol="0">
              <a:spAutoFit/>
            </a:bodyPr>
            <a:lstStyle/>
            <a:p>
              <a:pPr marL="12700">
                <a:spcBef>
                  <a:spcPts val="300"/>
                </a:spcBef>
                <a:spcAft>
                  <a:spcPts val="300"/>
                </a:spcAft>
              </a:pPr>
              <a:r>
                <a:rPr sz="1200" spc="35" dirty="0">
                  <a:solidFill>
                    <a:schemeClr val="accent2">
                      <a:lumMod val="75000"/>
                    </a:schemeClr>
                  </a:solidFill>
                  <a:latin typeface="华文楷体" panose="02010600040101010101" charset="-122"/>
                  <a:ea typeface="华文楷体" panose="02010600040101010101" charset="-122"/>
                  <a:cs typeface="楷体" panose="02010609060101010101" charset="-122"/>
                </a:rPr>
                <a:t>董事</a:t>
              </a:r>
              <a:endParaRPr sz="1200" dirty="0">
                <a:solidFill>
                  <a:schemeClr val="accent2">
                    <a:lumMod val="75000"/>
                  </a:schemeClr>
                </a:solidFill>
                <a:latin typeface="华文楷体" panose="02010600040101010101" charset="-122"/>
                <a:ea typeface="华文楷体" panose="02010600040101010101" charset="-122"/>
                <a:cs typeface="楷体" panose="02010609060101010101" charset="-122"/>
              </a:endParaRPr>
            </a:p>
          </p:txBody>
        </p:sp>
        <p:sp>
          <p:nvSpPr>
            <p:cNvPr id="49" name="object 40"/>
            <p:cNvSpPr txBox="1"/>
            <p:nvPr/>
          </p:nvSpPr>
          <p:spPr>
            <a:xfrm>
              <a:off x="3175696" y="3928507"/>
              <a:ext cx="358969" cy="208487"/>
            </a:xfrm>
            <a:prstGeom prst="rect">
              <a:avLst/>
            </a:prstGeom>
          </p:spPr>
          <p:txBody>
            <a:bodyPr vert="horz" wrap="square" lIns="0" tIns="16508" rIns="0" bIns="0" rtlCol="0">
              <a:spAutoFit/>
            </a:bodyPr>
            <a:lstStyle/>
            <a:p>
              <a:pPr marL="12700">
                <a:spcBef>
                  <a:spcPts val="300"/>
                </a:spcBef>
                <a:spcAft>
                  <a:spcPts val="300"/>
                </a:spcAft>
              </a:pPr>
              <a:r>
                <a:rPr sz="1200" spc="35" dirty="0">
                  <a:solidFill>
                    <a:schemeClr val="accent2">
                      <a:lumMod val="75000"/>
                    </a:schemeClr>
                  </a:solidFill>
                  <a:latin typeface="华文楷体" panose="02010600040101010101" charset="-122"/>
                  <a:ea typeface="华文楷体" panose="02010600040101010101" charset="-122"/>
                  <a:cs typeface="楷体" panose="02010609060101010101" charset="-122"/>
                </a:rPr>
                <a:t>高管</a:t>
              </a:r>
              <a:endParaRPr sz="1100" dirty="0">
                <a:solidFill>
                  <a:schemeClr val="accent2">
                    <a:lumMod val="75000"/>
                  </a:schemeClr>
                </a:solidFill>
                <a:latin typeface="华文楷体" panose="02010600040101010101" charset="-122"/>
                <a:ea typeface="华文楷体" panose="02010600040101010101" charset="-122"/>
                <a:cs typeface="楷体" panose="02010609060101010101" charset="-122"/>
              </a:endParaRPr>
            </a:p>
          </p:txBody>
        </p:sp>
        <p:sp>
          <p:nvSpPr>
            <p:cNvPr id="50" name="object 42"/>
            <p:cNvSpPr txBox="1"/>
            <p:nvPr/>
          </p:nvSpPr>
          <p:spPr>
            <a:xfrm>
              <a:off x="4084546" y="4340810"/>
              <a:ext cx="358900" cy="380871"/>
            </a:xfrm>
            <a:prstGeom prst="rect">
              <a:avLst/>
            </a:prstGeom>
          </p:spPr>
          <p:txBody>
            <a:bodyPr vert="horz" wrap="square" lIns="0" tIns="11428" rIns="0" bIns="0" rtlCol="0">
              <a:spAutoFit/>
            </a:bodyPr>
            <a:lstStyle/>
            <a:p>
              <a:pPr marL="12700" marR="5080">
                <a:spcBef>
                  <a:spcPts val="300"/>
                </a:spcBef>
                <a:spcAft>
                  <a:spcPts val="300"/>
                </a:spcAft>
              </a:pPr>
              <a:r>
                <a:rPr sz="1200" spc="35" dirty="0">
                  <a:solidFill>
                    <a:schemeClr val="accent2">
                      <a:lumMod val="75000"/>
                    </a:schemeClr>
                  </a:solidFill>
                  <a:latin typeface="华文楷体" panose="02010600040101010101" charset="-122"/>
                  <a:ea typeface="华文楷体" panose="02010600040101010101" charset="-122"/>
                  <a:cs typeface="楷体" panose="02010609060101010101" charset="-122"/>
                </a:rPr>
                <a:t>重要 股东</a:t>
              </a:r>
              <a:endParaRPr sz="1200" dirty="0">
                <a:solidFill>
                  <a:schemeClr val="accent2">
                    <a:lumMod val="75000"/>
                  </a:schemeClr>
                </a:solidFill>
                <a:latin typeface="华文楷体" panose="02010600040101010101" charset="-122"/>
                <a:ea typeface="华文楷体" panose="02010600040101010101" charset="-122"/>
                <a:cs typeface="楷体" panose="02010609060101010101" charset="-122"/>
              </a:endParaRPr>
            </a:p>
          </p:txBody>
        </p:sp>
        <p:sp>
          <p:nvSpPr>
            <p:cNvPr id="51" name="object 44"/>
            <p:cNvSpPr txBox="1"/>
            <p:nvPr/>
          </p:nvSpPr>
          <p:spPr>
            <a:xfrm>
              <a:off x="3173683" y="4330006"/>
              <a:ext cx="409623" cy="381513"/>
            </a:xfrm>
            <a:prstGeom prst="rect">
              <a:avLst/>
            </a:prstGeom>
          </p:spPr>
          <p:txBody>
            <a:bodyPr vert="horz" wrap="square" lIns="0" tIns="12063" rIns="0" bIns="0" rtlCol="0">
              <a:spAutoFit/>
            </a:bodyPr>
            <a:lstStyle/>
            <a:p>
              <a:pPr marL="12700" marR="5080">
                <a:spcBef>
                  <a:spcPts val="300"/>
                </a:spcBef>
                <a:spcAft>
                  <a:spcPts val="300"/>
                </a:spcAft>
              </a:pPr>
              <a:r>
                <a:rPr sz="1200" spc="35" dirty="0">
                  <a:latin typeface="华文楷体" panose="02010600040101010101" charset="-122"/>
                  <a:ea typeface="华文楷体" panose="02010600040101010101" charset="-122"/>
                  <a:cs typeface="楷体" panose="02010609060101010101" charset="-122"/>
                </a:rPr>
                <a:t>其他 人员</a:t>
              </a:r>
              <a:endParaRPr sz="1200" dirty="0">
                <a:latin typeface="华文楷体" panose="02010600040101010101" charset="-122"/>
                <a:ea typeface="华文楷体" panose="02010600040101010101" charset="-122"/>
                <a:cs typeface="楷体" panose="02010609060101010101" charset="-122"/>
              </a:endParaRPr>
            </a:p>
          </p:txBody>
        </p:sp>
        <p:sp>
          <p:nvSpPr>
            <p:cNvPr id="52" name="object 46"/>
            <p:cNvSpPr txBox="1"/>
            <p:nvPr/>
          </p:nvSpPr>
          <p:spPr>
            <a:xfrm>
              <a:off x="3552482" y="4605848"/>
              <a:ext cx="564945" cy="350094"/>
            </a:xfrm>
            <a:prstGeom prst="rect">
              <a:avLst/>
            </a:prstGeom>
          </p:spPr>
          <p:txBody>
            <a:bodyPr vert="horz" wrap="square" lIns="0" tIns="11428" rIns="0" bIns="0" rtlCol="0">
              <a:spAutoFit/>
            </a:bodyPr>
            <a:lstStyle/>
            <a:p>
              <a:pPr marL="12700" marR="5080" algn="just">
                <a:spcBef>
                  <a:spcPts val="300"/>
                </a:spcBef>
                <a:spcAft>
                  <a:spcPts val="300"/>
                </a:spcAft>
              </a:pPr>
              <a:r>
                <a:rPr sz="1100" spc="35" dirty="0" err="1">
                  <a:latin typeface="华文楷体" panose="02010600040101010101" charset="-122"/>
                  <a:ea typeface="华文楷体" panose="02010600040101010101" charset="-122"/>
                  <a:cs typeface="楷体" panose="02010609060101010101" charset="-122"/>
                </a:rPr>
                <a:t>核心技术人员</a:t>
              </a:r>
              <a:endParaRPr sz="1100" dirty="0">
                <a:latin typeface="华文楷体" panose="02010600040101010101" charset="-122"/>
                <a:ea typeface="华文楷体" panose="02010600040101010101" charset="-122"/>
                <a:cs typeface="楷体" panose="02010609060101010101" charset="-122"/>
              </a:endParaRPr>
            </a:p>
          </p:txBody>
        </p:sp>
      </p:grpSp>
      <p:sp>
        <p:nvSpPr>
          <p:cNvPr id="399" name="object 47"/>
          <p:cNvSpPr/>
          <p:nvPr/>
        </p:nvSpPr>
        <p:spPr>
          <a:xfrm>
            <a:off x="2343586" y="4054827"/>
            <a:ext cx="677934" cy="525141"/>
          </a:xfrm>
          <a:custGeom>
            <a:avLst/>
            <a:gdLst/>
            <a:ahLst/>
            <a:cxnLst/>
            <a:rect l="l" t="t" r="r" b="b"/>
            <a:pathLst>
              <a:path w="881380" h="638810">
                <a:moveTo>
                  <a:pt x="721232" y="0"/>
                </a:moveTo>
                <a:lnTo>
                  <a:pt x="159638" y="0"/>
                </a:lnTo>
                <a:lnTo>
                  <a:pt x="0" y="319278"/>
                </a:lnTo>
                <a:lnTo>
                  <a:pt x="159638" y="638556"/>
                </a:lnTo>
                <a:lnTo>
                  <a:pt x="721232" y="638556"/>
                </a:lnTo>
                <a:lnTo>
                  <a:pt x="880871" y="319278"/>
                </a:lnTo>
                <a:lnTo>
                  <a:pt x="721232" y="0"/>
                </a:lnTo>
                <a:close/>
              </a:path>
            </a:pathLst>
          </a:custGeom>
          <a:solidFill>
            <a:schemeClr val="accent5">
              <a:lumMod val="20000"/>
              <a:lumOff val="80000"/>
            </a:schemeClr>
          </a:solidFill>
        </p:spPr>
        <p:txBody>
          <a:bodyPr wrap="square" lIns="0" tIns="0" rIns="0" bIns="0" rtlCol="0"/>
          <a:lstStyle/>
          <a:p>
            <a:pPr>
              <a:spcBef>
                <a:spcPts val="300"/>
              </a:spcBef>
              <a:spcAft>
                <a:spcPts val="300"/>
              </a:spcAft>
            </a:pPr>
            <a:endParaRPr>
              <a:solidFill>
                <a:schemeClr val="accent2">
                  <a:lumMod val="75000"/>
                </a:schemeClr>
              </a:solidFill>
              <a:latin typeface="华文楷体" panose="02010600040101010101" charset="-122"/>
              <a:ea typeface="华文楷体" panose="02010600040101010101" charset="-122"/>
            </a:endParaRPr>
          </a:p>
        </p:txBody>
      </p:sp>
      <p:sp>
        <p:nvSpPr>
          <p:cNvPr id="400" name="object 48"/>
          <p:cNvSpPr txBox="1"/>
          <p:nvPr/>
        </p:nvSpPr>
        <p:spPr>
          <a:xfrm>
            <a:off x="2491299" y="4054827"/>
            <a:ext cx="628432" cy="520654"/>
          </a:xfrm>
          <a:prstGeom prst="rect">
            <a:avLst/>
          </a:prstGeom>
        </p:spPr>
        <p:txBody>
          <a:bodyPr vert="horz" wrap="square" lIns="0" tIns="12699" rIns="0" bIns="0" rtlCol="0">
            <a:spAutoFit/>
          </a:bodyPr>
          <a:lstStyle/>
          <a:p>
            <a:pPr marL="12700" marR="5080">
              <a:spcBef>
                <a:spcPts val="300"/>
              </a:spcBef>
              <a:spcAft>
                <a:spcPts val="300"/>
              </a:spcAft>
            </a:pPr>
            <a:r>
              <a:rPr sz="1400" b="1" spc="-5" dirty="0" err="1">
                <a:solidFill>
                  <a:schemeClr val="accent2">
                    <a:lumMod val="75000"/>
                  </a:schemeClr>
                </a:solidFill>
                <a:latin typeface="华文楷体" panose="02010600040101010101" charset="-122"/>
                <a:ea typeface="华文楷体" panose="02010600040101010101" charset="-122"/>
                <a:cs typeface="楷体" panose="02010609060101010101" charset="-122"/>
              </a:rPr>
              <a:t>辅导</a:t>
            </a:r>
            <a:endParaRPr lang="en-US" sz="1400" b="1" spc="-5" dirty="0">
              <a:solidFill>
                <a:schemeClr val="accent2">
                  <a:lumMod val="75000"/>
                </a:schemeClr>
              </a:solidFill>
              <a:latin typeface="华文楷体" panose="02010600040101010101" charset="-122"/>
              <a:ea typeface="华文楷体" panose="02010600040101010101" charset="-122"/>
              <a:cs typeface="楷体" panose="02010609060101010101" charset="-122"/>
            </a:endParaRPr>
          </a:p>
          <a:p>
            <a:pPr marL="12700" marR="5080">
              <a:spcBef>
                <a:spcPts val="300"/>
              </a:spcBef>
              <a:spcAft>
                <a:spcPts val="300"/>
              </a:spcAft>
            </a:pPr>
            <a:r>
              <a:rPr sz="1400" b="1" spc="-5" dirty="0" err="1">
                <a:solidFill>
                  <a:schemeClr val="accent2">
                    <a:lumMod val="75000"/>
                  </a:schemeClr>
                </a:solidFill>
                <a:latin typeface="华文楷体" panose="02010600040101010101" charset="-122"/>
                <a:ea typeface="华文楷体" panose="02010600040101010101" charset="-122"/>
                <a:cs typeface="楷体" panose="02010609060101010101" charset="-122"/>
              </a:rPr>
              <a:t>对象</a:t>
            </a:r>
            <a:endParaRPr sz="1400" dirty="0">
              <a:solidFill>
                <a:schemeClr val="accent2">
                  <a:lumMod val="75000"/>
                </a:schemeClr>
              </a:solidFill>
              <a:latin typeface="华文楷体" panose="02010600040101010101" charset="-122"/>
              <a:ea typeface="华文楷体" panose="02010600040101010101" charset="-122"/>
              <a:cs typeface="楷体" panose="02010609060101010101" charset="-122"/>
            </a:endParaRPr>
          </a:p>
        </p:txBody>
      </p:sp>
      <p:sp>
        <p:nvSpPr>
          <p:cNvPr id="401" name="object 49"/>
          <p:cNvSpPr txBox="1"/>
          <p:nvPr/>
        </p:nvSpPr>
        <p:spPr>
          <a:xfrm>
            <a:off x="1702939" y="5457818"/>
            <a:ext cx="8991600" cy="878888"/>
          </a:xfrm>
          <a:prstGeom prst="rect">
            <a:avLst/>
          </a:prstGeom>
          <a:noFill/>
        </p:spPr>
        <p:txBody>
          <a:bodyPr vert="horz" wrap="square" lIns="36000" tIns="26668" rIns="36000" bIns="36000" rtlCol="0">
            <a:spAutoFit/>
          </a:bodyPr>
          <a:lstStyle/>
          <a:p>
            <a:pPr marL="337185" marR="83185" indent="-171450">
              <a:spcBef>
                <a:spcPts val="300"/>
              </a:spcBef>
              <a:spcAft>
                <a:spcPts val="300"/>
              </a:spcAft>
              <a:buClr>
                <a:srgbClr val="C00000"/>
              </a:buClr>
              <a:buSzPct val="80000"/>
              <a:buFont typeface="Wingdings" panose="05000000000000000000" pitchFamily="2" charset="2"/>
              <a:buChar char="Ø"/>
              <a:tabLst>
                <a:tab pos="342265" algn="l"/>
              </a:tabLst>
            </a:pPr>
            <a:r>
              <a:rPr sz="1200" spc="15" dirty="0">
                <a:latin typeface="华文楷体" panose="02010600040101010101" charset="-122"/>
                <a:ea typeface="华文楷体" panose="02010600040101010101" charset="-122"/>
                <a:cs typeface="楷体" panose="02010609060101010101" charset="-122"/>
              </a:rPr>
              <a:t>根据《证</a:t>
            </a:r>
            <a:r>
              <a:rPr sz="1200" spc="5" dirty="0">
                <a:latin typeface="华文楷体" panose="02010600040101010101" charset="-122"/>
                <a:ea typeface="华文楷体" panose="02010600040101010101" charset="-122"/>
                <a:cs typeface="楷体" panose="02010609060101010101" charset="-122"/>
              </a:rPr>
              <a:t>券</a:t>
            </a:r>
            <a:r>
              <a:rPr sz="1200" spc="15" dirty="0">
                <a:latin typeface="华文楷体" panose="02010600040101010101" charset="-122"/>
                <a:ea typeface="华文楷体" panose="02010600040101010101" charset="-122"/>
                <a:cs typeface="楷体" panose="02010609060101010101" charset="-122"/>
              </a:rPr>
              <a:t>发行上</a:t>
            </a:r>
            <a:r>
              <a:rPr sz="1200" spc="5" dirty="0">
                <a:latin typeface="华文楷体" panose="02010600040101010101" charset="-122"/>
                <a:ea typeface="华文楷体" panose="02010600040101010101" charset="-122"/>
                <a:cs typeface="楷体" panose="02010609060101010101" charset="-122"/>
              </a:rPr>
              <a:t>市</a:t>
            </a:r>
            <a:r>
              <a:rPr sz="1200" spc="15" dirty="0">
                <a:latin typeface="华文楷体" panose="02010600040101010101" charset="-122"/>
                <a:ea typeface="华文楷体" panose="02010600040101010101" charset="-122"/>
                <a:cs typeface="楷体" panose="02010609060101010101" charset="-122"/>
              </a:rPr>
              <a:t>保荐</a:t>
            </a:r>
            <a:r>
              <a:rPr sz="1200" spc="5" dirty="0">
                <a:latin typeface="华文楷体" panose="02010600040101010101" charset="-122"/>
                <a:ea typeface="华文楷体" panose="02010600040101010101" charset="-122"/>
                <a:cs typeface="楷体" panose="02010609060101010101" charset="-122"/>
              </a:rPr>
              <a:t>业</a:t>
            </a:r>
            <a:r>
              <a:rPr sz="1200" spc="15" dirty="0">
                <a:latin typeface="华文楷体" panose="02010600040101010101" charset="-122"/>
                <a:ea typeface="华文楷体" panose="02010600040101010101" charset="-122"/>
                <a:cs typeface="楷体" panose="02010609060101010101" charset="-122"/>
              </a:rPr>
              <a:t>务管理办</a:t>
            </a:r>
            <a:r>
              <a:rPr sz="1200" spc="19" dirty="0">
                <a:latin typeface="华文楷体" panose="02010600040101010101" charset="-122"/>
                <a:ea typeface="华文楷体" panose="02010600040101010101" charset="-122"/>
                <a:cs typeface="楷体" panose="02010609060101010101" charset="-122"/>
              </a:rPr>
              <a:t>法</a:t>
            </a:r>
            <a:r>
              <a:rPr sz="1200" spc="15" dirty="0">
                <a:latin typeface="华文楷体" panose="02010600040101010101" charset="-122"/>
                <a:ea typeface="华文楷体" panose="02010600040101010101" charset="-122"/>
                <a:cs typeface="楷体" panose="02010609060101010101" charset="-122"/>
              </a:rPr>
              <a:t>》等法</a:t>
            </a:r>
            <a:r>
              <a:rPr sz="1200" spc="5" dirty="0">
                <a:latin typeface="华文楷体" panose="02010600040101010101" charset="-122"/>
                <a:ea typeface="华文楷体" panose="02010600040101010101" charset="-122"/>
                <a:cs typeface="楷体" panose="02010609060101010101" charset="-122"/>
              </a:rPr>
              <a:t>规</a:t>
            </a:r>
            <a:r>
              <a:rPr sz="1200" spc="15" dirty="0">
                <a:latin typeface="华文楷体" panose="02010600040101010101" charset="-122"/>
                <a:ea typeface="华文楷体" panose="02010600040101010101" charset="-122"/>
                <a:cs typeface="楷体" panose="02010609060101010101" charset="-122"/>
              </a:rPr>
              <a:t>对辅</a:t>
            </a:r>
            <a:r>
              <a:rPr sz="1200" spc="5" dirty="0">
                <a:latin typeface="华文楷体" panose="02010600040101010101" charset="-122"/>
                <a:ea typeface="华文楷体" panose="02010600040101010101" charset="-122"/>
                <a:cs typeface="楷体" panose="02010609060101010101" charset="-122"/>
              </a:rPr>
              <a:t>导</a:t>
            </a:r>
            <a:r>
              <a:rPr sz="1200" spc="15" dirty="0">
                <a:latin typeface="华文楷体" panose="02010600040101010101" charset="-122"/>
                <a:ea typeface="华文楷体" panose="02010600040101010101" charset="-122"/>
                <a:cs typeface="楷体" panose="02010609060101010101" charset="-122"/>
              </a:rPr>
              <a:t>工作的要</a:t>
            </a:r>
            <a:r>
              <a:rPr sz="1200" spc="5" dirty="0">
                <a:latin typeface="华文楷体" panose="02010600040101010101" charset="-122"/>
                <a:ea typeface="华文楷体" panose="02010600040101010101" charset="-122"/>
                <a:cs typeface="楷体" panose="02010609060101010101" charset="-122"/>
              </a:rPr>
              <a:t>求</a:t>
            </a:r>
            <a:r>
              <a:rPr sz="1200" spc="15" dirty="0">
                <a:latin typeface="华文楷体" panose="02010600040101010101" charset="-122"/>
                <a:ea typeface="华文楷体" panose="02010600040101010101" charset="-122"/>
                <a:cs typeface="楷体" panose="02010609060101010101" charset="-122"/>
              </a:rPr>
              <a:t>及公司</a:t>
            </a:r>
            <a:r>
              <a:rPr sz="1200" spc="5" dirty="0">
                <a:latin typeface="华文楷体" panose="02010600040101010101" charset="-122"/>
                <a:ea typeface="华文楷体" panose="02010600040101010101" charset="-122"/>
                <a:cs typeface="楷体" panose="02010609060101010101" charset="-122"/>
              </a:rPr>
              <a:t>实</a:t>
            </a:r>
            <a:r>
              <a:rPr sz="1200" spc="15" dirty="0">
                <a:latin typeface="华文楷体" panose="02010600040101010101" charset="-122"/>
                <a:ea typeface="华文楷体" panose="02010600040101010101" charset="-122"/>
                <a:cs typeface="楷体" panose="02010609060101010101" charset="-122"/>
              </a:rPr>
              <a:t>际情</a:t>
            </a:r>
            <a:r>
              <a:rPr sz="1200" spc="25" dirty="0">
                <a:latin typeface="华文楷体" panose="02010600040101010101" charset="-122"/>
                <a:ea typeface="华文楷体" panose="02010600040101010101" charset="-122"/>
                <a:cs typeface="楷体" panose="02010609060101010101" charset="-122"/>
              </a:rPr>
              <a:t>况</a:t>
            </a:r>
            <a:r>
              <a:rPr sz="1200" spc="15" dirty="0">
                <a:latin typeface="华文楷体" panose="02010600040101010101" charset="-122"/>
                <a:ea typeface="华文楷体" panose="02010600040101010101" charset="-122"/>
                <a:cs typeface="楷体" panose="02010609060101010101" charset="-122"/>
              </a:rPr>
              <a:t>，本次辅</a:t>
            </a:r>
            <a:r>
              <a:rPr sz="1200" spc="5" dirty="0">
                <a:latin typeface="华文楷体" panose="02010600040101010101" charset="-122"/>
                <a:ea typeface="华文楷体" panose="02010600040101010101" charset="-122"/>
                <a:cs typeface="楷体" panose="02010609060101010101" charset="-122"/>
              </a:rPr>
              <a:t>导</a:t>
            </a:r>
            <a:r>
              <a:rPr sz="1200" spc="15" dirty="0">
                <a:latin typeface="华文楷体" panose="02010600040101010101" charset="-122"/>
                <a:ea typeface="华文楷体" panose="02010600040101010101" charset="-122"/>
                <a:cs typeface="楷体" panose="02010609060101010101" charset="-122"/>
              </a:rPr>
              <a:t>时间预</a:t>
            </a:r>
            <a:r>
              <a:rPr sz="1200" spc="5" dirty="0">
                <a:latin typeface="华文楷体" panose="02010600040101010101" charset="-122"/>
                <a:ea typeface="华文楷体" panose="02010600040101010101" charset="-122"/>
                <a:cs typeface="楷体" panose="02010609060101010101" charset="-122"/>
              </a:rPr>
              <a:t>计</a:t>
            </a:r>
            <a:r>
              <a:rPr sz="1200" spc="15" dirty="0">
                <a:latin typeface="华文楷体" panose="02010600040101010101" charset="-122"/>
                <a:ea typeface="华文楷体" panose="02010600040101010101" charset="-122"/>
                <a:cs typeface="楷体" panose="02010609060101010101" charset="-122"/>
              </a:rPr>
              <a:t>从</a:t>
            </a:r>
            <a:r>
              <a:rPr sz="1200" spc="31" dirty="0">
                <a:latin typeface="华文楷体" panose="02010600040101010101" charset="-122"/>
                <a:ea typeface="华文楷体" panose="02010600040101010101" charset="-122"/>
                <a:cs typeface="楷体" panose="02010609060101010101" charset="-122"/>
              </a:rPr>
              <a:t>向</a:t>
            </a:r>
            <a:r>
              <a:rPr sz="1200" spc="15" dirty="0">
                <a:latin typeface="华文楷体" panose="02010600040101010101" charset="-122"/>
                <a:ea typeface="华文楷体" panose="02010600040101010101" charset="-122"/>
                <a:cs typeface="楷体" panose="02010609060101010101" charset="-122"/>
              </a:rPr>
              <a:t>公司所在地中</a:t>
            </a:r>
            <a:r>
              <a:rPr sz="1200" spc="5" dirty="0">
                <a:latin typeface="华文楷体" panose="02010600040101010101" charset="-122"/>
                <a:ea typeface="华文楷体" panose="02010600040101010101" charset="-122"/>
                <a:cs typeface="楷体" panose="02010609060101010101" charset="-122"/>
              </a:rPr>
              <a:t>国</a:t>
            </a:r>
            <a:r>
              <a:rPr sz="1200" spc="15" dirty="0">
                <a:latin typeface="华文楷体" panose="02010600040101010101" charset="-122"/>
                <a:ea typeface="华文楷体" panose="02010600040101010101" charset="-122"/>
                <a:cs typeface="楷体" panose="02010609060101010101" charset="-122"/>
              </a:rPr>
              <a:t>证</a:t>
            </a:r>
            <a:r>
              <a:rPr sz="1200" spc="-5" dirty="0">
                <a:latin typeface="华文楷体" panose="02010600040101010101" charset="-122"/>
                <a:ea typeface="华文楷体" panose="02010600040101010101" charset="-122"/>
                <a:cs typeface="楷体" panose="02010609060101010101" charset="-122"/>
              </a:rPr>
              <a:t>监</a:t>
            </a:r>
            <a:r>
              <a:rPr sz="1200" spc="5" dirty="0">
                <a:latin typeface="华文楷体" panose="02010600040101010101" charset="-122"/>
                <a:ea typeface="华文楷体" panose="02010600040101010101" charset="-122"/>
                <a:cs typeface="楷体" panose="02010609060101010101" charset="-122"/>
              </a:rPr>
              <a:t>会</a:t>
            </a:r>
            <a:r>
              <a:rPr sz="1200" spc="-5" dirty="0">
                <a:latin typeface="华文楷体" panose="02010600040101010101" charset="-122"/>
                <a:ea typeface="华文楷体" panose="02010600040101010101" charset="-122"/>
                <a:cs typeface="楷体" panose="02010609060101010101" charset="-122"/>
              </a:rPr>
              <a:t>派出</a:t>
            </a:r>
            <a:r>
              <a:rPr sz="1200" spc="5" dirty="0">
                <a:latin typeface="华文楷体" panose="02010600040101010101" charset="-122"/>
                <a:ea typeface="华文楷体" panose="02010600040101010101" charset="-122"/>
                <a:cs typeface="楷体" panose="02010609060101010101" charset="-122"/>
              </a:rPr>
              <a:t>机</a:t>
            </a:r>
            <a:r>
              <a:rPr sz="1200" spc="-5" dirty="0">
                <a:latin typeface="华文楷体" panose="02010600040101010101" charset="-122"/>
                <a:ea typeface="华文楷体" panose="02010600040101010101" charset="-122"/>
                <a:cs typeface="楷体" panose="02010609060101010101" charset="-122"/>
              </a:rPr>
              <a:t>构报</a:t>
            </a:r>
            <a:r>
              <a:rPr sz="1200" spc="5" dirty="0">
                <a:latin typeface="华文楷体" panose="02010600040101010101" charset="-122"/>
                <a:ea typeface="华文楷体" panose="02010600040101010101" charset="-122"/>
                <a:cs typeface="楷体" panose="02010609060101010101" charset="-122"/>
              </a:rPr>
              <a:t>告</a:t>
            </a:r>
            <a:r>
              <a:rPr sz="1200" spc="-5" dirty="0">
                <a:latin typeface="华文楷体" panose="02010600040101010101" charset="-122"/>
                <a:ea typeface="华文楷体" panose="02010600040101010101" charset="-122"/>
                <a:cs typeface="楷体" panose="02010609060101010101" charset="-122"/>
              </a:rPr>
              <a:t>登记</a:t>
            </a:r>
            <a:r>
              <a:rPr sz="1200" spc="5" dirty="0">
                <a:latin typeface="华文楷体" panose="02010600040101010101" charset="-122"/>
                <a:ea typeface="华文楷体" panose="02010600040101010101" charset="-122"/>
                <a:cs typeface="楷体" panose="02010609060101010101" charset="-122"/>
              </a:rPr>
              <a:t>之</a:t>
            </a:r>
            <a:r>
              <a:rPr sz="1200" spc="-5" dirty="0">
                <a:latin typeface="华文楷体" panose="02010600040101010101" charset="-122"/>
                <a:ea typeface="华文楷体" panose="02010600040101010101" charset="-122"/>
                <a:cs typeface="楷体" panose="02010609060101010101" charset="-122"/>
              </a:rPr>
              <a:t>日</a:t>
            </a:r>
            <a:r>
              <a:rPr sz="1200" dirty="0">
                <a:latin typeface="华文楷体" panose="02010600040101010101" charset="-122"/>
                <a:ea typeface="华文楷体" panose="02010600040101010101" charset="-122"/>
                <a:cs typeface="楷体" panose="02010609060101010101" charset="-122"/>
              </a:rPr>
              <a:t>起</a:t>
            </a:r>
            <a:r>
              <a:rPr sz="1200" spc="5" dirty="0">
                <a:latin typeface="华文楷体" panose="02010600040101010101" charset="-122"/>
                <a:ea typeface="华文楷体" panose="02010600040101010101" charset="-122"/>
                <a:cs typeface="楷体" panose="02010609060101010101" charset="-122"/>
              </a:rPr>
              <a:t>，</a:t>
            </a:r>
            <a:r>
              <a:rPr sz="1200" spc="-5" dirty="0">
                <a:latin typeface="华文楷体" panose="02010600040101010101" charset="-122"/>
                <a:ea typeface="华文楷体" panose="02010600040101010101" charset="-122"/>
                <a:cs typeface="楷体" panose="02010609060101010101" charset="-122"/>
              </a:rPr>
              <a:t>至派</a:t>
            </a:r>
            <a:r>
              <a:rPr sz="1200" spc="5" dirty="0">
                <a:latin typeface="华文楷体" panose="02010600040101010101" charset="-122"/>
                <a:ea typeface="华文楷体" panose="02010600040101010101" charset="-122"/>
                <a:cs typeface="楷体" panose="02010609060101010101" charset="-122"/>
              </a:rPr>
              <a:t>出</a:t>
            </a:r>
            <a:r>
              <a:rPr sz="1200" spc="-5" dirty="0">
                <a:latin typeface="华文楷体" panose="02010600040101010101" charset="-122"/>
                <a:ea typeface="华文楷体" panose="02010600040101010101" charset="-122"/>
                <a:cs typeface="楷体" panose="02010609060101010101" charset="-122"/>
              </a:rPr>
              <a:t>机构</a:t>
            </a:r>
            <a:r>
              <a:rPr sz="1200" spc="5" dirty="0">
                <a:latin typeface="华文楷体" panose="02010600040101010101" charset="-122"/>
                <a:ea typeface="华文楷体" panose="02010600040101010101" charset="-122"/>
                <a:cs typeface="楷体" panose="02010609060101010101" charset="-122"/>
              </a:rPr>
              <a:t>出</a:t>
            </a:r>
            <a:r>
              <a:rPr sz="1200" spc="-5" dirty="0">
                <a:latin typeface="华文楷体" panose="02010600040101010101" charset="-122"/>
                <a:ea typeface="华文楷体" panose="02010600040101010101" charset="-122"/>
                <a:cs typeface="楷体" panose="02010609060101010101" charset="-122"/>
              </a:rPr>
              <a:t>具辅</a:t>
            </a:r>
            <a:r>
              <a:rPr sz="1200" spc="5" dirty="0">
                <a:latin typeface="华文楷体" panose="02010600040101010101" charset="-122"/>
                <a:ea typeface="华文楷体" panose="02010600040101010101" charset="-122"/>
                <a:cs typeface="楷体" panose="02010609060101010101" charset="-122"/>
              </a:rPr>
              <a:t>导</a:t>
            </a:r>
            <a:r>
              <a:rPr sz="1200" spc="-5" dirty="0">
                <a:latin typeface="华文楷体" panose="02010600040101010101" charset="-122"/>
                <a:ea typeface="华文楷体" panose="02010600040101010101" charset="-122"/>
                <a:cs typeface="楷体" panose="02010609060101010101" charset="-122"/>
              </a:rPr>
              <a:t>监管</a:t>
            </a:r>
            <a:r>
              <a:rPr sz="1200" spc="5" dirty="0">
                <a:latin typeface="华文楷体" panose="02010600040101010101" charset="-122"/>
                <a:ea typeface="华文楷体" panose="02010600040101010101" charset="-122"/>
                <a:cs typeface="楷体" panose="02010609060101010101" charset="-122"/>
              </a:rPr>
              <a:t>报</a:t>
            </a:r>
            <a:r>
              <a:rPr sz="1200" spc="-5" dirty="0">
                <a:latin typeface="华文楷体" panose="02010600040101010101" charset="-122"/>
                <a:ea typeface="华文楷体" panose="02010600040101010101" charset="-122"/>
                <a:cs typeface="楷体" panose="02010609060101010101" charset="-122"/>
              </a:rPr>
              <a:t>告之</a:t>
            </a:r>
            <a:r>
              <a:rPr sz="1200" spc="5" dirty="0">
                <a:latin typeface="华文楷体" panose="02010600040101010101" charset="-122"/>
                <a:ea typeface="华文楷体" panose="02010600040101010101" charset="-122"/>
                <a:cs typeface="楷体" panose="02010609060101010101" charset="-122"/>
              </a:rPr>
              <a:t>日</a:t>
            </a:r>
            <a:r>
              <a:rPr sz="1200" spc="-5" dirty="0">
                <a:latin typeface="华文楷体" panose="02010600040101010101" charset="-122"/>
                <a:ea typeface="华文楷体" panose="02010600040101010101" charset="-122"/>
                <a:cs typeface="楷体" panose="02010609060101010101" charset="-122"/>
              </a:rPr>
              <a:t>结束</a:t>
            </a:r>
            <a:r>
              <a:rPr lang="zh-CN" altLang="en-US" sz="1200" spc="-5" dirty="0">
                <a:latin typeface="华文楷体" panose="02010600040101010101" charset="-122"/>
                <a:ea typeface="华文楷体" panose="02010600040101010101" charset="-122"/>
                <a:cs typeface="楷体" panose="02010609060101010101" charset="-122"/>
              </a:rPr>
              <a:t>。</a:t>
            </a:r>
            <a:endParaRPr lang="en-US" altLang="zh-CN" sz="1200" dirty="0">
              <a:latin typeface="华文楷体" panose="02010600040101010101" charset="-122"/>
              <a:ea typeface="华文楷体" panose="02010600040101010101" charset="-122"/>
              <a:cs typeface="楷体" panose="02010609060101010101" charset="-122"/>
            </a:endParaRPr>
          </a:p>
          <a:p>
            <a:pPr marL="337185" marR="83185" indent="-171450">
              <a:spcBef>
                <a:spcPts val="300"/>
              </a:spcBef>
              <a:spcAft>
                <a:spcPts val="300"/>
              </a:spcAft>
              <a:buClr>
                <a:srgbClr val="C00000"/>
              </a:buClr>
              <a:buSzPct val="80000"/>
              <a:buFont typeface="Wingdings" panose="05000000000000000000" pitchFamily="2" charset="2"/>
              <a:buChar char="Ø"/>
              <a:tabLst>
                <a:tab pos="342265" algn="l"/>
              </a:tabLst>
            </a:pPr>
            <a:r>
              <a:rPr sz="1200" spc="15" dirty="0" err="1">
                <a:latin typeface="华文楷体" panose="02010600040101010101" charset="-122"/>
                <a:ea typeface="华文楷体" panose="02010600040101010101" charset="-122"/>
                <a:cs typeface="楷体" panose="02010609060101010101" charset="-122"/>
              </a:rPr>
              <a:t>辅导小组</a:t>
            </a:r>
            <a:r>
              <a:rPr sz="1200" spc="5" dirty="0" err="1">
                <a:latin typeface="华文楷体" panose="02010600040101010101" charset="-122"/>
                <a:ea typeface="华文楷体" panose="02010600040101010101" charset="-122"/>
                <a:cs typeface="楷体" panose="02010609060101010101" charset="-122"/>
              </a:rPr>
              <a:t>将</a:t>
            </a:r>
            <a:r>
              <a:rPr sz="1200" spc="15" dirty="0" err="1">
                <a:latin typeface="华文楷体" panose="02010600040101010101" charset="-122"/>
                <a:ea typeface="华文楷体" panose="02010600040101010101" charset="-122"/>
                <a:cs typeface="楷体" panose="02010609060101010101" charset="-122"/>
              </a:rPr>
              <a:t>针对通</a:t>
            </a:r>
            <a:r>
              <a:rPr sz="1200" spc="5" dirty="0" err="1">
                <a:latin typeface="华文楷体" panose="02010600040101010101" charset="-122"/>
                <a:ea typeface="华文楷体" panose="02010600040101010101" charset="-122"/>
                <a:cs typeface="楷体" panose="02010609060101010101" charset="-122"/>
              </a:rPr>
              <a:t>过</a:t>
            </a:r>
            <a:r>
              <a:rPr sz="1200" spc="25" dirty="0" err="1">
                <a:latin typeface="华文楷体" panose="02010600040101010101" charset="-122"/>
                <a:ea typeface="华文楷体" panose="02010600040101010101" charset="-122"/>
                <a:cs typeface="楷体" panose="02010609060101010101" charset="-122"/>
              </a:rPr>
              <a:t>对</a:t>
            </a:r>
            <a:r>
              <a:rPr sz="1200" spc="15" dirty="0" err="1">
                <a:latin typeface="华文楷体" panose="02010600040101010101" charset="-122"/>
                <a:ea typeface="华文楷体" panose="02010600040101010101" charset="-122"/>
                <a:cs typeface="楷体" panose="02010609060101010101" charset="-122"/>
              </a:rPr>
              <a:t>公司改</a:t>
            </a:r>
            <a:r>
              <a:rPr sz="1200" spc="5" dirty="0" err="1">
                <a:latin typeface="华文楷体" panose="02010600040101010101" charset="-122"/>
                <a:ea typeface="华文楷体" panose="02010600040101010101" charset="-122"/>
                <a:cs typeface="楷体" panose="02010609060101010101" charset="-122"/>
              </a:rPr>
              <a:t>制</a:t>
            </a:r>
            <a:r>
              <a:rPr sz="1200" spc="15" dirty="0" err="1">
                <a:latin typeface="华文楷体" panose="02010600040101010101" charset="-122"/>
                <a:ea typeface="华文楷体" panose="02010600040101010101" charset="-122"/>
                <a:cs typeface="楷体" panose="02010609060101010101" charset="-122"/>
              </a:rPr>
              <a:t>了解到</a:t>
            </a:r>
            <a:r>
              <a:rPr sz="1200" spc="5" dirty="0" err="1">
                <a:latin typeface="华文楷体" panose="02010600040101010101" charset="-122"/>
                <a:ea typeface="华文楷体" panose="02010600040101010101" charset="-122"/>
                <a:cs typeface="楷体" panose="02010609060101010101" charset="-122"/>
              </a:rPr>
              <a:t>的</a:t>
            </a:r>
            <a:r>
              <a:rPr sz="1200" spc="15" dirty="0" err="1">
                <a:latin typeface="华文楷体" panose="02010600040101010101" charset="-122"/>
                <a:ea typeface="华文楷体" panose="02010600040101010101" charset="-122"/>
                <a:cs typeface="楷体" panose="02010609060101010101" charset="-122"/>
              </a:rPr>
              <a:t>问</a:t>
            </a:r>
            <a:r>
              <a:rPr sz="1200" spc="25" dirty="0" err="1">
                <a:latin typeface="华文楷体" panose="02010600040101010101" charset="-122"/>
                <a:ea typeface="华文楷体" panose="02010600040101010101" charset="-122"/>
                <a:cs typeface="楷体" panose="02010609060101010101" charset="-122"/>
              </a:rPr>
              <a:t>题</a:t>
            </a:r>
            <a:r>
              <a:rPr sz="1200" spc="5" dirty="0" err="1">
                <a:latin typeface="华文楷体" panose="02010600040101010101" charset="-122"/>
                <a:ea typeface="华文楷体" panose="02010600040101010101" charset="-122"/>
                <a:cs typeface="楷体" panose="02010609060101010101" charset="-122"/>
              </a:rPr>
              <a:t>，</a:t>
            </a:r>
            <a:r>
              <a:rPr sz="1200" spc="19" dirty="0" err="1">
                <a:latin typeface="华文楷体" panose="02010600040101010101" charset="-122"/>
                <a:ea typeface="华文楷体" panose="02010600040101010101" charset="-122"/>
                <a:cs typeface="楷体" panose="02010609060101010101" charset="-122"/>
              </a:rPr>
              <a:t>提出完整</a:t>
            </a:r>
            <a:r>
              <a:rPr sz="1200" spc="5" dirty="0" err="1">
                <a:latin typeface="华文楷体" panose="02010600040101010101" charset="-122"/>
                <a:ea typeface="华文楷体" panose="02010600040101010101" charset="-122"/>
                <a:cs typeface="楷体" panose="02010609060101010101" charset="-122"/>
              </a:rPr>
              <a:t>的</a:t>
            </a:r>
            <a:r>
              <a:rPr sz="1200" spc="19" dirty="0" err="1">
                <a:latin typeface="华文楷体" panose="02010600040101010101" charset="-122"/>
                <a:ea typeface="华文楷体" panose="02010600040101010101" charset="-122"/>
                <a:cs typeface="楷体" panose="02010609060101010101" charset="-122"/>
              </a:rPr>
              <a:t>整改建</a:t>
            </a:r>
            <a:r>
              <a:rPr sz="1200" spc="5" dirty="0" err="1">
                <a:latin typeface="华文楷体" panose="02010600040101010101" charset="-122"/>
                <a:ea typeface="华文楷体" panose="02010600040101010101" charset="-122"/>
                <a:cs typeface="楷体" panose="02010609060101010101" charset="-122"/>
              </a:rPr>
              <a:t>议</a:t>
            </a:r>
            <a:r>
              <a:rPr sz="1200" spc="19" dirty="0" err="1">
                <a:latin typeface="华文楷体" panose="02010600040101010101" charset="-122"/>
                <a:ea typeface="华文楷体" panose="02010600040101010101" charset="-122"/>
                <a:cs typeface="楷体" panose="02010609060101010101" charset="-122"/>
              </a:rPr>
              <a:t>及思</a:t>
            </a:r>
            <a:r>
              <a:rPr sz="1200" spc="-11" dirty="0" err="1">
                <a:latin typeface="华文楷体" panose="02010600040101010101" charset="-122"/>
                <a:ea typeface="华文楷体" panose="02010600040101010101" charset="-122"/>
                <a:cs typeface="楷体" panose="02010609060101010101" charset="-122"/>
              </a:rPr>
              <a:t>路</a:t>
            </a:r>
            <a:r>
              <a:rPr sz="1200" spc="15" dirty="0" err="1">
                <a:latin typeface="华文楷体" panose="02010600040101010101" charset="-122"/>
                <a:ea typeface="华文楷体" panose="02010600040101010101" charset="-122"/>
                <a:cs typeface="楷体" panose="02010609060101010101" charset="-122"/>
              </a:rPr>
              <a:t>，协同公</a:t>
            </a:r>
            <a:r>
              <a:rPr sz="1200" spc="5" dirty="0" err="1">
                <a:latin typeface="华文楷体" panose="02010600040101010101" charset="-122"/>
                <a:ea typeface="华文楷体" panose="02010600040101010101" charset="-122"/>
                <a:cs typeface="楷体" panose="02010609060101010101" charset="-122"/>
              </a:rPr>
              <a:t>司</a:t>
            </a:r>
            <a:r>
              <a:rPr sz="1200" spc="15" dirty="0" err="1">
                <a:latin typeface="华文楷体" panose="02010600040101010101" charset="-122"/>
                <a:ea typeface="华文楷体" panose="02010600040101010101" charset="-122"/>
                <a:cs typeface="楷体" panose="02010609060101010101" charset="-122"/>
              </a:rPr>
              <a:t>及其他</a:t>
            </a:r>
            <a:r>
              <a:rPr sz="1200" spc="5" dirty="0" err="1">
                <a:latin typeface="华文楷体" panose="02010600040101010101" charset="-122"/>
                <a:ea typeface="华文楷体" panose="02010600040101010101" charset="-122"/>
                <a:cs typeface="楷体" panose="02010609060101010101" charset="-122"/>
              </a:rPr>
              <a:t>中</a:t>
            </a:r>
            <a:r>
              <a:rPr sz="1200" spc="15" dirty="0" err="1">
                <a:latin typeface="华文楷体" panose="02010600040101010101" charset="-122"/>
                <a:ea typeface="华文楷体" panose="02010600040101010101" charset="-122"/>
                <a:cs typeface="楷体" panose="02010609060101010101" charset="-122"/>
              </a:rPr>
              <a:t>介机</a:t>
            </a:r>
            <a:r>
              <a:rPr sz="1200" spc="5" dirty="0" err="1">
                <a:latin typeface="华文楷体" panose="02010600040101010101" charset="-122"/>
                <a:ea typeface="华文楷体" panose="02010600040101010101" charset="-122"/>
                <a:cs typeface="楷体" panose="02010609060101010101" charset="-122"/>
              </a:rPr>
              <a:t>构</a:t>
            </a:r>
            <a:r>
              <a:rPr sz="1200" spc="15" dirty="0" err="1">
                <a:latin typeface="华文楷体" panose="02010600040101010101" charset="-122"/>
                <a:ea typeface="华文楷体" panose="02010600040101010101" charset="-122"/>
                <a:cs typeface="楷体" panose="02010609060101010101" charset="-122"/>
              </a:rPr>
              <a:t>认真研究</a:t>
            </a:r>
            <a:r>
              <a:rPr sz="1200" spc="5" dirty="0" err="1">
                <a:latin typeface="华文楷体" panose="02010600040101010101" charset="-122"/>
                <a:ea typeface="华文楷体" panose="02010600040101010101" charset="-122"/>
                <a:cs typeface="楷体" panose="02010609060101010101" charset="-122"/>
              </a:rPr>
              <a:t>整</a:t>
            </a:r>
            <a:r>
              <a:rPr sz="1200" spc="15" dirty="0" err="1">
                <a:latin typeface="华文楷体" panose="02010600040101010101" charset="-122"/>
                <a:ea typeface="华文楷体" panose="02010600040101010101" charset="-122"/>
                <a:cs typeface="楷体" panose="02010609060101010101" charset="-122"/>
              </a:rPr>
              <a:t>改方</a:t>
            </a:r>
            <a:r>
              <a:rPr lang="zh-CN" altLang="en-US" sz="1200" spc="31" dirty="0">
                <a:latin typeface="华文楷体" panose="02010600040101010101" charset="-122"/>
                <a:ea typeface="华文楷体" panose="02010600040101010101" charset="-122"/>
                <a:cs typeface="楷体" panose="02010609060101010101" charset="-122"/>
              </a:rPr>
              <a:t>案</a:t>
            </a:r>
            <a:r>
              <a:rPr sz="1200" spc="15" dirty="0">
                <a:latin typeface="华文楷体" panose="02010600040101010101" charset="-122"/>
                <a:ea typeface="华文楷体" panose="02010600040101010101" charset="-122"/>
                <a:cs typeface="楷体" panose="02010609060101010101" charset="-122"/>
              </a:rPr>
              <a:t>，</a:t>
            </a:r>
            <a:r>
              <a:rPr sz="1200" spc="5" dirty="0" err="1">
                <a:latin typeface="华文楷体" panose="02010600040101010101" charset="-122"/>
                <a:ea typeface="华文楷体" panose="02010600040101010101" charset="-122"/>
                <a:cs typeface="楷体" panose="02010609060101010101" charset="-122"/>
              </a:rPr>
              <a:t>跟踪督</a:t>
            </a:r>
            <a:r>
              <a:rPr sz="1200" spc="-5" dirty="0" err="1">
                <a:latin typeface="华文楷体" panose="02010600040101010101" charset="-122"/>
                <a:ea typeface="华文楷体" panose="02010600040101010101" charset="-122"/>
                <a:cs typeface="楷体" panose="02010609060101010101" charset="-122"/>
              </a:rPr>
              <a:t>促完</a:t>
            </a:r>
            <a:r>
              <a:rPr sz="1200" spc="5" dirty="0" err="1">
                <a:latin typeface="华文楷体" panose="02010600040101010101" charset="-122"/>
                <a:ea typeface="华文楷体" panose="02010600040101010101" charset="-122"/>
                <a:cs typeface="楷体" panose="02010609060101010101" charset="-122"/>
              </a:rPr>
              <a:t>成</a:t>
            </a:r>
            <a:r>
              <a:rPr sz="1200" spc="-5" dirty="0" err="1">
                <a:latin typeface="华文楷体" panose="02010600040101010101" charset="-122"/>
                <a:ea typeface="华文楷体" panose="02010600040101010101" charset="-122"/>
                <a:cs typeface="楷体" panose="02010609060101010101" charset="-122"/>
              </a:rPr>
              <a:t>整改</a:t>
            </a:r>
            <a:r>
              <a:rPr sz="1200" spc="5" dirty="0" err="1">
                <a:latin typeface="华文楷体" panose="02010600040101010101" charset="-122"/>
                <a:ea typeface="华文楷体" panose="02010600040101010101" charset="-122"/>
                <a:cs typeface="楷体" panose="02010609060101010101" charset="-122"/>
              </a:rPr>
              <a:t>。</a:t>
            </a:r>
            <a:r>
              <a:rPr sz="1200" spc="-5" dirty="0" err="1">
                <a:latin typeface="华文楷体" panose="02010600040101010101" charset="-122"/>
                <a:ea typeface="华文楷体" panose="02010600040101010101" charset="-122"/>
                <a:cs typeface="楷体" panose="02010609060101010101" charset="-122"/>
              </a:rPr>
              <a:t>对未</a:t>
            </a:r>
            <a:r>
              <a:rPr sz="1200" spc="5" dirty="0" err="1">
                <a:latin typeface="华文楷体" panose="02010600040101010101" charset="-122"/>
                <a:ea typeface="华文楷体" panose="02010600040101010101" charset="-122"/>
                <a:cs typeface="楷体" panose="02010609060101010101" charset="-122"/>
              </a:rPr>
              <a:t>能</a:t>
            </a:r>
            <a:r>
              <a:rPr sz="1200" spc="-5" dirty="0" err="1">
                <a:latin typeface="华文楷体" panose="02010600040101010101" charset="-122"/>
                <a:ea typeface="华文楷体" panose="02010600040101010101" charset="-122"/>
                <a:cs typeface="楷体" panose="02010609060101010101" charset="-122"/>
              </a:rPr>
              <a:t>妥善</a:t>
            </a:r>
            <a:r>
              <a:rPr sz="1200" spc="5" dirty="0" err="1">
                <a:latin typeface="华文楷体" panose="02010600040101010101" charset="-122"/>
                <a:ea typeface="华文楷体" panose="02010600040101010101" charset="-122"/>
                <a:cs typeface="楷体" panose="02010609060101010101" charset="-122"/>
              </a:rPr>
              <a:t>解</a:t>
            </a:r>
            <a:r>
              <a:rPr sz="1200" spc="-5" dirty="0" err="1">
                <a:latin typeface="华文楷体" panose="02010600040101010101" charset="-122"/>
                <a:ea typeface="华文楷体" panose="02010600040101010101" charset="-122"/>
                <a:cs typeface="楷体" panose="02010609060101010101" charset="-122"/>
              </a:rPr>
              <a:t>决的</a:t>
            </a:r>
            <a:r>
              <a:rPr sz="1200" spc="5" dirty="0" err="1">
                <a:latin typeface="华文楷体" panose="02010600040101010101" charset="-122"/>
                <a:ea typeface="华文楷体" panose="02010600040101010101" charset="-122"/>
                <a:cs typeface="楷体" panose="02010609060101010101" charset="-122"/>
              </a:rPr>
              <a:t>问</a:t>
            </a:r>
            <a:r>
              <a:rPr sz="1200" dirty="0" err="1">
                <a:latin typeface="华文楷体" panose="02010600040101010101" charset="-122"/>
                <a:ea typeface="华文楷体" panose="02010600040101010101" charset="-122"/>
                <a:cs typeface="楷体" panose="02010609060101010101" charset="-122"/>
              </a:rPr>
              <a:t>题</a:t>
            </a:r>
            <a:r>
              <a:rPr sz="1200" spc="-5" dirty="0" err="1">
                <a:latin typeface="华文楷体" panose="02010600040101010101" charset="-122"/>
                <a:ea typeface="华文楷体" panose="02010600040101010101" charset="-122"/>
                <a:cs typeface="楷体" panose="02010609060101010101" charset="-122"/>
              </a:rPr>
              <a:t>，</a:t>
            </a:r>
            <a:r>
              <a:rPr sz="1200" spc="5" dirty="0" err="1">
                <a:latin typeface="华文楷体" panose="02010600040101010101" charset="-122"/>
                <a:ea typeface="华文楷体" panose="02010600040101010101" charset="-122"/>
                <a:cs typeface="楷体" panose="02010609060101010101" charset="-122"/>
              </a:rPr>
              <a:t>将</a:t>
            </a:r>
            <a:r>
              <a:rPr sz="1200" spc="-5" dirty="0" err="1">
                <a:latin typeface="华文楷体" panose="02010600040101010101" charset="-122"/>
                <a:ea typeface="华文楷体" panose="02010600040101010101" charset="-122"/>
                <a:cs typeface="楷体" panose="02010609060101010101" charset="-122"/>
              </a:rPr>
              <a:t>在备</a:t>
            </a:r>
            <a:r>
              <a:rPr sz="1200" spc="5" dirty="0" err="1">
                <a:latin typeface="华文楷体" panose="02010600040101010101" charset="-122"/>
                <a:ea typeface="华文楷体" panose="02010600040101010101" charset="-122"/>
                <a:cs typeface="楷体" panose="02010609060101010101" charset="-122"/>
              </a:rPr>
              <a:t>案</a:t>
            </a:r>
            <a:r>
              <a:rPr sz="1200" spc="-5" dirty="0" err="1">
                <a:latin typeface="华文楷体" panose="02010600040101010101" charset="-122"/>
                <a:ea typeface="华文楷体" panose="02010600040101010101" charset="-122"/>
                <a:cs typeface="楷体" panose="02010609060101010101" charset="-122"/>
              </a:rPr>
              <a:t>报告</a:t>
            </a:r>
            <a:r>
              <a:rPr sz="1200" spc="5" dirty="0" err="1">
                <a:latin typeface="华文楷体" panose="02010600040101010101" charset="-122"/>
                <a:ea typeface="华文楷体" panose="02010600040101010101" charset="-122"/>
                <a:cs typeface="楷体" panose="02010609060101010101" charset="-122"/>
              </a:rPr>
              <a:t>中</a:t>
            </a:r>
            <a:r>
              <a:rPr sz="1200" spc="-5" dirty="0" err="1">
                <a:latin typeface="华文楷体" panose="02010600040101010101" charset="-122"/>
                <a:ea typeface="华文楷体" panose="02010600040101010101" charset="-122"/>
                <a:cs typeface="楷体" panose="02010609060101010101" charset="-122"/>
              </a:rPr>
              <a:t>说明</a:t>
            </a:r>
            <a:r>
              <a:rPr lang="zh-CN" altLang="en-US" sz="1200" spc="-5" dirty="0">
                <a:latin typeface="华文楷体" panose="02010600040101010101" charset="-122"/>
                <a:ea typeface="华文楷体" panose="02010600040101010101" charset="-122"/>
                <a:cs typeface="楷体" panose="02010609060101010101" charset="-122"/>
              </a:rPr>
              <a:t>。</a:t>
            </a:r>
            <a:endParaRPr sz="1200" dirty="0">
              <a:latin typeface="华文楷体" panose="02010600040101010101" charset="-122"/>
              <a:ea typeface="华文楷体" panose="02010600040101010101" charset="-122"/>
              <a:cs typeface="楷体" panose="02010609060101010101" charset="-122"/>
            </a:endParaRPr>
          </a:p>
        </p:txBody>
      </p:sp>
      <p:sp>
        <p:nvSpPr>
          <p:cNvPr id="402" name="文本框 401"/>
          <p:cNvSpPr txBox="1"/>
          <p:nvPr/>
        </p:nvSpPr>
        <p:spPr>
          <a:xfrm>
            <a:off x="4595534" y="990536"/>
            <a:ext cx="3196885" cy="338546"/>
          </a:xfrm>
          <a:prstGeom prst="rect">
            <a:avLst/>
          </a:prstGeom>
          <a:solidFill>
            <a:srgbClr val="CC0000"/>
          </a:solidFill>
        </p:spPr>
        <p:txBody>
          <a:bodyPr wrap="square" lIns="91431" tIns="45716" rIns="91431" bIns="45716" rtlCol="0">
            <a:spAutoFit/>
          </a:bodyPr>
          <a:lstStyle/>
          <a:p>
            <a:pPr algn="ctr"/>
            <a:r>
              <a:rPr lang="zh-CN" altLang="en-US" sz="1600" b="1" dirty="0">
                <a:solidFill>
                  <a:schemeClr val="bg1"/>
                </a:solidFill>
                <a:latin typeface="华文楷体" panose="02010600040101010101" charset="-122"/>
                <a:ea typeface="华文楷体" panose="02010600040101010101" charset="-122"/>
                <a:cs typeface="Times New Roman" panose="02020603050405020304" pitchFamily="18" charset="0"/>
              </a:rPr>
              <a:t>上市准备阶段之上市辅导工作</a:t>
            </a:r>
            <a:endParaRPr lang="zh-CN" altLang="en-US" sz="1600" b="1" dirty="0">
              <a:solidFill>
                <a:schemeClr val="bg1"/>
              </a:solidFill>
              <a:latin typeface="华文楷体" panose="02010600040101010101" charset="-122"/>
              <a:ea typeface="华文楷体" panose="02010600040101010101" charset="-122"/>
              <a:cs typeface="Times New Roman" panose="02020603050405020304" pitchFamily="18" charset="0"/>
            </a:endParaRPr>
          </a:p>
        </p:txBody>
      </p:sp>
      <p:sp>
        <p:nvSpPr>
          <p:cNvPr id="403" name="textbox 50"/>
          <p:cNvSpPr/>
          <p:nvPr/>
        </p:nvSpPr>
        <p:spPr>
          <a:xfrm>
            <a:off x="11735215" y="6520406"/>
            <a:ext cx="158751" cy="168911"/>
          </a:xfrm>
          <a:prstGeom prst="rect">
            <a:avLst/>
          </a:prstGeom>
        </p:spPr>
        <p:txBody>
          <a:bodyPr vert="horz" wrap="square" lIns="0" tIns="0" rIns="0" bIns="0"/>
          <a:lstStyle/>
          <a:p>
            <a:pPr algn="l" rtl="0" eaLnBrk="0">
              <a:lnSpc>
                <a:spcPct val="79000"/>
              </a:lnSpc>
            </a:pPr>
            <a:endParaRPr lang="en-US" altLang="en-US" sz="135" dirty="0">
              <a:latin typeface="华文楷体" panose="02010600040101010101" charset="-122"/>
              <a:ea typeface="华文楷体" panose="02010600040101010101" charset="-122"/>
            </a:endParaRPr>
          </a:p>
          <a:p>
            <a:pPr marL="12700" eaLnBrk="0">
              <a:lnSpc>
                <a:spcPct val="86000"/>
              </a:lnSpc>
            </a:pPr>
            <a:r>
              <a:rPr lang="en-US" altLang="en-US" sz="1100" b="1" kern="0" spc="-11" dirty="0">
                <a:solidFill>
                  <a:srgbClr val="898989">
                    <a:alpha val="100000"/>
                  </a:srgbClr>
                </a:solidFill>
                <a:latin typeface="华文楷体" panose="02010600040101010101" charset="-122"/>
                <a:ea typeface="华文楷体" panose="02010600040101010101" charset="-122"/>
                <a:cs typeface="Times New Roman" panose="02020603050405020304"/>
              </a:rPr>
              <a:t>23</a:t>
            </a:r>
            <a:endParaRPr lang="en-US" altLang="en-US" sz="1100" dirty="0">
              <a:latin typeface="华文楷体" panose="02010600040101010101" charset="-122"/>
              <a:ea typeface="华文楷体" panose="0201060004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2.2 </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a:t>
            </a: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IPO</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上市流程</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405" name="矩形 404"/>
          <p:cNvSpPr/>
          <p:nvPr/>
        </p:nvSpPr>
        <p:spPr>
          <a:xfrm>
            <a:off x="1696522" y="4268261"/>
            <a:ext cx="7624543" cy="190068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object 11"/>
          <p:cNvSpPr txBox="1"/>
          <p:nvPr/>
        </p:nvSpPr>
        <p:spPr>
          <a:xfrm>
            <a:off x="9963122" y="4247015"/>
            <a:ext cx="845366" cy="575797"/>
          </a:xfrm>
          <a:prstGeom prst="rect">
            <a:avLst/>
          </a:prstGeom>
          <a:ln>
            <a:solidFill>
              <a:schemeClr val="tx1"/>
            </a:solidFill>
          </a:ln>
        </p:spPr>
        <p:txBody>
          <a:bodyPr vert="horz" wrap="square" lIns="0" tIns="21588" rIns="0" bIns="0" rtlCol="0">
            <a:spAutoFit/>
          </a:bodyPr>
          <a:lstStyle/>
          <a:p>
            <a:pPr algn="ctr"/>
            <a:r>
              <a:rPr lang="en-US" altLang="zh-CN" sz="1200" spc="-5" dirty="0">
                <a:latin typeface="Times New Roman" panose="02020603050405020304" pitchFamily="18" charset="0"/>
                <a:ea typeface="楷体" panose="02010609060101010101" charset="-122"/>
                <a:cs typeface="Times New Roman" panose="02020603050405020304" pitchFamily="18" charset="0"/>
              </a:rPr>
              <a:t> </a:t>
            </a:r>
            <a:r>
              <a:rPr sz="1200" spc="-5" dirty="0">
                <a:latin typeface="Times New Roman" panose="02020603050405020304" pitchFamily="18" charset="0"/>
                <a:ea typeface="楷体" panose="02010609060101010101" charset="-122"/>
                <a:cs typeface="Times New Roman" panose="02020603050405020304" pitchFamily="18" charset="0"/>
              </a:rPr>
              <a:t>6</a:t>
            </a:r>
            <a:r>
              <a:rPr lang="zh-CN" altLang="en-US" sz="1200" spc="5" dirty="0">
                <a:latin typeface="Times New Roman" panose="02020603050405020304" pitchFamily="18" charset="0"/>
                <a:ea typeface="楷体" panose="02010609060101010101" charset="-122"/>
                <a:cs typeface="Times New Roman" panose="02020603050405020304" pitchFamily="18" charset="0"/>
              </a:rPr>
              <a:t>个</a:t>
            </a:r>
            <a:r>
              <a:rPr sz="1200" spc="5" dirty="0" err="1">
                <a:latin typeface="Times New Roman" panose="02020603050405020304" pitchFamily="18" charset="0"/>
                <a:ea typeface="楷体" panose="02010609060101010101" charset="-122"/>
                <a:cs typeface="Times New Roman" panose="02020603050405020304" pitchFamily="18" charset="0"/>
              </a:rPr>
              <a:t>月后可再次提出</a:t>
            </a:r>
            <a:r>
              <a:rPr lang="zh-CN" altLang="en-US" sz="1200" spc="5" dirty="0">
                <a:latin typeface="Times New Roman" panose="02020603050405020304" pitchFamily="18" charset="0"/>
                <a:ea typeface="楷体" panose="02010609060101010101" charset="-122"/>
                <a:cs typeface="Times New Roman" panose="02020603050405020304" pitchFamily="18" charset="0"/>
              </a:rPr>
              <a:t>上市</a:t>
            </a:r>
            <a:r>
              <a:rPr sz="1200" spc="5" dirty="0" err="1">
                <a:latin typeface="Times New Roman" panose="02020603050405020304" pitchFamily="18" charset="0"/>
                <a:ea typeface="楷体" panose="02010609060101010101" charset="-122"/>
                <a:cs typeface="Times New Roman" panose="02020603050405020304" pitchFamily="18" charset="0"/>
              </a:rPr>
              <a:t>申请</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07" name="object 27"/>
          <p:cNvSpPr txBox="1"/>
          <p:nvPr/>
        </p:nvSpPr>
        <p:spPr>
          <a:xfrm rot="20959666">
            <a:off x="4646908" y="5055354"/>
            <a:ext cx="1962742" cy="196847"/>
          </a:xfrm>
          <a:prstGeom prst="rect">
            <a:avLst/>
          </a:prstGeom>
        </p:spPr>
        <p:txBody>
          <a:bodyPr vert="horz" wrap="square" lIns="0" tIns="12063" rIns="0" bIns="0" rtlCol="0">
            <a:spAutoFit/>
          </a:bodyPr>
          <a:lstStyle/>
          <a:p>
            <a:pPr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可要求交易所进一步问询</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08" name="object 48"/>
          <p:cNvSpPr txBox="1"/>
          <p:nvPr/>
        </p:nvSpPr>
        <p:spPr>
          <a:xfrm>
            <a:off x="4513571" y="5501774"/>
            <a:ext cx="2302218" cy="208387"/>
          </a:xfrm>
          <a:prstGeom prst="rect">
            <a:avLst/>
          </a:prstGeom>
        </p:spPr>
        <p:txBody>
          <a:bodyPr vert="horz" wrap="square" lIns="0" tIns="23492" rIns="0" bIns="0" rtlCol="0">
            <a:spAutoFit/>
          </a:bodyPr>
          <a:lstStyle/>
          <a:p>
            <a:pPr marR="5080" algn="ctr"/>
            <a:r>
              <a:rPr lang="zh-CN" altLang="en-US" sz="1200" spc="51" dirty="0">
                <a:latin typeface="Times New Roman" panose="02020603050405020304" pitchFamily="18" charset="0"/>
                <a:ea typeface="楷体" panose="02010609060101010101" charset="-122"/>
                <a:cs typeface="Times New Roman" panose="02020603050405020304" pitchFamily="18" charset="0"/>
              </a:rPr>
              <a:t>问询</a:t>
            </a:r>
            <a:r>
              <a:rPr sz="1200" spc="51" dirty="0" err="1">
                <a:latin typeface="Times New Roman" panose="02020603050405020304" pitchFamily="18" charset="0"/>
                <a:ea typeface="楷体" panose="02010609060101010101" charset="-122"/>
                <a:cs typeface="Times New Roman" panose="02020603050405020304" pitchFamily="18" charset="0"/>
              </a:rPr>
              <a:t>回</a:t>
            </a:r>
            <a:r>
              <a:rPr sz="1200" spc="40" dirty="0" err="1">
                <a:latin typeface="Times New Roman" panose="02020603050405020304" pitchFamily="18" charset="0"/>
                <a:ea typeface="楷体" panose="02010609060101010101" charset="-122"/>
                <a:cs typeface="Times New Roman" panose="02020603050405020304" pitchFamily="18" charset="0"/>
              </a:rPr>
              <a:t>复</a:t>
            </a:r>
            <a:r>
              <a:rPr lang="zh-CN" altLang="en-US" sz="1200" spc="40" dirty="0">
                <a:latin typeface="Times New Roman" panose="02020603050405020304" pitchFamily="18" charset="0"/>
                <a:ea typeface="楷体" panose="02010609060101010101" charset="-122"/>
                <a:cs typeface="Times New Roman" panose="02020603050405020304" pitchFamily="18" charset="0"/>
              </a:rPr>
              <a:t>、行业审核、现场检查</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09" name="object 49"/>
          <p:cNvSpPr/>
          <p:nvPr/>
        </p:nvSpPr>
        <p:spPr>
          <a:xfrm>
            <a:off x="3127650" y="4605078"/>
            <a:ext cx="47709" cy="249282"/>
          </a:xfrm>
          <a:custGeom>
            <a:avLst/>
            <a:gdLst/>
            <a:ahLst/>
            <a:cxnLst/>
            <a:rect l="l" t="t" r="r" b="b"/>
            <a:pathLst>
              <a:path w="76200" h="311150">
                <a:moveTo>
                  <a:pt x="0" y="234441"/>
                </a:moveTo>
                <a:lnTo>
                  <a:pt x="37845" y="310768"/>
                </a:lnTo>
                <a:lnTo>
                  <a:pt x="69861" y="247268"/>
                </a:lnTo>
                <a:lnTo>
                  <a:pt x="31750" y="247268"/>
                </a:lnTo>
                <a:lnTo>
                  <a:pt x="31802" y="234548"/>
                </a:lnTo>
                <a:lnTo>
                  <a:pt x="0" y="234441"/>
                </a:lnTo>
                <a:close/>
              </a:path>
              <a:path w="76200" h="311150">
                <a:moveTo>
                  <a:pt x="31802" y="234548"/>
                </a:moveTo>
                <a:lnTo>
                  <a:pt x="31750" y="247268"/>
                </a:lnTo>
                <a:lnTo>
                  <a:pt x="44450" y="247268"/>
                </a:lnTo>
                <a:lnTo>
                  <a:pt x="44502" y="234590"/>
                </a:lnTo>
                <a:lnTo>
                  <a:pt x="31802" y="234548"/>
                </a:lnTo>
                <a:close/>
              </a:path>
              <a:path w="76200" h="311150">
                <a:moveTo>
                  <a:pt x="44502" y="234590"/>
                </a:moveTo>
                <a:lnTo>
                  <a:pt x="44450" y="247268"/>
                </a:lnTo>
                <a:lnTo>
                  <a:pt x="69861" y="247268"/>
                </a:lnTo>
                <a:lnTo>
                  <a:pt x="76200" y="234695"/>
                </a:lnTo>
                <a:lnTo>
                  <a:pt x="44502" y="234590"/>
                </a:lnTo>
                <a:close/>
              </a:path>
              <a:path w="76200" h="311150">
                <a:moveTo>
                  <a:pt x="45466" y="0"/>
                </a:moveTo>
                <a:lnTo>
                  <a:pt x="32766" y="0"/>
                </a:lnTo>
                <a:lnTo>
                  <a:pt x="31802" y="234548"/>
                </a:lnTo>
                <a:lnTo>
                  <a:pt x="44502" y="234590"/>
                </a:lnTo>
                <a:lnTo>
                  <a:pt x="45466" y="0"/>
                </a:lnTo>
                <a:close/>
              </a:path>
            </a:pathLst>
          </a:custGeom>
          <a:solidFill>
            <a:srgbClr val="000000"/>
          </a:solidFill>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10" name="object 30"/>
          <p:cNvSpPr txBox="1"/>
          <p:nvPr/>
        </p:nvSpPr>
        <p:spPr>
          <a:xfrm>
            <a:off x="6520761" y="3675360"/>
            <a:ext cx="2962562" cy="218004"/>
          </a:xfrm>
          <a:prstGeom prst="rect">
            <a:avLst/>
          </a:prstGeom>
          <a:ln w="9144">
            <a:solidFill>
              <a:srgbClr val="7E7E7E"/>
            </a:solidFill>
          </a:ln>
        </p:spPr>
        <p:txBody>
          <a:bodyPr vert="horz" wrap="square" lIns="0" tIns="33016" rIns="0" bIns="0" rtlCol="0">
            <a:spAutoFit/>
          </a:bodyPr>
          <a:lstStyle/>
          <a:p>
            <a:pPr algn="ctr"/>
            <a:r>
              <a:rPr lang="zh-CN" altLang="en-US" sz="1200" b="1" spc="5" dirty="0">
                <a:latin typeface="Times New Roman" panose="02020603050405020304" pitchFamily="18" charset="0"/>
                <a:ea typeface="楷体" panose="02010609060101010101" charset="-122"/>
                <a:cs typeface="Times New Roman" panose="02020603050405020304" pitchFamily="18" charset="0"/>
              </a:rPr>
              <a:t>与交易所沟通发行上市</a:t>
            </a:r>
            <a:endParaRPr sz="1200" b="1" dirty="0">
              <a:latin typeface="Times New Roman" panose="02020603050405020304" pitchFamily="18" charset="0"/>
              <a:ea typeface="楷体" panose="02010609060101010101" charset="-122"/>
              <a:cs typeface="Times New Roman" panose="02020603050405020304" pitchFamily="18" charset="0"/>
            </a:endParaRPr>
          </a:p>
        </p:txBody>
      </p:sp>
      <p:sp>
        <p:nvSpPr>
          <p:cNvPr id="411" name="object 31"/>
          <p:cNvSpPr txBox="1"/>
          <p:nvPr/>
        </p:nvSpPr>
        <p:spPr>
          <a:xfrm>
            <a:off x="6523413" y="2541835"/>
            <a:ext cx="2957261" cy="218647"/>
          </a:xfrm>
          <a:prstGeom prst="rect">
            <a:avLst/>
          </a:prstGeom>
          <a:ln w="9144">
            <a:solidFill>
              <a:srgbClr val="7E7E7E"/>
            </a:solidFill>
          </a:ln>
        </p:spPr>
        <p:txBody>
          <a:bodyPr vert="horz" wrap="square" lIns="0" tIns="33652" rIns="0" bIns="0" rtlCol="0">
            <a:spAutoFit/>
          </a:bodyPr>
          <a:lstStyle/>
          <a:p>
            <a:pPr marR="8890" algn="ctr"/>
            <a:r>
              <a:rPr lang="zh-CN" altLang="en-US" sz="1200" spc="5" dirty="0">
                <a:solidFill>
                  <a:srgbClr val="FF0000"/>
                </a:solidFill>
                <a:latin typeface="Times New Roman" panose="02020603050405020304" pitchFamily="18" charset="0"/>
                <a:ea typeface="楷体" panose="02010609060101010101" charset="-122"/>
                <a:cs typeface="Times New Roman" panose="02020603050405020304" pitchFamily="18" charset="0"/>
              </a:rPr>
              <a:t>询价</a:t>
            </a:r>
            <a:r>
              <a:rPr lang="zh-CN" altLang="en-US" sz="1200" spc="5" dirty="0">
                <a:latin typeface="Times New Roman" panose="02020603050405020304" pitchFamily="18" charset="0"/>
                <a:ea typeface="楷体" panose="02010609060101010101" charset="-122"/>
                <a:cs typeface="Times New Roman" panose="02020603050405020304" pitchFamily="18" charset="0"/>
              </a:rPr>
              <a:t>、确定发行价格</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12" name="object 38"/>
          <p:cNvSpPr/>
          <p:nvPr/>
        </p:nvSpPr>
        <p:spPr>
          <a:xfrm>
            <a:off x="7006339" y="5583597"/>
            <a:ext cx="2052287" cy="328686"/>
          </a:xfrm>
          <a:custGeom>
            <a:avLst/>
            <a:gdLst/>
            <a:ahLst/>
            <a:cxnLst/>
            <a:rect l="l" t="t" r="r" b="b"/>
            <a:pathLst>
              <a:path w="1720850" h="262254">
                <a:moveTo>
                  <a:pt x="1676908" y="0"/>
                </a:moveTo>
                <a:lnTo>
                  <a:pt x="43687" y="0"/>
                </a:lnTo>
                <a:lnTo>
                  <a:pt x="26681" y="3432"/>
                </a:lnTo>
                <a:lnTo>
                  <a:pt x="12795" y="12795"/>
                </a:lnTo>
                <a:lnTo>
                  <a:pt x="3432" y="26681"/>
                </a:lnTo>
                <a:lnTo>
                  <a:pt x="0" y="43688"/>
                </a:lnTo>
                <a:lnTo>
                  <a:pt x="0" y="218440"/>
                </a:lnTo>
                <a:lnTo>
                  <a:pt x="3432" y="235446"/>
                </a:lnTo>
                <a:lnTo>
                  <a:pt x="12795" y="249332"/>
                </a:lnTo>
                <a:lnTo>
                  <a:pt x="26681" y="258695"/>
                </a:lnTo>
                <a:lnTo>
                  <a:pt x="43687" y="262128"/>
                </a:lnTo>
                <a:lnTo>
                  <a:pt x="1676908" y="262128"/>
                </a:lnTo>
                <a:lnTo>
                  <a:pt x="1693914" y="258695"/>
                </a:lnTo>
                <a:lnTo>
                  <a:pt x="1707800" y="249332"/>
                </a:lnTo>
                <a:lnTo>
                  <a:pt x="1717163" y="235446"/>
                </a:lnTo>
                <a:lnTo>
                  <a:pt x="1720595" y="218440"/>
                </a:lnTo>
                <a:lnTo>
                  <a:pt x="1720595" y="43688"/>
                </a:lnTo>
                <a:lnTo>
                  <a:pt x="1717163" y="26681"/>
                </a:lnTo>
                <a:lnTo>
                  <a:pt x="1707800" y="12795"/>
                </a:lnTo>
                <a:lnTo>
                  <a:pt x="1693914" y="3432"/>
                </a:lnTo>
                <a:lnTo>
                  <a:pt x="1676908" y="0"/>
                </a:lnTo>
                <a:close/>
              </a:path>
            </a:pathLst>
          </a:custGeom>
          <a:solidFill>
            <a:schemeClr val="accent1">
              <a:lumMod val="40000"/>
              <a:lumOff val="60000"/>
            </a:schemeClr>
          </a:solidFill>
        </p:spPr>
        <p:txBody>
          <a:bodyPr wrap="square" lIns="0" tIns="0" rIns="0" bIns="0" rtlCol="0" anchor="ctr"/>
          <a:lstStyle/>
          <a:p>
            <a:pPr algn="ctr"/>
            <a:r>
              <a:rPr lang="zh-CN" altLang="en-US" sz="1200" b="1" dirty="0">
                <a:latin typeface="Times New Roman" panose="02020603050405020304" pitchFamily="18" charset="0"/>
                <a:ea typeface="楷体" panose="02010609060101010101" charset="-122"/>
                <a:cs typeface="Times New Roman" panose="02020603050405020304" pitchFamily="18" charset="0"/>
              </a:rPr>
              <a:t>上市委会议</a:t>
            </a:r>
            <a:endParaRPr lang="zh-CN" altLang="en-US"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13" name="object 42"/>
          <p:cNvSpPr/>
          <p:nvPr/>
        </p:nvSpPr>
        <p:spPr>
          <a:xfrm>
            <a:off x="6945978" y="1786827"/>
            <a:ext cx="2052287" cy="328686"/>
          </a:xfrm>
          <a:custGeom>
            <a:avLst/>
            <a:gdLst/>
            <a:ahLst/>
            <a:cxnLst/>
            <a:rect l="l" t="t" r="r" b="b"/>
            <a:pathLst>
              <a:path w="1720850" h="262255">
                <a:moveTo>
                  <a:pt x="1676907" y="0"/>
                </a:moveTo>
                <a:lnTo>
                  <a:pt x="43687" y="0"/>
                </a:lnTo>
                <a:lnTo>
                  <a:pt x="26681" y="3432"/>
                </a:lnTo>
                <a:lnTo>
                  <a:pt x="12795" y="12795"/>
                </a:lnTo>
                <a:lnTo>
                  <a:pt x="3432" y="26681"/>
                </a:lnTo>
                <a:lnTo>
                  <a:pt x="0" y="43687"/>
                </a:lnTo>
                <a:lnTo>
                  <a:pt x="0" y="218439"/>
                </a:lnTo>
                <a:lnTo>
                  <a:pt x="3432" y="235446"/>
                </a:lnTo>
                <a:lnTo>
                  <a:pt x="12795" y="249332"/>
                </a:lnTo>
                <a:lnTo>
                  <a:pt x="26681" y="258695"/>
                </a:lnTo>
                <a:lnTo>
                  <a:pt x="43687" y="262127"/>
                </a:lnTo>
                <a:lnTo>
                  <a:pt x="1676907" y="262127"/>
                </a:lnTo>
                <a:lnTo>
                  <a:pt x="1693914" y="258695"/>
                </a:lnTo>
                <a:lnTo>
                  <a:pt x="1707800" y="249332"/>
                </a:lnTo>
                <a:lnTo>
                  <a:pt x="1717163" y="235446"/>
                </a:lnTo>
                <a:lnTo>
                  <a:pt x="1720596" y="218439"/>
                </a:lnTo>
                <a:lnTo>
                  <a:pt x="1720596" y="43687"/>
                </a:lnTo>
                <a:lnTo>
                  <a:pt x="1717163" y="26681"/>
                </a:lnTo>
                <a:lnTo>
                  <a:pt x="1707800" y="12795"/>
                </a:lnTo>
                <a:lnTo>
                  <a:pt x="1693914" y="3432"/>
                </a:lnTo>
                <a:lnTo>
                  <a:pt x="1676907" y="0"/>
                </a:lnTo>
                <a:close/>
              </a:path>
            </a:pathLst>
          </a:custGeom>
          <a:solidFill>
            <a:schemeClr val="accent3">
              <a:lumMod val="75000"/>
            </a:schemeClr>
          </a:solidFill>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14" name="object 43"/>
          <p:cNvSpPr txBox="1"/>
          <p:nvPr/>
        </p:nvSpPr>
        <p:spPr>
          <a:xfrm>
            <a:off x="7452999" y="1852896"/>
            <a:ext cx="1098088" cy="196847"/>
          </a:xfrm>
          <a:prstGeom prst="rect">
            <a:avLst/>
          </a:prstGeom>
        </p:spPr>
        <p:txBody>
          <a:bodyPr vert="horz" wrap="square" lIns="0" tIns="12063" rIns="0" bIns="0" rtlCol="0">
            <a:spAutoFit/>
          </a:bodyPr>
          <a:lstStyle/>
          <a:p>
            <a:pPr algn="ctr"/>
            <a:r>
              <a:rPr sz="1200" b="1" dirty="0" err="1">
                <a:solidFill>
                  <a:srgbClr val="FFFFFF"/>
                </a:solidFill>
                <a:latin typeface="Times New Roman" panose="02020603050405020304" pitchFamily="18" charset="0"/>
                <a:ea typeface="楷体" panose="02010609060101010101" charset="-122"/>
                <a:cs typeface="Times New Roman" panose="02020603050405020304" pitchFamily="18" charset="0"/>
              </a:rPr>
              <a:t>发行</a:t>
            </a:r>
            <a:r>
              <a:rPr lang="zh-CN" altLang="en-US" sz="1200" b="1" dirty="0">
                <a:solidFill>
                  <a:srgbClr val="FFFFFF"/>
                </a:solidFill>
                <a:latin typeface="Times New Roman" panose="02020603050405020304" pitchFamily="18" charset="0"/>
                <a:ea typeface="楷体" panose="02010609060101010101" charset="-122"/>
                <a:cs typeface="Times New Roman" panose="02020603050405020304" pitchFamily="18" charset="0"/>
              </a:rPr>
              <a:t>、上市</a:t>
            </a:r>
            <a:endParaRPr sz="1200" dirty="0">
              <a:latin typeface="Times New Roman" panose="02020603050405020304" pitchFamily="18" charset="0"/>
              <a:ea typeface="楷体" panose="02010609060101010101" charset="-122"/>
              <a:cs typeface="Times New Roman" panose="02020603050405020304" pitchFamily="18" charset="0"/>
            </a:endParaRPr>
          </a:p>
        </p:txBody>
      </p:sp>
      <p:cxnSp>
        <p:nvCxnSpPr>
          <p:cNvPr id="415" name="直接箭头连接符 414"/>
          <p:cNvCxnSpPr/>
          <p:nvPr/>
        </p:nvCxnSpPr>
        <p:spPr>
          <a:xfrm flipV="1">
            <a:off x="2138704" y="5730458"/>
            <a:ext cx="4867635" cy="353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6" name="直接箭头连接符 415"/>
          <p:cNvCxnSpPr>
            <a:stCxn id="411" idx="0"/>
            <a:endCxn id="414" idx="2"/>
          </p:cNvCxnSpPr>
          <p:nvPr/>
        </p:nvCxnSpPr>
        <p:spPr>
          <a:xfrm flipH="1" flipV="1">
            <a:off x="8002043" y="2049743"/>
            <a:ext cx="1" cy="492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直接箭头连接符 416"/>
          <p:cNvCxnSpPr>
            <a:stCxn id="410" idx="0"/>
            <a:endCxn id="449" idx="2"/>
          </p:cNvCxnSpPr>
          <p:nvPr/>
        </p:nvCxnSpPr>
        <p:spPr>
          <a:xfrm flipV="1">
            <a:off x="8002042" y="3440727"/>
            <a:ext cx="2" cy="234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直接箭头连接符 417"/>
          <p:cNvCxnSpPr/>
          <p:nvPr/>
        </p:nvCxnSpPr>
        <p:spPr>
          <a:xfrm flipH="1" flipV="1">
            <a:off x="8002042" y="5226071"/>
            <a:ext cx="4386" cy="3575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直接箭头连接符 418"/>
          <p:cNvCxnSpPr/>
          <p:nvPr/>
        </p:nvCxnSpPr>
        <p:spPr>
          <a:xfrm flipV="1">
            <a:off x="7981350" y="4750120"/>
            <a:ext cx="0" cy="2806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0" name="object 13"/>
          <p:cNvSpPr/>
          <p:nvPr/>
        </p:nvSpPr>
        <p:spPr>
          <a:xfrm>
            <a:off x="3116470" y="3736752"/>
            <a:ext cx="90876" cy="229522"/>
          </a:xfrm>
          <a:prstGeom prst="rect">
            <a:avLst/>
          </a:prstGeom>
          <a:blipFill>
            <a:blip r:embed="rId3" cstate="print"/>
            <a:stretch>
              <a:fillRect/>
            </a:stretch>
          </a:blipFill>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1" name="object 14"/>
          <p:cNvSpPr txBox="1"/>
          <p:nvPr/>
        </p:nvSpPr>
        <p:spPr>
          <a:xfrm>
            <a:off x="1789677" y="2244771"/>
            <a:ext cx="2732342" cy="255191"/>
          </a:xfrm>
          <a:prstGeom prst="rect">
            <a:avLst/>
          </a:prstGeom>
          <a:ln w="9144">
            <a:solidFill>
              <a:srgbClr val="7E7E7E"/>
            </a:solidFill>
          </a:ln>
        </p:spPr>
        <p:txBody>
          <a:bodyPr vert="horz" wrap="square" lIns="0" tIns="69843" rIns="0" bIns="0" rtlCol="0" anchor="ctr">
            <a:spAutoFit/>
          </a:bodyPr>
          <a:lstStyle/>
          <a:p>
            <a:pPr algn="ctr"/>
            <a:r>
              <a:rPr sz="1200" spc="5" dirty="0">
                <a:latin typeface="Times New Roman" panose="02020603050405020304" pitchFamily="18" charset="0"/>
                <a:ea typeface="楷体" panose="02010609060101010101" charset="-122"/>
                <a:cs typeface="Times New Roman" panose="02020603050405020304" pitchFamily="18" charset="0"/>
              </a:rPr>
              <a:t>发</a:t>
            </a:r>
            <a:r>
              <a:rPr sz="1200" spc="-5" dirty="0">
                <a:latin typeface="Times New Roman" panose="02020603050405020304" pitchFamily="18" charset="0"/>
                <a:ea typeface="楷体" panose="02010609060101010101" charset="-122"/>
                <a:cs typeface="Times New Roman" panose="02020603050405020304" pitchFamily="18" charset="0"/>
              </a:rPr>
              <a:t>行人</a:t>
            </a:r>
            <a:r>
              <a:rPr sz="1200" spc="5" dirty="0">
                <a:latin typeface="Times New Roman" panose="02020603050405020304" pitchFamily="18" charset="0"/>
                <a:ea typeface="楷体" panose="02010609060101010101" charset="-122"/>
                <a:cs typeface="Times New Roman" panose="02020603050405020304" pitchFamily="18" charset="0"/>
              </a:rPr>
              <a:t>董</a:t>
            </a:r>
            <a:r>
              <a:rPr sz="1200" spc="-5" dirty="0">
                <a:latin typeface="Times New Roman" panose="02020603050405020304" pitchFamily="18" charset="0"/>
                <a:ea typeface="楷体" panose="02010609060101010101" charset="-122"/>
                <a:cs typeface="Times New Roman" panose="02020603050405020304" pitchFamily="18" charset="0"/>
              </a:rPr>
              <a:t>事会</a:t>
            </a:r>
            <a:r>
              <a:rPr sz="1200" spc="5" dirty="0">
                <a:latin typeface="Times New Roman" panose="02020603050405020304" pitchFamily="18" charset="0"/>
                <a:ea typeface="楷体" panose="02010609060101010101" charset="-122"/>
                <a:cs typeface="Times New Roman" panose="02020603050405020304" pitchFamily="18" charset="0"/>
              </a:rPr>
              <a:t>审</a:t>
            </a:r>
            <a:r>
              <a:rPr sz="1200" spc="-5" dirty="0">
                <a:latin typeface="Times New Roman" panose="02020603050405020304" pitchFamily="18" charset="0"/>
                <a:ea typeface="楷体" panose="02010609060101010101" charset="-122"/>
                <a:cs typeface="Times New Roman" panose="02020603050405020304" pitchFamily="18" charset="0"/>
              </a:rPr>
              <a:t>议通</a:t>
            </a:r>
            <a:r>
              <a:rPr sz="1200" spc="5" dirty="0">
                <a:latin typeface="Times New Roman" panose="02020603050405020304" pitchFamily="18" charset="0"/>
                <a:ea typeface="楷体" panose="02010609060101010101" charset="-122"/>
                <a:cs typeface="Times New Roman" panose="02020603050405020304" pitchFamily="18" charset="0"/>
              </a:rPr>
              <a:t>过</a:t>
            </a:r>
            <a:r>
              <a:rPr sz="1200" spc="-5" dirty="0">
                <a:latin typeface="Times New Roman" panose="02020603050405020304" pitchFamily="18" charset="0"/>
                <a:ea typeface="楷体" panose="02010609060101010101" charset="-122"/>
                <a:cs typeface="Times New Roman" panose="02020603050405020304" pitchFamily="18" charset="0"/>
              </a:rPr>
              <a:t>上市</a:t>
            </a:r>
            <a:r>
              <a:rPr sz="1200" spc="5" dirty="0">
                <a:latin typeface="Times New Roman" panose="02020603050405020304" pitchFamily="18" charset="0"/>
                <a:ea typeface="楷体" panose="02010609060101010101" charset="-122"/>
                <a:cs typeface="Times New Roman" panose="02020603050405020304" pitchFamily="18" charset="0"/>
              </a:rPr>
              <a:t>方</a:t>
            </a:r>
            <a:r>
              <a:rPr sz="1200" spc="-5" dirty="0">
                <a:latin typeface="Times New Roman" panose="02020603050405020304" pitchFamily="18" charset="0"/>
                <a:ea typeface="楷体" panose="02010609060101010101" charset="-122"/>
                <a:cs typeface="Times New Roman" panose="02020603050405020304" pitchFamily="18" charset="0"/>
              </a:rPr>
              <a:t>案</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2" name="object 15"/>
          <p:cNvSpPr txBox="1"/>
          <p:nvPr/>
        </p:nvSpPr>
        <p:spPr>
          <a:xfrm>
            <a:off x="1789677" y="2760482"/>
            <a:ext cx="2744460" cy="255191"/>
          </a:xfrm>
          <a:prstGeom prst="rect">
            <a:avLst/>
          </a:prstGeom>
          <a:ln w="9144">
            <a:solidFill>
              <a:srgbClr val="7E7E7E"/>
            </a:solidFill>
          </a:ln>
        </p:spPr>
        <p:txBody>
          <a:bodyPr vert="horz" wrap="square" lIns="0" tIns="69843" rIns="0" bIns="0" rtlCol="0" anchor="ctr">
            <a:spAutoFit/>
          </a:bodyPr>
          <a:lstStyle/>
          <a:p>
            <a:pPr algn="ctr"/>
            <a:r>
              <a:rPr sz="1200" spc="5" dirty="0">
                <a:latin typeface="Times New Roman" panose="02020603050405020304" pitchFamily="18" charset="0"/>
                <a:ea typeface="楷体" panose="02010609060101010101" charset="-122"/>
                <a:cs typeface="Times New Roman" panose="02020603050405020304" pitchFamily="18" charset="0"/>
              </a:rPr>
              <a:t>发</a:t>
            </a:r>
            <a:r>
              <a:rPr sz="1200" spc="-5" dirty="0">
                <a:latin typeface="Times New Roman" panose="02020603050405020304" pitchFamily="18" charset="0"/>
                <a:ea typeface="楷体" panose="02010609060101010101" charset="-122"/>
                <a:cs typeface="Times New Roman" panose="02020603050405020304" pitchFamily="18" charset="0"/>
              </a:rPr>
              <a:t>行人</a:t>
            </a:r>
            <a:r>
              <a:rPr sz="1200" spc="5" dirty="0">
                <a:latin typeface="Times New Roman" panose="02020603050405020304" pitchFamily="18" charset="0"/>
                <a:ea typeface="楷体" panose="02010609060101010101" charset="-122"/>
                <a:cs typeface="Times New Roman" panose="02020603050405020304" pitchFamily="18" charset="0"/>
              </a:rPr>
              <a:t>股</a:t>
            </a:r>
            <a:r>
              <a:rPr sz="1200" spc="-5" dirty="0">
                <a:latin typeface="Times New Roman" panose="02020603050405020304" pitchFamily="18" charset="0"/>
                <a:ea typeface="楷体" panose="02010609060101010101" charset="-122"/>
                <a:cs typeface="Times New Roman" panose="02020603050405020304" pitchFamily="18" charset="0"/>
              </a:rPr>
              <a:t>东大</a:t>
            </a:r>
            <a:r>
              <a:rPr sz="1200" spc="5" dirty="0">
                <a:latin typeface="Times New Roman" panose="02020603050405020304" pitchFamily="18" charset="0"/>
                <a:ea typeface="楷体" panose="02010609060101010101" charset="-122"/>
                <a:cs typeface="Times New Roman" panose="02020603050405020304" pitchFamily="18" charset="0"/>
              </a:rPr>
              <a:t>会</a:t>
            </a:r>
            <a:r>
              <a:rPr sz="1200" spc="-5" dirty="0">
                <a:latin typeface="Times New Roman" panose="02020603050405020304" pitchFamily="18" charset="0"/>
                <a:ea typeface="楷体" panose="02010609060101010101" charset="-122"/>
                <a:cs typeface="Times New Roman" panose="02020603050405020304" pitchFamily="18" charset="0"/>
              </a:rPr>
              <a:t>审议</a:t>
            </a:r>
            <a:r>
              <a:rPr sz="1200" spc="5" dirty="0">
                <a:latin typeface="Times New Roman" panose="02020603050405020304" pitchFamily="18" charset="0"/>
                <a:ea typeface="楷体" panose="02010609060101010101" charset="-122"/>
                <a:cs typeface="Times New Roman" panose="02020603050405020304" pitchFamily="18" charset="0"/>
              </a:rPr>
              <a:t>通</a:t>
            </a:r>
            <a:r>
              <a:rPr sz="1200" spc="-5" dirty="0">
                <a:latin typeface="Times New Roman" panose="02020603050405020304" pitchFamily="18" charset="0"/>
                <a:ea typeface="楷体" panose="02010609060101010101" charset="-122"/>
                <a:cs typeface="Times New Roman" panose="02020603050405020304" pitchFamily="18" charset="0"/>
              </a:rPr>
              <a:t>过上</a:t>
            </a:r>
            <a:r>
              <a:rPr sz="1200" spc="5" dirty="0">
                <a:latin typeface="Times New Roman" panose="02020603050405020304" pitchFamily="18" charset="0"/>
                <a:ea typeface="楷体" panose="02010609060101010101" charset="-122"/>
                <a:cs typeface="Times New Roman" panose="02020603050405020304" pitchFamily="18" charset="0"/>
              </a:rPr>
              <a:t>市</a:t>
            </a:r>
            <a:r>
              <a:rPr sz="1200" spc="-5" dirty="0">
                <a:latin typeface="Times New Roman" panose="02020603050405020304" pitchFamily="18" charset="0"/>
                <a:ea typeface="楷体" panose="02010609060101010101" charset="-122"/>
                <a:cs typeface="Times New Roman" panose="02020603050405020304" pitchFamily="18" charset="0"/>
              </a:rPr>
              <a:t>方案</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3" name="object 16"/>
          <p:cNvSpPr/>
          <p:nvPr/>
        </p:nvSpPr>
        <p:spPr>
          <a:xfrm>
            <a:off x="1789677" y="3238136"/>
            <a:ext cx="2744460" cy="450329"/>
          </a:xfrm>
          <a:custGeom>
            <a:avLst/>
            <a:gdLst/>
            <a:ahLst/>
            <a:cxnLst/>
            <a:rect l="l" t="t" r="r" b="b"/>
            <a:pathLst>
              <a:path w="2301240" h="309880">
                <a:moveTo>
                  <a:pt x="0" y="309371"/>
                </a:moveTo>
                <a:lnTo>
                  <a:pt x="2301240" y="309371"/>
                </a:lnTo>
                <a:lnTo>
                  <a:pt x="2301240" y="0"/>
                </a:lnTo>
                <a:lnTo>
                  <a:pt x="0" y="0"/>
                </a:lnTo>
                <a:lnTo>
                  <a:pt x="0" y="309371"/>
                </a:lnTo>
                <a:close/>
              </a:path>
            </a:pathLst>
          </a:custGeom>
          <a:ln w="9144">
            <a:solidFill>
              <a:srgbClr val="7E7E7E"/>
            </a:solidFill>
          </a:ln>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4" name="object 17"/>
          <p:cNvSpPr txBox="1"/>
          <p:nvPr/>
        </p:nvSpPr>
        <p:spPr>
          <a:xfrm>
            <a:off x="1789677" y="3272306"/>
            <a:ext cx="2720983" cy="381513"/>
          </a:xfrm>
          <a:prstGeom prst="rect">
            <a:avLst/>
          </a:prstGeom>
        </p:spPr>
        <p:txBody>
          <a:bodyPr vert="horz" wrap="square" lIns="0" tIns="12063" rIns="0" bIns="0" rtlCol="0" anchor="ctr">
            <a:spAutoFit/>
          </a:bodyPr>
          <a:lstStyle/>
          <a:p>
            <a:pPr algn="ctr"/>
            <a:r>
              <a:rPr sz="1200" spc="5" dirty="0" err="1">
                <a:latin typeface="Times New Roman" panose="02020603050405020304" pitchFamily="18" charset="0"/>
                <a:ea typeface="楷体" panose="02010609060101010101" charset="-122"/>
                <a:cs typeface="Times New Roman" panose="02020603050405020304" pitchFamily="18" charset="0"/>
              </a:rPr>
              <a:t>由</a:t>
            </a:r>
            <a:r>
              <a:rPr sz="1200" spc="-5" dirty="0" err="1">
                <a:latin typeface="Times New Roman" panose="02020603050405020304" pitchFamily="18" charset="0"/>
                <a:ea typeface="楷体" panose="02010609060101010101" charset="-122"/>
                <a:cs typeface="Times New Roman" panose="02020603050405020304" pitchFamily="18" charset="0"/>
              </a:rPr>
              <a:t>保荐</a:t>
            </a:r>
            <a:r>
              <a:rPr sz="1200" spc="5" dirty="0" err="1">
                <a:latin typeface="Times New Roman" panose="02020603050405020304" pitchFamily="18" charset="0"/>
                <a:ea typeface="楷体" panose="02010609060101010101" charset="-122"/>
                <a:cs typeface="Times New Roman" panose="02020603050405020304" pitchFamily="18" charset="0"/>
              </a:rPr>
              <a:t>人</a:t>
            </a:r>
            <a:r>
              <a:rPr sz="1200" spc="-5" dirty="0" err="1">
                <a:latin typeface="Times New Roman" panose="02020603050405020304" pitchFamily="18" charset="0"/>
                <a:ea typeface="楷体" panose="02010609060101010101" charset="-122"/>
                <a:cs typeface="Times New Roman" panose="02020603050405020304" pitchFamily="18" charset="0"/>
              </a:rPr>
              <a:t>向</a:t>
            </a:r>
            <a:r>
              <a:rPr lang="zh-CN" altLang="en-US" sz="1200" spc="-5" dirty="0">
                <a:solidFill>
                  <a:srgbClr val="FF0000"/>
                </a:solidFill>
                <a:latin typeface="Times New Roman" panose="02020603050405020304" pitchFamily="18" charset="0"/>
                <a:ea typeface="楷体" panose="02010609060101010101" charset="-122"/>
                <a:cs typeface="Times New Roman" panose="02020603050405020304" pitchFamily="18" charset="0"/>
              </a:rPr>
              <a:t>交易所</a:t>
            </a:r>
            <a:r>
              <a:rPr sz="1200" spc="-5" dirty="0" err="1">
                <a:latin typeface="Times New Roman" panose="02020603050405020304" pitchFamily="18" charset="0"/>
                <a:ea typeface="楷体" panose="02010609060101010101" charset="-122"/>
                <a:cs typeface="Times New Roman" panose="02020603050405020304" pitchFamily="18" charset="0"/>
              </a:rPr>
              <a:t>报</a:t>
            </a:r>
            <a:r>
              <a:rPr sz="1200" spc="5" dirty="0" err="1">
                <a:latin typeface="Times New Roman" panose="02020603050405020304" pitchFamily="18" charset="0"/>
                <a:ea typeface="楷体" panose="02010609060101010101" charset="-122"/>
                <a:cs typeface="Times New Roman" panose="02020603050405020304" pitchFamily="18" charset="0"/>
              </a:rPr>
              <a:t>送</a:t>
            </a:r>
            <a:endParaRPr lang="en-US" altLang="zh-CN" sz="1200" spc="5" dirty="0">
              <a:latin typeface="Times New Roman" panose="02020603050405020304" pitchFamily="18" charset="0"/>
              <a:ea typeface="楷体" panose="02010609060101010101" charset="-122"/>
              <a:cs typeface="Times New Roman" panose="02020603050405020304" pitchFamily="18" charset="0"/>
            </a:endParaRPr>
          </a:p>
          <a:p>
            <a:pPr algn="ctr"/>
            <a:r>
              <a:rPr sz="1200" spc="-5" dirty="0" err="1">
                <a:latin typeface="Times New Roman" panose="02020603050405020304" pitchFamily="18" charset="0"/>
                <a:ea typeface="楷体" panose="02010609060101010101" charset="-122"/>
                <a:cs typeface="Times New Roman" panose="02020603050405020304" pitchFamily="18" charset="0"/>
              </a:rPr>
              <a:t>发行</a:t>
            </a:r>
            <a:r>
              <a:rPr sz="1200" spc="5" dirty="0" err="1">
                <a:latin typeface="Times New Roman" panose="02020603050405020304" pitchFamily="18" charset="0"/>
                <a:ea typeface="楷体" panose="02010609060101010101" charset="-122"/>
                <a:cs typeface="Times New Roman" panose="02020603050405020304" pitchFamily="18" charset="0"/>
              </a:rPr>
              <a:t>申</a:t>
            </a:r>
            <a:r>
              <a:rPr sz="1200" spc="-5" dirty="0" err="1">
                <a:latin typeface="Times New Roman" panose="02020603050405020304" pitchFamily="18" charset="0"/>
                <a:ea typeface="楷体" panose="02010609060101010101" charset="-122"/>
                <a:cs typeface="Times New Roman" panose="02020603050405020304" pitchFamily="18" charset="0"/>
              </a:rPr>
              <a:t>请文件</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5" name="object 18"/>
          <p:cNvSpPr txBox="1"/>
          <p:nvPr/>
        </p:nvSpPr>
        <p:spPr>
          <a:xfrm>
            <a:off x="1789677" y="1729133"/>
            <a:ext cx="2720983" cy="255834"/>
          </a:xfrm>
          <a:prstGeom prst="rect">
            <a:avLst/>
          </a:prstGeom>
          <a:ln w="9144">
            <a:solidFill>
              <a:srgbClr val="7E7E7E"/>
            </a:solidFill>
          </a:ln>
        </p:spPr>
        <p:txBody>
          <a:bodyPr vert="horz" wrap="square" lIns="0" tIns="70480" rIns="0" bIns="0" rtlCol="0" anchor="ctr">
            <a:spAutoFit/>
          </a:bodyPr>
          <a:lstStyle/>
          <a:p>
            <a:pPr algn="ctr"/>
            <a:r>
              <a:rPr sz="1200" spc="5" dirty="0">
                <a:latin typeface="Times New Roman" panose="02020603050405020304" pitchFamily="18" charset="0"/>
                <a:ea typeface="楷体" panose="02010609060101010101" charset="-122"/>
                <a:cs typeface="Times New Roman" panose="02020603050405020304" pitchFamily="18" charset="0"/>
              </a:rPr>
              <a:t>发</a:t>
            </a:r>
            <a:r>
              <a:rPr sz="1200" spc="-5" dirty="0">
                <a:latin typeface="Times New Roman" panose="02020603050405020304" pitchFamily="18" charset="0"/>
                <a:ea typeface="楷体" panose="02010609060101010101" charset="-122"/>
                <a:cs typeface="Times New Roman" panose="02020603050405020304" pitchFamily="18" charset="0"/>
              </a:rPr>
              <a:t>行申</a:t>
            </a:r>
            <a:r>
              <a:rPr sz="1200" spc="5" dirty="0">
                <a:latin typeface="Times New Roman" panose="02020603050405020304" pitchFamily="18" charset="0"/>
                <a:ea typeface="楷体" panose="02010609060101010101" charset="-122"/>
                <a:cs typeface="Times New Roman" panose="02020603050405020304" pitchFamily="18" charset="0"/>
              </a:rPr>
              <a:t>请</a:t>
            </a:r>
            <a:r>
              <a:rPr sz="1200" spc="-5" dirty="0">
                <a:latin typeface="Times New Roman" panose="02020603050405020304" pitchFamily="18" charset="0"/>
                <a:ea typeface="楷体" panose="02010609060101010101" charset="-122"/>
                <a:cs typeface="Times New Roman" panose="02020603050405020304" pitchFamily="18" charset="0"/>
              </a:rPr>
              <a:t>准备</a:t>
            </a:r>
            <a:r>
              <a:rPr sz="1200" spc="5" dirty="0">
                <a:latin typeface="Times New Roman" panose="02020603050405020304" pitchFamily="18" charset="0"/>
                <a:ea typeface="楷体" panose="02010609060101010101" charset="-122"/>
                <a:cs typeface="Times New Roman" panose="02020603050405020304" pitchFamily="18" charset="0"/>
              </a:rPr>
              <a:t>工</a:t>
            </a:r>
            <a:r>
              <a:rPr sz="1200" spc="-5" dirty="0">
                <a:latin typeface="Times New Roman" panose="02020603050405020304" pitchFamily="18" charset="0"/>
                <a:ea typeface="楷体" panose="02010609060101010101" charset="-122"/>
                <a:cs typeface="Times New Roman" panose="02020603050405020304" pitchFamily="18" charset="0"/>
              </a:rPr>
              <a:t>作</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6" name="object 19"/>
          <p:cNvSpPr txBox="1"/>
          <p:nvPr/>
        </p:nvSpPr>
        <p:spPr>
          <a:xfrm>
            <a:off x="4478614" y="4307416"/>
            <a:ext cx="181752" cy="246710"/>
          </a:xfrm>
          <a:prstGeom prst="rect">
            <a:avLst/>
          </a:prstGeom>
        </p:spPr>
        <p:txBody>
          <a:bodyPr vert="horz" wrap="square" lIns="0" tIns="12063" rIns="0" bIns="0" rtlCol="0">
            <a:spAutoFit/>
          </a:bodyPr>
          <a:lstStyle/>
          <a:p>
            <a:pPr algn="ctr"/>
            <a:r>
              <a:rPr sz="1200" spc="-5" dirty="0">
                <a:latin typeface="Times New Roman" panose="02020603050405020304" pitchFamily="18" charset="0"/>
                <a:ea typeface="楷体" panose="02010609060101010101" charset="-122"/>
                <a:cs typeface="Times New Roman" panose="02020603050405020304" pitchFamily="18" charset="0"/>
              </a:rPr>
              <a:t>否</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7" name="object 20"/>
          <p:cNvSpPr txBox="1"/>
          <p:nvPr/>
        </p:nvSpPr>
        <p:spPr>
          <a:xfrm>
            <a:off x="3209868" y="4616731"/>
            <a:ext cx="181752" cy="246710"/>
          </a:xfrm>
          <a:prstGeom prst="rect">
            <a:avLst/>
          </a:prstGeom>
        </p:spPr>
        <p:txBody>
          <a:bodyPr vert="horz" wrap="square" lIns="0" tIns="12063" rIns="0" bIns="0" rtlCol="0">
            <a:spAutoFit/>
          </a:bodyPr>
          <a:lstStyle/>
          <a:p>
            <a:pPr algn="ctr"/>
            <a:r>
              <a:rPr sz="1200" spc="-5" dirty="0">
                <a:latin typeface="Times New Roman" panose="02020603050405020304" pitchFamily="18" charset="0"/>
                <a:ea typeface="楷体" panose="02010609060101010101" charset="-122"/>
                <a:cs typeface="Times New Roman" panose="02020603050405020304" pitchFamily="18" charset="0"/>
              </a:rPr>
              <a:t>是</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8" name="object 35"/>
          <p:cNvSpPr/>
          <p:nvPr/>
        </p:nvSpPr>
        <p:spPr>
          <a:xfrm>
            <a:off x="2149546" y="3965954"/>
            <a:ext cx="2052287" cy="646231"/>
          </a:xfrm>
          <a:custGeom>
            <a:avLst/>
            <a:gdLst/>
            <a:ahLst/>
            <a:cxnLst/>
            <a:rect l="l" t="t" r="r" b="b"/>
            <a:pathLst>
              <a:path w="1720850" h="515620">
                <a:moveTo>
                  <a:pt x="1634744" y="0"/>
                </a:moveTo>
                <a:lnTo>
                  <a:pt x="85851" y="0"/>
                </a:lnTo>
                <a:lnTo>
                  <a:pt x="52436" y="6752"/>
                </a:lnTo>
                <a:lnTo>
                  <a:pt x="25147" y="25161"/>
                </a:lnTo>
                <a:lnTo>
                  <a:pt x="6747" y="52452"/>
                </a:lnTo>
                <a:lnTo>
                  <a:pt x="0" y="85851"/>
                </a:lnTo>
                <a:lnTo>
                  <a:pt x="0" y="429259"/>
                </a:lnTo>
                <a:lnTo>
                  <a:pt x="6747" y="462659"/>
                </a:lnTo>
                <a:lnTo>
                  <a:pt x="25147" y="489950"/>
                </a:lnTo>
                <a:lnTo>
                  <a:pt x="52436" y="508359"/>
                </a:lnTo>
                <a:lnTo>
                  <a:pt x="85851" y="515112"/>
                </a:lnTo>
                <a:lnTo>
                  <a:pt x="1634744" y="515112"/>
                </a:lnTo>
                <a:lnTo>
                  <a:pt x="1668143" y="508359"/>
                </a:lnTo>
                <a:lnTo>
                  <a:pt x="1695434" y="489950"/>
                </a:lnTo>
                <a:lnTo>
                  <a:pt x="1713843" y="462659"/>
                </a:lnTo>
                <a:lnTo>
                  <a:pt x="1720595" y="429259"/>
                </a:lnTo>
                <a:lnTo>
                  <a:pt x="1720595" y="85851"/>
                </a:lnTo>
                <a:lnTo>
                  <a:pt x="1713843" y="52452"/>
                </a:lnTo>
                <a:lnTo>
                  <a:pt x="1695434" y="25161"/>
                </a:lnTo>
                <a:lnTo>
                  <a:pt x="1668143" y="6752"/>
                </a:lnTo>
                <a:lnTo>
                  <a:pt x="1634744" y="0"/>
                </a:lnTo>
                <a:close/>
              </a:path>
            </a:pathLst>
          </a:custGeom>
          <a:solidFill>
            <a:schemeClr val="accent1">
              <a:lumMod val="20000"/>
              <a:lumOff val="80000"/>
            </a:schemeClr>
          </a:solidFill>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9" name="object 44"/>
          <p:cNvSpPr/>
          <p:nvPr/>
        </p:nvSpPr>
        <p:spPr>
          <a:xfrm>
            <a:off x="4201539" y="3494175"/>
            <a:ext cx="717878" cy="802217"/>
          </a:xfrm>
          <a:custGeom>
            <a:avLst/>
            <a:gdLst/>
            <a:ahLst/>
            <a:cxnLst/>
            <a:rect l="l" t="t" r="r" b="b"/>
            <a:pathLst>
              <a:path w="742314" h="640080">
                <a:moveTo>
                  <a:pt x="729615" y="626999"/>
                </a:moveTo>
                <a:lnTo>
                  <a:pt x="0" y="626999"/>
                </a:lnTo>
                <a:lnTo>
                  <a:pt x="0" y="639699"/>
                </a:lnTo>
                <a:lnTo>
                  <a:pt x="742315" y="639699"/>
                </a:lnTo>
                <a:lnTo>
                  <a:pt x="742315" y="633349"/>
                </a:lnTo>
                <a:lnTo>
                  <a:pt x="729615" y="633349"/>
                </a:lnTo>
                <a:lnTo>
                  <a:pt x="729615" y="626999"/>
                </a:lnTo>
                <a:close/>
              </a:path>
              <a:path w="742314" h="640080">
                <a:moveTo>
                  <a:pt x="729615" y="38100"/>
                </a:moveTo>
                <a:lnTo>
                  <a:pt x="729615" y="633349"/>
                </a:lnTo>
                <a:lnTo>
                  <a:pt x="735965" y="626999"/>
                </a:lnTo>
                <a:lnTo>
                  <a:pt x="742315" y="626999"/>
                </a:lnTo>
                <a:lnTo>
                  <a:pt x="742315" y="44450"/>
                </a:lnTo>
                <a:lnTo>
                  <a:pt x="735965" y="44450"/>
                </a:lnTo>
                <a:lnTo>
                  <a:pt x="729615" y="38100"/>
                </a:lnTo>
                <a:close/>
              </a:path>
              <a:path w="742314" h="640080">
                <a:moveTo>
                  <a:pt x="742315" y="626999"/>
                </a:moveTo>
                <a:lnTo>
                  <a:pt x="735965" y="626999"/>
                </a:lnTo>
                <a:lnTo>
                  <a:pt x="729615" y="633349"/>
                </a:lnTo>
                <a:lnTo>
                  <a:pt x="742315" y="633349"/>
                </a:lnTo>
                <a:lnTo>
                  <a:pt x="742315" y="626999"/>
                </a:lnTo>
                <a:close/>
              </a:path>
              <a:path w="742314" h="640080">
                <a:moveTo>
                  <a:pt x="355219" y="0"/>
                </a:moveTo>
                <a:lnTo>
                  <a:pt x="279019" y="38100"/>
                </a:lnTo>
                <a:lnTo>
                  <a:pt x="355219" y="76200"/>
                </a:lnTo>
                <a:lnTo>
                  <a:pt x="355219" y="44450"/>
                </a:lnTo>
                <a:lnTo>
                  <a:pt x="342519" y="44450"/>
                </a:lnTo>
                <a:lnTo>
                  <a:pt x="342519" y="31750"/>
                </a:lnTo>
                <a:lnTo>
                  <a:pt x="355219" y="31750"/>
                </a:lnTo>
                <a:lnTo>
                  <a:pt x="355219" y="0"/>
                </a:lnTo>
                <a:close/>
              </a:path>
              <a:path w="742314" h="640080">
                <a:moveTo>
                  <a:pt x="355219" y="31750"/>
                </a:moveTo>
                <a:lnTo>
                  <a:pt x="342519" y="31750"/>
                </a:lnTo>
                <a:lnTo>
                  <a:pt x="342519" y="44450"/>
                </a:lnTo>
                <a:lnTo>
                  <a:pt x="355219" y="44450"/>
                </a:lnTo>
                <a:lnTo>
                  <a:pt x="355219" y="31750"/>
                </a:lnTo>
                <a:close/>
              </a:path>
              <a:path w="742314" h="640080">
                <a:moveTo>
                  <a:pt x="742315" y="31750"/>
                </a:moveTo>
                <a:lnTo>
                  <a:pt x="355219" y="31750"/>
                </a:lnTo>
                <a:lnTo>
                  <a:pt x="355219" y="44450"/>
                </a:lnTo>
                <a:lnTo>
                  <a:pt x="729615" y="44450"/>
                </a:lnTo>
                <a:lnTo>
                  <a:pt x="729615" y="38100"/>
                </a:lnTo>
                <a:lnTo>
                  <a:pt x="742315" y="38100"/>
                </a:lnTo>
                <a:lnTo>
                  <a:pt x="742315" y="31750"/>
                </a:lnTo>
                <a:close/>
              </a:path>
              <a:path w="742314" h="640080">
                <a:moveTo>
                  <a:pt x="742315" y="38100"/>
                </a:moveTo>
                <a:lnTo>
                  <a:pt x="729615" y="38100"/>
                </a:lnTo>
                <a:lnTo>
                  <a:pt x="735965" y="44450"/>
                </a:lnTo>
                <a:lnTo>
                  <a:pt x="742315" y="44450"/>
                </a:lnTo>
                <a:lnTo>
                  <a:pt x="742315" y="38100"/>
                </a:lnTo>
                <a:close/>
              </a:path>
            </a:pathLst>
          </a:custGeom>
          <a:solidFill>
            <a:srgbClr val="000000"/>
          </a:solidFill>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0" name="object 45"/>
          <p:cNvSpPr txBox="1"/>
          <p:nvPr/>
        </p:nvSpPr>
        <p:spPr>
          <a:xfrm>
            <a:off x="4947319" y="3728731"/>
            <a:ext cx="828526" cy="393053"/>
          </a:xfrm>
          <a:prstGeom prst="rect">
            <a:avLst/>
          </a:prstGeom>
        </p:spPr>
        <p:txBody>
          <a:bodyPr vert="horz" wrap="square" lIns="0" tIns="23492" rIns="0" bIns="0" rtlCol="0">
            <a:spAutoFit/>
          </a:bodyPr>
          <a:lstStyle/>
          <a:p>
            <a:pPr marR="5080" algn="ctr"/>
            <a:r>
              <a:rPr sz="1200" spc="5" dirty="0">
                <a:solidFill>
                  <a:srgbClr val="FF0000"/>
                </a:solidFill>
                <a:latin typeface="Times New Roman" panose="02020603050405020304" pitchFamily="18" charset="0"/>
                <a:ea typeface="楷体" panose="02010609060101010101" charset="-122"/>
                <a:cs typeface="Times New Roman" panose="02020603050405020304" pitchFamily="18" charset="0"/>
              </a:rPr>
              <a:t>补</a:t>
            </a:r>
            <a:r>
              <a:rPr lang="zh-CN" altLang="en-US" sz="1200" spc="-5" dirty="0">
                <a:solidFill>
                  <a:srgbClr val="FF0000"/>
                </a:solidFill>
                <a:latin typeface="Times New Roman" panose="02020603050405020304" pitchFamily="18" charset="0"/>
                <a:ea typeface="楷体" panose="02010609060101010101" charset="-122"/>
                <a:cs typeface="Times New Roman" panose="02020603050405020304" pitchFamily="18" charset="0"/>
              </a:rPr>
              <a:t>正</a:t>
            </a:r>
            <a:r>
              <a:rPr sz="1200" spc="-5" dirty="0">
                <a:latin typeface="Times New Roman" panose="02020603050405020304" pitchFamily="18" charset="0"/>
                <a:ea typeface="楷体" panose="02010609060101010101" charset="-122"/>
                <a:cs typeface="Times New Roman" panose="02020603050405020304" pitchFamily="18" charset="0"/>
              </a:rPr>
              <a:t>、</a:t>
            </a:r>
            <a:r>
              <a:rPr sz="1200" spc="-5" dirty="0" err="1">
                <a:latin typeface="Times New Roman" panose="02020603050405020304" pitchFamily="18" charset="0"/>
                <a:ea typeface="楷体" panose="02010609060101010101" charset="-122"/>
                <a:cs typeface="Times New Roman" panose="02020603050405020304" pitchFamily="18" charset="0"/>
              </a:rPr>
              <a:t>更</a:t>
            </a:r>
            <a:r>
              <a:rPr sz="1200" spc="5" dirty="0" err="1">
                <a:latin typeface="Times New Roman" panose="02020603050405020304" pitchFamily="18" charset="0"/>
                <a:ea typeface="楷体" panose="02010609060101010101" charset="-122"/>
                <a:cs typeface="Times New Roman" panose="02020603050405020304" pitchFamily="18" charset="0"/>
              </a:rPr>
              <a:t>新</a:t>
            </a:r>
            <a:r>
              <a:rPr sz="1200" spc="-5" dirty="0" err="1">
                <a:latin typeface="Times New Roman" panose="02020603050405020304" pitchFamily="18" charset="0"/>
                <a:ea typeface="楷体" panose="02010609060101010101" charset="-122"/>
                <a:cs typeface="Times New Roman" panose="02020603050405020304" pitchFamily="18" charset="0"/>
              </a:rPr>
              <a:t>材料</a:t>
            </a:r>
            <a:endParaRPr sz="1200" dirty="0">
              <a:latin typeface="Times New Roman" panose="02020603050405020304" pitchFamily="18" charset="0"/>
              <a:ea typeface="楷体" panose="02010609060101010101" charset="-122"/>
              <a:cs typeface="Times New Roman" panose="02020603050405020304" pitchFamily="18" charset="0"/>
            </a:endParaRPr>
          </a:p>
        </p:txBody>
      </p:sp>
      <p:cxnSp>
        <p:nvCxnSpPr>
          <p:cNvPr id="431" name="直接箭头连接符 430"/>
          <p:cNvCxnSpPr/>
          <p:nvPr/>
        </p:nvCxnSpPr>
        <p:spPr>
          <a:xfrm flipH="1">
            <a:off x="3161087" y="1962957"/>
            <a:ext cx="1" cy="28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2" name="文本框 431"/>
          <p:cNvSpPr txBox="1"/>
          <p:nvPr/>
        </p:nvSpPr>
        <p:spPr>
          <a:xfrm>
            <a:off x="4624573" y="961725"/>
            <a:ext cx="3196885" cy="338546"/>
          </a:xfrm>
          <a:prstGeom prst="rect">
            <a:avLst/>
          </a:prstGeom>
          <a:solidFill>
            <a:srgbClr val="CC0000"/>
          </a:solidFill>
        </p:spPr>
        <p:txBody>
          <a:bodyPr wrap="square" lIns="91431" tIns="45716" rIns="91431" bIns="45716" rtlCol="0">
            <a:spAutoFit/>
          </a:bodyPr>
          <a:lstStyle/>
          <a:p>
            <a:pPr algn="ctr"/>
            <a:r>
              <a:rPr lang="zh-CN" altLang="en-US" sz="1600" b="1" dirty="0">
                <a:solidFill>
                  <a:schemeClr val="bg1"/>
                </a:solidFill>
                <a:latin typeface="Times New Roman" panose="02020603050405020304" pitchFamily="18" charset="0"/>
                <a:ea typeface="楷体" panose="02010609060101010101" charset="-122"/>
                <a:cs typeface="Times New Roman" panose="02020603050405020304" pitchFamily="18" charset="0"/>
              </a:rPr>
              <a:t>报批审核阶段</a:t>
            </a:r>
            <a:endParaRPr lang="zh-CN" altLang="en-US" sz="1600" b="1" dirty="0">
              <a:solidFill>
                <a:schemeClr val="bg1"/>
              </a:solidFill>
              <a:latin typeface="Times New Roman" panose="02020603050405020304" pitchFamily="18" charset="0"/>
              <a:ea typeface="楷体" panose="02010609060101010101" charset="-122"/>
              <a:cs typeface="Times New Roman" panose="02020603050405020304" pitchFamily="18" charset="0"/>
            </a:endParaRPr>
          </a:p>
        </p:txBody>
      </p:sp>
      <p:sp>
        <p:nvSpPr>
          <p:cNvPr id="433" name="object 17"/>
          <p:cNvSpPr txBox="1"/>
          <p:nvPr/>
        </p:nvSpPr>
        <p:spPr>
          <a:xfrm>
            <a:off x="1766468" y="4890119"/>
            <a:ext cx="2720983" cy="381513"/>
          </a:xfrm>
          <a:prstGeom prst="rect">
            <a:avLst/>
          </a:prstGeom>
        </p:spPr>
        <p:txBody>
          <a:bodyPr vert="horz" wrap="square" lIns="0" tIns="12063" rIns="0" bIns="0" rtlCol="0" anchor="ctr">
            <a:spAutoFit/>
          </a:bodyPr>
          <a:lstStyle/>
          <a:p>
            <a:pPr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发行人预披露招股说明书等文件</a:t>
            </a:r>
            <a:endParaRPr lang="en-US" altLang="zh-CN" sz="1200" spc="5" dirty="0">
              <a:latin typeface="Times New Roman" panose="02020603050405020304" pitchFamily="18" charset="0"/>
              <a:ea typeface="楷体" panose="02010609060101010101" charset="-122"/>
              <a:cs typeface="Times New Roman" panose="02020603050405020304" pitchFamily="18" charset="0"/>
            </a:endParaRPr>
          </a:p>
          <a:p>
            <a:pPr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及</a:t>
            </a:r>
            <a:r>
              <a:rPr lang="zh-CN" altLang="en-US" sz="1200" b="1" spc="5" dirty="0">
                <a:latin typeface="Times New Roman" panose="02020603050405020304" pitchFamily="18" charset="0"/>
                <a:ea typeface="楷体" panose="02010609060101010101" charset="-122"/>
                <a:cs typeface="Times New Roman" panose="02020603050405020304" pitchFamily="18" charset="0"/>
              </a:rPr>
              <a:t>电子文档</a:t>
            </a:r>
            <a:r>
              <a:rPr lang="zh-CN" altLang="en-US" sz="1200" spc="5" dirty="0">
                <a:latin typeface="Times New Roman" panose="02020603050405020304" pitchFamily="18" charset="0"/>
                <a:ea typeface="楷体" panose="02010609060101010101" charset="-122"/>
                <a:cs typeface="Times New Roman" panose="02020603050405020304" pitchFamily="18" charset="0"/>
              </a:rPr>
              <a:t>形式的保荐工作底稿</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35" name="object 16"/>
          <p:cNvSpPr/>
          <p:nvPr/>
        </p:nvSpPr>
        <p:spPr>
          <a:xfrm>
            <a:off x="1766469" y="4829214"/>
            <a:ext cx="2744460" cy="501382"/>
          </a:xfrm>
          <a:custGeom>
            <a:avLst/>
            <a:gdLst/>
            <a:ahLst/>
            <a:cxnLst/>
            <a:rect l="l" t="t" r="r" b="b"/>
            <a:pathLst>
              <a:path w="2301240" h="309880">
                <a:moveTo>
                  <a:pt x="0" y="309371"/>
                </a:moveTo>
                <a:lnTo>
                  <a:pt x="2301240" y="309371"/>
                </a:lnTo>
                <a:lnTo>
                  <a:pt x="2301240" y="0"/>
                </a:lnTo>
                <a:lnTo>
                  <a:pt x="0" y="0"/>
                </a:lnTo>
                <a:lnTo>
                  <a:pt x="0" y="309371"/>
                </a:lnTo>
                <a:close/>
              </a:path>
            </a:pathLst>
          </a:custGeom>
          <a:ln w="9144">
            <a:solidFill>
              <a:srgbClr val="7E7E7E"/>
            </a:solidFill>
          </a:ln>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6" name="object 35"/>
          <p:cNvSpPr/>
          <p:nvPr/>
        </p:nvSpPr>
        <p:spPr>
          <a:xfrm>
            <a:off x="2066760" y="5554732"/>
            <a:ext cx="2052287" cy="351452"/>
          </a:xfrm>
          <a:custGeom>
            <a:avLst/>
            <a:gdLst/>
            <a:ahLst/>
            <a:cxnLst/>
            <a:rect l="l" t="t" r="r" b="b"/>
            <a:pathLst>
              <a:path w="1720850" h="515620">
                <a:moveTo>
                  <a:pt x="1634744" y="0"/>
                </a:moveTo>
                <a:lnTo>
                  <a:pt x="85851" y="0"/>
                </a:lnTo>
                <a:lnTo>
                  <a:pt x="52436" y="6752"/>
                </a:lnTo>
                <a:lnTo>
                  <a:pt x="25147" y="25161"/>
                </a:lnTo>
                <a:lnTo>
                  <a:pt x="6747" y="52452"/>
                </a:lnTo>
                <a:lnTo>
                  <a:pt x="0" y="85851"/>
                </a:lnTo>
                <a:lnTo>
                  <a:pt x="0" y="429259"/>
                </a:lnTo>
                <a:lnTo>
                  <a:pt x="6747" y="462659"/>
                </a:lnTo>
                <a:lnTo>
                  <a:pt x="25147" y="489950"/>
                </a:lnTo>
                <a:lnTo>
                  <a:pt x="52436" y="508359"/>
                </a:lnTo>
                <a:lnTo>
                  <a:pt x="85851" y="515112"/>
                </a:lnTo>
                <a:lnTo>
                  <a:pt x="1634744" y="515112"/>
                </a:lnTo>
                <a:lnTo>
                  <a:pt x="1668143" y="508359"/>
                </a:lnTo>
                <a:lnTo>
                  <a:pt x="1695434" y="489950"/>
                </a:lnTo>
                <a:lnTo>
                  <a:pt x="1713843" y="462659"/>
                </a:lnTo>
                <a:lnTo>
                  <a:pt x="1720595" y="429259"/>
                </a:lnTo>
                <a:lnTo>
                  <a:pt x="1720595" y="85851"/>
                </a:lnTo>
                <a:lnTo>
                  <a:pt x="1713843" y="52452"/>
                </a:lnTo>
                <a:lnTo>
                  <a:pt x="1695434" y="25161"/>
                </a:lnTo>
                <a:lnTo>
                  <a:pt x="1668143" y="6752"/>
                </a:lnTo>
                <a:lnTo>
                  <a:pt x="1634744" y="0"/>
                </a:lnTo>
                <a:close/>
              </a:path>
            </a:pathLst>
          </a:custGeom>
          <a:solidFill>
            <a:schemeClr val="accent1">
              <a:lumMod val="20000"/>
              <a:lumOff val="80000"/>
            </a:schemeClr>
          </a:solidFill>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7" name="object 37"/>
          <p:cNvSpPr txBox="1"/>
          <p:nvPr/>
        </p:nvSpPr>
        <p:spPr>
          <a:xfrm>
            <a:off x="2168388" y="5647245"/>
            <a:ext cx="1777386" cy="196847"/>
          </a:xfrm>
          <a:prstGeom prst="rect">
            <a:avLst/>
          </a:prstGeom>
        </p:spPr>
        <p:txBody>
          <a:bodyPr vert="horz" wrap="square" lIns="0" tIns="12063" rIns="0" bIns="0" rtlCol="0">
            <a:spAutoFit/>
          </a:bodyPr>
          <a:lstStyle/>
          <a:p>
            <a:pPr marR="5080" algn="ctr"/>
            <a:r>
              <a:rPr lang="zh-CN" altLang="en-US" sz="1200" b="1" spc="11" dirty="0">
                <a:solidFill>
                  <a:srgbClr val="FF0000"/>
                </a:solidFill>
                <a:latin typeface="Times New Roman" panose="02020603050405020304" pitchFamily="18" charset="0"/>
                <a:ea typeface="楷体" panose="02010609060101010101" charset="-122"/>
                <a:cs typeface="Times New Roman" panose="02020603050405020304" pitchFamily="18" charset="0"/>
              </a:rPr>
              <a:t>交易所审核问询阶段</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38" name="object 49"/>
          <p:cNvSpPr/>
          <p:nvPr/>
        </p:nvSpPr>
        <p:spPr>
          <a:xfrm>
            <a:off x="3104521" y="5322118"/>
            <a:ext cx="45719" cy="277802"/>
          </a:xfrm>
          <a:custGeom>
            <a:avLst/>
            <a:gdLst/>
            <a:ahLst/>
            <a:cxnLst/>
            <a:rect l="l" t="t" r="r" b="b"/>
            <a:pathLst>
              <a:path w="76200" h="311150">
                <a:moveTo>
                  <a:pt x="0" y="234441"/>
                </a:moveTo>
                <a:lnTo>
                  <a:pt x="37845" y="310768"/>
                </a:lnTo>
                <a:lnTo>
                  <a:pt x="69861" y="247268"/>
                </a:lnTo>
                <a:lnTo>
                  <a:pt x="31750" y="247268"/>
                </a:lnTo>
                <a:lnTo>
                  <a:pt x="31802" y="234548"/>
                </a:lnTo>
                <a:lnTo>
                  <a:pt x="0" y="234441"/>
                </a:lnTo>
                <a:close/>
              </a:path>
              <a:path w="76200" h="311150">
                <a:moveTo>
                  <a:pt x="31802" y="234548"/>
                </a:moveTo>
                <a:lnTo>
                  <a:pt x="31750" y="247268"/>
                </a:lnTo>
                <a:lnTo>
                  <a:pt x="44450" y="247268"/>
                </a:lnTo>
                <a:lnTo>
                  <a:pt x="44502" y="234590"/>
                </a:lnTo>
                <a:lnTo>
                  <a:pt x="31802" y="234548"/>
                </a:lnTo>
                <a:close/>
              </a:path>
              <a:path w="76200" h="311150">
                <a:moveTo>
                  <a:pt x="44502" y="234590"/>
                </a:moveTo>
                <a:lnTo>
                  <a:pt x="44450" y="247268"/>
                </a:lnTo>
                <a:lnTo>
                  <a:pt x="69861" y="247268"/>
                </a:lnTo>
                <a:lnTo>
                  <a:pt x="76200" y="234695"/>
                </a:lnTo>
                <a:lnTo>
                  <a:pt x="44502" y="234590"/>
                </a:lnTo>
                <a:close/>
              </a:path>
              <a:path w="76200" h="311150">
                <a:moveTo>
                  <a:pt x="45466" y="0"/>
                </a:moveTo>
                <a:lnTo>
                  <a:pt x="32766" y="0"/>
                </a:lnTo>
                <a:lnTo>
                  <a:pt x="31802" y="234548"/>
                </a:lnTo>
                <a:lnTo>
                  <a:pt x="44502" y="234590"/>
                </a:lnTo>
                <a:lnTo>
                  <a:pt x="45466" y="0"/>
                </a:lnTo>
                <a:close/>
              </a:path>
            </a:pathLst>
          </a:custGeom>
          <a:solidFill>
            <a:srgbClr val="000000"/>
          </a:solidFill>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9" name="object 40"/>
          <p:cNvSpPr/>
          <p:nvPr/>
        </p:nvSpPr>
        <p:spPr>
          <a:xfrm>
            <a:off x="6995797" y="4341595"/>
            <a:ext cx="2052287" cy="432609"/>
          </a:xfrm>
          <a:custGeom>
            <a:avLst/>
            <a:gdLst/>
            <a:ahLst/>
            <a:cxnLst/>
            <a:rect l="l" t="t" r="r" b="b"/>
            <a:pathLst>
              <a:path w="1720850" h="260985">
                <a:moveTo>
                  <a:pt x="1677162" y="0"/>
                </a:moveTo>
                <a:lnTo>
                  <a:pt x="43434" y="0"/>
                </a:lnTo>
                <a:lnTo>
                  <a:pt x="26521" y="3411"/>
                </a:lnTo>
                <a:lnTo>
                  <a:pt x="12715" y="12715"/>
                </a:lnTo>
                <a:lnTo>
                  <a:pt x="3411" y="26521"/>
                </a:lnTo>
                <a:lnTo>
                  <a:pt x="0" y="43433"/>
                </a:lnTo>
                <a:lnTo>
                  <a:pt x="0" y="217169"/>
                </a:lnTo>
                <a:lnTo>
                  <a:pt x="3411" y="234082"/>
                </a:lnTo>
                <a:lnTo>
                  <a:pt x="12715" y="247888"/>
                </a:lnTo>
                <a:lnTo>
                  <a:pt x="26521" y="257192"/>
                </a:lnTo>
                <a:lnTo>
                  <a:pt x="43434" y="260603"/>
                </a:lnTo>
                <a:lnTo>
                  <a:pt x="1677162" y="260603"/>
                </a:lnTo>
                <a:lnTo>
                  <a:pt x="1694074" y="257192"/>
                </a:lnTo>
                <a:lnTo>
                  <a:pt x="1707880" y="247888"/>
                </a:lnTo>
                <a:lnTo>
                  <a:pt x="1717184" y="234082"/>
                </a:lnTo>
                <a:lnTo>
                  <a:pt x="1720595" y="217169"/>
                </a:lnTo>
                <a:lnTo>
                  <a:pt x="1720595" y="43433"/>
                </a:lnTo>
                <a:lnTo>
                  <a:pt x="1717184" y="26521"/>
                </a:lnTo>
                <a:lnTo>
                  <a:pt x="1707880" y="12715"/>
                </a:lnTo>
                <a:lnTo>
                  <a:pt x="1694074" y="3411"/>
                </a:lnTo>
                <a:lnTo>
                  <a:pt x="1677162" y="0"/>
                </a:lnTo>
                <a:close/>
              </a:path>
            </a:pathLst>
          </a:custGeom>
          <a:solidFill>
            <a:schemeClr val="accent1">
              <a:lumMod val="60000"/>
              <a:lumOff val="40000"/>
            </a:schemeClr>
          </a:solidFill>
        </p:spPr>
        <p:txBody>
          <a:bodyPr wrap="square" lIns="0" tIns="0" rIns="0" bIns="0" rtlCol="0" anchor="ctr"/>
          <a:lstStyle/>
          <a:p>
            <a:pPr algn="ctr"/>
            <a: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rPr>
              <a:t>证监会在</a:t>
            </a:r>
            <a:r>
              <a:rPr lang="en-US" altLang="zh-CN" sz="1200" b="1" dirty="0">
                <a:solidFill>
                  <a:srgbClr val="FF0000"/>
                </a:solidFill>
                <a:latin typeface="Times New Roman" panose="02020603050405020304" pitchFamily="18" charset="0"/>
                <a:ea typeface="楷体" panose="02010609060101010101" charset="-122"/>
                <a:cs typeface="Times New Roman" panose="02020603050405020304" pitchFamily="18" charset="0"/>
              </a:rPr>
              <a:t>20</a:t>
            </a:r>
            <a:r>
              <a:rPr lang="zh-CN" altLang="en-US" sz="1200" b="1" dirty="0">
                <a:solidFill>
                  <a:srgbClr val="FF0000"/>
                </a:solidFill>
                <a:latin typeface="Times New Roman" panose="02020603050405020304" pitchFamily="18" charset="0"/>
                <a:ea typeface="楷体" panose="02010609060101010101" charset="-122"/>
                <a:cs typeface="Times New Roman" panose="02020603050405020304" pitchFamily="18" charset="0"/>
              </a:rPr>
              <a:t>个工作日</a:t>
            </a:r>
            <a: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rPr>
              <a:t>决定是否注册</a:t>
            </a:r>
            <a:endParaRPr lang="zh-CN" altLang="en-US" sz="1200" dirty="0">
              <a:solidFill>
                <a:schemeClr val="bg1"/>
              </a:solidFill>
              <a:latin typeface="Times New Roman" panose="02020603050405020304" pitchFamily="18" charset="0"/>
              <a:ea typeface="楷体" panose="02010609060101010101" charset="-122"/>
              <a:cs typeface="Times New Roman" panose="02020603050405020304" pitchFamily="18" charset="0"/>
            </a:endParaRPr>
          </a:p>
        </p:txBody>
      </p:sp>
      <p:cxnSp>
        <p:nvCxnSpPr>
          <p:cNvPr id="440" name="直接箭头连接符 439"/>
          <p:cNvCxnSpPr/>
          <p:nvPr/>
        </p:nvCxnSpPr>
        <p:spPr>
          <a:xfrm flipH="1">
            <a:off x="4119048" y="5063847"/>
            <a:ext cx="2887291" cy="536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1" name="object 25"/>
          <p:cNvSpPr txBox="1"/>
          <p:nvPr/>
        </p:nvSpPr>
        <p:spPr>
          <a:xfrm>
            <a:off x="9321065" y="4334985"/>
            <a:ext cx="608694" cy="196847"/>
          </a:xfrm>
          <a:prstGeom prst="rect">
            <a:avLst/>
          </a:prstGeom>
        </p:spPr>
        <p:txBody>
          <a:bodyPr vert="horz" wrap="square" lIns="0" tIns="12063" rIns="0" bIns="0" rtlCol="0">
            <a:spAutoFit/>
          </a:bodyPr>
          <a:lstStyle/>
          <a:p>
            <a:pPr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未</a:t>
            </a:r>
            <a:r>
              <a:rPr sz="1200" spc="5" dirty="0" err="1">
                <a:latin typeface="Times New Roman" panose="02020603050405020304" pitchFamily="18" charset="0"/>
                <a:ea typeface="楷体" panose="02010609060101010101" charset="-122"/>
                <a:cs typeface="Times New Roman" panose="02020603050405020304" pitchFamily="18" charset="0"/>
              </a:rPr>
              <a:t>通过</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43" name="object 48"/>
          <p:cNvSpPr txBox="1"/>
          <p:nvPr/>
        </p:nvSpPr>
        <p:spPr>
          <a:xfrm>
            <a:off x="4148731" y="5775890"/>
            <a:ext cx="2599099" cy="393053"/>
          </a:xfrm>
          <a:prstGeom prst="rect">
            <a:avLst/>
          </a:prstGeom>
        </p:spPr>
        <p:txBody>
          <a:bodyPr vert="horz" wrap="square" lIns="0" tIns="23492" rIns="0" bIns="0" rtlCol="0">
            <a:spAutoFit/>
          </a:bodyPr>
          <a:lstStyle/>
          <a:p>
            <a:pPr marR="5080" algn="ctr"/>
            <a:r>
              <a:rPr lang="zh-CN" altLang="en-US" sz="1200" spc="51" dirty="0">
                <a:latin typeface="Times New Roman" panose="02020603050405020304" pitchFamily="18" charset="0"/>
                <a:ea typeface="楷体" panose="02010609060101010101" charset="-122"/>
                <a:cs typeface="Times New Roman" panose="02020603050405020304" pitchFamily="18" charset="0"/>
              </a:rPr>
              <a:t>科创板：向</a:t>
            </a:r>
            <a:r>
              <a:rPr lang="zh-CN" altLang="en-US" sz="1200" b="1" spc="51" dirty="0">
                <a:latin typeface="Times New Roman" panose="02020603050405020304" pitchFamily="18" charset="0"/>
                <a:ea typeface="楷体" panose="02010609060101010101" charset="-122"/>
                <a:cs typeface="Times New Roman" panose="02020603050405020304" pitchFamily="18" charset="0"/>
              </a:rPr>
              <a:t>创新咨询委员会</a:t>
            </a:r>
            <a:r>
              <a:rPr lang="zh-CN" altLang="en-US" sz="1200" spc="51" dirty="0">
                <a:latin typeface="Times New Roman" panose="02020603050405020304" pitchFamily="18" charset="0"/>
                <a:ea typeface="楷体" panose="02010609060101010101" charset="-122"/>
                <a:cs typeface="Times New Roman" panose="02020603050405020304" pitchFamily="18" charset="0"/>
              </a:rPr>
              <a:t>进行咨询</a:t>
            </a:r>
            <a:r>
              <a:rPr lang="en-US" altLang="zh-CN" sz="1200" spc="51" dirty="0">
                <a:latin typeface="Times New Roman" panose="02020603050405020304" pitchFamily="18" charset="0"/>
                <a:ea typeface="楷体" panose="02010609060101010101" charset="-122"/>
                <a:cs typeface="Times New Roman" panose="02020603050405020304" pitchFamily="18" charset="0"/>
              </a:rPr>
              <a:t>;</a:t>
            </a:r>
            <a:endParaRPr lang="en-US" altLang="zh-CN" sz="1200" spc="51" dirty="0">
              <a:latin typeface="Times New Roman" panose="02020603050405020304" pitchFamily="18" charset="0"/>
              <a:ea typeface="楷体" panose="02010609060101010101" charset="-122"/>
              <a:cs typeface="Times New Roman" panose="02020603050405020304" pitchFamily="18" charset="0"/>
            </a:endParaRPr>
          </a:p>
          <a:p>
            <a:pPr marR="5080" algn="ctr"/>
            <a:r>
              <a:rPr lang="zh-CN" altLang="en-US" sz="1200" spc="51" dirty="0">
                <a:latin typeface="Times New Roman" panose="02020603050405020304" pitchFamily="18" charset="0"/>
                <a:ea typeface="楷体" panose="02010609060101010101" charset="-122"/>
                <a:cs typeface="Times New Roman" panose="02020603050405020304" pitchFamily="18" charset="0"/>
              </a:rPr>
              <a:t>创业板：向行业咨询专家库咨询</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44" name="文本框 443"/>
          <p:cNvSpPr txBox="1"/>
          <p:nvPr/>
        </p:nvSpPr>
        <p:spPr>
          <a:xfrm>
            <a:off x="1363214" y="4376712"/>
            <a:ext cx="369332" cy="1702151"/>
          </a:xfrm>
          <a:prstGeom prst="rect">
            <a:avLst/>
          </a:prstGeom>
          <a:noFill/>
        </p:spPr>
        <p:txBody>
          <a:bodyPr vert="eaVert" wrap="square" rtlCol="0">
            <a:spAutoFit/>
          </a:bodyPr>
          <a:lstStyle/>
          <a:p>
            <a:r>
              <a:rPr lang="zh-CN" altLang="en-US" sz="1200" dirty="0">
                <a:solidFill>
                  <a:srgbClr val="FF0000"/>
                </a:solidFill>
              </a:rPr>
              <a:t>受理至注册不超过</a:t>
            </a:r>
            <a:r>
              <a:rPr lang="en-US" altLang="zh-CN" sz="1200" dirty="0">
                <a:solidFill>
                  <a:srgbClr val="FF0000"/>
                </a:solidFill>
              </a:rPr>
              <a:t>6</a:t>
            </a:r>
            <a:r>
              <a:rPr lang="zh-CN" altLang="en-US" sz="1200" dirty="0">
                <a:solidFill>
                  <a:srgbClr val="FF0000"/>
                </a:solidFill>
              </a:rPr>
              <a:t>个月</a:t>
            </a:r>
            <a:endParaRPr lang="zh-CN" altLang="en-US" sz="1200" dirty="0">
              <a:solidFill>
                <a:srgbClr val="FF0000"/>
              </a:solidFill>
            </a:endParaRPr>
          </a:p>
        </p:txBody>
      </p:sp>
      <p:sp>
        <p:nvSpPr>
          <p:cNvPr id="445" name="object 40"/>
          <p:cNvSpPr/>
          <p:nvPr/>
        </p:nvSpPr>
        <p:spPr>
          <a:xfrm>
            <a:off x="6975899" y="4923650"/>
            <a:ext cx="2052287" cy="339196"/>
          </a:xfrm>
          <a:custGeom>
            <a:avLst/>
            <a:gdLst/>
            <a:ahLst/>
            <a:cxnLst/>
            <a:rect l="l" t="t" r="r" b="b"/>
            <a:pathLst>
              <a:path w="1720850" h="260985">
                <a:moveTo>
                  <a:pt x="1677162" y="0"/>
                </a:moveTo>
                <a:lnTo>
                  <a:pt x="43434" y="0"/>
                </a:lnTo>
                <a:lnTo>
                  <a:pt x="26521" y="3411"/>
                </a:lnTo>
                <a:lnTo>
                  <a:pt x="12715" y="12715"/>
                </a:lnTo>
                <a:lnTo>
                  <a:pt x="3411" y="26521"/>
                </a:lnTo>
                <a:lnTo>
                  <a:pt x="0" y="43433"/>
                </a:lnTo>
                <a:lnTo>
                  <a:pt x="0" y="217169"/>
                </a:lnTo>
                <a:lnTo>
                  <a:pt x="3411" y="234082"/>
                </a:lnTo>
                <a:lnTo>
                  <a:pt x="12715" y="247888"/>
                </a:lnTo>
                <a:lnTo>
                  <a:pt x="26521" y="257192"/>
                </a:lnTo>
                <a:lnTo>
                  <a:pt x="43434" y="260603"/>
                </a:lnTo>
                <a:lnTo>
                  <a:pt x="1677162" y="260603"/>
                </a:lnTo>
                <a:lnTo>
                  <a:pt x="1694074" y="257192"/>
                </a:lnTo>
                <a:lnTo>
                  <a:pt x="1707880" y="247888"/>
                </a:lnTo>
                <a:lnTo>
                  <a:pt x="1717184" y="234082"/>
                </a:lnTo>
                <a:lnTo>
                  <a:pt x="1720595" y="217169"/>
                </a:lnTo>
                <a:lnTo>
                  <a:pt x="1720595" y="43433"/>
                </a:lnTo>
                <a:lnTo>
                  <a:pt x="1717184" y="26521"/>
                </a:lnTo>
                <a:lnTo>
                  <a:pt x="1707880" y="12715"/>
                </a:lnTo>
                <a:lnTo>
                  <a:pt x="1694074" y="3411"/>
                </a:lnTo>
                <a:lnTo>
                  <a:pt x="1677162" y="0"/>
                </a:lnTo>
                <a:close/>
              </a:path>
            </a:pathLst>
          </a:custGeom>
          <a:solidFill>
            <a:schemeClr val="accent1">
              <a:lumMod val="60000"/>
              <a:lumOff val="40000"/>
            </a:schemeClr>
          </a:solidFill>
        </p:spPr>
        <p:txBody>
          <a:bodyPr wrap="square" lIns="0" tIns="0" rIns="0" bIns="0" rtlCol="0" anchor="ctr"/>
          <a:lstStyle/>
          <a:p>
            <a:pPr algn="ctr"/>
            <a:r>
              <a:rPr lang="zh-CN" altLang="en-US" sz="1200" b="1" dirty="0">
                <a:solidFill>
                  <a:schemeClr val="bg1"/>
                </a:solidFill>
                <a:latin typeface="Times New Roman" panose="02020603050405020304" pitchFamily="18" charset="0"/>
                <a:ea typeface="楷体" panose="02010609060101010101" charset="-122"/>
                <a:cs typeface="Times New Roman" panose="02020603050405020304" pitchFamily="18" charset="0"/>
              </a:rPr>
              <a:t>证监会审核</a:t>
            </a:r>
            <a:endParaRPr lang="zh-CN" altLang="en-US" sz="1200" dirty="0">
              <a:solidFill>
                <a:schemeClr val="bg1"/>
              </a:solidFill>
              <a:latin typeface="Times New Roman" panose="02020603050405020304" pitchFamily="18" charset="0"/>
              <a:ea typeface="楷体" panose="02010609060101010101" charset="-122"/>
              <a:cs typeface="Times New Roman" panose="02020603050405020304" pitchFamily="18" charset="0"/>
            </a:endParaRPr>
          </a:p>
        </p:txBody>
      </p:sp>
      <p:cxnSp>
        <p:nvCxnSpPr>
          <p:cNvPr id="446" name="直接箭头连接符 445"/>
          <p:cNvCxnSpPr/>
          <p:nvPr/>
        </p:nvCxnSpPr>
        <p:spPr>
          <a:xfrm flipV="1">
            <a:off x="9058626" y="4822812"/>
            <a:ext cx="932338" cy="922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7" name="object 25"/>
          <p:cNvSpPr txBox="1"/>
          <p:nvPr/>
        </p:nvSpPr>
        <p:spPr>
          <a:xfrm rot="18821041">
            <a:off x="9298105" y="4963852"/>
            <a:ext cx="608694" cy="196847"/>
          </a:xfrm>
          <a:prstGeom prst="rect">
            <a:avLst/>
          </a:prstGeom>
        </p:spPr>
        <p:txBody>
          <a:bodyPr vert="horz" wrap="square" lIns="0" tIns="12063" rIns="0" bIns="0" rtlCol="0">
            <a:spAutoFit/>
          </a:bodyPr>
          <a:lstStyle/>
          <a:p>
            <a:pPr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未</a:t>
            </a:r>
            <a:r>
              <a:rPr sz="1200" spc="5" dirty="0" err="1">
                <a:latin typeface="Times New Roman" panose="02020603050405020304" pitchFamily="18" charset="0"/>
                <a:ea typeface="楷体" panose="02010609060101010101" charset="-122"/>
                <a:cs typeface="Times New Roman" panose="02020603050405020304" pitchFamily="18" charset="0"/>
              </a:rPr>
              <a:t>通过</a:t>
            </a:r>
            <a:endParaRPr sz="1200" dirty="0">
              <a:latin typeface="Times New Roman" panose="02020603050405020304" pitchFamily="18" charset="0"/>
              <a:ea typeface="楷体" panose="02010609060101010101" charset="-122"/>
              <a:cs typeface="Times New Roman" panose="02020603050405020304" pitchFamily="18" charset="0"/>
            </a:endParaRPr>
          </a:p>
        </p:txBody>
      </p:sp>
      <p:cxnSp>
        <p:nvCxnSpPr>
          <p:cNvPr id="448" name="直接箭头连接符 447"/>
          <p:cNvCxnSpPr>
            <a:endCxn id="406" idx="1"/>
          </p:cNvCxnSpPr>
          <p:nvPr/>
        </p:nvCxnSpPr>
        <p:spPr>
          <a:xfrm>
            <a:off x="9058626" y="4534914"/>
            <a:ext cx="9044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9" name="object 30"/>
          <p:cNvSpPr txBox="1"/>
          <p:nvPr/>
        </p:nvSpPr>
        <p:spPr>
          <a:xfrm>
            <a:off x="6517725" y="3038057"/>
            <a:ext cx="2968638" cy="402670"/>
          </a:xfrm>
          <a:prstGeom prst="rect">
            <a:avLst/>
          </a:prstGeom>
          <a:ln w="9144">
            <a:solidFill>
              <a:srgbClr val="7E7E7E"/>
            </a:solidFill>
          </a:ln>
        </p:spPr>
        <p:txBody>
          <a:bodyPr vert="horz" wrap="square" lIns="0" tIns="33016" rIns="0" bIns="0" rtlCol="0">
            <a:spAutoFit/>
          </a:bodyPr>
          <a:lstStyle/>
          <a:p>
            <a:pPr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披露更新版招股说明书</a:t>
            </a:r>
            <a:r>
              <a:rPr lang="en-US" altLang="zh-CN" sz="1200" spc="5" dirty="0">
                <a:latin typeface="Times New Roman" panose="02020603050405020304" pitchFamily="18" charset="0"/>
                <a:ea typeface="楷体" panose="02010609060101010101" charset="-122"/>
                <a:cs typeface="Times New Roman" panose="02020603050405020304" pitchFamily="18" charset="0"/>
              </a:rPr>
              <a:t>&amp;</a:t>
            </a:r>
            <a:endParaRPr lang="en-US" altLang="zh-CN" sz="1200" spc="5" dirty="0">
              <a:latin typeface="Times New Roman" panose="02020603050405020304" pitchFamily="18" charset="0"/>
              <a:ea typeface="楷体" panose="02010609060101010101" charset="-122"/>
              <a:cs typeface="Times New Roman" panose="02020603050405020304" pitchFamily="18" charset="0"/>
            </a:endParaRPr>
          </a:p>
          <a:p>
            <a:pPr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报</a:t>
            </a:r>
            <a:r>
              <a:rPr lang="zh-CN" altLang="en-US" sz="1200" spc="-5" dirty="0">
                <a:latin typeface="Times New Roman" panose="02020603050405020304" pitchFamily="18" charset="0"/>
                <a:ea typeface="楷体" panose="02010609060101010101" charset="-122"/>
                <a:cs typeface="Times New Roman" panose="02020603050405020304" pitchFamily="18" charset="0"/>
              </a:rPr>
              <a:t>送会</a:t>
            </a:r>
            <a:r>
              <a:rPr lang="zh-CN" altLang="en-US" sz="1200" spc="5" dirty="0">
                <a:latin typeface="Times New Roman" panose="02020603050405020304" pitchFamily="18" charset="0"/>
                <a:ea typeface="楷体" panose="02010609060101010101" charset="-122"/>
                <a:cs typeface="Times New Roman" panose="02020603050405020304" pitchFamily="18" charset="0"/>
              </a:rPr>
              <a:t>后</a:t>
            </a:r>
            <a:r>
              <a:rPr lang="zh-CN" altLang="en-US" sz="1200" spc="-5" dirty="0">
                <a:latin typeface="Times New Roman" panose="02020603050405020304" pitchFamily="18" charset="0"/>
                <a:ea typeface="楷体" panose="02010609060101010101" charset="-122"/>
                <a:cs typeface="Times New Roman" panose="02020603050405020304" pitchFamily="18" charset="0"/>
              </a:rPr>
              <a:t>事项</a:t>
            </a:r>
            <a:r>
              <a:rPr lang="zh-CN" altLang="en-US" sz="1200" spc="5" dirty="0">
                <a:latin typeface="Times New Roman" panose="02020603050405020304" pitchFamily="18" charset="0"/>
                <a:ea typeface="楷体" panose="02010609060101010101" charset="-122"/>
                <a:cs typeface="Times New Roman" panose="02020603050405020304" pitchFamily="18" charset="0"/>
              </a:rPr>
              <a:t>文</a:t>
            </a:r>
            <a:r>
              <a:rPr lang="zh-CN" altLang="en-US" sz="1200" spc="-5" dirty="0">
                <a:latin typeface="Times New Roman" panose="02020603050405020304" pitchFamily="18" charset="0"/>
                <a:ea typeface="楷体" panose="02010609060101010101" charset="-122"/>
                <a:cs typeface="Times New Roman" panose="02020603050405020304" pitchFamily="18" charset="0"/>
              </a:rPr>
              <a:t>件（</a:t>
            </a:r>
            <a:r>
              <a:rPr lang="zh-CN" altLang="en-US" sz="1200" spc="5" dirty="0">
                <a:latin typeface="Times New Roman" panose="02020603050405020304" pitchFamily="18" charset="0"/>
                <a:ea typeface="楷体" panose="02010609060101010101" charset="-122"/>
                <a:cs typeface="Times New Roman" panose="02020603050405020304" pitchFamily="18" charset="0"/>
              </a:rPr>
              <a:t>如</a:t>
            </a:r>
            <a:r>
              <a:rPr lang="zh-CN" altLang="en-US" sz="1200" spc="-5" dirty="0">
                <a:latin typeface="Times New Roman" panose="02020603050405020304" pitchFamily="18" charset="0"/>
                <a:ea typeface="楷体" panose="02010609060101010101" charset="-122"/>
                <a:cs typeface="Times New Roman" panose="02020603050405020304" pitchFamily="18" charset="0"/>
              </a:rPr>
              <a:t>有）</a:t>
            </a:r>
            <a:endParaRPr sz="1200" dirty="0">
              <a:latin typeface="Times New Roman" panose="02020603050405020304" pitchFamily="18" charset="0"/>
              <a:ea typeface="楷体" panose="02010609060101010101" charset="-122"/>
              <a:cs typeface="Times New Roman" panose="02020603050405020304" pitchFamily="18" charset="0"/>
            </a:endParaRPr>
          </a:p>
        </p:txBody>
      </p:sp>
      <p:cxnSp>
        <p:nvCxnSpPr>
          <p:cNvPr id="450" name="直接箭头连接符 449"/>
          <p:cNvCxnSpPr>
            <a:endCxn id="410" idx="2"/>
          </p:cNvCxnSpPr>
          <p:nvPr/>
        </p:nvCxnSpPr>
        <p:spPr>
          <a:xfrm flipV="1">
            <a:off x="8002042" y="3893364"/>
            <a:ext cx="0" cy="4655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1" name="直接箭头连接符 450"/>
          <p:cNvCxnSpPr>
            <a:stCxn id="449" idx="0"/>
            <a:endCxn id="411" idx="2"/>
          </p:cNvCxnSpPr>
          <p:nvPr/>
        </p:nvCxnSpPr>
        <p:spPr>
          <a:xfrm flipV="1">
            <a:off x="8002044" y="2760482"/>
            <a:ext cx="0" cy="2775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2" name="object 36"/>
          <p:cNvSpPr/>
          <p:nvPr/>
        </p:nvSpPr>
        <p:spPr>
          <a:xfrm>
            <a:off x="2149546" y="3965954"/>
            <a:ext cx="2052287" cy="646231"/>
          </a:xfrm>
          <a:custGeom>
            <a:avLst/>
            <a:gdLst/>
            <a:ahLst/>
            <a:cxnLst/>
            <a:rect l="l" t="t" r="r" b="b"/>
            <a:pathLst>
              <a:path w="1720850" h="515620">
                <a:moveTo>
                  <a:pt x="0" y="85851"/>
                </a:moveTo>
                <a:lnTo>
                  <a:pt x="6747" y="52452"/>
                </a:lnTo>
                <a:lnTo>
                  <a:pt x="25147" y="25161"/>
                </a:lnTo>
                <a:lnTo>
                  <a:pt x="52436" y="6752"/>
                </a:lnTo>
                <a:lnTo>
                  <a:pt x="85851" y="0"/>
                </a:lnTo>
                <a:lnTo>
                  <a:pt x="1634744" y="0"/>
                </a:lnTo>
                <a:lnTo>
                  <a:pt x="1668143" y="6752"/>
                </a:lnTo>
                <a:lnTo>
                  <a:pt x="1695434" y="25161"/>
                </a:lnTo>
                <a:lnTo>
                  <a:pt x="1713843" y="52452"/>
                </a:lnTo>
                <a:lnTo>
                  <a:pt x="1720595" y="85851"/>
                </a:lnTo>
                <a:lnTo>
                  <a:pt x="1720595" y="429259"/>
                </a:lnTo>
                <a:lnTo>
                  <a:pt x="1713843" y="462659"/>
                </a:lnTo>
                <a:lnTo>
                  <a:pt x="1695434" y="489950"/>
                </a:lnTo>
                <a:lnTo>
                  <a:pt x="1668143" y="508359"/>
                </a:lnTo>
                <a:lnTo>
                  <a:pt x="1634744" y="515112"/>
                </a:lnTo>
                <a:lnTo>
                  <a:pt x="85851" y="515112"/>
                </a:lnTo>
                <a:lnTo>
                  <a:pt x="52436" y="508359"/>
                </a:lnTo>
                <a:lnTo>
                  <a:pt x="25147" y="489950"/>
                </a:lnTo>
                <a:lnTo>
                  <a:pt x="6747" y="462659"/>
                </a:lnTo>
                <a:lnTo>
                  <a:pt x="0" y="429259"/>
                </a:lnTo>
                <a:lnTo>
                  <a:pt x="0" y="85851"/>
                </a:lnTo>
                <a:close/>
              </a:path>
            </a:pathLst>
          </a:custGeom>
          <a:ln w="3175">
            <a:solidFill>
              <a:srgbClr val="E7E6E6"/>
            </a:solidFill>
          </a:ln>
        </p:spPr>
        <p:txBody>
          <a:bodyPr wrap="square" lIns="0" tIns="0" rIns="0" bIns="0" rtlCol="0"/>
          <a:lstStyle/>
          <a:p>
            <a:pPr algn="ctr"/>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53" name="object 37"/>
          <p:cNvSpPr txBox="1"/>
          <p:nvPr/>
        </p:nvSpPr>
        <p:spPr>
          <a:xfrm>
            <a:off x="2287448" y="4078813"/>
            <a:ext cx="1777386" cy="380365"/>
          </a:xfrm>
          <a:prstGeom prst="rect">
            <a:avLst/>
          </a:prstGeom>
        </p:spPr>
        <p:txBody>
          <a:bodyPr vert="horz" wrap="square" lIns="0" tIns="12063" rIns="0" bIns="0" rtlCol="0">
            <a:spAutoFit/>
          </a:bodyPr>
          <a:lstStyle/>
          <a:p>
            <a:pPr marR="5080" algn="ctr"/>
            <a:r>
              <a:rPr lang="zh-CN" altLang="en-US" sz="1200" b="1" spc="11" dirty="0">
                <a:solidFill>
                  <a:srgbClr val="FF0000"/>
                </a:solidFill>
                <a:latin typeface="Times New Roman" panose="02020603050405020304" pitchFamily="18" charset="0"/>
                <a:ea typeface="楷体" panose="02010609060101010101" charset="-122"/>
                <a:cs typeface="Times New Roman" panose="02020603050405020304" pitchFamily="18" charset="0"/>
              </a:rPr>
              <a:t>交易所</a:t>
            </a:r>
            <a:r>
              <a:rPr sz="1200" b="1" spc="-5" dirty="0">
                <a:solidFill>
                  <a:srgbClr val="FF0000"/>
                </a:solidFill>
                <a:latin typeface="Times New Roman" panose="02020603050405020304" pitchFamily="18" charset="0"/>
                <a:ea typeface="楷体" panose="02010609060101010101" charset="-122"/>
                <a:cs typeface="Times New Roman" panose="02020603050405020304" pitchFamily="18" charset="0"/>
              </a:rPr>
              <a:t>在</a:t>
            </a:r>
            <a:r>
              <a:rPr sz="1200" b="1" spc="-15" dirty="0">
                <a:latin typeface="Times New Roman" panose="02020603050405020304" pitchFamily="18" charset="0"/>
                <a:ea typeface="楷体" panose="02010609060101010101" charset="-122"/>
                <a:cs typeface="Times New Roman" panose="02020603050405020304" pitchFamily="18" charset="0"/>
              </a:rPr>
              <a:t>5</a:t>
            </a:r>
            <a:r>
              <a:rPr sz="1200" b="1" dirty="0">
                <a:latin typeface="Times New Roman" panose="02020603050405020304" pitchFamily="18" charset="0"/>
                <a:ea typeface="楷体" panose="02010609060101010101" charset="-122"/>
                <a:cs typeface="Times New Roman" panose="02020603050405020304" pitchFamily="18" charset="0"/>
              </a:rPr>
              <a:t>个工</a:t>
            </a:r>
            <a:r>
              <a:rPr sz="1200" b="1" spc="-11" dirty="0">
                <a:latin typeface="Times New Roman" panose="02020603050405020304" pitchFamily="18" charset="0"/>
                <a:ea typeface="楷体" panose="02010609060101010101" charset="-122"/>
                <a:cs typeface="Times New Roman" panose="02020603050405020304" pitchFamily="18" charset="0"/>
              </a:rPr>
              <a:t>作日</a:t>
            </a:r>
            <a:r>
              <a:rPr sz="1200" b="1" dirty="0">
                <a:latin typeface="Times New Roman" panose="02020603050405020304" pitchFamily="18" charset="0"/>
                <a:ea typeface="楷体" panose="02010609060101010101" charset="-122"/>
                <a:cs typeface="Times New Roman" panose="02020603050405020304" pitchFamily="18" charset="0"/>
              </a:rPr>
              <a:t>内</a:t>
            </a:r>
            <a:r>
              <a:rPr sz="1200" b="1" spc="-11" dirty="0">
                <a:latin typeface="Times New Roman" panose="02020603050405020304" pitchFamily="18" charset="0"/>
                <a:ea typeface="楷体" panose="02010609060101010101" charset="-122"/>
                <a:cs typeface="Times New Roman" panose="02020603050405020304" pitchFamily="18" charset="0"/>
              </a:rPr>
              <a:t>决定</a:t>
            </a:r>
            <a:r>
              <a:rPr sz="1200" b="1" dirty="0">
                <a:latin typeface="Times New Roman" panose="02020603050405020304" pitchFamily="18" charset="0"/>
                <a:ea typeface="楷体" panose="02010609060101010101" charset="-122"/>
                <a:cs typeface="Times New Roman" panose="02020603050405020304" pitchFamily="18" charset="0"/>
              </a:rPr>
              <a:t>是</a:t>
            </a:r>
            <a:r>
              <a:rPr sz="1200" b="1" spc="-11" dirty="0">
                <a:latin typeface="Times New Roman" panose="02020603050405020304" pitchFamily="18" charset="0"/>
                <a:ea typeface="楷体" panose="02010609060101010101" charset="-122"/>
                <a:cs typeface="Times New Roman" panose="02020603050405020304" pitchFamily="18" charset="0"/>
              </a:rPr>
              <a:t>否受理</a:t>
            </a:r>
            <a:endParaRPr sz="1200" dirty="0">
              <a:latin typeface="Times New Roman" panose="02020603050405020304" pitchFamily="18" charset="0"/>
              <a:ea typeface="楷体" panose="02010609060101010101" charset="-122"/>
              <a:cs typeface="Times New Roman" panose="02020603050405020304" pitchFamily="18" charset="0"/>
            </a:endParaRPr>
          </a:p>
        </p:txBody>
      </p:sp>
      <p:cxnSp>
        <p:nvCxnSpPr>
          <p:cNvPr id="454" name="直接箭头连接符 453"/>
          <p:cNvCxnSpPr>
            <a:stCxn id="422" idx="2"/>
          </p:cNvCxnSpPr>
          <p:nvPr/>
        </p:nvCxnSpPr>
        <p:spPr>
          <a:xfrm flipH="1">
            <a:off x="3157987" y="3015673"/>
            <a:ext cx="3920" cy="2432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5" name="矩形 454"/>
          <p:cNvSpPr/>
          <p:nvPr/>
        </p:nvSpPr>
        <p:spPr>
          <a:xfrm>
            <a:off x="7137510" y="5313794"/>
            <a:ext cx="2262158" cy="276999"/>
          </a:xfrm>
          <a:prstGeom prst="rect">
            <a:avLst/>
          </a:prstGeom>
        </p:spPr>
        <p:txBody>
          <a:bodyPr wrap="none">
            <a:spAutoFit/>
          </a:bodyPr>
          <a:lstStyle/>
          <a:p>
            <a:r>
              <a:rPr lang="en-US" altLang="zh-CN" sz="1200" dirty="0">
                <a:solidFill>
                  <a:srgbClr val="FF0000"/>
                </a:solidFill>
              </a:rPr>
              <a:t>10</a:t>
            </a:r>
            <a:r>
              <a:rPr lang="zh-CN" altLang="en-US" sz="1200" dirty="0">
                <a:solidFill>
                  <a:srgbClr val="FF0000"/>
                </a:solidFill>
              </a:rPr>
              <a:t>个工作日 </a:t>
            </a:r>
            <a:r>
              <a:rPr lang="zh-CN" altLang="en-US" sz="1200" dirty="0"/>
              <a:t>报送保荐工作底稿</a:t>
            </a:r>
            <a:endParaRPr lang="zh-CN" altLang="en-US" sz="1200" dirty="0"/>
          </a:p>
        </p:txBody>
      </p:sp>
      <p:sp>
        <p:nvSpPr>
          <p:cNvPr id="457" name="textbox 50"/>
          <p:cNvSpPr/>
          <p:nvPr/>
        </p:nvSpPr>
        <p:spPr>
          <a:xfrm>
            <a:off x="11735215" y="6520406"/>
            <a:ext cx="158751" cy="168911"/>
          </a:xfrm>
          <a:prstGeom prst="rect">
            <a:avLst/>
          </a:prstGeom>
        </p:spPr>
        <p:txBody>
          <a:bodyPr vert="horz" wrap="square" lIns="0" tIns="0" rIns="0" bIns="0"/>
          <a:lstStyle/>
          <a:p>
            <a:pPr algn="l" rtl="0" eaLnBrk="0">
              <a:lnSpc>
                <a:spcPct val="79000"/>
              </a:lnSpc>
            </a:pPr>
            <a:endParaRPr lang="en-US" altLang="en-US" sz="135" dirty="0"/>
          </a:p>
          <a:p>
            <a:pPr marL="12700" eaLnBrk="0">
              <a:lnSpc>
                <a:spcPct val="86000"/>
              </a:lnSpc>
            </a:pPr>
            <a:r>
              <a:rPr lang="en-US" altLang="en-US" sz="1100" b="1" kern="0" spc="-11" dirty="0">
                <a:solidFill>
                  <a:srgbClr val="898989">
                    <a:alpha val="100000"/>
                  </a:srgbClr>
                </a:solidFill>
                <a:latin typeface="Times New Roman" panose="02020603050405020304"/>
                <a:cs typeface="Times New Roman" panose="02020603050405020304"/>
              </a:rPr>
              <a:t>24</a:t>
            </a:r>
            <a:endParaRPr lang="en-US" altLang="en-US"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2.2 </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a:t>
            </a: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IPO</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上市流程</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413" name="object 40"/>
          <p:cNvSpPr/>
          <p:nvPr/>
        </p:nvSpPr>
        <p:spPr>
          <a:xfrm>
            <a:off x="1432341" y="1521755"/>
            <a:ext cx="939702" cy="1356455"/>
          </a:xfrm>
          <a:prstGeom prst="rect">
            <a:avLst/>
          </a:prstGeom>
          <a:blipFill>
            <a:blip r:embed="rId3" cstate="print"/>
            <a:stretch>
              <a:fillRect/>
            </a:stretch>
          </a:blip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14" name="object 43"/>
          <p:cNvSpPr/>
          <p:nvPr/>
        </p:nvSpPr>
        <p:spPr>
          <a:xfrm>
            <a:off x="1432341" y="2856032"/>
            <a:ext cx="939702" cy="1349357"/>
          </a:xfrm>
          <a:prstGeom prst="rect">
            <a:avLst/>
          </a:prstGeom>
          <a:blipFill>
            <a:blip r:embed="rId4" cstate="print"/>
            <a:stretch>
              <a:fillRect/>
            </a:stretch>
          </a:blip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15" name="object 49"/>
          <p:cNvSpPr/>
          <p:nvPr/>
        </p:nvSpPr>
        <p:spPr>
          <a:xfrm>
            <a:off x="1432156" y="5585039"/>
            <a:ext cx="939702" cy="519709"/>
          </a:xfrm>
          <a:prstGeom prst="rect">
            <a:avLst/>
          </a:prstGeom>
          <a:blipFill>
            <a:blip r:embed="rId5" cstate="print"/>
            <a:stretch>
              <a:fillRect/>
            </a:stretch>
          </a:blipFill>
        </p:spPr>
        <p:txBody>
          <a:bodyPr wrap="square" lIns="0" tIns="0" rIns="0" bIns="0" rtlCol="0"/>
          <a:lstStyle/>
          <a:p>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16" name="矩形 415"/>
          <p:cNvSpPr/>
          <p:nvPr/>
        </p:nvSpPr>
        <p:spPr>
          <a:xfrm>
            <a:off x="1442035" y="2877975"/>
            <a:ext cx="828186" cy="1238369"/>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楷体" panose="02010609060101010101" charset="-122"/>
                <a:ea typeface="楷体" panose="02010609060101010101" charset="-122"/>
                <a:cs typeface="Times New Roman" panose="02020603050405020304" pitchFamily="18" charset="0"/>
              </a:rPr>
              <a:t>分</a:t>
            </a:r>
            <a:r>
              <a:rPr lang="zh-CN" altLang="en-US" sz="1400" b="1" spc="-11" dirty="0">
                <a:solidFill>
                  <a:schemeClr val="tx1"/>
                </a:solidFill>
                <a:latin typeface="楷体" panose="02010609060101010101" charset="-122"/>
                <a:ea typeface="楷体" panose="02010609060101010101" charset="-122"/>
                <a:cs typeface="Times New Roman" panose="02020603050405020304" pitchFamily="18" charset="0"/>
              </a:rPr>
              <a:t>析</a:t>
            </a:r>
            <a:r>
              <a:rPr lang="en-US" altLang="zh-CN" sz="1400" b="1" spc="-11" dirty="0">
                <a:solidFill>
                  <a:schemeClr val="tx1"/>
                </a:solidFill>
                <a:latin typeface="Times New Roman" panose="02020603050405020304" pitchFamily="18" charset="0"/>
                <a:ea typeface="楷体" panose="02010609060101010101" charset="-122"/>
                <a:cs typeface="Times New Roman" panose="02020603050405020304" pitchFamily="18" charset="0"/>
              </a:rPr>
              <a:t>1</a:t>
            </a:r>
            <a:endParaRPr lang="zh-CN" altLang="en-US" sz="1400" dirty="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417" name="object 8"/>
          <p:cNvSpPr/>
          <p:nvPr/>
        </p:nvSpPr>
        <p:spPr>
          <a:xfrm>
            <a:off x="2574813" y="1758628"/>
            <a:ext cx="7636244" cy="145739"/>
          </a:xfrm>
          <a:custGeom>
            <a:avLst/>
            <a:gdLst/>
            <a:ahLst/>
            <a:cxnLst/>
            <a:rect l="l" t="t" r="r" b="b"/>
            <a:pathLst>
              <a:path w="6985000" h="134619">
                <a:moveTo>
                  <a:pt x="6927215" y="67183"/>
                </a:moveTo>
                <a:lnTo>
                  <a:pt x="6861683" y="105410"/>
                </a:lnTo>
                <a:lnTo>
                  <a:pt x="6854698" y="109347"/>
                </a:lnTo>
                <a:lnTo>
                  <a:pt x="6852411" y="118237"/>
                </a:lnTo>
                <a:lnTo>
                  <a:pt x="6856476" y="125095"/>
                </a:lnTo>
                <a:lnTo>
                  <a:pt x="6860540" y="132080"/>
                </a:lnTo>
                <a:lnTo>
                  <a:pt x="6869303" y="134366"/>
                </a:lnTo>
                <a:lnTo>
                  <a:pt x="6959768" y="81661"/>
                </a:lnTo>
                <a:lnTo>
                  <a:pt x="6956044" y="81661"/>
                </a:lnTo>
                <a:lnTo>
                  <a:pt x="6956044" y="79629"/>
                </a:lnTo>
                <a:lnTo>
                  <a:pt x="6948551" y="79629"/>
                </a:lnTo>
                <a:lnTo>
                  <a:pt x="6927215" y="67183"/>
                </a:lnTo>
                <a:close/>
              </a:path>
              <a:path w="6985000" h="134619">
                <a:moveTo>
                  <a:pt x="6902395" y="52705"/>
                </a:moveTo>
                <a:lnTo>
                  <a:pt x="0" y="52705"/>
                </a:lnTo>
                <a:lnTo>
                  <a:pt x="0" y="81661"/>
                </a:lnTo>
                <a:lnTo>
                  <a:pt x="6902395" y="81661"/>
                </a:lnTo>
                <a:lnTo>
                  <a:pt x="6927215" y="67183"/>
                </a:lnTo>
                <a:lnTo>
                  <a:pt x="6902395" y="52705"/>
                </a:lnTo>
                <a:close/>
              </a:path>
              <a:path w="6985000" h="134619">
                <a:moveTo>
                  <a:pt x="6959770" y="52705"/>
                </a:moveTo>
                <a:lnTo>
                  <a:pt x="6956044" y="52705"/>
                </a:lnTo>
                <a:lnTo>
                  <a:pt x="6956044" y="81661"/>
                </a:lnTo>
                <a:lnTo>
                  <a:pt x="6959768" y="81661"/>
                </a:lnTo>
                <a:lnTo>
                  <a:pt x="6984619" y="67183"/>
                </a:lnTo>
                <a:lnTo>
                  <a:pt x="6959770" y="52705"/>
                </a:lnTo>
                <a:close/>
              </a:path>
              <a:path w="6985000" h="134619">
                <a:moveTo>
                  <a:pt x="6948551" y="54737"/>
                </a:moveTo>
                <a:lnTo>
                  <a:pt x="6927215" y="67183"/>
                </a:lnTo>
                <a:lnTo>
                  <a:pt x="6948551" y="79629"/>
                </a:lnTo>
                <a:lnTo>
                  <a:pt x="6948551" y="54737"/>
                </a:lnTo>
                <a:close/>
              </a:path>
              <a:path w="6985000" h="134619">
                <a:moveTo>
                  <a:pt x="6956044" y="54737"/>
                </a:moveTo>
                <a:lnTo>
                  <a:pt x="6948551" y="54737"/>
                </a:lnTo>
                <a:lnTo>
                  <a:pt x="6948551" y="79629"/>
                </a:lnTo>
                <a:lnTo>
                  <a:pt x="6956044" y="79629"/>
                </a:lnTo>
                <a:lnTo>
                  <a:pt x="6956044" y="54737"/>
                </a:lnTo>
                <a:close/>
              </a:path>
              <a:path w="6985000" h="134619">
                <a:moveTo>
                  <a:pt x="6869303" y="0"/>
                </a:moveTo>
                <a:lnTo>
                  <a:pt x="6860540" y="2286"/>
                </a:lnTo>
                <a:lnTo>
                  <a:pt x="6856476" y="9271"/>
                </a:lnTo>
                <a:lnTo>
                  <a:pt x="6852411" y="16129"/>
                </a:lnTo>
                <a:lnTo>
                  <a:pt x="6854698" y="25019"/>
                </a:lnTo>
                <a:lnTo>
                  <a:pt x="6861683" y="28956"/>
                </a:lnTo>
                <a:lnTo>
                  <a:pt x="6927215" y="67183"/>
                </a:lnTo>
                <a:lnTo>
                  <a:pt x="6948551" y="54737"/>
                </a:lnTo>
                <a:lnTo>
                  <a:pt x="6956044" y="54737"/>
                </a:lnTo>
                <a:lnTo>
                  <a:pt x="6956044" y="52705"/>
                </a:lnTo>
                <a:lnTo>
                  <a:pt x="6959770" y="52705"/>
                </a:lnTo>
                <a:lnTo>
                  <a:pt x="6869303" y="0"/>
                </a:lnTo>
                <a:close/>
              </a:path>
            </a:pathLst>
          </a:custGeom>
          <a:solidFill>
            <a:srgbClr val="14116E"/>
          </a:solid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18" name="object 9"/>
          <p:cNvSpPr/>
          <p:nvPr/>
        </p:nvSpPr>
        <p:spPr>
          <a:xfrm>
            <a:off x="4067490" y="1653996"/>
            <a:ext cx="0" cy="527960"/>
          </a:xfrm>
          <a:custGeom>
            <a:avLst/>
            <a:gdLst/>
            <a:ahLst/>
            <a:cxnLst/>
            <a:rect l="l" t="t" r="r" b="b"/>
            <a:pathLst>
              <a:path h="487680">
                <a:moveTo>
                  <a:pt x="0" y="0"/>
                </a:moveTo>
                <a:lnTo>
                  <a:pt x="0" y="487679"/>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19" name="object 10"/>
          <p:cNvSpPr txBox="1"/>
          <p:nvPr/>
        </p:nvSpPr>
        <p:spPr>
          <a:xfrm>
            <a:off x="2758646" y="1940800"/>
            <a:ext cx="1012839" cy="213105"/>
          </a:xfrm>
          <a:prstGeom prst="rect">
            <a:avLst/>
          </a:prstGeom>
        </p:spPr>
        <p:txBody>
          <a:bodyPr vert="horz" wrap="square" lIns="0" tIns="12063" rIns="0" bIns="0" rtlCol="0">
            <a:spAutoFit/>
          </a:bodyPr>
          <a:lstStyle/>
          <a:p>
            <a:r>
              <a:rPr sz="1200" b="1" dirty="0">
                <a:latin typeface="Times New Roman" panose="02020603050405020304" pitchFamily="18" charset="0"/>
                <a:ea typeface="楷体" panose="02010609060101010101" charset="-122"/>
                <a:cs typeface="Times New Roman" panose="02020603050405020304" pitchFamily="18" charset="0"/>
              </a:rPr>
              <a:t>申</a:t>
            </a:r>
            <a:r>
              <a:rPr sz="1200" b="1" spc="-11" dirty="0">
                <a:latin typeface="Times New Roman" panose="02020603050405020304" pitchFamily="18" charset="0"/>
                <a:ea typeface="楷体" panose="02010609060101010101" charset="-122"/>
                <a:cs typeface="Times New Roman" panose="02020603050405020304" pitchFamily="18" charset="0"/>
              </a:rPr>
              <a:t>请文</a:t>
            </a:r>
            <a:r>
              <a:rPr sz="1200" b="1" dirty="0">
                <a:latin typeface="Times New Roman" panose="02020603050405020304" pitchFamily="18" charset="0"/>
                <a:ea typeface="楷体" panose="02010609060101010101" charset="-122"/>
                <a:cs typeface="Times New Roman" panose="02020603050405020304" pitchFamily="18" charset="0"/>
              </a:rPr>
              <a:t>件</a:t>
            </a:r>
            <a:r>
              <a:rPr sz="1200" b="1" spc="-11" dirty="0">
                <a:latin typeface="Times New Roman" panose="02020603050405020304" pitchFamily="18" charset="0"/>
                <a:ea typeface="楷体" panose="02010609060101010101" charset="-122"/>
                <a:cs typeface="Times New Roman" panose="02020603050405020304" pitchFamily="18" charset="0"/>
              </a:rPr>
              <a:t>准备</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0" name="object 11"/>
          <p:cNvSpPr/>
          <p:nvPr/>
        </p:nvSpPr>
        <p:spPr>
          <a:xfrm>
            <a:off x="6257852" y="1653996"/>
            <a:ext cx="0" cy="527960"/>
          </a:xfrm>
          <a:custGeom>
            <a:avLst/>
            <a:gdLst/>
            <a:ahLst/>
            <a:cxnLst/>
            <a:rect l="l" t="t" r="r" b="b"/>
            <a:pathLst>
              <a:path h="487680">
                <a:moveTo>
                  <a:pt x="0" y="0"/>
                </a:moveTo>
                <a:lnTo>
                  <a:pt x="0" y="487679"/>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1" name="object 12"/>
          <p:cNvSpPr txBox="1"/>
          <p:nvPr/>
        </p:nvSpPr>
        <p:spPr>
          <a:xfrm>
            <a:off x="4188422" y="1919624"/>
            <a:ext cx="1406603" cy="196847"/>
          </a:xfrm>
          <a:prstGeom prst="rect">
            <a:avLst/>
          </a:prstGeom>
        </p:spPr>
        <p:txBody>
          <a:bodyPr vert="horz" wrap="square" lIns="0" tIns="12063" rIns="0" bIns="0" rtlCol="0">
            <a:spAutoFit/>
          </a:bodyPr>
          <a:lstStyle/>
          <a:p>
            <a:pPr marR="5080" algn="ctr"/>
            <a:r>
              <a:rPr lang="zh-CN" altLang="en-US" sz="1200" b="1" dirty="0">
                <a:solidFill>
                  <a:srgbClr val="FF0000"/>
                </a:solidFill>
                <a:latin typeface="Times New Roman" panose="02020603050405020304" pitchFamily="18" charset="0"/>
                <a:ea typeface="楷体" panose="02010609060101010101" charset="-122"/>
                <a:cs typeface="Times New Roman" panose="02020603050405020304" pitchFamily="18" charset="0"/>
              </a:rPr>
              <a:t>交易所上市委审核</a:t>
            </a:r>
            <a:endParaRPr sz="120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22" name="object 13"/>
          <p:cNvSpPr/>
          <p:nvPr/>
        </p:nvSpPr>
        <p:spPr>
          <a:xfrm>
            <a:off x="8114728" y="1653996"/>
            <a:ext cx="0" cy="527960"/>
          </a:xfrm>
          <a:custGeom>
            <a:avLst/>
            <a:gdLst/>
            <a:ahLst/>
            <a:cxnLst/>
            <a:rect l="l" t="t" r="r" b="b"/>
            <a:pathLst>
              <a:path h="487680">
                <a:moveTo>
                  <a:pt x="0" y="0"/>
                </a:moveTo>
                <a:lnTo>
                  <a:pt x="0" y="487679"/>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3" name="object 14"/>
          <p:cNvSpPr txBox="1"/>
          <p:nvPr/>
        </p:nvSpPr>
        <p:spPr>
          <a:xfrm>
            <a:off x="6640701" y="1940193"/>
            <a:ext cx="906205" cy="196847"/>
          </a:xfrm>
          <a:prstGeom prst="rect">
            <a:avLst/>
          </a:prstGeom>
        </p:spPr>
        <p:txBody>
          <a:bodyPr vert="horz" wrap="square" lIns="0" tIns="12063" rIns="0" bIns="0" rtlCol="0">
            <a:spAutoFit/>
          </a:bodyPr>
          <a:lstStyle/>
          <a:p>
            <a:r>
              <a:rPr lang="zh-CN" altLang="en-US" sz="1200" b="1" dirty="0">
                <a:latin typeface="Times New Roman" panose="02020603050405020304" pitchFamily="18" charset="0"/>
                <a:ea typeface="楷体" panose="02010609060101010101" charset="-122"/>
                <a:cs typeface="Times New Roman" panose="02020603050405020304" pitchFamily="18" charset="0"/>
              </a:rPr>
              <a:t>证监会审核</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4" name="object 15"/>
          <p:cNvSpPr txBox="1"/>
          <p:nvPr/>
        </p:nvSpPr>
        <p:spPr>
          <a:xfrm>
            <a:off x="8321257" y="1940800"/>
            <a:ext cx="1074198" cy="196847"/>
          </a:xfrm>
          <a:prstGeom prst="rect">
            <a:avLst/>
          </a:prstGeom>
        </p:spPr>
        <p:txBody>
          <a:bodyPr vert="horz" wrap="square" lIns="0" tIns="12063" rIns="0" bIns="0" rtlCol="0">
            <a:spAutoFit/>
          </a:bodyPr>
          <a:lstStyle/>
          <a:p>
            <a:r>
              <a:rPr sz="1200" b="1" dirty="0" err="1">
                <a:latin typeface="Times New Roman" panose="02020603050405020304" pitchFamily="18" charset="0"/>
                <a:ea typeface="楷体" panose="02010609060101010101" charset="-122"/>
                <a:cs typeface="Times New Roman" panose="02020603050405020304" pitchFamily="18" charset="0"/>
              </a:rPr>
              <a:t>等</a:t>
            </a:r>
            <a:r>
              <a:rPr sz="1200" b="1" spc="-11" dirty="0" err="1">
                <a:latin typeface="Times New Roman" panose="02020603050405020304" pitchFamily="18" charset="0"/>
                <a:ea typeface="楷体" panose="02010609060101010101" charset="-122"/>
                <a:cs typeface="Times New Roman" panose="02020603050405020304" pitchFamily="18" charset="0"/>
              </a:rPr>
              <a:t>待</a:t>
            </a:r>
            <a:r>
              <a:rPr lang="zh-CN" altLang="en-US" sz="1200" b="1" spc="-11" dirty="0">
                <a:latin typeface="Times New Roman" panose="02020603050405020304" pitchFamily="18" charset="0"/>
                <a:ea typeface="楷体" panose="02010609060101010101" charset="-122"/>
                <a:cs typeface="Times New Roman" panose="02020603050405020304" pitchFamily="18" charset="0"/>
              </a:rPr>
              <a:t>注册批文</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5" name="object 16"/>
          <p:cNvSpPr/>
          <p:nvPr/>
        </p:nvSpPr>
        <p:spPr>
          <a:xfrm>
            <a:off x="10205603" y="1653996"/>
            <a:ext cx="0" cy="527960"/>
          </a:xfrm>
          <a:custGeom>
            <a:avLst/>
            <a:gdLst/>
            <a:ahLst/>
            <a:cxnLst/>
            <a:rect l="l" t="t" r="r" b="b"/>
            <a:pathLst>
              <a:path h="487680">
                <a:moveTo>
                  <a:pt x="0" y="0"/>
                </a:moveTo>
                <a:lnTo>
                  <a:pt x="0" y="487679"/>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6" name="object 18"/>
          <p:cNvSpPr/>
          <p:nvPr/>
        </p:nvSpPr>
        <p:spPr>
          <a:xfrm>
            <a:off x="4020851" y="2239710"/>
            <a:ext cx="85387" cy="118928"/>
          </a:xfrm>
          <a:custGeom>
            <a:avLst/>
            <a:gdLst/>
            <a:ahLst/>
            <a:cxnLst/>
            <a:rect l="l" t="t" r="r" b="b"/>
            <a:pathLst>
              <a:path w="78105" h="109855">
                <a:moveTo>
                  <a:pt x="38862" y="0"/>
                </a:moveTo>
                <a:lnTo>
                  <a:pt x="0" y="109727"/>
                </a:lnTo>
                <a:lnTo>
                  <a:pt x="77724" y="109727"/>
                </a:lnTo>
                <a:lnTo>
                  <a:pt x="38862" y="0"/>
                </a:lnTo>
                <a:close/>
              </a:path>
            </a:pathLst>
          </a:custGeom>
          <a:solidFill>
            <a:srgbClr val="14116E"/>
          </a:solidFill>
          <a:ln>
            <a:solidFill>
              <a:srgbClr val="14116E"/>
            </a:solidFill>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7" name="object 19"/>
          <p:cNvSpPr/>
          <p:nvPr/>
        </p:nvSpPr>
        <p:spPr>
          <a:xfrm>
            <a:off x="6214535" y="2239710"/>
            <a:ext cx="83304" cy="118928"/>
          </a:xfrm>
          <a:custGeom>
            <a:avLst/>
            <a:gdLst/>
            <a:ahLst/>
            <a:cxnLst/>
            <a:rect l="l" t="t" r="r" b="b"/>
            <a:pathLst>
              <a:path w="76200" h="109855">
                <a:moveTo>
                  <a:pt x="38100" y="0"/>
                </a:moveTo>
                <a:lnTo>
                  <a:pt x="0" y="109727"/>
                </a:lnTo>
                <a:lnTo>
                  <a:pt x="76200" y="109727"/>
                </a:lnTo>
                <a:lnTo>
                  <a:pt x="38100" y="0"/>
                </a:lnTo>
                <a:close/>
              </a:path>
            </a:pathLst>
          </a:custGeom>
          <a:solidFill>
            <a:srgbClr val="14116E"/>
          </a:solidFill>
          <a:ln>
            <a:solidFill>
              <a:srgbClr val="14116E"/>
            </a:solidFill>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28" name="object 20"/>
          <p:cNvSpPr txBox="1"/>
          <p:nvPr/>
        </p:nvSpPr>
        <p:spPr>
          <a:xfrm>
            <a:off x="3430122" y="2416056"/>
            <a:ext cx="1406603" cy="196847"/>
          </a:xfrm>
          <a:prstGeom prst="rect">
            <a:avLst/>
          </a:prstGeom>
        </p:spPr>
        <p:txBody>
          <a:bodyPr vert="horz" wrap="square" lIns="0" tIns="12063" rIns="0" bIns="0" rtlCol="0">
            <a:spAutoFit/>
          </a:bodyPr>
          <a:lstStyle/>
          <a:p>
            <a:pPr>
              <a:tabLst>
                <a:tab pos="1669415" algn="l"/>
              </a:tabLst>
            </a:pPr>
            <a:r>
              <a:rPr sz="1200" spc="5" dirty="0" err="1">
                <a:latin typeface="Times New Roman" panose="02020603050405020304" pitchFamily="18" charset="0"/>
                <a:ea typeface="楷体" panose="02010609060101010101" charset="-122"/>
                <a:cs typeface="Times New Roman" panose="02020603050405020304" pitchFamily="18" charset="0"/>
              </a:rPr>
              <a:t>申</a:t>
            </a:r>
            <a:r>
              <a:rPr sz="1200" spc="-5" dirty="0" err="1">
                <a:latin typeface="Times New Roman" panose="02020603050405020304" pitchFamily="18" charset="0"/>
                <a:ea typeface="楷体" panose="02010609060101010101" charset="-122"/>
                <a:cs typeface="Times New Roman" panose="02020603050405020304" pitchFamily="18" charset="0"/>
              </a:rPr>
              <a:t>请文</a:t>
            </a:r>
            <a:r>
              <a:rPr sz="1200" spc="5" dirty="0" err="1">
                <a:latin typeface="Times New Roman" panose="02020603050405020304" pitchFamily="18" charset="0"/>
                <a:ea typeface="楷体" panose="02010609060101010101" charset="-122"/>
                <a:cs typeface="Times New Roman" panose="02020603050405020304" pitchFamily="18" charset="0"/>
              </a:rPr>
              <a:t>件</a:t>
            </a:r>
            <a:r>
              <a:rPr sz="1200" spc="-5" dirty="0" err="1">
                <a:latin typeface="Times New Roman" panose="02020603050405020304" pitchFamily="18" charset="0"/>
                <a:ea typeface="楷体" panose="02010609060101010101" charset="-122"/>
                <a:cs typeface="Times New Roman" panose="02020603050405020304" pitchFamily="18" charset="0"/>
              </a:rPr>
              <a:t>申报</a:t>
            </a:r>
            <a:r>
              <a:rPr sz="1200" spc="5" dirty="0" err="1">
                <a:latin typeface="Times New Roman" panose="02020603050405020304" pitchFamily="18" charset="0"/>
                <a:ea typeface="楷体" panose="02010609060101010101" charset="-122"/>
                <a:cs typeface="Times New Roman" panose="02020603050405020304" pitchFamily="18" charset="0"/>
              </a:rPr>
              <a:t>和</a:t>
            </a:r>
            <a:r>
              <a:rPr sz="1200" spc="-5" dirty="0" err="1">
                <a:latin typeface="Times New Roman" panose="02020603050405020304" pitchFamily="18" charset="0"/>
                <a:ea typeface="楷体" panose="02010609060101010101" charset="-122"/>
                <a:cs typeface="Times New Roman" panose="02020603050405020304" pitchFamily="18" charset="0"/>
              </a:rPr>
              <a:t>受理</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9" name="object 21"/>
          <p:cNvSpPr/>
          <p:nvPr/>
        </p:nvSpPr>
        <p:spPr>
          <a:xfrm>
            <a:off x="8068078" y="2239710"/>
            <a:ext cx="83304" cy="118928"/>
          </a:xfrm>
          <a:custGeom>
            <a:avLst/>
            <a:gdLst/>
            <a:ahLst/>
            <a:cxnLst/>
            <a:rect l="l" t="t" r="r" b="b"/>
            <a:pathLst>
              <a:path w="76200" h="109855">
                <a:moveTo>
                  <a:pt x="38100" y="0"/>
                </a:moveTo>
                <a:lnTo>
                  <a:pt x="0" y="109727"/>
                </a:lnTo>
                <a:lnTo>
                  <a:pt x="76200" y="109727"/>
                </a:lnTo>
                <a:lnTo>
                  <a:pt x="38100" y="0"/>
                </a:lnTo>
                <a:close/>
              </a:path>
            </a:pathLst>
          </a:custGeom>
          <a:solidFill>
            <a:srgbClr val="14116E"/>
          </a:solidFill>
          <a:ln>
            <a:solidFill>
              <a:srgbClr val="14116E"/>
            </a:solidFill>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0" name="object 22"/>
          <p:cNvSpPr txBox="1"/>
          <p:nvPr/>
        </p:nvSpPr>
        <p:spPr>
          <a:xfrm>
            <a:off x="7687834" y="2358639"/>
            <a:ext cx="1184600" cy="196847"/>
          </a:xfrm>
          <a:prstGeom prst="rect">
            <a:avLst/>
          </a:prstGeom>
        </p:spPr>
        <p:txBody>
          <a:bodyPr vert="horz" wrap="square" lIns="0" tIns="12063" rIns="0" bIns="0" rtlCol="0">
            <a:spAutoFit/>
          </a:bodyPr>
          <a:lstStyle/>
          <a:p>
            <a:r>
              <a:rPr sz="1200" spc="5" dirty="0" err="1">
                <a:latin typeface="Times New Roman" panose="02020603050405020304" pitchFamily="18" charset="0"/>
                <a:ea typeface="楷体" panose="02010609060101010101" charset="-122"/>
                <a:cs typeface="Times New Roman" panose="02020603050405020304" pitchFamily="18" charset="0"/>
              </a:rPr>
              <a:t>通</a:t>
            </a:r>
            <a:r>
              <a:rPr sz="1200" spc="-5" dirty="0" err="1">
                <a:latin typeface="Times New Roman" panose="02020603050405020304" pitchFamily="18" charset="0"/>
                <a:ea typeface="楷体" panose="02010609060101010101" charset="-122"/>
                <a:cs typeface="Times New Roman" panose="02020603050405020304" pitchFamily="18" charset="0"/>
              </a:rPr>
              <a:t>过</a:t>
            </a:r>
            <a:r>
              <a:rPr lang="zh-CN" altLang="en-US" sz="1200" spc="-5" dirty="0">
                <a:latin typeface="Times New Roman" panose="02020603050405020304" pitchFamily="18" charset="0"/>
                <a:ea typeface="楷体" panose="02010609060101010101" charset="-122"/>
                <a:cs typeface="Times New Roman" panose="02020603050405020304" pitchFamily="18" charset="0"/>
              </a:rPr>
              <a:t>证监会审核</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31" name="object 23"/>
          <p:cNvSpPr/>
          <p:nvPr/>
        </p:nvSpPr>
        <p:spPr>
          <a:xfrm>
            <a:off x="10162285" y="2239710"/>
            <a:ext cx="83304" cy="118928"/>
          </a:xfrm>
          <a:custGeom>
            <a:avLst/>
            <a:gdLst/>
            <a:ahLst/>
            <a:cxnLst/>
            <a:rect l="l" t="t" r="r" b="b"/>
            <a:pathLst>
              <a:path w="76200" h="109855">
                <a:moveTo>
                  <a:pt x="38100" y="0"/>
                </a:moveTo>
                <a:lnTo>
                  <a:pt x="0" y="109727"/>
                </a:lnTo>
                <a:lnTo>
                  <a:pt x="76200" y="109727"/>
                </a:lnTo>
                <a:lnTo>
                  <a:pt x="38100" y="0"/>
                </a:lnTo>
                <a:close/>
              </a:path>
            </a:pathLst>
          </a:custGeom>
          <a:solidFill>
            <a:srgbClr val="14116E"/>
          </a:solidFill>
          <a:ln>
            <a:solidFill>
              <a:srgbClr val="14116E"/>
            </a:solidFill>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2" name="object 24"/>
          <p:cNvSpPr txBox="1"/>
          <p:nvPr/>
        </p:nvSpPr>
        <p:spPr>
          <a:xfrm>
            <a:off x="9694169" y="2396163"/>
            <a:ext cx="1019541" cy="196847"/>
          </a:xfrm>
          <a:prstGeom prst="rect">
            <a:avLst/>
          </a:prstGeom>
        </p:spPr>
        <p:txBody>
          <a:bodyPr vert="horz" wrap="square" lIns="0" tIns="12063" rIns="0" bIns="0" rtlCol="0">
            <a:spAutoFit/>
          </a:bodyPr>
          <a:lstStyle/>
          <a:p>
            <a:r>
              <a:rPr sz="1200" spc="5" dirty="0" err="1">
                <a:latin typeface="Times New Roman" panose="02020603050405020304" pitchFamily="18" charset="0"/>
                <a:ea typeface="楷体" panose="02010609060101010101" charset="-122"/>
                <a:cs typeface="Times New Roman" panose="02020603050405020304" pitchFamily="18" charset="0"/>
              </a:rPr>
              <a:t>取</a:t>
            </a:r>
            <a:r>
              <a:rPr sz="1200" spc="-5" dirty="0" err="1">
                <a:latin typeface="Times New Roman" panose="02020603050405020304" pitchFamily="18" charset="0"/>
                <a:ea typeface="楷体" panose="02010609060101010101" charset="-122"/>
                <a:cs typeface="Times New Roman" panose="02020603050405020304" pitchFamily="18" charset="0"/>
              </a:rPr>
              <a:t>得</a:t>
            </a:r>
            <a:r>
              <a:rPr lang="zh-CN" altLang="en-US" sz="1200" spc="-5" dirty="0">
                <a:latin typeface="Times New Roman" panose="02020603050405020304" pitchFamily="18" charset="0"/>
                <a:ea typeface="楷体" panose="02010609060101010101" charset="-122"/>
                <a:cs typeface="Times New Roman" panose="02020603050405020304" pitchFamily="18" charset="0"/>
              </a:rPr>
              <a:t>注册</a:t>
            </a:r>
            <a:r>
              <a:rPr sz="1200" spc="-5" dirty="0" err="1">
                <a:latin typeface="Times New Roman" panose="02020603050405020304" pitchFamily="18" charset="0"/>
                <a:ea typeface="楷体" panose="02010609060101010101" charset="-122"/>
                <a:cs typeface="Times New Roman" panose="02020603050405020304" pitchFamily="18" charset="0"/>
              </a:rPr>
              <a:t>批文</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33" name="object 28"/>
          <p:cNvSpPr/>
          <p:nvPr/>
        </p:nvSpPr>
        <p:spPr>
          <a:xfrm>
            <a:off x="2573988" y="2932900"/>
            <a:ext cx="1483930" cy="118793"/>
          </a:xfrm>
          <a:custGeom>
            <a:avLst/>
            <a:gdLst/>
            <a:ahLst/>
            <a:cxnLst/>
            <a:rect l="l" t="t" r="r" b="b"/>
            <a:pathLst>
              <a:path w="1442085" h="103505">
                <a:moveTo>
                  <a:pt x="88646" y="0"/>
                </a:moveTo>
                <a:lnTo>
                  <a:pt x="0" y="51688"/>
                </a:lnTo>
                <a:lnTo>
                  <a:pt x="88646" y="103377"/>
                </a:lnTo>
                <a:lnTo>
                  <a:pt x="92455" y="102362"/>
                </a:lnTo>
                <a:lnTo>
                  <a:pt x="96011" y="96266"/>
                </a:lnTo>
                <a:lnTo>
                  <a:pt x="94996" y="92456"/>
                </a:lnTo>
                <a:lnTo>
                  <a:pt x="35995" y="58038"/>
                </a:lnTo>
                <a:lnTo>
                  <a:pt x="12572" y="58038"/>
                </a:lnTo>
                <a:lnTo>
                  <a:pt x="12572" y="45338"/>
                </a:lnTo>
                <a:lnTo>
                  <a:pt x="35995" y="45338"/>
                </a:lnTo>
                <a:lnTo>
                  <a:pt x="94996" y="10922"/>
                </a:lnTo>
                <a:lnTo>
                  <a:pt x="96011" y="7112"/>
                </a:lnTo>
                <a:lnTo>
                  <a:pt x="92455" y="1016"/>
                </a:lnTo>
                <a:lnTo>
                  <a:pt x="88646" y="0"/>
                </a:lnTo>
                <a:close/>
              </a:path>
              <a:path w="1442085" h="103505">
                <a:moveTo>
                  <a:pt x="1416594" y="51688"/>
                </a:moveTo>
                <a:lnTo>
                  <a:pt x="1346708" y="92456"/>
                </a:lnTo>
                <a:lnTo>
                  <a:pt x="1345692" y="96266"/>
                </a:lnTo>
                <a:lnTo>
                  <a:pt x="1349248" y="102362"/>
                </a:lnTo>
                <a:lnTo>
                  <a:pt x="1353058" y="103377"/>
                </a:lnTo>
                <a:lnTo>
                  <a:pt x="1430813" y="58038"/>
                </a:lnTo>
                <a:lnTo>
                  <a:pt x="1429130" y="58038"/>
                </a:lnTo>
                <a:lnTo>
                  <a:pt x="1429130" y="57150"/>
                </a:lnTo>
                <a:lnTo>
                  <a:pt x="1425955" y="57150"/>
                </a:lnTo>
                <a:lnTo>
                  <a:pt x="1416594" y="51688"/>
                </a:lnTo>
                <a:close/>
              </a:path>
              <a:path w="1442085" h="103505">
                <a:moveTo>
                  <a:pt x="35995" y="45338"/>
                </a:moveTo>
                <a:lnTo>
                  <a:pt x="12572" y="45338"/>
                </a:lnTo>
                <a:lnTo>
                  <a:pt x="12572" y="58038"/>
                </a:lnTo>
                <a:lnTo>
                  <a:pt x="35995" y="58038"/>
                </a:lnTo>
                <a:lnTo>
                  <a:pt x="34471" y="57150"/>
                </a:lnTo>
                <a:lnTo>
                  <a:pt x="15747" y="57150"/>
                </a:lnTo>
                <a:lnTo>
                  <a:pt x="15747" y="46227"/>
                </a:lnTo>
                <a:lnTo>
                  <a:pt x="34471" y="46227"/>
                </a:lnTo>
                <a:lnTo>
                  <a:pt x="35995" y="45338"/>
                </a:lnTo>
                <a:close/>
              </a:path>
              <a:path w="1442085" h="103505">
                <a:moveTo>
                  <a:pt x="1405708" y="45338"/>
                </a:moveTo>
                <a:lnTo>
                  <a:pt x="35995" y="45338"/>
                </a:lnTo>
                <a:lnTo>
                  <a:pt x="25109" y="51688"/>
                </a:lnTo>
                <a:lnTo>
                  <a:pt x="35995" y="58038"/>
                </a:lnTo>
                <a:lnTo>
                  <a:pt x="1405708" y="58038"/>
                </a:lnTo>
                <a:lnTo>
                  <a:pt x="1416594" y="51688"/>
                </a:lnTo>
                <a:lnTo>
                  <a:pt x="1405708" y="45338"/>
                </a:lnTo>
                <a:close/>
              </a:path>
              <a:path w="1442085" h="103505">
                <a:moveTo>
                  <a:pt x="1430813" y="45338"/>
                </a:moveTo>
                <a:lnTo>
                  <a:pt x="1429130" y="45338"/>
                </a:lnTo>
                <a:lnTo>
                  <a:pt x="1429130" y="58038"/>
                </a:lnTo>
                <a:lnTo>
                  <a:pt x="1430813" y="58038"/>
                </a:lnTo>
                <a:lnTo>
                  <a:pt x="1441704" y="51688"/>
                </a:lnTo>
                <a:lnTo>
                  <a:pt x="1430813" y="45338"/>
                </a:lnTo>
                <a:close/>
              </a:path>
              <a:path w="1442085" h="103505">
                <a:moveTo>
                  <a:pt x="15747" y="46227"/>
                </a:moveTo>
                <a:lnTo>
                  <a:pt x="15747" y="57150"/>
                </a:lnTo>
                <a:lnTo>
                  <a:pt x="25109" y="51688"/>
                </a:lnTo>
                <a:lnTo>
                  <a:pt x="15747" y="46227"/>
                </a:lnTo>
                <a:close/>
              </a:path>
              <a:path w="1442085" h="103505">
                <a:moveTo>
                  <a:pt x="25109" y="51688"/>
                </a:moveTo>
                <a:lnTo>
                  <a:pt x="15747" y="57150"/>
                </a:lnTo>
                <a:lnTo>
                  <a:pt x="34471" y="57150"/>
                </a:lnTo>
                <a:lnTo>
                  <a:pt x="25109" y="51688"/>
                </a:lnTo>
                <a:close/>
              </a:path>
              <a:path w="1442085" h="103505">
                <a:moveTo>
                  <a:pt x="1425955" y="46227"/>
                </a:moveTo>
                <a:lnTo>
                  <a:pt x="1416594" y="51688"/>
                </a:lnTo>
                <a:lnTo>
                  <a:pt x="1425955" y="57150"/>
                </a:lnTo>
                <a:lnTo>
                  <a:pt x="1425955" y="46227"/>
                </a:lnTo>
                <a:close/>
              </a:path>
              <a:path w="1442085" h="103505">
                <a:moveTo>
                  <a:pt x="1429130" y="46227"/>
                </a:moveTo>
                <a:lnTo>
                  <a:pt x="1425955" y="46227"/>
                </a:lnTo>
                <a:lnTo>
                  <a:pt x="1425955" y="57150"/>
                </a:lnTo>
                <a:lnTo>
                  <a:pt x="1429130" y="57150"/>
                </a:lnTo>
                <a:lnTo>
                  <a:pt x="1429130" y="46227"/>
                </a:lnTo>
                <a:close/>
              </a:path>
              <a:path w="1442085" h="103505">
                <a:moveTo>
                  <a:pt x="34471" y="46227"/>
                </a:moveTo>
                <a:lnTo>
                  <a:pt x="15747" y="46227"/>
                </a:lnTo>
                <a:lnTo>
                  <a:pt x="25109" y="51688"/>
                </a:lnTo>
                <a:lnTo>
                  <a:pt x="34471" y="46227"/>
                </a:lnTo>
                <a:close/>
              </a:path>
              <a:path w="1442085" h="103505">
                <a:moveTo>
                  <a:pt x="1353058" y="0"/>
                </a:moveTo>
                <a:lnTo>
                  <a:pt x="1349248" y="1016"/>
                </a:lnTo>
                <a:lnTo>
                  <a:pt x="1345692" y="7112"/>
                </a:lnTo>
                <a:lnTo>
                  <a:pt x="1346708" y="10922"/>
                </a:lnTo>
                <a:lnTo>
                  <a:pt x="1416594" y="51688"/>
                </a:lnTo>
                <a:lnTo>
                  <a:pt x="1425955" y="46227"/>
                </a:lnTo>
                <a:lnTo>
                  <a:pt x="1429130" y="46227"/>
                </a:lnTo>
                <a:lnTo>
                  <a:pt x="1429130" y="45338"/>
                </a:lnTo>
                <a:lnTo>
                  <a:pt x="1430813" y="45338"/>
                </a:lnTo>
                <a:lnTo>
                  <a:pt x="1353058" y="0"/>
                </a:lnTo>
                <a:close/>
              </a:path>
            </a:pathLst>
          </a:custGeom>
          <a:solidFill>
            <a:srgbClr val="14116E"/>
          </a:solid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5" name="object 29"/>
          <p:cNvSpPr/>
          <p:nvPr/>
        </p:nvSpPr>
        <p:spPr>
          <a:xfrm>
            <a:off x="4067490" y="2937847"/>
            <a:ext cx="49982" cy="612350"/>
          </a:xfrm>
          <a:custGeom>
            <a:avLst/>
            <a:gdLst/>
            <a:ahLst/>
            <a:cxnLst/>
            <a:rect l="l" t="t" r="r" b="b"/>
            <a:pathLst>
              <a:path h="486410">
                <a:moveTo>
                  <a:pt x="0" y="0"/>
                </a:moveTo>
                <a:lnTo>
                  <a:pt x="0" y="486156"/>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6" name="object 30"/>
          <p:cNvSpPr/>
          <p:nvPr/>
        </p:nvSpPr>
        <p:spPr>
          <a:xfrm>
            <a:off x="4104155" y="2931655"/>
            <a:ext cx="3963924" cy="62298"/>
          </a:xfrm>
          <a:custGeom>
            <a:avLst/>
            <a:gdLst/>
            <a:ahLst/>
            <a:cxnLst/>
            <a:rect l="l" t="t" r="r" b="b"/>
            <a:pathLst>
              <a:path w="4022090" h="103505">
                <a:moveTo>
                  <a:pt x="88645" y="0"/>
                </a:moveTo>
                <a:lnTo>
                  <a:pt x="0" y="51688"/>
                </a:lnTo>
                <a:lnTo>
                  <a:pt x="88645" y="103377"/>
                </a:lnTo>
                <a:lnTo>
                  <a:pt x="92456" y="102362"/>
                </a:lnTo>
                <a:lnTo>
                  <a:pt x="96012" y="96266"/>
                </a:lnTo>
                <a:lnTo>
                  <a:pt x="94995" y="92456"/>
                </a:lnTo>
                <a:lnTo>
                  <a:pt x="35995" y="58038"/>
                </a:lnTo>
                <a:lnTo>
                  <a:pt x="12572" y="58038"/>
                </a:lnTo>
                <a:lnTo>
                  <a:pt x="12572" y="45338"/>
                </a:lnTo>
                <a:lnTo>
                  <a:pt x="35995" y="45338"/>
                </a:lnTo>
                <a:lnTo>
                  <a:pt x="94995" y="10922"/>
                </a:lnTo>
                <a:lnTo>
                  <a:pt x="96012" y="7112"/>
                </a:lnTo>
                <a:lnTo>
                  <a:pt x="92456" y="1016"/>
                </a:lnTo>
                <a:lnTo>
                  <a:pt x="88645" y="0"/>
                </a:lnTo>
                <a:close/>
              </a:path>
              <a:path w="4022090" h="103505">
                <a:moveTo>
                  <a:pt x="3996726" y="51688"/>
                </a:moveTo>
                <a:lnTo>
                  <a:pt x="3926840" y="92456"/>
                </a:lnTo>
                <a:lnTo>
                  <a:pt x="3925824" y="96266"/>
                </a:lnTo>
                <a:lnTo>
                  <a:pt x="3929379" y="102362"/>
                </a:lnTo>
                <a:lnTo>
                  <a:pt x="3933190" y="103377"/>
                </a:lnTo>
                <a:lnTo>
                  <a:pt x="4010945" y="58038"/>
                </a:lnTo>
                <a:lnTo>
                  <a:pt x="4009390" y="58038"/>
                </a:lnTo>
                <a:lnTo>
                  <a:pt x="4009390" y="57150"/>
                </a:lnTo>
                <a:lnTo>
                  <a:pt x="4006088" y="57150"/>
                </a:lnTo>
                <a:lnTo>
                  <a:pt x="3996726" y="51688"/>
                </a:lnTo>
                <a:close/>
              </a:path>
              <a:path w="4022090" h="103505">
                <a:moveTo>
                  <a:pt x="35995" y="45338"/>
                </a:moveTo>
                <a:lnTo>
                  <a:pt x="12572" y="45338"/>
                </a:lnTo>
                <a:lnTo>
                  <a:pt x="12572" y="58038"/>
                </a:lnTo>
                <a:lnTo>
                  <a:pt x="35995" y="58038"/>
                </a:lnTo>
                <a:lnTo>
                  <a:pt x="34471" y="57150"/>
                </a:lnTo>
                <a:lnTo>
                  <a:pt x="15747" y="57150"/>
                </a:lnTo>
                <a:lnTo>
                  <a:pt x="15747" y="46227"/>
                </a:lnTo>
                <a:lnTo>
                  <a:pt x="34471" y="46227"/>
                </a:lnTo>
                <a:lnTo>
                  <a:pt x="35995" y="45338"/>
                </a:lnTo>
                <a:close/>
              </a:path>
              <a:path w="4022090" h="103505">
                <a:moveTo>
                  <a:pt x="3985840" y="45338"/>
                </a:moveTo>
                <a:lnTo>
                  <a:pt x="35995" y="45338"/>
                </a:lnTo>
                <a:lnTo>
                  <a:pt x="25109" y="51688"/>
                </a:lnTo>
                <a:lnTo>
                  <a:pt x="35995" y="58038"/>
                </a:lnTo>
                <a:lnTo>
                  <a:pt x="3985840" y="58038"/>
                </a:lnTo>
                <a:lnTo>
                  <a:pt x="3996726" y="51688"/>
                </a:lnTo>
                <a:lnTo>
                  <a:pt x="3985840" y="45338"/>
                </a:lnTo>
                <a:close/>
              </a:path>
              <a:path w="4022090" h="103505">
                <a:moveTo>
                  <a:pt x="4010945" y="45338"/>
                </a:moveTo>
                <a:lnTo>
                  <a:pt x="4009390" y="45338"/>
                </a:lnTo>
                <a:lnTo>
                  <a:pt x="4009390" y="58038"/>
                </a:lnTo>
                <a:lnTo>
                  <a:pt x="4010945" y="58038"/>
                </a:lnTo>
                <a:lnTo>
                  <a:pt x="4021836" y="51688"/>
                </a:lnTo>
                <a:lnTo>
                  <a:pt x="4010945" y="45338"/>
                </a:lnTo>
                <a:close/>
              </a:path>
              <a:path w="4022090" h="103505">
                <a:moveTo>
                  <a:pt x="15747" y="46227"/>
                </a:moveTo>
                <a:lnTo>
                  <a:pt x="15747" y="57150"/>
                </a:lnTo>
                <a:lnTo>
                  <a:pt x="25109" y="51688"/>
                </a:lnTo>
                <a:lnTo>
                  <a:pt x="15747" y="46227"/>
                </a:lnTo>
                <a:close/>
              </a:path>
              <a:path w="4022090" h="103505">
                <a:moveTo>
                  <a:pt x="25109" y="51688"/>
                </a:moveTo>
                <a:lnTo>
                  <a:pt x="15747" y="57150"/>
                </a:lnTo>
                <a:lnTo>
                  <a:pt x="34471" y="57150"/>
                </a:lnTo>
                <a:lnTo>
                  <a:pt x="25109" y="51688"/>
                </a:lnTo>
                <a:close/>
              </a:path>
              <a:path w="4022090" h="103505">
                <a:moveTo>
                  <a:pt x="4006088" y="46227"/>
                </a:moveTo>
                <a:lnTo>
                  <a:pt x="3996726" y="51688"/>
                </a:lnTo>
                <a:lnTo>
                  <a:pt x="4006088" y="57150"/>
                </a:lnTo>
                <a:lnTo>
                  <a:pt x="4006088" y="46227"/>
                </a:lnTo>
                <a:close/>
              </a:path>
              <a:path w="4022090" h="103505">
                <a:moveTo>
                  <a:pt x="4009390" y="46227"/>
                </a:moveTo>
                <a:lnTo>
                  <a:pt x="4006088" y="46227"/>
                </a:lnTo>
                <a:lnTo>
                  <a:pt x="4006088" y="57150"/>
                </a:lnTo>
                <a:lnTo>
                  <a:pt x="4009390" y="57150"/>
                </a:lnTo>
                <a:lnTo>
                  <a:pt x="4009390" y="46227"/>
                </a:lnTo>
                <a:close/>
              </a:path>
              <a:path w="4022090" h="103505">
                <a:moveTo>
                  <a:pt x="34471" y="46227"/>
                </a:moveTo>
                <a:lnTo>
                  <a:pt x="15747" y="46227"/>
                </a:lnTo>
                <a:lnTo>
                  <a:pt x="25109" y="51688"/>
                </a:lnTo>
                <a:lnTo>
                  <a:pt x="34471" y="46227"/>
                </a:lnTo>
                <a:close/>
              </a:path>
              <a:path w="4022090" h="103505">
                <a:moveTo>
                  <a:pt x="3933190" y="0"/>
                </a:moveTo>
                <a:lnTo>
                  <a:pt x="3929379" y="1016"/>
                </a:lnTo>
                <a:lnTo>
                  <a:pt x="3925824" y="7112"/>
                </a:lnTo>
                <a:lnTo>
                  <a:pt x="3926840" y="10922"/>
                </a:lnTo>
                <a:lnTo>
                  <a:pt x="3996726" y="51688"/>
                </a:lnTo>
                <a:lnTo>
                  <a:pt x="4006088" y="46227"/>
                </a:lnTo>
                <a:lnTo>
                  <a:pt x="4009390" y="46227"/>
                </a:lnTo>
                <a:lnTo>
                  <a:pt x="4009390" y="45338"/>
                </a:lnTo>
                <a:lnTo>
                  <a:pt x="4010945" y="45338"/>
                </a:lnTo>
                <a:lnTo>
                  <a:pt x="3933190" y="0"/>
                </a:lnTo>
                <a:close/>
              </a:path>
            </a:pathLst>
          </a:custGeom>
          <a:solidFill>
            <a:srgbClr val="A6A6A6"/>
          </a:solid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7" name="object 31"/>
          <p:cNvSpPr/>
          <p:nvPr/>
        </p:nvSpPr>
        <p:spPr>
          <a:xfrm>
            <a:off x="8114728" y="2937851"/>
            <a:ext cx="2098715" cy="526584"/>
          </a:xfrm>
          <a:custGeom>
            <a:avLst/>
            <a:gdLst/>
            <a:ahLst/>
            <a:cxnLst/>
            <a:rect l="l" t="t" r="r" b="b"/>
            <a:pathLst>
              <a:path h="486410">
                <a:moveTo>
                  <a:pt x="0" y="0"/>
                </a:moveTo>
                <a:lnTo>
                  <a:pt x="0" y="486156"/>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38" name="object 32"/>
          <p:cNvSpPr txBox="1"/>
          <p:nvPr/>
        </p:nvSpPr>
        <p:spPr>
          <a:xfrm>
            <a:off x="2718652" y="3084137"/>
            <a:ext cx="1302196" cy="381513"/>
          </a:xfrm>
          <a:prstGeom prst="rect">
            <a:avLst/>
          </a:prstGeom>
        </p:spPr>
        <p:txBody>
          <a:bodyPr vert="horz" wrap="square" lIns="0" tIns="12063" rIns="0" bIns="0" rtlCol="0">
            <a:spAutoFit/>
          </a:bodyPr>
          <a:lstStyle/>
          <a:p>
            <a:pPr marR="5080"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辅导工作从严要求，底稿核查要做到位</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39" name="object 33"/>
          <p:cNvSpPr txBox="1"/>
          <p:nvPr/>
        </p:nvSpPr>
        <p:spPr>
          <a:xfrm>
            <a:off x="4391674" y="4469046"/>
            <a:ext cx="3130200" cy="381513"/>
          </a:xfrm>
          <a:prstGeom prst="rect">
            <a:avLst/>
          </a:prstGeom>
        </p:spPr>
        <p:txBody>
          <a:bodyPr vert="horz" wrap="square" lIns="0" tIns="12063" rIns="0" bIns="0" rtlCol="0">
            <a:spAutoFit/>
          </a:bodyPr>
          <a:lstStyle/>
          <a:p>
            <a:pPr marR="5080" algn="ctr"/>
            <a:r>
              <a:rPr lang="zh-CN" altLang="en-US" sz="1200" spc="5" dirty="0">
                <a:latin typeface="Times New Roman" panose="02020603050405020304" pitchFamily="18" charset="0"/>
                <a:ea typeface="楷体" panose="02010609060101010101" charset="-122"/>
                <a:cs typeface="Times New Roman" panose="02020603050405020304" pitchFamily="18" charset="0"/>
              </a:rPr>
              <a:t>发行人及其保荐人、证券服务机构回复本所审核问询的时间总计不超过三个月</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40" name="object 37"/>
          <p:cNvSpPr/>
          <p:nvPr/>
        </p:nvSpPr>
        <p:spPr>
          <a:xfrm>
            <a:off x="4020848" y="3640696"/>
            <a:ext cx="83304" cy="117553"/>
          </a:xfrm>
          <a:custGeom>
            <a:avLst/>
            <a:gdLst/>
            <a:ahLst/>
            <a:cxnLst/>
            <a:rect l="l" t="t" r="r" b="b"/>
            <a:pathLst>
              <a:path w="76200" h="108585">
                <a:moveTo>
                  <a:pt x="38100" y="0"/>
                </a:moveTo>
                <a:lnTo>
                  <a:pt x="0" y="108203"/>
                </a:lnTo>
                <a:lnTo>
                  <a:pt x="76200" y="108203"/>
                </a:lnTo>
                <a:lnTo>
                  <a:pt x="38100" y="0"/>
                </a:lnTo>
                <a:close/>
              </a:path>
            </a:pathLst>
          </a:custGeom>
          <a:solidFill>
            <a:srgbClr val="14116E"/>
          </a:solid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41" name="object 38"/>
          <p:cNvSpPr/>
          <p:nvPr/>
        </p:nvSpPr>
        <p:spPr>
          <a:xfrm>
            <a:off x="4126870" y="3581296"/>
            <a:ext cx="5829787" cy="463357"/>
          </a:xfrm>
          <a:custGeom>
            <a:avLst/>
            <a:gdLst/>
            <a:ahLst/>
            <a:cxnLst/>
            <a:rect l="l" t="t" r="r" b="b"/>
            <a:pathLst>
              <a:path w="5462905" h="375285">
                <a:moveTo>
                  <a:pt x="214249" y="0"/>
                </a:moveTo>
                <a:lnTo>
                  <a:pt x="1089025" y="0"/>
                </a:lnTo>
                <a:lnTo>
                  <a:pt x="2401189" y="0"/>
                </a:lnTo>
                <a:lnTo>
                  <a:pt x="5462905" y="0"/>
                </a:lnTo>
                <a:lnTo>
                  <a:pt x="5462905" y="62484"/>
                </a:lnTo>
                <a:lnTo>
                  <a:pt x="5462905" y="156210"/>
                </a:lnTo>
                <a:lnTo>
                  <a:pt x="5462905" y="374904"/>
                </a:lnTo>
                <a:lnTo>
                  <a:pt x="2401189" y="374904"/>
                </a:lnTo>
                <a:lnTo>
                  <a:pt x="1089025" y="374904"/>
                </a:lnTo>
                <a:lnTo>
                  <a:pt x="214249" y="374904"/>
                </a:lnTo>
                <a:lnTo>
                  <a:pt x="214249" y="156210"/>
                </a:lnTo>
                <a:lnTo>
                  <a:pt x="0" y="83439"/>
                </a:lnTo>
                <a:lnTo>
                  <a:pt x="214249" y="62484"/>
                </a:lnTo>
                <a:lnTo>
                  <a:pt x="214249" y="0"/>
                </a:lnTo>
                <a:close/>
              </a:path>
            </a:pathLst>
          </a:custGeom>
          <a:ln w="9144">
            <a:solidFill>
              <a:srgbClr val="7E7E7E"/>
            </a:solidFill>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43" name="object 39"/>
          <p:cNvSpPr txBox="1"/>
          <p:nvPr/>
        </p:nvSpPr>
        <p:spPr>
          <a:xfrm>
            <a:off x="4432559" y="3610172"/>
            <a:ext cx="5475010" cy="381513"/>
          </a:xfrm>
          <a:prstGeom prst="rect">
            <a:avLst/>
          </a:prstGeom>
        </p:spPr>
        <p:txBody>
          <a:bodyPr vert="horz" wrap="square" lIns="0" tIns="12063" rIns="0" bIns="0" rtlCol="0">
            <a:spAutoFit/>
          </a:bodyPr>
          <a:lstStyle/>
          <a:p>
            <a:pPr marR="5080"/>
            <a:r>
              <a:rPr lang="zh-CN" altLang="en-US" sz="1200" spc="-5" dirty="0">
                <a:latin typeface="Times New Roman" panose="02020603050405020304" pitchFamily="18" charset="0"/>
                <a:ea typeface="楷体" panose="02010609060101010101" charset="-122"/>
                <a:cs typeface="Times New Roman" panose="02020603050405020304" pitchFamily="18" charset="0"/>
              </a:rPr>
              <a:t>目前</a:t>
            </a:r>
            <a:r>
              <a:rPr lang="en-US" altLang="zh-CN" sz="1200" spc="-5" dirty="0">
                <a:latin typeface="Times New Roman" panose="02020603050405020304" pitchFamily="18" charset="0"/>
                <a:ea typeface="楷体" panose="02010609060101010101" charset="-122"/>
                <a:cs typeface="Times New Roman" panose="02020603050405020304" pitchFamily="18" charset="0"/>
              </a:rPr>
              <a:t>IPO</a:t>
            </a:r>
            <a:r>
              <a:rPr lang="zh-CN" altLang="en-US" sz="1200" spc="-5" dirty="0">
                <a:latin typeface="Times New Roman" panose="02020603050405020304" pitchFamily="18" charset="0"/>
                <a:ea typeface="楷体" panose="02010609060101010101" charset="-122"/>
                <a:cs typeface="Times New Roman" panose="02020603050405020304" pitchFamily="18" charset="0"/>
              </a:rPr>
              <a:t>辅导验收工作量较大时间较长，底稿核查要求高，一定程度上将会延迟</a:t>
            </a:r>
            <a:r>
              <a:rPr lang="en-US" altLang="zh-CN" sz="1200" spc="-5" dirty="0">
                <a:latin typeface="Times New Roman" panose="02020603050405020304" pitchFamily="18" charset="0"/>
                <a:ea typeface="楷体" panose="02010609060101010101" charset="-122"/>
                <a:cs typeface="Times New Roman" panose="02020603050405020304" pitchFamily="18" charset="0"/>
              </a:rPr>
              <a:t>IPO</a:t>
            </a:r>
            <a:r>
              <a:rPr lang="zh-CN" altLang="en-US" sz="1200" spc="-5" dirty="0">
                <a:latin typeface="Times New Roman" panose="02020603050405020304" pitchFamily="18" charset="0"/>
                <a:ea typeface="楷体" panose="02010609060101010101" charset="-122"/>
                <a:cs typeface="Times New Roman" panose="02020603050405020304" pitchFamily="18" charset="0"/>
              </a:rPr>
              <a:t>申报的进度。如：重点关注发行人和关联方、董监高的银行流水等。</a:t>
            </a:r>
            <a:endParaRPr sz="1200" spc="-5" dirty="0">
              <a:latin typeface="Times New Roman" panose="02020603050405020304" pitchFamily="18" charset="0"/>
              <a:ea typeface="楷体" panose="02010609060101010101" charset="-122"/>
              <a:cs typeface="Times New Roman" panose="02020603050405020304" pitchFamily="18" charset="0"/>
            </a:endParaRPr>
          </a:p>
        </p:txBody>
      </p:sp>
      <p:sp>
        <p:nvSpPr>
          <p:cNvPr id="444" name="矩形 443"/>
          <p:cNvSpPr/>
          <p:nvPr/>
        </p:nvSpPr>
        <p:spPr>
          <a:xfrm>
            <a:off x="1442035" y="1535124"/>
            <a:ext cx="828186" cy="123836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42570" algn="r"/>
            <a:endParaRPr lang="zh-CN" altLang="en-US" sz="1400" b="1" dirty="0">
              <a:solidFill>
                <a:schemeClr val="tx1"/>
              </a:solidFill>
              <a:latin typeface="楷体" panose="02010609060101010101" charset="-122"/>
              <a:ea typeface="楷体" panose="02010609060101010101" charset="-122"/>
              <a:cs typeface="Times New Roman" panose="02020603050405020304" pitchFamily="18" charset="0"/>
            </a:endParaRPr>
          </a:p>
        </p:txBody>
      </p:sp>
      <p:sp>
        <p:nvSpPr>
          <p:cNvPr id="445" name="object 52"/>
          <p:cNvSpPr/>
          <p:nvPr/>
        </p:nvSpPr>
        <p:spPr>
          <a:xfrm>
            <a:off x="4057918" y="4280169"/>
            <a:ext cx="0" cy="527960"/>
          </a:xfrm>
          <a:custGeom>
            <a:avLst/>
            <a:gdLst/>
            <a:ahLst/>
            <a:cxnLst/>
            <a:rect l="l" t="t" r="r" b="b"/>
            <a:pathLst>
              <a:path h="487679">
                <a:moveTo>
                  <a:pt x="0" y="0"/>
                </a:moveTo>
                <a:lnTo>
                  <a:pt x="0" y="487679"/>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46" name="object 55"/>
          <p:cNvSpPr/>
          <p:nvPr/>
        </p:nvSpPr>
        <p:spPr>
          <a:xfrm>
            <a:off x="8114728" y="4280169"/>
            <a:ext cx="2098715" cy="527960"/>
          </a:xfrm>
          <a:custGeom>
            <a:avLst/>
            <a:gdLst/>
            <a:ahLst/>
            <a:cxnLst/>
            <a:rect l="l" t="t" r="r" b="b"/>
            <a:pathLst>
              <a:path h="487679">
                <a:moveTo>
                  <a:pt x="0" y="0"/>
                </a:moveTo>
                <a:lnTo>
                  <a:pt x="0" y="487679"/>
                </a:lnTo>
              </a:path>
            </a:pathLst>
          </a:custGeom>
          <a:ln w="9144">
            <a:solidFill>
              <a:srgbClr val="14116E"/>
            </a:solidFill>
            <a:prstDash val="sysDash"/>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47" name="object 57"/>
          <p:cNvSpPr/>
          <p:nvPr/>
        </p:nvSpPr>
        <p:spPr>
          <a:xfrm>
            <a:off x="4126870" y="4312201"/>
            <a:ext cx="3941207" cy="83468"/>
          </a:xfrm>
          <a:custGeom>
            <a:avLst/>
            <a:gdLst/>
            <a:ahLst/>
            <a:cxnLst/>
            <a:rect l="l" t="t" r="r" b="b"/>
            <a:pathLst>
              <a:path w="2581909" h="103504">
                <a:moveTo>
                  <a:pt x="88645" y="0"/>
                </a:moveTo>
                <a:lnTo>
                  <a:pt x="0" y="51688"/>
                </a:lnTo>
                <a:lnTo>
                  <a:pt x="88645" y="103377"/>
                </a:lnTo>
                <a:lnTo>
                  <a:pt x="92455" y="102361"/>
                </a:lnTo>
                <a:lnTo>
                  <a:pt x="96011" y="96265"/>
                </a:lnTo>
                <a:lnTo>
                  <a:pt x="94995" y="92455"/>
                </a:lnTo>
                <a:lnTo>
                  <a:pt x="35995" y="58038"/>
                </a:lnTo>
                <a:lnTo>
                  <a:pt x="12572" y="58038"/>
                </a:lnTo>
                <a:lnTo>
                  <a:pt x="12572" y="45338"/>
                </a:lnTo>
                <a:lnTo>
                  <a:pt x="35995" y="45338"/>
                </a:lnTo>
                <a:lnTo>
                  <a:pt x="94995" y="10921"/>
                </a:lnTo>
                <a:lnTo>
                  <a:pt x="96011" y="7111"/>
                </a:lnTo>
                <a:lnTo>
                  <a:pt x="92455" y="1015"/>
                </a:lnTo>
                <a:lnTo>
                  <a:pt x="88645" y="0"/>
                </a:lnTo>
                <a:close/>
              </a:path>
              <a:path w="2581909" h="103504">
                <a:moveTo>
                  <a:pt x="2556546" y="51688"/>
                </a:moveTo>
                <a:lnTo>
                  <a:pt x="2486659" y="92455"/>
                </a:lnTo>
                <a:lnTo>
                  <a:pt x="2485643" y="96265"/>
                </a:lnTo>
                <a:lnTo>
                  <a:pt x="2489199" y="102361"/>
                </a:lnTo>
                <a:lnTo>
                  <a:pt x="2493009" y="103377"/>
                </a:lnTo>
                <a:lnTo>
                  <a:pt x="2570765" y="58038"/>
                </a:lnTo>
                <a:lnTo>
                  <a:pt x="2569082" y="58038"/>
                </a:lnTo>
                <a:lnTo>
                  <a:pt x="2569082" y="57149"/>
                </a:lnTo>
                <a:lnTo>
                  <a:pt x="2565907" y="57149"/>
                </a:lnTo>
                <a:lnTo>
                  <a:pt x="2556546" y="51688"/>
                </a:lnTo>
                <a:close/>
              </a:path>
              <a:path w="2581909" h="103504">
                <a:moveTo>
                  <a:pt x="35995" y="45338"/>
                </a:moveTo>
                <a:lnTo>
                  <a:pt x="12572" y="45338"/>
                </a:lnTo>
                <a:lnTo>
                  <a:pt x="12572" y="58038"/>
                </a:lnTo>
                <a:lnTo>
                  <a:pt x="35995" y="58038"/>
                </a:lnTo>
                <a:lnTo>
                  <a:pt x="34471" y="57149"/>
                </a:lnTo>
                <a:lnTo>
                  <a:pt x="15747" y="57149"/>
                </a:lnTo>
                <a:lnTo>
                  <a:pt x="15747" y="46227"/>
                </a:lnTo>
                <a:lnTo>
                  <a:pt x="34471" y="46227"/>
                </a:lnTo>
                <a:lnTo>
                  <a:pt x="35995" y="45338"/>
                </a:lnTo>
                <a:close/>
              </a:path>
              <a:path w="2581909" h="103504">
                <a:moveTo>
                  <a:pt x="2545660" y="45338"/>
                </a:moveTo>
                <a:lnTo>
                  <a:pt x="35995" y="45338"/>
                </a:lnTo>
                <a:lnTo>
                  <a:pt x="25109" y="51688"/>
                </a:lnTo>
                <a:lnTo>
                  <a:pt x="35995" y="58038"/>
                </a:lnTo>
                <a:lnTo>
                  <a:pt x="2545660" y="58038"/>
                </a:lnTo>
                <a:lnTo>
                  <a:pt x="2556546" y="51688"/>
                </a:lnTo>
                <a:lnTo>
                  <a:pt x="2545660" y="45338"/>
                </a:lnTo>
                <a:close/>
              </a:path>
              <a:path w="2581909" h="103504">
                <a:moveTo>
                  <a:pt x="2570765" y="45338"/>
                </a:moveTo>
                <a:lnTo>
                  <a:pt x="2569082" y="45338"/>
                </a:lnTo>
                <a:lnTo>
                  <a:pt x="2569082" y="58038"/>
                </a:lnTo>
                <a:lnTo>
                  <a:pt x="2570765" y="58038"/>
                </a:lnTo>
                <a:lnTo>
                  <a:pt x="2581655" y="51688"/>
                </a:lnTo>
                <a:lnTo>
                  <a:pt x="2570765" y="45338"/>
                </a:lnTo>
                <a:close/>
              </a:path>
              <a:path w="2581909" h="103504">
                <a:moveTo>
                  <a:pt x="15747" y="46227"/>
                </a:moveTo>
                <a:lnTo>
                  <a:pt x="15747" y="57149"/>
                </a:lnTo>
                <a:lnTo>
                  <a:pt x="25109" y="51688"/>
                </a:lnTo>
                <a:lnTo>
                  <a:pt x="15747" y="46227"/>
                </a:lnTo>
                <a:close/>
              </a:path>
              <a:path w="2581909" h="103504">
                <a:moveTo>
                  <a:pt x="25109" y="51688"/>
                </a:moveTo>
                <a:lnTo>
                  <a:pt x="15747" y="57149"/>
                </a:lnTo>
                <a:lnTo>
                  <a:pt x="34471" y="57149"/>
                </a:lnTo>
                <a:lnTo>
                  <a:pt x="25109" y="51688"/>
                </a:lnTo>
                <a:close/>
              </a:path>
              <a:path w="2581909" h="103504">
                <a:moveTo>
                  <a:pt x="2565907" y="46227"/>
                </a:moveTo>
                <a:lnTo>
                  <a:pt x="2556546" y="51688"/>
                </a:lnTo>
                <a:lnTo>
                  <a:pt x="2565907" y="57149"/>
                </a:lnTo>
                <a:lnTo>
                  <a:pt x="2565907" y="46227"/>
                </a:lnTo>
                <a:close/>
              </a:path>
              <a:path w="2581909" h="103504">
                <a:moveTo>
                  <a:pt x="2569082" y="46227"/>
                </a:moveTo>
                <a:lnTo>
                  <a:pt x="2565907" y="46227"/>
                </a:lnTo>
                <a:lnTo>
                  <a:pt x="2565907" y="57149"/>
                </a:lnTo>
                <a:lnTo>
                  <a:pt x="2569082" y="57149"/>
                </a:lnTo>
                <a:lnTo>
                  <a:pt x="2569082" y="46227"/>
                </a:lnTo>
                <a:close/>
              </a:path>
              <a:path w="2581909" h="103504">
                <a:moveTo>
                  <a:pt x="34471" y="46227"/>
                </a:moveTo>
                <a:lnTo>
                  <a:pt x="15747" y="46227"/>
                </a:lnTo>
                <a:lnTo>
                  <a:pt x="25109" y="51688"/>
                </a:lnTo>
                <a:lnTo>
                  <a:pt x="34471" y="46227"/>
                </a:lnTo>
                <a:close/>
              </a:path>
              <a:path w="2581909" h="103504">
                <a:moveTo>
                  <a:pt x="2493009" y="0"/>
                </a:moveTo>
                <a:lnTo>
                  <a:pt x="2489199" y="1015"/>
                </a:lnTo>
                <a:lnTo>
                  <a:pt x="2485643" y="7111"/>
                </a:lnTo>
                <a:lnTo>
                  <a:pt x="2486659" y="10921"/>
                </a:lnTo>
                <a:lnTo>
                  <a:pt x="2556546" y="51688"/>
                </a:lnTo>
                <a:lnTo>
                  <a:pt x="2565907" y="46227"/>
                </a:lnTo>
                <a:lnTo>
                  <a:pt x="2569082" y="46227"/>
                </a:lnTo>
                <a:lnTo>
                  <a:pt x="2569082" y="45338"/>
                </a:lnTo>
                <a:lnTo>
                  <a:pt x="2570765" y="45338"/>
                </a:lnTo>
                <a:lnTo>
                  <a:pt x="2493009" y="0"/>
                </a:lnTo>
                <a:close/>
              </a:path>
            </a:pathLst>
          </a:custGeom>
          <a:solidFill>
            <a:srgbClr val="A6A6A6"/>
          </a:solid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48" name="object 58"/>
          <p:cNvSpPr txBox="1"/>
          <p:nvPr/>
        </p:nvSpPr>
        <p:spPr>
          <a:xfrm>
            <a:off x="4311527" y="3074888"/>
            <a:ext cx="3597059" cy="381513"/>
          </a:xfrm>
          <a:prstGeom prst="rect">
            <a:avLst/>
          </a:prstGeom>
        </p:spPr>
        <p:txBody>
          <a:bodyPr vert="horz" wrap="square" lIns="0" tIns="12063" rIns="0" bIns="0" rtlCol="0">
            <a:spAutoFit/>
          </a:bodyPr>
          <a:lstStyle/>
          <a:p>
            <a:pPr marR="5080" algn="just"/>
            <a:r>
              <a:rPr lang="zh-CN" altLang="en-US" sz="1200" spc="5" dirty="0">
                <a:latin typeface="Times New Roman" panose="02020603050405020304" pitchFamily="18" charset="0"/>
                <a:ea typeface="楷体" panose="02010609060101010101" charset="-122"/>
                <a:cs typeface="Times New Roman" panose="02020603050405020304" pitchFamily="18" charset="0"/>
              </a:rPr>
              <a:t>自受理发行上市申请文件之日起，交易所审核和证监会注册的时间总计不超过三个月</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49" name="object 60"/>
          <p:cNvSpPr txBox="1"/>
          <p:nvPr/>
        </p:nvSpPr>
        <p:spPr>
          <a:xfrm>
            <a:off x="4334275" y="5038293"/>
            <a:ext cx="5622381" cy="381513"/>
          </a:xfrm>
          <a:prstGeom prst="rect">
            <a:avLst/>
          </a:prstGeom>
          <a:ln>
            <a:solidFill>
              <a:schemeClr val="tx1"/>
            </a:solidFill>
          </a:ln>
        </p:spPr>
        <p:txBody>
          <a:bodyPr vert="horz" wrap="square" lIns="0" tIns="12063" rIns="0" bIns="0" rtlCol="0">
            <a:spAutoFit/>
          </a:bodyPr>
          <a:lstStyle/>
          <a:p>
            <a:pPr marR="5080"/>
            <a:r>
              <a:rPr lang="zh-CN" altLang="en-US" sz="1200" spc="5" dirty="0">
                <a:latin typeface="Times New Roman" panose="02020603050405020304" pitchFamily="18" charset="0"/>
                <a:ea typeface="楷体" panose="02010609060101010101" charset="-122"/>
                <a:cs typeface="Times New Roman" panose="02020603050405020304" pitchFamily="18" charset="0"/>
              </a:rPr>
              <a:t>与发审委投票决议不同，上市委采用合议制。集体决策一定程度上降低了委员责任，提高了交易所地位，应安排专职人员负责与交易所沟通对接。</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50" name="object 61"/>
          <p:cNvSpPr txBox="1"/>
          <p:nvPr/>
        </p:nvSpPr>
        <p:spPr>
          <a:xfrm>
            <a:off x="2567690" y="5585039"/>
            <a:ext cx="7677891" cy="408441"/>
          </a:xfrm>
          <a:prstGeom prst="rect">
            <a:avLst/>
          </a:prstGeom>
          <a:ln w="9144">
            <a:solidFill>
              <a:srgbClr val="CC0000"/>
            </a:solidFill>
          </a:ln>
        </p:spPr>
        <p:txBody>
          <a:bodyPr vert="horz" wrap="square" lIns="0" tIns="38731" rIns="0" bIns="0" rtlCol="0">
            <a:spAutoFit/>
          </a:bodyPr>
          <a:lstStyle/>
          <a:p>
            <a:pPr marR="113665"/>
            <a:r>
              <a:rPr sz="1200" spc="5" dirty="0" err="1">
                <a:latin typeface="Times New Roman" panose="02020603050405020304" pitchFamily="18" charset="0"/>
                <a:ea typeface="楷体" panose="02010609060101010101" charset="-122"/>
                <a:cs typeface="Times New Roman" panose="02020603050405020304" pitchFamily="18" charset="0"/>
              </a:rPr>
              <a:t>按</a:t>
            </a:r>
            <a:r>
              <a:rPr sz="1200" spc="-5" dirty="0" err="1">
                <a:latin typeface="Times New Roman" panose="02020603050405020304" pitchFamily="18" charset="0"/>
                <a:ea typeface="楷体" panose="02010609060101010101" charset="-122"/>
                <a:cs typeface="Times New Roman" panose="02020603050405020304" pitchFamily="18" charset="0"/>
              </a:rPr>
              <a:t>计划</a:t>
            </a:r>
            <a:r>
              <a:rPr sz="1200" spc="5" dirty="0" err="1">
                <a:latin typeface="Times New Roman" panose="02020603050405020304" pitchFamily="18" charset="0"/>
                <a:ea typeface="楷体" panose="02010609060101010101" charset="-122"/>
                <a:cs typeface="Times New Roman" panose="02020603050405020304" pitchFamily="18" charset="0"/>
              </a:rPr>
              <a:t>、</a:t>
            </a:r>
            <a:r>
              <a:rPr sz="1200" spc="-5" dirty="0" err="1">
                <a:latin typeface="Times New Roman" panose="02020603050405020304" pitchFamily="18" charset="0"/>
                <a:ea typeface="楷体" panose="02010609060101010101" charset="-122"/>
                <a:cs typeface="Times New Roman" panose="02020603050405020304" pitchFamily="18" charset="0"/>
              </a:rPr>
              <a:t>高质</a:t>
            </a:r>
            <a:r>
              <a:rPr sz="1200" spc="5" dirty="0" err="1">
                <a:latin typeface="Times New Roman" panose="02020603050405020304" pitchFamily="18" charset="0"/>
                <a:ea typeface="楷体" panose="02010609060101010101" charset="-122"/>
                <a:cs typeface="Times New Roman" panose="02020603050405020304" pitchFamily="18" charset="0"/>
              </a:rPr>
              <a:t>量</a:t>
            </a:r>
            <a:r>
              <a:rPr sz="1200" spc="-5" dirty="0" err="1">
                <a:latin typeface="Times New Roman" panose="02020603050405020304" pitchFamily="18" charset="0"/>
                <a:ea typeface="楷体" panose="02010609060101010101" charset="-122"/>
                <a:cs typeface="Times New Roman" panose="02020603050405020304" pitchFamily="18" charset="0"/>
              </a:rPr>
              <a:t>完成</a:t>
            </a:r>
            <a:r>
              <a:rPr sz="1200" spc="5" dirty="0" err="1">
                <a:latin typeface="Times New Roman" panose="02020603050405020304" pitchFamily="18" charset="0"/>
                <a:ea typeface="楷体" panose="02010609060101010101" charset="-122"/>
                <a:cs typeface="Times New Roman" panose="02020603050405020304" pitchFamily="18" charset="0"/>
              </a:rPr>
              <a:t>申</a:t>
            </a:r>
            <a:r>
              <a:rPr sz="1200" spc="-5" dirty="0" err="1">
                <a:latin typeface="Times New Roman" panose="02020603050405020304" pitchFamily="18" charset="0"/>
                <a:ea typeface="楷体" panose="02010609060101010101" charset="-122"/>
                <a:cs typeface="Times New Roman" panose="02020603050405020304" pitchFamily="18" charset="0"/>
              </a:rPr>
              <a:t>请文</a:t>
            </a:r>
            <a:r>
              <a:rPr sz="1200" spc="5" dirty="0" err="1">
                <a:latin typeface="Times New Roman" panose="02020603050405020304" pitchFamily="18" charset="0"/>
                <a:ea typeface="楷体" panose="02010609060101010101" charset="-122"/>
                <a:cs typeface="Times New Roman" panose="02020603050405020304" pitchFamily="18" charset="0"/>
              </a:rPr>
              <a:t>件</a:t>
            </a:r>
            <a:r>
              <a:rPr sz="1200" spc="-5" dirty="0" err="1">
                <a:latin typeface="Times New Roman" panose="02020603050405020304" pitchFamily="18" charset="0"/>
                <a:ea typeface="楷体" panose="02010609060101010101" charset="-122"/>
                <a:cs typeface="Times New Roman" panose="02020603050405020304" pitchFamily="18" charset="0"/>
              </a:rPr>
              <a:t>准备</a:t>
            </a:r>
            <a:r>
              <a:rPr sz="1200" spc="5" dirty="0" err="1">
                <a:latin typeface="Times New Roman" panose="02020603050405020304" pitchFamily="18" charset="0"/>
                <a:ea typeface="楷体" panose="02010609060101010101" charset="-122"/>
                <a:cs typeface="Times New Roman" panose="02020603050405020304" pitchFamily="18" charset="0"/>
              </a:rPr>
              <a:t>、</a:t>
            </a:r>
            <a:r>
              <a:rPr sz="1200" spc="-5" dirty="0" err="1">
                <a:latin typeface="Times New Roman" panose="02020603050405020304" pitchFamily="18" charset="0"/>
                <a:ea typeface="楷体" panose="02010609060101010101" charset="-122"/>
                <a:cs typeface="Times New Roman" panose="02020603050405020304" pitchFamily="18" charset="0"/>
              </a:rPr>
              <a:t>争取</a:t>
            </a:r>
            <a:r>
              <a:rPr sz="1200" spc="5" dirty="0" err="1">
                <a:latin typeface="Times New Roman" panose="02020603050405020304" pitchFamily="18" charset="0"/>
                <a:ea typeface="楷体" panose="02010609060101010101" charset="-122"/>
                <a:cs typeface="Times New Roman" panose="02020603050405020304" pitchFamily="18" charset="0"/>
              </a:rPr>
              <a:t>早</a:t>
            </a:r>
            <a:r>
              <a:rPr sz="1200" spc="-5" dirty="0" err="1">
                <a:latin typeface="Times New Roman" panose="02020603050405020304" pitchFamily="18" charset="0"/>
                <a:ea typeface="楷体" panose="02010609060101010101" charset="-122"/>
                <a:cs typeface="Times New Roman" panose="02020603050405020304" pitchFamily="18" charset="0"/>
              </a:rPr>
              <a:t>日申</a:t>
            </a:r>
            <a:r>
              <a:rPr sz="1200" spc="5" dirty="0" err="1">
                <a:latin typeface="Times New Roman" panose="02020603050405020304" pitchFamily="18" charset="0"/>
                <a:ea typeface="楷体" panose="02010609060101010101" charset="-122"/>
                <a:cs typeface="Times New Roman" panose="02020603050405020304" pitchFamily="18" charset="0"/>
              </a:rPr>
              <a:t>报</a:t>
            </a:r>
            <a:r>
              <a:rPr sz="1200" spc="-5" dirty="0" err="1">
                <a:latin typeface="Times New Roman" panose="02020603050405020304" pitchFamily="18" charset="0"/>
                <a:ea typeface="楷体" panose="02010609060101010101" charset="-122"/>
                <a:cs typeface="Times New Roman" panose="02020603050405020304" pitchFamily="18" charset="0"/>
              </a:rPr>
              <a:t>和受</a:t>
            </a:r>
            <a:r>
              <a:rPr sz="1200" spc="5" dirty="0" err="1">
                <a:latin typeface="Times New Roman" panose="02020603050405020304" pitchFamily="18" charset="0"/>
                <a:ea typeface="楷体" panose="02010609060101010101" charset="-122"/>
                <a:cs typeface="Times New Roman" panose="02020603050405020304" pitchFamily="18" charset="0"/>
              </a:rPr>
              <a:t>理</a:t>
            </a:r>
            <a:r>
              <a:rPr sz="1200" spc="-5" dirty="0" err="1">
                <a:latin typeface="Times New Roman" panose="02020603050405020304" pitchFamily="18" charset="0"/>
                <a:ea typeface="楷体" panose="02010609060101010101" charset="-122"/>
                <a:cs typeface="Times New Roman" panose="02020603050405020304" pitchFamily="18" charset="0"/>
              </a:rPr>
              <a:t>申请</a:t>
            </a:r>
            <a:r>
              <a:rPr sz="1200" spc="5" dirty="0" err="1">
                <a:latin typeface="Times New Roman" panose="02020603050405020304" pitchFamily="18" charset="0"/>
                <a:ea typeface="楷体" panose="02010609060101010101" charset="-122"/>
                <a:cs typeface="Times New Roman" panose="02020603050405020304" pitchFamily="18" charset="0"/>
              </a:rPr>
              <a:t>文</a:t>
            </a:r>
            <a:r>
              <a:rPr sz="1200" spc="-5" dirty="0" err="1">
                <a:latin typeface="Times New Roman" panose="02020603050405020304" pitchFamily="18" charset="0"/>
                <a:ea typeface="楷体" panose="02010609060101010101" charset="-122"/>
                <a:cs typeface="Times New Roman" panose="02020603050405020304" pitchFamily="18" charset="0"/>
              </a:rPr>
              <a:t>件、</a:t>
            </a:r>
            <a:r>
              <a:rPr sz="1200" spc="5" dirty="0" err="1">
                <a:latin typeface="Times New Roman" panose="02020603050405020304" pitchFamily="18" charset="0"/>
                <a:ea typeface="楷体" panose="02010609060101010101" charset="-122"/>
                <a:cs typeface="Times New Roman" panose="02020603050405020304" pitchFamily="18" charset="0"/>
              </a:rPr>
              <a:t>做</a:t>
            </a:r>
            <a:r>
              <a:rPr sz="1200" spc="-5" dirty="0" err="1">
                <a:latin typeface="Times New Roman" panose="02020603050405020304" pitchFamily="18" charset="0"/>
                <a:ea typeface="楷体" panose="02010609060101010101" charset="-122"/>
                <a:cs typeface="Times New Roman" panose="02020603050405020304" pitchFamily="18" charset="0"/>
              </a:rPr>
              <a:t>好</a:t>
            </a:r>
            <a:r>
              <a:rPr lang="zh-CN" altLang="en-US" sz="1200" spc="-5" dirty="0">
                <a:latin typeface="Times New Roman" panose="02020603050405020304" pitchFamily="18" charset="0"/>
                <a:ea typeface="楷体" panose="02010609060101010101" charset="-122"/>
                <a:cs typeface="Times New Roman" panose="02020603050405020304" pitchFamily="18" charset="0"/>
              </a:rPr>
              <a:t>问询回复</a:t>
            </a:r>
            <a:r>
              <a:rPr sz="1200" spc="5" dirty="0" err="1">
                <a:latin typeface="Times New Roman" panose="02020603050405020304" pitchFamily="18" charset="0"/>
                <a:ea typeface="楷体" panose="02010609060101010101" charset="-122"/>
                <a:cs typeface="Times New Roman" panose="02020603050405020304" pitchFamily="18" charset="0"/>
              </a:rPr>
              <a:t>工</a:t>
            </a:r>
            <a:r>
              <a:rPr sz="1200" spc="-5" dirty="0" err="1">
                <a:latin typeface="Times New Roman" panose="02020603050405020304" pitchFamily="18" charset="0"/>
                <a:ea typeface="楷体" panose="02010609060101010101" charset="-122"/>
                <a:cs typeface="Times New Roman" panose="02020603050405020304" pitchFamily="18" charset="0"/>
              </a:rPr>
              <a:t>作</a:t>
            </a:r>
            <a:r>
              <a:rPr sz="1200" spc="25" dirty="0" err="1">
                <a:latin typeface="Times New Roman" panose="02020603050405020304" pitchFamily="18" charset="0"/>
                <a:ea typeface="楷体" panose="02010609060101010101" charset="-122"/>
                <a:cs typeface="Times New Roman" panose="02020603050405020304" pitchFamily="18" charset="0"/>
              </a:rPr>
              <a:t>是</a:t>
            </a:r>
            <a:r>
              <a:rPr lang="zh-CN" altLang="en-US" sz="1200" spc="-15" dirty="0">
                <a:latin typeface="Times New Roman" panose="02020603050405020304" pitchFamily="18" charset="0"/>
                <a:ea typeface="楷体" panose="02010609060101010101" charset="-122"/>
                <a:cs typeface="Times New Roman" panose="02020603050405020304" pitchFamily="18" charset="0"/>
              </a:rPr>
              <a:t>注册制下</a:t>
            </a:r>
            <a:r>
              <a:rPr sz="1200" spc="5" dirty="0" err="1">
                <a:latin typeface="Times New Roman" panose="02020603050405020304" pitchFamily="18" charset="0"/>
                <a:ea typeface="楷体" panose="02010609060101010101" charset="-122"/>
                <a:cs typeface="Times New Roman" panose="02020603050405020304" pitchFamily="18" charset="0"/>
              </a:rPr>
              <a:t>发</a:t>
            </a:r>
            <a:r>
              <a:rPr sz="1200" spc="-5" dirty="0" err="1">
                <a:latin typeface="Times New Roman" panose="02020603050405020304" pitchFamily="18" charset="0"/>
                <a:ea typeface="楷体" panose="02010609060101010101" charset="-122"/>
                <a:cs typeface="Times New Roman" panose="02020603050405020304" pitchFamily="18" charset="0"/>
              </a:rPr>
              <a:t>行工作</a:t>
            </a:r>
            <a:r>
              <a:rPr sz="1200" spc="5" dirty="0" err="1">
                <a:latin typeface="Times New Roman" panose="02020603050405020304" pitchFamily="18" charset="0"/>
                <a:ea typeface="楷体" panose="02010609060101010101" charset="-122"/>
                <a:cs typeface="Times New Roman" panose="02020603050405020304" pitchFamily="18" charset="0"/>
              </a:rPr>
              <a:t>时</a:t>
            </a:r>
            <a:r>
              <a:rPr sz="1200" spc="-5" dirty="0" err="1">
                <a:latin typeface="Times New Roman" panose="02020603050405020304" pitchFamily="18" charset="0"/>
                <a:ea typeface="楷体" panose="02010609060101010101" charset="-122"/>
                <a:cs typeface="Times New Roman" panose="02020603050405020304" pitchFamily="18" charset="0"/>
              </a:rPr>
              <a:t>间管</a:t>
            </a:r>
            <a:r>
              <a:rPr sz="1200" spc="5" dirty="0" err="1">
                <a:latin typeface="Times New Roman" panose="02020603050405020304" pitchFamily="18" charset="0"/>
                <a:ea typeface="楷体" panose="02010609060101010101" charset="-122"/>
                <a:cs typeface="Times New Roman" panose="02020603050405020304" pitchFamily="18" charset="0"/>
              </a:rPr>
              <a:t>理</a:t>
            </a:r>
            <a:r>
              <a:rPr sz="1200" spc="-5" dirty="0" err="1">
                <a:latin typeface="Times New Roman" panose="02020603050405020304" pitchFamily="18" charset="0"/>
                <a:ea typeface="楷体" panose="02010609060101010101" charset="-122"/>
                <a:cs typeface="Times New Roman" panose="02020603050405020304" pitchFamily="18" charset="0"/>
              </a:rPr>
              <a:t>和控</a:t>
            </a:r>
            <a:r>
              <a:rPr sz="1200" spc="5" dirty="0" err="1">
                <a:latin typeface="Times New Roman" panose="02020603050405020304" pitchFamily="18" charset="0"/>
                <a:ea typeface="楷体" panose="02010609060101010101" charset="-122"/>
                <a:cs typeface="Times New Roman" panose="02020603050405020304" pitchFamily="18" charset="0"/>
              </a:rPr>
              <a:t>制</a:t>
            </a:r>
            <a:r>
              <a:rPr sz="1200" spc="-5" dirty="0" err="1">
                <a:latin typeface="Times New Roman" panose="02020603050405020304" pitchFamily="18" charset="0"/>
                <a:ea typeface="楷体" panose="02010609060101010101" charset="-122"/>
                <a:cs typeface="Times New Roman" panose="02020603050405020304" pitchFamily="18" charset="0"/>
              </a:rPr>
              <a:t>的关键</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51" name="object 62"/>
          <p:cNvSpPr/>
          <p:nvPr/>
        </p:nvSpPr>
        <p:spPr>
          <a:xfrm>
            <a:off x="2573981" y="2820700"/>
            <a:ext cx="7636244" cy="0"/>
          </a:xfrm>
          <a:custGeom>
            <a:avLst/>
            <a:gdLst/>
            <a:ahLst/>
            <a:cxnLst/>
            <a:rect l="l" t="t" r="r" b="b"/>
            <a:pathLst>
              <a:path w="6985000">
                <a:moveTo>
                  <a:pt x="0" y="0"/>
                </a:moveTo>
                <a:lnTo>
                  <a:pt x="6984492" y="0"/>
                </a:lnTo>
              </a:path>
            </a:pathLst>
          </a:custGeom>
          <a:ln w="9144">
            <a:solidFill>
              <a:srgbClr val="000000"/>
            </a:solidFill>
            <a:prstDash val="dot"/>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52" name="object 63"/>
          <p:cNvSpPr/>
          <p:nvPr/>
        </p:nvSpPr>
        <p:spPr>
          <a:xfrm>
            <a:off x="2573981" y="4222422"/>
            <a:ext cx="7636244" cy="0"/>
          </a:xfrm>
          <a:custGeom>
            <a:avLst/>
            <a:gdLst/>
            <a:ahLst/>
            <a:cxnLst/>
            <a:rect l="l" t="t" r="r" b="b"/>
            <a:pathLst>
              <a:path w="6985000">
                <a:moveTo>
                  <a:pt x="0" y="0"/>
                </a:moveTo>
                <a:lnTo>
                  <a:pt x="6984492" y="0"/>
                </a:lnTo>
              </a:path>
            </a:pathLst>
          </a:custGeom>
          <a:ln w="9144">
            <a:solidFill>
              <a:srgbClr val="000000"/>
            </a:solidFill>
            <a:prstDash val="dot"/>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53" name="object 64"/>
          <p:cNvSpPr/>
          <p:nvPr/>
        </p:nvSpPr>
        <p:spPr>
          <a:xfrm>
            <a:off x="2567693" y="5553892"/>
            <a:ext cx="7636244" cy="0"/>
          </a:xfrm>
          <a:custGeom>
            <a:avLst/>
            <a:gdLst/>
            <a:ahLst/>
            <a:cxnLst/>
            <a:rect l="l" t="t" r="r" b="b"/>
            <a:pathLst>
              <a:path w="6985000">
                <a:moveTo>
                  <a:pt x="0" y="0"/>
                </a:moveTo>
                <a:lnTo>
                  <a:pt x="6984492" y="0"/>
                </a:lnTo>
              </a:path>
            </a:pathLst>
          </a:custGeom>
          <a:ln w="9144">
            <a:solidFill>
              <a:srgbClr val="000000"/>
            </a:solidFill>
            <a:prstDash val="dot"/>
          </a:ln>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grpSp>
        <p:nvGrpSpPr>
          <p:cNvPr id="454" name="组合 453"/>
          <p:cNvGrpSpPr/>
          <p:nvPr/>
        </p:nvGrpSpPr>
        <p:grpSpPr>
          <a:xfrm>
            <a:off x="1432341" y="4215093"/>
            <a:ext cx="939702" cy="1327928"/>
            <a:chOff x="676806" y="3895217"/>
            <a:chExt cx="859561" cy="1226617"/>
          </a:xfrm>
        </p:grpSpPr>
        <p:sp>
          <p:nvSpPr>
            <p:cNvPr id="455" name="object 46"/>
            <p:cNvSpPr/>
            <p:nvPr/>
          </p:nvSpPr>
          <p:spPr>
            <a:xfrm>
              <a:off x="676806" y="3895217"/>
              <a:ext cx="859561" cy="1226617"/>
            </a:xfrm>
            <a:prstGeom prst="rect">
              <a:avLst/>
            </a:prstGeom>
            <a:blipFill>
              <a:blip r:embed="rId4" cstate="print"/>
              <a:stretch>
                <a:fillRect/>
              </a:stretch>
            </a:blip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56" name="矩形 455"/>
            <p:cNvSpPr/>
            <p:nvPr/>
          </p:nvSpPr>
          <p:spPr>
            <a:xfrm>
              <a:off x="685676" y="3903623"/>
              <a:ext cx="757555" cy="114388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楷体" panose="02010609060101010101" charset="-122"/>
                  <a:ea typeface="楷体" panose="02010609060101010101" charset="-122"/>
                </a:rPr>
                <a:t>分析</a:t>
              </a:r>
              <a:r>
                <a:rPr lang="en-US" altLang="zh-CN" sz="1400" b="1" dirty="0">
                  <a:solidFill>
                    <a:schemeClr val="tx1"/>
                  </a:solidFill>
                  <a:latin typeface="Times New Roman" panose="02020603050405020304" pitchFamily="18" charset="0"/>
                  <a:ea typeface="楷体" panose="02010609060101010101" charset="-122"/>
                  <a:cs typeface="Times New Roman" panose="02020603050405020304" pitchFamily="18" charset="0"/>
                </a:rPr>
                <a:t>2</a:t>
              </a:r>
              <a:endParaRPr lang="en-US" altLang="zh-CN" sz="1400" b="1" dirty="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grpSp>
      <p:sp>
        <p:nvSpPr>
          <p:cNvPr id="457" name="矩形 456"/>
          <p:cNvSpPr/>
          <p:nvPr/>
        </p:nvSpPr>
        <p:spPr>
          <a:xfrm>
            <a:off x="1442035" y="5618840"/>
            <a:ext cx="828186" cy="36807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楷体" panose="02010609060101010101" charset="-122"/>
                <a:ea typeface="楷体" panose="02010609060101010101" charset="-122"/>
              </a:rPr>
              <a:t>结论</a:t>
            </a:r>
            <a:endParaRPr lang="zh-CN" altLang="en-US" sz="1400" b="1" dirty="0">
              <a:latin typeface="楷体" panose="02010609060101010101" charset="-122"/>
              <a:ea typeface="楷体" panose="02010609060101010101" charset="-122"/>
            </a:endParaRPr>
          </a:p>
        </p:txBody>
      </p:sp>
      <p:sp>
        <p:nvSpPr>
          <p:cNvPr id="458" name="文本框 457"/>
          <p:cNvSpPr txBox="1"/>
          <p:nvPr/>
        </p:nvSpPr>
        <p:spPr>
          <a:xfrm>
            <a:off x="4334276" y="990536"/>
            <a:ext cx="3196885" cy="338546"/>
          </a:xfrm>
          <a:prstGeom prst="rect">
            <a:avLst/>
          </a:prstGeom>
          <a:solidFill>
            <a:srgbClr val="CC0000"/>
          </a:solidFill>
        </p:spPr>
        <p:txBody>
          <a:bodyPr wrap="square" lIns="91431" tIns="45716" rIns="91431" bIns="45716" rtlCol="0">
            <a:spAutoFit/>
          </a:bodyPr>
          <a:lstStyle/>
          <a:p>
            <a:pPr algn="ctr"/>
            <a:r>
              <a:rPr lang="zh-CN" altLang="en-US" sz="1600" b="1" dirty="0">
                <a:solidFill>
                  <a:schemeClr val="bg1"/>
                </a:solidFill>
                <a:latin typeface="Times New Roman" panose="02020603050405020304" pitchFamily="18" charset="0"/>
                <a:ea typeface="楷体" panose="02010609060101010101" charset="-122"/>
                <a:cs typeface="Times New Roman" panose="02020603050405020304" pitchFamily="18" charset="0"/>
              </a:rPr>
              <a:t>报批审核阶段（续）</a:t>
            </a:r>
            <a:endParaRPr lang="zh-CN" altLang="en-US" sz="1600" b="1" dirty="0">
              <a:solidFill>
                <a:schemeClr val="bg1"/>
              </a:solidFill>
              <a:latin typeface="Times New Roman" panose="02020603050405020304" pitchFamily="18" charset="0"/>
              <a:ea typeface="楷体" panose="02010609060101010101" charset="-122"/>
              <a:cs typeface="Times New Roman" panose="02020603050405020304" pitchFamily="18" charset="0"/>
            </a:endParaRPr>
          </a:p>
        </p:txBody>
      </p:sp>
      <p:sp>
        <p:nvSpPr>
          <p:cNvPr id="459" name="矩形 458"/>
          <p:cNvSpPr/>
          <p:nvPr/>
        </p:nvSpPr>
        <p:spPr>
          <a:xfrm>
            <a:off x="1460418" y="1569669"/>
            <a:ext cx="792133" cy="1169551"/>
          </a:xfrm>
          <a:prstGeom prst="rect">
            <a:avLst/>
          </a:prstGeom>
        </p:spPr>
        <p:txBody>
          <a:bodyPr wrap="square">
            <a:spAutoFit/>
          </a:bodyPr>
          <a:lstStyle/>
          <a:p>
            <a:pPr marR="242570" algn="ctr"/>
            <a:r>
              <a:rPr lang="zh-CN" altLang="en-US" sz="1400" b="1" dirty="0">
                <a:latin typeface="楷体" panose="02010609060101010101" charset="-122"/>
                <a:ea typeface="楷体" panose="02010609060101010101" charset="-122"/>
                <a:cs typeface="Times New Roman" panose="02020603050405020304" pitchFamily="18" charset="0"/>
              </a:rPr>
              <a:t>工作</a:t>
            </a:r>
            <a:endParaRPr lang="en-US" altLang="zh-CN" sz="1400" b="1" dirty="0">
              <a:latin typeface="楷体" panose="02010609060101010101" charset="-122"/>
              <a:ea typeface="楷体" panose="02010609060101010101" charset="-122"/>
              <a:cs typeface="Times New Roman" panose="02020603050405020304" pitchFamily="18" charset="0"/>
            </a:endParaRPr>
          </a:p>
          <a:p>
            <a:pPr marR="242570" algn="ctr"/>
            <a:r>
              <a:rPr lang="zh-CN" altLang="en-US" sz="1400" b="1" dirty="0">
                <a:latin typeface="楷体" panose="02010609060101010101" charset="-122"/>
                <a:ea typeface="楷体" panose="02010609060101010101" charset="-122"/>
                <a:cs typeface="Times New Roman" panose="02020603050405020304" pitchFamily="18" charset="0"/>
              </a:rPr>
              <a:t>阶段</a:t>
            </a:r>
            <a:endParaRPr lang="zh-CN" altLang="en-US" sz="1400" dirty="0">
              <a:latin typeface="楷体" panose="02010609060101010101" charset="-122"/>
              <a:ea typeface="楷体" panose="02010609060101010101" charset="-122"/>
              <a:cs typeface="Times New Roman" panose="02020603050405020304" pitchFamily="18" charset="0"/>
            </a:endParaRPr>
          </a:p>
          <a:p>
            <a:pPr algn="r"/>
            <a:endParaRPr lang="zh-CN" altLang="en-US" sz="1400" dirty="0">
              <a:latin typeface="楷体" panose="02010609060101010101" charset="-122"/>
              <a:ea typeface="楷体" panose="02010609060101010101" charset="-122"/>
              <a:cs typeface="Times New Roman" panose="02020603050405020304" pitchFamily="18" charset="0"/>
            </a:endParaRPr>
          </a:p>
          <a:p>
            <a:pPr marR="242570" algn="ctr"/>
            <a:r>
              <a:rPr lang="zh-CN" altLang="en-US" sz="1400" b="1" dirty="0">
                <a:latin typeface="楷体" panose="02010609060101010101" charset="-122"/>
                <a:ea typeface="楷体" panose="02010609060101010101" charset="-122"/>
                <a:cs typeface="Times New Roman" panose="02020603050405020304" pitchFamily="18" charset="0"/>
              </a:rPr>
              <a:t>关键 节点</a:t>
            </a:r>
            <a:endParaRPr lang="zh-CN" altLang="en-US" sz="1400" b="1" dirty="0">
              <a:latin typeface="楷体" panose="02010609060101010101" charset="-122"/>
              <a:ea typeface="楷体" panose="02010609060101010101" charset="-122"/>
              <a:cs typeface="Times New Roman" panose="02020603050405020304" pitchFamily="18" charset="0"/>
            </a:endParaRPr>
          </a:p>
        </p:txBody>
      </p:sp>
      <p:sp>
        <p:nvSpPr>
          <p:cNvPr id="460" name="object 30"/>
          <p:cNvSpPr/>
          <p:nvPr/>
        </p:nvSpPr>
        <p:spPr>
          <a:xfrm>
            <a:off x="8114727" y="2955543"/>
            <a:ext cx="2098716" cy="45719"/>
          </a:xfrm>
          <a:custGeom>
            <a:avLst/>
            <a:gdLst/>
            <a:ahLst/>
            <a:cxnLst/>
            <a:rect l="l" t="t" r="r" b="b"/>
            <a:pathLst>
              <a:path w="4022090" h="103505">
                <a:moveTo>
                  <a:pt x="88645" y="0"/>
                </a:moveTo>
                <a:lnTo>
                  <a:pt x="0" y="51688"/>
                </a:lnTo>
                <a:lnTo>
                  <a:pt x="88645" y="103377"/>
                </a:lnTo>
                <a:lnTo>
                  <a:pt x="92456" y="102362"/>
                </a:lnTo>
                <a:lnTo>
                  <a:pt x="96012" y="96266"/>
                </a:lnTo>
                <a:lnTo>
                  <a:pt x="94995" y="92456"/>
                </a:lnTo>
                <a:lnTo>
                  <a:pt x="35995" y="58038"/>
                </a:lnTo>
                <a:lnTo>
                  <a:pt x="12572" y="58038"/>
                </a:lnTo>
                <a:lnTo>
                  <a:pt x="12572" y="45338"/>
                </a:lnTo>
                <a:lnTo>
                  <a:pt x="35995" y="45338"/>
                </a:lnTo>
                <a:lnTo>
                  <a:pt x="94995" y="10922"/>
                </a:lnTo>
                <a:lnTo>
                  <a:pt x="96012" y="7112"/>
                </a:lnTo>
                <a:lnTo>
                  <a:pt x="92456" y="1016"/>
                </a:lnTo>
                <a:lnTo>
                  <a:pt x="88645" y="0"/>
                </a:lnTo>
                <a:close/>
              </a:path>
              <a:path w="4022090" h="103505">
                <a:moveTo>
                  <a:pt x="3996726" y="51688"/>
                </a:moveTo>
                <a:lnTo>
                  <a:pt x="3926840" y="92456"/>
                </a:lnTo>
                <a:lnTo>
                  <a:pt x="3925824" y="96266"/>
                </a:lnTo>
                <a:lnTo>
                  <a:pt x="3929379" y="102362"/>
                </a:lnTo>
                <a:lnTo>
                  <a:pt x="3933190" y="103377"/>
                </a:lnTo>
                <a:lnTo>
                  <a:pt x="4010945" y="58038"/>
                </a:lnTo>
                <a:lnTo>
                  <a:pt x="4009390" y="58038"/>
                </a:lnTo>
                <a:lnTo>
                  <a:pt x="4009390" y="57150"/>
                </a:lnTo>
                <a:lnTo>
                  <a:pt x="4006088" y="57150"/>
                </a:lnTo>
                <a:lnTo>
                  <a:pt x="3996726" y="51688"/>
                </a:lnTo>
                <a:close/>
              </a:path>
              <a:path w="4022090" h="103505">
                <a:moveTo>
                  <a:pt x="35995" y="45338"/>
                </a:moveTo>
                <a:lnTo>
                  <a:pt x="12572" y="45338"/>
                </a:lnTo>
                <a:lnTo>
                  <a:pt x="12572" y="58038"/>
                </a:lnTo>
                <a:lnTo>
                  <a:pt x="35995" y="58038"/>
                </a:lnTo>
                <a:lnTo>
                  <a:pt x="34471" y="57150"/>
                </a:lnTo>
                <a:lnTo>
                  <a:pt x="15747" y="57150"/>
                </a:lnTo>
                <a:lnTo>
                  <a:pt x="15747" y="46227"/>
                </a:lnTo>
                <a:lnTo>
                  <a:pt x="34471" y="46227"/>
                </a:lnTo>
                <a:lnTo>
                  <a:pt x="35995" y="45338"/>
                </a:lnTo>
                <a:close/>
              </a:path>
              <a:path w="4022090" h="103505">
                <a:moveTo>
                  <a:pt x="3985840" y="45338"/>
                </a:moveTo>
                <a:lnTo>
                  <a:pt x="35995" y="45338"/>
                </a:lnTo>
                <a:lnTo>
                  <a:pt x="25109" y="51688"/>
                </a:lnTo>
                <a:lnTo>
                  <a:pt x="35995" y="58038"/>
                </a:lnTo>
                <a:lnTo>
                  <a:pt x="3985840" y="58038"/>
                </a:lnTo>
                <a:lnTo>
                  <a:pt x="3996726" y="51688"/>
                </a:lnTo>
                <a:lnTo>
                  <a:pt x="3985840" y="45338"/>
                </a:lnTo>
                <a:close/>
              </a:path>
              <a:path w="4022090" h="103505">
                <a:moveTo>
                  <a:pt x="4010945" y="45338"/>
                </a:moveTo>
                <a:lnTo>
                  <a:pt x="4009390" y="45338"/>
                </a:lnTo>
                <a:lnTo>
                  <a:pt x="4009390" y="58038"/>
                </a:lnTo>
                <a:lnTo>
                  <a:pt x="4010945" y="58038"/>
                </a:lnTo>
                <a:lnTo>
                  <a:pt x="4021836" y="51688"/>
                </a:lnTo>
                <a:lnTo>
                  <a:pt x="4010945" y="45338"/>
                </a:lnTo>
                <a:close/>
              </a:path>
              <a:path w="4022090" h="103505">
                <a:moveTo>
                  <a:pt x="15747" y="46227"/>
                </a:moveTo>
                <a:lnTo>
                  <a:pt x="15747" y="57150"/>
                </a:lnTo>
                <a:lnTo>
                  <a:pt x="25109" y="51688"/>
                </a:lnTo>
                <a:lnTo>
                  <a:pt x="15747" y="46227"/>
                </a:lnTo>
                <a:close/>
              </a:path>
              <a:path w="4022090" h="103505">
                <a:moveTo>
                  <a:pt x="25109" y="51688"/>
                </a:moveTo>
                <a:lnTo>
                  <a:pt x="15747" y="57150"/>
                </a:lnTo>
                <a:lnTo>
                  <a:pt x="34471" y="57150"/>
                </a:lnTo>
                <a:lnTo>
                  <a:pt x="25109" y="51688"/>
                </a:lnTo>
                <a:close/>
              </a:path>
              <a:path w="4022090" h="103505">
                <a:moveTo>
                  <a:pt x="4006088" y="46227"/>
                </a:moveTo>
                <a:lnTo>
                  <a:pt x="3996726" y="51688"/>
                </a:lnTo>
                <a:lnTo>
                  <a:pt x="4006088" y="57150"/>
                </a:lnTo>
                <a:lnTo>
                  <a:pt x="4006088" y="46227"/>
                </a:lnTo>
                <a:close/>
              </a:path>
              <a:path w="4022090" h="103505">
                <a:moveTo>
                  <a:pt x="4009390" y="46227"/>
                </a:moveTo>
                <a:lnTo>
                  <a:pt x="4006088" y="46227"/>
                </a:lnTo>
                <a:lnTo>
                  <a:pt x="4006088" y="57150"/>
                </a:lnTo>
                <a:lnTo>
                  <a:pt x="4009390" y="57150"/>
                </a:lnTo>
                <a:lnTo>
                  <a:pt x="4009390" y="46227"/>
                </a:lnTo>
                <a:close/>
              </a:path>
              <a:path w="4022090" h="103505">
                <a:moveTo>
                  <a:pt x="34471" y="46227"/>
                </a:moveTo>
                <a:lnTo>
                  <a:pt x="15747" y="46227"/>
                </a:lnTo>
                <a:lnTo>
                  <a:pt x="25109" y="51688"/>
                </a:lnTo>
                <a:lnTo>
                  <a:pt x="34471" y="46227"/>
                </a:lnTo>
                <a:close/>
              </a:path>
              <a:path w="4022090" h="103505">
                <a:moveTo>
                  <a:pt x="3933190" y="0"/>
                </a:moveTo>
                <a:lnTo>
                  <a:pt x="3929379" y="1016"/>
                </a:lnTo>
                <a:lnTo>
                  <a:pt x="3925824" y="7112"/>
                </a:lnTo>
                <a:lnTo>
                  <a:pt x="3926840" y="10922"/>
                </a:lnTo>
                <a:lnTo>
                  <a:pt x="3996726" y="51688"/>
                </a:lnTo>
                <a:lnTo>
                  <a:pt x="4006088" y="46227"/>
                </a:lnTo>
                <a:lnTo>
                  <a:pt x="4009390" y="46227"/>
                </a:lnTo>
                <a:lnTo>
                  <a:pt x="4009390" y="45338"/>
                </a:lnTo>
                <a:lnTo>
                  <a:pt x="4010945" y="45338"/>
                </a:lnTo>
                <a:lnTo>
                  <a:pt x="3933190" y="0"/>
                </a:lnTo>
                <a:close/>
              </a:path>
            </a:pathLst>
          </a:custGeom>
          <a:solidFill>
            <a:srgbClr val="A6A6A6"/>
          </a:solid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61" name="object 30"/>
          <p:cNvSpPr/>
          <p:nvPr/>
        </p:nvSpPr>
        <p:spPr>
          <a:xfrm>
            <a:off x="8151382" y="4322737"/>
            <a:ext cx="1994732" cy="61264"/>
          </a:xfrm>
          <a:custGeom>
            <a:avLst/>
            <a:gdLst/>
            <a:ahLst/>
            <a:cxnLst/>
            <a:rect l="l" t="t" r="r" b="b"/>
            <a:pathLst>
              <a:path w="4022090" h="103505">
                <a:moveTo>
                  <a:pt x="88645" y="0"/>
                </a:moveTo>
                <a:lnTo>
                  <a:pt x="0" y="51688"/>
                </a:lnTo>
                <a:lnTo>
                  <a:pt x="88645" y="103377"/>
                </a:lnTo>
                <a:lnTo>
                  <a:pt x="92456" y="102362"/>
                </a:lnTo>
                <a:lnTo>
                  <a:pt x="96012" y="96266"/>
                </a:lnTo>
                <a:lnTo>
                  <a:pt x="94995" y="92456"/>
                </a:lnTo>
                <a:lnTo>
                  <a:pt x="35995" y="58038"/>
                </a:lnTo>
                <a:lnTo>
                  <a:pt x="12572" y="58038"/>
                </a:lnTo>
                <a:lnTo>
                  <a:pt x="12572" y="45338"/>
                </a:lnTo>
                <a:lnTo>
                  <a:pt x="35995" y="45338"/>
                </a:lnTo>
                <a:lnTo>
                  <a:pt x="94995" y="10922"/>
                </a:lnTo>
                <a:lnTo>
                  <a:pt x="96012" y="7112"/>
                </a:lnTo>
                <a:lnTo>
                  <a:pt x="92456" y="1016"/>
                </a:lnTo>
                <a:lnTo>
                  <a:pt x="88645" y="0"/>
                </a:lnTo>
                <a:close/>
              </a:path>
              <a:path w="4022090" h="103505">
                <a:moveTo>
                  <a:pt x="3996726" y="51688"/>
                </a:moveTo>
                <a:lnTo>
                  <a:pt x="3926840" y="92456"/>
                </a:lnTo>
                <a:lnTo>
                  <a:pt x="3925824" y="96266"/>
                </a:lnTo>
                <a:lnTo>
                  <a:pt x="3929379" y="102362"/>
                </a:lnTo>
                <a:lnTo>
                  <a:pt x="3933190" y="103377"/>
                </a:lnTo>
                <a:lnTo>
                  <a:pt x="4010945" y="58038"/>
                </a:lnTo>
                <a:lnTo>
                  <a:pt x="4009390" y="58038"/>
                </a:lnTo>
                <a:lnTo>
                  <a:pt x="4009390" y="57150"/>
                </a:lnTo>
                <a:lnTo>
                  <a:pt x="4006088" y="57150"/>
                </a:lnTo>
                <a:lnTo>
                  <a:pt x="3996726" y="51688"/>
                </a:lnTo>
                <a:close/>
              </a:path>
              <a:path w="4022090" h="103505">
                <a:moveTo>
                  <a:pt x="35995" y="45338"/>
                </a:moveTo>
                <a:lnTo>
                  <a:pt x="12572" y="45338"/>
                </a:lnTo>
                <a:lnTo>
                  <a:pt x="12572" y="58038"/>
                </a:lnTo>
                <a:lnTo>
                  <a:pt x="35995" y="58038"/>
                </a:lnTo>
                <a:lnTo>
                  <a:pt x="34471" y="57150"/>
                </a:lnTo>
                <a:lnTo>
                  <a:pt x="15747" y="57150"/>
                </a:lnTo>
                <a:lnTo>
                  <a:pt x="15747" y="46227"/>
                </a:lnTo>
                <a:lnTo>
                  <a:pt x="34471" y="46227"/>
                </a:lnTo>
                <a:lnTo>
                  <a:pt x="35995" y="45338"/>
                </a:lnTo>
                <a:close/>
              </a:path>
              <a:path w="4022090" h="103505">
                <a:moveTo>
                  <a:pt x="3985840" y="45338"/>
                </a:moveTo>
                <a:lnTo>
                  <a:pt x="35995" y="45338"/>
                </a:lnTo>
                <a:lnTo>
                  <a:pt x="25109" y="51688"/>
                </a:lnTo>
                <a:lnTo>
                  <a:pt x="35995" y="58038"/>
                </a:lnTo>
                <a:lnTo>
                  <a:pt x="3985840" y="58038"/>
                </a:lnTo>
                <a:lnTo>
                  <a:pt x="3996726" y="51688"/>
                </a:lnTo>
                <a:lnTo>
                  <a:pt x="3985840" y="45338"/>
                </a:lnTo>
                <a:close/>
              </a:path>
              <a:path w="4022090" h="103505">
                <a:moveTo>
                  <a:pt x="4010945" y="45338"/>
                </a:moveTo>
                <a:lnTo>
                  <a:pt x="4009390" y="45338"/>
                </a:lnTo>
                <a:lnTo>
                  <a:pt x="4009390" y="58038"/>
                </a:lnTo>
                <a:lnTo>
                  <a:pt x="4010945" y="58038"/>
                </a:lnTo>
                <a:lnTo>
                  <a:pt x="4021836" y="51688"/>
                </a:lnTo>
                <a:lnTo>
                  <a:pt x="4010945" y="45338"/>
                </a:lnTo>
                <a:close/>
              </a:path>
              <a:path w="4022090" h="103505">
                <a:moveTo>
                  <a:pt x="15747" y="46227"/>
                </a:moveTo>
                <a:lnTo>
                  <a:pt x="15747" y="57150"/>
                </a:lnTo>
                <a:lnTo>
                  <a:pt x="25109" y="51688"/>
                </a:lnTo>
                <a:lnTo>
                  <a:pt x="15747" y="46227"/>
                </a:lnTo>
                <a:close/>
              </a:path>
              <a:path w="4022090" h="103505">
                <a:moveTo>
                  <a:pt x="25109" y="51688"/>
                </a:moveTo>
                <a:lnTo>
                  <a:pt x="15747" y="57150"/>
                </a:lnTo>
                <a:lnTo>
                  <a:pt x="34471" y="57150"/>
                </a:lnTo>
                <a:lnTo>
                  <a:pt x="25109" y="51688"/>
                </a:lnTo>
                <a:close/>
              </a:path>
              <a:path w="4022090" h="103505">
                <a:moveTo>
                  <a:pt x="4006088" y="46227"/>
                </a:moveTo>
                <a:lnTo>
                  <a:pt x="3996726" y="51688"/>
                </a:lnTo>
                <a:lnTo>
                  <a:pt x="4006088" y="57150"/>
                </a:lnTo>
                <a:lnTo>
                  <a:pt x="4006088" y="46227"/>
                </a:lnTo>
                <a:close/>
              </a:path>
              <a:path w="4022090" h="103505">
                <a:moveTo>
                  <a:pt x="4009390" y="46227"/>
                </a:moveTo>
                <a:lnTo>
                  <a:pt x="4006088" y="46227"/>
                </a:lnTo>
                <a:lnTo>
                  <a:pt x="4006088" y="57150"/>
                </a:lnTo>
                <a:lnTo>
                  <a:pt x="4009390" y="57150"/>
                </a:lnTo>
                <a:lnTo>
                  <a:pt x="4009390" y="46227"/>
                </a:lnTo>
                <a:close/>
              </a:path>
              <a:path w="4022090" h="103505">
                <a:moveTo>
                  <a:pt x="34471" y="46227"/>
                </a:moveTo>
                <a:lnTo>
                  <a:pt x="15747" y="46227"/>
                </a:lnTo>
                <a:lnTo>
                  <a:pt x="25109" y="51688"/>
                </a:lnTo>
                <a:lnTo>
                  <a:pt x="34471" y="46227"/>
                </a:lnTo>
                <a:close/>
              </a:path>
              <a:path w="4022090" h="103505">
                <a:moveTo>
                  <a:pt x="3933190" y="0"/>
                </a:moveTo>
                <a:lnTo>
                  <a:pt x="3929379" y="1016"/>
                </a:lnTo>
                <a:lnTo>
                  <a:pt x="3925824" y="7112"/>
                </a:lnTo>
                <a:lnTo>
                  <a:pt x="3926840" y="10922"/>
                </a:lnTo>
                <a:lnTo>
                  <a:pt x="3996726" y="51688"/>
                </a:lnTo>
                <a:lnTo>
                  <a:pt x="4006088" y="46227"/>
                </a:lnTo>
                <a:lnTo>
                  <a:pt x="4009390" y="46227"/>
                </a:lnTo>
                <a:lnTo>
                  <a:pt x="4009390" y="45338"/>
                </a:lnTo>
                <a:lnTo>
                  <a:pt x="4010945" y="45338"/>
                </a:lnTo>
                <a:lnTo>
                  <a:pt x="3933190" y="0"/>
                </a:lnTo>
                <a:close/>
              </a:path>
            </a:pathLst>
          </a:custGeom>
          <a:solidFill>
            <a:srgbClr val="A6A6A6"/>
          </a:solidFill>
        </p:spPr>
        <p:txBody>
          <a:bodyPr wrap="square" lIns="0" tIns="0" rIns="0" bIns="0" rtlCol="0"/>
          <a:lstStyle/>
          <a:p>
            <a:endParaRPr sz="1200">
              <a:latin typeface="Times New Roman" panose="02020603050405020304" pitchFamily="18" charset="0"/>
              <a:ea typeface="楷体" panose="02010609060101010101" charset="-122"/>
              <a:cs typeface="Times New Roman" panose="02020603050405020304" pitchFamily="18" charset="0"/>
            </a:endParaRPr>
          </a:p>
        </p:txBody>
      </p:sp>
      <p:sp>
        <p:nvSpPr>
          <p:cNvPr id="462" name="object 32"/>
          <p:cNvSpPr txBox="1"/>
          <p:nvPr/>
        </p:nvSpPr>
        <p:spPr>
          <a:xfrm>
            <a:off x="8576382" y="3130093"/>
            <a:ext cx="1302196" cy="196847"/>
          </a:xfrm>
          <a:prstGeom prst="rect">
            <a:avLst/>
          </a:prstGeom>
        </p:spPr>
        <p:txBody>
          <a:bodyPr vert="horz" wrap="square" lIns="0" tIns="12063" rIns="0" bIns="0" rtlCol="0">
            <a:spAutoFit/>
          </a:bodyPr>
          <a:lstStyle/>
          <a:p>
            <a:pPr marR="5080" algn="ctr"/>
            <a:r>
              <a:rPr lang="en-US" sz="1200" spc="5" dirty="0">
                <a:latin typeface="Times New Roman" panose="02020603050405020304" pitchFamily="18" charset="0"/>
                <a:ea typeface="楷体" panose="02010609060101010101" charset="-122"/>
                <a:cs typeface="Times New Roman" panose="02020603050405020304" pitchFamily="18" charset="0"/>
              </a:rPr>
              <a:t>20</a:t>
            </a:r>
            <a:r>
              <a:rPr lang="zh-CN" altLang="en-US" sz="1200" spc="5" dirty="0">
                <a:latin typeface="Times New Roman" panose="02020603050405020304" pitchFamily="18" charset="0"/>
                <a:ea typeface="楷体" panose="02010609060101010101" charset="-122"/>
                <a:cs typeface="Times New Roman" panose="02020603050405020304" pitchFamily="18" charset="0"/>
              </a:rPr>
              <a:t>个工作日内</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63" name="object 32"/>
          <p:cNvSpPr txBox="1"/>
          <p:nvPr/>
        </p:nvSpPr>
        <p:spPr>
          <a:xfrm>
            <a:off x="8497650" y="4485163"/>
            <a:ext cx="1302196" cy="196847"/>
          </a:xfrm>
          <a:prstGeom prst="rect">
            <a:avLst/>
          </a:prstGeom>
        </p:spPr>
        <p:txBody>
          <a:bodyPr vert="horz" wrap="square" lIns="0" tIns="12063" rIns="0" bIns="0" rtlCol="0">
            <a:spAutoFit/>
          </a:bodyPr>
          <a:lstStyle/>
          <a:p>
            <a:pPr marR="5080" algn="ctr"/>
            <a:r>
              <a:rPr lang="en-US" sz="1200" spc="5" dirty="0">
                <a:latin typeface="Times New Roman" panose="02020603050405020304" pitchFamily="18" charset="0"/>
                <a:ea typeface="楷体" panose="02010609060101010101" charset="-122"/>
                <a:cs typeface="Times New Roman" panose="02020603050405020304" pitchFamily="18" charset="0"/>
              </a:rPr>
              <a:t>20</a:t>
            </a:r>
            <a:r>
              <a:rPr lang="zh-CN" altLang="en-US" sz="1200" spc="5" dirty="0">
                <a:latin typeface="Times New Roman" panose="02020603050405020304" pitchFamily="18" charset="0"/>
                <a:ea typeface="楷体" panose="02010609060101010101" charset="-122"/>
                <a:cs typeface="Times New Roman" panose="02020603050405020304" pitchFamily="18" charset="0"/>
              </a:rPr>
              <a:t>个工作日内</a:t>
            </a:r>
            <a:endParaRPr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64" name="矩形 463"/>
          <p:cNvSpPr/>
          <p:nvPr/>
        </p:nvSpPr>
        <p:spPr>
          <a:xfrm>
            <a:off x="5074000" y="2387435"/>
            <a:ext cx="2305439" cy="276999"/>
          </a:xfrm>
          <a:prstGeom prst="rect">
            <a:avLst/>
          </a:prstGeom>
        </p:spPr>
        <p:txBody>
          <a:bodyPr wrap="none">
            <a:spAutoFit/>
          </a:bodyPr>
          <a:lstStyle/>
          <a:p>
            <a:r>
              <a:rPr lang="zh-CN" altLang="en-US" sz="1200" spc="5" dirty="0">
                <a:latin typeface="Times New Roman" panose="02020603050405020304" pitchFamily="18" charset="0"/>
                <a:ea typeface="楷体" panose="02010609060101010101" charset="-122"/>
                <a:cs typeface="Times New Roman" panose="02020603050405020304" pitchFamily="18" charset="0"/>
              </a:rPr>
              <a:t>通过上市委审核</a:t>
            </a:r>
            <a:r>
              <a:rPr lang="en-US" altLang="zh-CN" sz="1200" spc="5" dirty="0">
                <a:latin typeface="Times New Roman" panose="02020603050405020304" pitchFamily="18" charset="0"/>
                <a:ea typeface="楷体" panose="02010609060101010101" charset="-122"/>
                <a:cs typeface="Times New Roman" panose="02020603050405020304" pitchFamily="18" charset="0"/>
              </a:rPr>
              <a:t>&amp;</a:t>
            </a:r>
            <a:r>
              <a:rPr lang="zh-CN" altLang="en-US" sz="1200" spc="5" dirty="0">
                <a:latin typeface="Times New Roman" panose="02020603050405020304" pitchFamily="18" charset="0"/>
                <a:ea typeface="楷体" panose="02010609060101010101" charset="-122"/>
                <a:cs typeface="Times New Roman" panose="02020603050405020304" pitchFamily="18" charset="0"/>
              </a:rPr>
              <a:t>报证监会注册</a:t>
            </a:r>
            <a:endParaRPr lang="zh-CN" altLang="en-US" sz="1200" spc="5" dirty="0">
              <a:latin typeface="Times New Roman" panose="02020603050405020304" pitchFamily="18" charset="0"/>
              <a:ea typeface="楷体" panose="02010609060101010101" charset="-122"/>
              <a:cs typeface="Times New Roman" panose="02020603050405020304" pitchFamily="18" charset="0"/>
            </a:endParaRPr>
          </a:p>
        </p:txBody>
      </p:sp>
      <p:sp>
        <p:nvSpPr>
          <p:cNvPr id="465" name="textbox 50"/>
          <p:cNvSpPr/>
          <p:nvPr/>
        </p:nvSpPr>
        <p:spPr>
          <a:xfrm>
            <a:off x="11729772" y="6520406"/>
            <a:ext cx="158751" cy="168911"/>
          </a:xfrm>
          <a:prstGeom prst="rect">
            <a:avLst/>
          </a:prstGeom>
        </p:spPr>
        <p:txBody>
          <a:bodyPr vert="horz" wrap="square" lIns="0" tIns="0" rIns="0" bIns="0"/>
          <a:lstStyle/>
          <a:p>
            <a:pPr algn="l" rtl="0" eaLnBrk="0">
              <a:lnSpc>
                <a:spcPct val="79000"/>
              </a:lnSpc>
            </a:pPr>
            <a:endParaRPr lang="en-US" altLang="en-US" sz="135" dirty="0"/>
          </a:p>
          <a:p>
            <a:pPr marL="12700" eaLnBrk="0">
              <a:lnSpc>
                <a:spcPct val="86000"/>
              </a:lnSpc>
            </a:pPr>
            <a:r>
              <a:rPr lang="en-US" altLang="en-US" sz="1100" b="1" kern="0" spc="-11" dirty="0">
                <a:solidFill>
                  <a:srgbClr val="898989">
                    <a:alpha val="100000"/>
                  </a:srgbClr>
                </a:solidFill>
                <a:latin typeface="Times New Roman" panose="02020603050405020304"/>
                <a:cs typeface="Times New Roman" panose="02020603050405020304"/>
              </a:rPr>
              <a:t>25</a:t>
            </a:r>
            <a:endParaRPr lang="en-US" altLang="en-US"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90"/>
          <p:cNvPicPr>
            <a:picLocks noChangeAspect="1"/>
          </p:cNvPicPr>
          <p:nvPr/>
        </p:nvPicPr>
        <p:blipFill>
          <a:blip r:embed="rId1"/>
          <a:stretch>
            <a:fillRect/>
          </a:stretch>
        </p:blipFill>
        <p:spPr>
          <a:xfrm rot="21600000">
            <a:off x="8836155" y="6109715"/>
            <a:ext cx="2712719" cy="748284"/>
          </a:xfrm>
          <a:prstGeom prst="rect">
            <a:avLst/>
          </a:prstGeom>
        </p:spPr>
      </p:pic>
      <p:sp>
        <p:nvSpPr>
          <p:cNvPr id="398" name="textbox 398"/>
          <p:cNvSpPr/>
          <p:nvPr/>
        </p:nvSpPr>
        <p:spPr>
          <a:xfrm>
            <a:off x="228166" y="307160"/>
            <a:ext cx="4187825"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 IPO</a:t>
            </a:r>
            <a:r>
              <a:rPr lang="zh-CN" alt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全过程时间表</a:t>
            </a:r>
            <a:endParaRPr lang="en-US" altLang="en-US" sz="2000" dirty="0"/>
          </a:p>
        </p:txBody>
      </p:sp>
      <p:pic>
        <p:nvPicPr>
          <p:cNvPr id="404" name="picture 404"/>
          <p:cNvPicPr>
            <a:picLocks noChangeAspect="1"/>
          </p:cNvPicPr>
          <p:nvPr/>
        </p:nvPicPr>
        <p:blipFill>
          <a:blip r:embed="rId2"/>
          <a:stretch>
            <a:fillRect/>
          </a:stretch>
        </p:blipFill>
        <p:spPr>
          <a:xfrm rot="21600000">
            <a:off x="220739" y="665265"/>
            <a:ext cx="11406619" cy="66052"/>
          </a:xfrm>
          <a:prstGeom prst="rect">
            <a:avLst/>
          </a:prstGeom>
        </p:spPr>
      </p:pic>
      <p:sp>
        <p:nvSpPr>
          <p:cNvPr id="414" name="textbox 414"/>
          <p:cNvSpPr/>
          <p:nvPr/>
        </p:nvSpPr>
        <p:spPr>
          <a:xfrm>
            <a:off x="11740710" y="6538413"/>
            <a:ext cx="150495" cy="1479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0000"/>
              </a:lnSpc>
            </a:pPr>
            <a:r>
              <a:rPr lang="en-US" altLang="en-US" sz="1000" b="1" kern="0" spc="-20" dirty="0">
                <a:solidFill>
                  <a:srgbClr val="7F7F7F">
                    <a:alpha val="100000"/>
                  </a:srgbClr>
                </a:solidFill>
                <a:latin typeface="Times New Roman" panose="02020603050405020304"/>
                <a:cs typeface="Times New Roman" panose="02020603050405020304"/>
              </a:rPr>
              <a:t>26</a:t>
            </a:r>
            <a:endParaRPr lang="en-US" altLang="en-US" sz="1000" dirty="0"/>
          </a:p>
        </p:txBody>
      </p:sp>
      <p:graphicFrame>
        <p:nvGraphicFramePr>
          <p:cNvPr id="2" name="表格 1"/>
          <p:cNvGraphicFramePr>
            <a:graphicFrameLocks noGrp="1"/>
          </p:cNvGraphicFramePr>
          <p:nvPr/>
        </p:nvGraphicFramePr>
        <p:xfrm>
          <a:off x="220738" y="813198"/>
          <a:ext cx="11406619" cy="5637477"/>
        </p:xfrm>
        <a:graphic>
          <a:graphicData uri="http://schemas.openxmlformats.org/drawingml/2006/table">
            <a:tbl>
              <a:tblPr firstRow="1" bandRow="1">
                <a:tableStyleId>{2D5ABB26-0587-4C30-8999-92F81FD0307C}</a:tableStyleId>
              </a:tblPr>
              <a:tblGrid>
                <a:gridCol w="1423005"/>
                <a:gridCol w="4163786"/>
                <a:gridCol w="2286000"/>
                <a:gridCol w="3533828"/>
              </a:tblGrid>
              <a:tr h="264856">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时间</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kern="1200" dirty="0">
                          <a:solidFill>
                            <a:srgbClr val="FFFFFF"/>
                          </a:solidFill>
                          <a:latin typeface="楷体" panose="02010609060101010101" charset="-122"/>
                          <a:ea typeface="楷体" panose="02010609060101010101" charset="-122"/>
                          <a:cs typeface="Arial" panose="020B0604020202020204" pitchFamily="34" charset="0"/>
                        </a:rPr>
                        <a:t>具体内容</a:t>
                      </a:r>
                      <a:endParaRPr sz="1100" b="1" i="0" kern="1200" dirty="0">
                        <a:solidFill>
                          <a:srgbClr val="FFFFFF"/>
                        </a:solidFill>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主要参与方</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备注</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r>
              <a:tr h="467717">
                <a:tc>
                  <a:txBody>
                    <a:bodyPr/>
                    <a:lstStyle/>
                    <a:p>
                      <a:pPr marL="0" indent="0" algn="ctr">
                        <a:lnSpc>
                          <a:spcPct val="100000"/>
                        </a:lnSpc>
                        <a:spcBef>
                          <a:spcPts val="0"/>
                        </a:spcBef>
                      </a:pPr>
                      <a:r>
                        <a:rPr lang="zh-CN" altLang="en-US" sz="1200" i="0" baseline="0" dirty="0">
                          <a:latin typeface="华文楷体" panose="02010600040101010101" charset="-122"/>
                          <a:ea typeface="华文楷体" panose="02010600040101010101" charset="-122"/>
                          <a:cs typeface="Arial" panose="020B0604020202020204" pitchFamily="34" charset="0"/>
                        </a:rPr>
                        <a:t>开始有上市想法</a:t>
                      </a:r>
                      <a:endParaRPr sz="1200" i="0" baseline="0" dirty="0">
                        <a:latin typeface="华文楷体" panose="02010600040101010101" charset="-122"/>
                        <a:ea typeface="华文楷体" panose="02010600040101010101" charset="-122"/>
                        <a:cs typeface="Arial" panose="020B0604020202020204" pitchFamily="34" charset="0"/>
                      </a:endParaRPr>
                    </a:p>
                  </a:txBody>
                  <a:tcPr marL="0" marR="0" marT="234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lnSpc>
                          <a:spcPct val="100000"/>
                        </a:lnSpc>
                        <a:spcBef>
                          <a:spcPts val="0"/>
                        </a:spcBef>
                      </a:pPr>
                      <a:r>
                        <a:rPr kumimoji="0" lang="zh-CN" altLang="en-US" sz="1200" b="0" i="0" u="none" strike="noStrike" kern="1200" cap="none" spc="0" normalizeH="0" baseline="0" dirty="0">
                          <a:ln>
                            <a:noFill/>
                          </a:ln>
                          <a:solidFill>
                            <a:prstClr val="black"/>
                          </a:solidFill>
                          <a:effectLst/>
                          <a:uLnTx/>
                          <a:uFillTx/>
                          <a:latin typeface="华文楷体" panose="02010600040101010101" charset="-122"/>
                          <a:ea typeface="华文楷体" panose="02010600040101010101" charset="-122"/>
                          <a:cs typeface="Arial" panose="020B0604020202020204" pitchFamily="34" charset="0"/>
                        </a:rPr>
                        <a:t>寻找靠谱中介机构</a:t>
                      </a:r>
                      <a:endParaRPr kumimoji="0" lang="zh-CN" altLang="en-US" sz="1200" b="0" i="0" u="none" strike="noStrike" kern="1200" cap="none" spc="0" normalizeH="0" baseline="0" dirty="0">
                        <a:ln>
                          <a:noFill/>
                        </a:ln>
                        <a:solidFill>
                          <a:prstClr val="black"/>
                        </a:solidFill>
                        <a:effectLst/>
                        <a:uLnTx/>
                        <a:uFillTx/>
                        <a:latin typeface="华文楷体" panose="02010600040101010101" charset="-122"/>
                        <a:ea typeface="华文楷体" panose="02010600040101010101" charset="-122"/>
                        <a:cs typeface="Arial" panose="020B0604020202020204" pitchFamily="34" charset="0"/>
                      </a:endParaRPr>
                    </a:p>
                  </a:txBody>
                  <a:tcPr marL="0" marR="0" marT="234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2" indent="0" algn="l" defTabSz="913130" rtl="0" eaLnBrk="0" fontAlgn="base" latinLnBrk="0" hangingPunct="0">
                        <a:lnSpc>
                          <a:spcPts val="1400"/>
                        </a:lnSpc>
                        <a:spcBef>
                          <a:spcPct val="0"/>
                        </a:spcBef>
                        <a:spcAft>
                          <a:spcPts val="0"/>
                        </a:spcAft>
                        <a:buClr>
                          <a:srgbClr val="C00000"/>
                        </a:buClr>
                        <a:buSzPct val="80000"/>
                        <a:buFont typeface="Wingdings" panose="05000000000000000000" pitchFamily="2" charset="2"/>
                        <a:buNone/>
                        <a:defRPr/>
                      </a:pPr>
                      <a:r>
                        <a:rPr kumimoji="0" lang="zh-CN" altLang="en-US" sz="1200" b="0" i="0" u="none" strike="noStrike" kern="1200" cap="none" spc="0" normalizeH="0" baseline="0" dirty="0">
                          <a:ln>
                            <a:noFill/>
                          </a:ln>
                          <a:solidFill>
                            <a:prstClr val="black"/>
                          </a:solidFill>
                          <a:effectLst/>
                          <a:uLnTx/>
                          <a:uFillTx/>
                          <a:latin typeface="华文楷体" panose="02010600040101010101" charset="-122"/>
                          <a:ea typeface="华文楷体" panose="02010600040101010101" charset="-122"/>
                          <a:cs typeface="Arial" panose="020B0604020202020204" pitchFamily="34" charset="0"/>
                        </a:rPr>
                        <a:t>  公司、中介</a:t>
                      </a:r>
                      <a:endParaRPr kumimoji="0" sz="1200" b="0" i="0" u="none" strike="noStrike" kern="1200" cap="none" spc="0" normalizeH="0" baseline="0" dirty="0">
                        <a:ln>
                          <a:noFill/>
                        </a:ln>
                        <a:solidFill>
                          <a:prstClr val="black"/>
                        </a:solidFill>
                        <a:effectLst/>
                        <a:uLnTx/>
                        <a:uFillTx/>
                        <a:latin typeface="华文楷体" panose="02010600040101010101" charset="-122"/>
                        <a:ea typeface="华文楷体" panose="02010600040101010101" charset="-122"/>
                        <a:cs typeface="Arial" panose="020B0604020202020204" pitchFamily="34" charset="0"/>
                      </a:endParaRPr>
                    </a:p>
                  </a:txBody>
                  <a:tcPr marL="0" marR="0" marT="105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r>
                        <a:rPr kumimoji="0" lang="zh-CN" altLang="en-US" sz="1200" b="0" i="0" u="none" strike="noStrike" kern="1200" cap="none" spc="0" normalizeH="0" baseline="0" dirty="0">
                          <a:ln>
                            <a:noFill/>
                          </a:ln>
                          <a:solidFill>
                            <a:prstClr val="black"/>
                          </a:solidFill>
                          <a:effectLst/>
                          <a:uLnTx/>
                          <a:uFillTx/>
                          <a:latin typeface="华文楷体" panose="02010600040101010101" charset="-122"/>
                          <a:ea typeface="华文楷体" panose="02010600040101010101" charset="-122"/>
                          <a:cs typeface="Arial" panose="020B0604020202020204" pitchFamily="34" charset="0"/>
                        </a:rPr>
                        <a:t>要擦亮双眼，小心草台班子</a:t>
                      </a:r>
                      <a:endParaRPr kumimoji="0" sz="1200" b="0" i="0" u="none" strike="noStrike" kern="1200" cap="none" spc="0" normalizeH="0" baseline="0" dirty="0">
                        <a:ln>
                          <a:noFill/>
                        </a:ln>
                        <a:solidFill>
                          <a:prstClr val="black"/>
                        </a:solidFill>
                        <a:effectLst/>
                        <a:uLnTx/>
                        <a:uFillTx/>
                        <a:latin typeface="华文楷体" panose="02010600040101010101" charset="-122"/>
                        <a:ea typeface="华文楷体" panose="02010600040101010101" charset="-122"/>
                        <a:cs typeface="Arial" panose="020B0604020202020204" pitchFamily="34" charset="0"/>
                      </a:endParaRPr>
                    </a:p>
                  </a:txBody>
                  <a:tcPr marL="0" marR="0" marT="838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06185">
                <a:tc>
                  <a:txBody>
                    <a:bodyPr/>
                    <a:lstStyle/>
                    <a:p>
                      <a:pPr algn="ctr"/>
                      <a:r>
                        <a:rPr lang="zh-CN" sz="1200" kern="0">
                          <a:effectLst/>
                          <a:latin typeface="华文楷体" panose="02010600040101010101" charset="-122"/>
                          <a:ea typeface="华文楷体" panose="02010600040101010101" charset="-122"/>
                          <a:cs typeface="Arial" panose="020B0604020202020204" pitchFamily="34" charset="0"/>
                        </a:rPr>
                        <a:t>上市想法成熟</a:t>
                      </a:r>
                      <a:endParaRPr lang="zh-CN" sz="1200" kern="10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中介机构入场摸底尽调，确定需要规范的问题，制定上市方案，确定股改基准日及申报基准日</a:t>
                      </a:r>
                      <a:r>
                        <a:rPr lang="en-US" sz="1200" kern="0" dirty="0">
                          <a:effectLst/>
                          <a:latin typeface="华文楷体" panose="02010600040101010101" charset="-122"/>
                          <a:ea typeface="华文楷体" panose="02010600040101010101" charset="-122"/>
                          <a:cs typeface="Arial" panose="020B0604020202020204" pitchFamily="34" charset="0"/>
                        </a:rPr>
                        <a:t>"T</a:t>
                      </a:r>
                      <a:r>
                        <a:rPr lang="zh-CN" sz="1200" kern="0" dirty="0">
                          <a:effectLst/>
                          <a:latin typeface="华文楷体" panose="02010600040101010101" charset="-122"/>
                          <a:ea typeface="华文楷体" panose="02010600040101010101" charset="-122"/>
                          <a:cs typeface="Arial" panose="020B0604020202020204" pitchFamily="34" charset="0"/>
                        </a:rPr>
                        <a:t>日</a:t>
                      </a:r>
                      <a:r>
                        <a:rPr lang="en-US" sz="1200" kern="0" dirty="0">
                          <a:effectLst/>
                          <a:latin typeface="华文楷体" panose="02010600040101010101" charset="-122"/>
                          <a:ea typeface="华文楷体" panose="02010600040101010101" charset="-122"/>
                          <a:cs typeface="Arial" panose="020B0604020202020204" pitchFamily="34" charset="0"/>
                        </a:rPr>
                        <a:t>"</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一般</a:t>
                      </a:r>
                      <a:r>
                        <a:rPr lang="en-US" sz="1200" kern="0" dirty="0">
                          <a:effectLst/>
                          <a:latin typeface="华文楷体" panose="02010600040101010101" charset="-122"/>
                          <a:ea typeface="华文楷体" panose="02010600040101010101" charset="-122"/>
                          <a:cs typeface="Arial" panose="020B0604020202020204" pitchFamily="34" charset="0"/>
                        </a:rPr>
                        <a:t>T</a:t>
                      </a:r>
                      <a:r>
                        <a:rPr lang="zh-CN" sz="1200" kern="0" dirty="0">
                          <a:effectLst/>
                          <a:latin typeface="华文楷体" panose="02010600040101010101" charset="-122"/>
                          <a:ea typeface="华文楷体" panose="02010600040101010101" charset="-122"/>
                          <a:cs typeface="Arial" panose="020B0604020202020204" pitchFamily="34" charset="0"/>
                        </a:rPr>
                        <a:t>日与规范不少于半年，规范内容包括经营规范性、同业竞争、关联交易、财务规范性等，现阶段监管审核关注点及尺度比较公开透明</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a:txBody>
                    <a:bodyPr/>
                    <a:lstStyle/>
                    <a:p>
                      <a:pPr algn="ctr"/>
                      <a:r>
                        <a:rPr lang="zh-CN" sz="1200" kern="0" dirty="0">
                          <a:effectLst/>
                          <a:latin typeface="华文楷体" panose="02010600040101010101" charset="-122"/>
                          <a:ea typeface="华文楷体" panose="02010600040101010101" charset="-122"/>
                          <a:cs typeface="Arial" panose="020B0604020202020204" pitchFamily="34" charset="0"/>
                        </a:rPr>
                        <a:t>等待</a:t>
                      </a:r>
                      <a:r>
                        <a:rPr lang="en-US" sz="1200" kern="0" dirty="0">
                          <a:effectLst/>
                          <a:latin typeface="华文楷体" panose="02010600040101010101" charset="-122"/>
                          <a:ea typeface="华文楷体" panose="02010600040101010101" charset="-122"/>
                          <a:cs typeface="Arial" panose="020B0604020202020204" pitchFamily="34" charset="0"/>
                        </a:rPr>
                        <a:t>T</a:t>
                      </a:r>
                      <a:r>
                        <a:rPr lang="zh-CN" sz="1200" kern="0" dirty="0">
                          <a:effectLst/>
                          <a:latin typeface="华文楷体" panose="02010600040101010101" charset="-122"/>
                          <a:ea typeface="华文楷体" panose="02010600040101010101" charset="-122"/>
                          <a:cs typeface="Arial" panose="020B0604020202020204" pitchFamily="34" charset="0"/>
                        </a:rPr>
                        <a:t>日到来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按照中介制定方案进行规范经营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中介机构持续监督，企业努力经营充实业绩</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T-6M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申报基准日半年前初步规划募投项目并聘请可研机构撰写可行性研究报告，协助完成发改及环评备案等募投项目必要程序</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公司、可研机构、券商</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solidFill>
                            <a:srgbClr val="000000"/>
                          </a:solidFill>
                          <a:effectLst/>
                          <a:latin typeface="华文楷体" panose="02010600040101010101" charset="-122"/>
                          <a:ea typeface="华文楷体" panose="02010600040101010101" charset="-122"/>
                          <a:cs typeface="Arial" panose="020B0604020202020204" pitchFamily="34" charset="0"/>
                        </a:rPr>
                        <a:t>　</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a:txBody>
                    <a:bodyPr/>
                    <a:lstStyle/>
                    <a:p>
                      <a:pPr algn="ctr"/>
                      <a:r>
                        <a:rPr lang="zh-CN" sz="1200" kern="0" dirty="0">
                          <a:effectLst/>
                          <a:latin typeface="华文楷体" panose="02010600040101010101" charset="-122"/>
                          <a:ea typeface="华文楷体" panose="02010600040101010101" charset="-122"/>
                          <a:cs typeface="Arial" panose="020B0604020202020204" pitchFamily="34" charset="0"/>
                        </a:rPr>
                        <a:t>股改基准日前</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完成各轮次融资、股权激励、基本会计政策，基本确定</a:t>
                      </a:r>
                      <a:r>
                        <a:rPr lang="zh-CN" altLang="en-US" sz="1200" kern="0" dirty="0">
                          <a:effectLst/>
                          <a:latin typeface="华文楷体" panose="02010600040101010101" charset="-122"/>
                          <a:ea typeface="华文楷体" panose="02010600040101010101" charset="-122"/>
                          <a:cs typeface="Arial" panose="020B0604020202020204" pitchFamily="34" charset="0"/>
                        </a:rPr>
                        <a:t>申</a:t>
                      </a:r>
                      <a:r>
                        <a:rPr lang="zh-CN" sz="1200" kern="0" dirty="0">
                          <a:effectLst/>
                          <a:latin typeface="华文楷体" panose="02010600040101010101" charset="-122"/>
                          <a:ea typeface="华文楷体" panose="02010600040101010101" charset="-122"/>
                          <a:cs typeface="Arial" panose="020B0604020202020204" pitchFamily="34" charset="0"/>
                        </a:rPr>
                        <a:t>报前的股权架构</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注意最近出台的突击入股锁定期新</a:t>
                      </a:r>
                      <a:r>
                        <a:rPr lang="zh-CN" sz="1200" b="0" kern="0" dirty="0">
                          <a:effectLst/>
                          <a:latin typeface="华文楷体" panose="02010600040101010101" charset="-122"/>
                          <a:ea typeface="华文楷体" panose="02010600040101010101" charset="-122"/>
                          <a:cs typeface="Arial" panose="020B0604020202020204" pitchFamily="34" charset="0"/>
                        </a:rPr>
                        <a:t>规，关注股权激励</a:t>
                      </a:r>
                      <a:r>
                        <a:rPr lang="en-US" sz="1200" b="0" kern="0" dirty="0">
                          <a:effectLst/>
                          <a:latin typeface="华文楷体" panose="02010600040101010101" charset="-122"/>
                          <a:ea typeface="华文楷体" panose="02010600040101010101" charset="-122"/>
                          <a:cs typeface="Arial" panose="020B0604020202020204" pitchFamily="34" charset="0"/>
                        </a:rPr>
                        <a:t>(</a:t>
                      </a:r>
                      <a:r>
                        <a:rPr lang="zh-CN" sz="1200" b="0" kern="0" dirty="0">
                          <a:effectLst/>
                          <a:latin typeface="华文楷体" panose="02010600040101010101" charset="-122"/>
                          <a:ea typeface="华文楷体" panose="02010600040101010101" charset="-122"/>
                          <a:cs typeface="Arial" panose="020B0604020202020204" pitchFamily="34" charset="0"/>
                        </a:rPr>
                        <a:t>如有</a:t>
                      </a:r>
                      <a:r>
                        <a:rPr lang="en-US" sz="1200" b="0" kern="0" dirty="0">
                          <a:effectLst/>
                          <a:latin typeface="华文楷体" panose="02010600040101010101" charset="-122"/>
                          <a:ea typeface="华文楷体" panose="02010600040101010101" charset="-122"/>
                          <a:cs typeface="Arial" panose="020B0604020202020204" pitchFamily="34" charset="0"/>
                        </a:rPr>
                        <a:t>)</a:t>
                      </a:r>
                      <a:r>
                        <a:rPr lang="zh-CN" sz="1200" b="0" kern="0" dirty="0">
                          <a:effectLst/>
                          <a:latin typeface="华文楷体" panose="02010600040101010101" charset="-122"/>
                          <a:ea typeface="华文楷体" panose="02010600040101010101" charset="-122"/>
                          <a:cs typeface="Arial" panose="020B0604020202020204" pitchFamily="34" charset="0"/>
                        </a:rPr>
                        <a:t>价格、外部投资者入股时间对业绩的影响</a:t>
                      </a:r>
                      <a:r>
                        <a:rPr lang="en-US" sz="1200" b="0" kern="0" dirty="0">
                          <a:effectLst/>
                          <a:latin typeface="华文楷体" panose="02010600040101010101" charset="-122"/>
                          <a:ea typeface="华文楷体" panose="02010600040101010101" charset="-122"/>
                          <a:cs typeface="Arial" panose="020B0604020202020204" pitchFamily="34" charset="0"/>
                        </a:rPr>
                        <a:t>(</a:t>
                      </a:r>
                      <a:r>
                        <a:rPr lang="zh-CN" sz="1200" b="0" kern="0" dirty="0">
                          <a:effectLst/>
                          <a:latin typeface="华文楷体" panose="02010600040101010101" charset="-122"/>
                          <a:ea typeface="华文楷体" panose="02010600040101010101" charset="-122"/>
                          <a:cs typeface="Arial" panose="020B0604020202020204" pitchFamily="34" charset="0"/>
                        </a:rPr>
                        <a:t>股份支付费用</a:t>
                      </a:r>
                      <a:r>
                        <a:rPr lang="en-US" sz="1200" b="0" kern="0" dirty="0">
                          <a:effectLst/>
                          <a:latin typeface="华文楷体" panose="02010600040101010101" charset="-122"/>
                          <a:ea typeface="华文楷体" panose="02010600040101010101" charset="-122"/>
                          <a:cs typeface="Arial" panose="020B0604020202020204" pitchFamily="34" charset="0"/>
                        </a:rPr>
                        <a:t>)</a:t>
                      </a:r>
                      <a:endParaRPr lang="zh-CN" sz="1200" b="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a:txBody>
                    <a:bodyPr/>
                    <a:lstStyle/>
                    <a:p>
                      <a:pPr indent="102235" algn="ctr"/>
                      <a:r>
                        <a:rPr lang="en-US" sz="1200" b="1" kern="0" dirty="0">
                          <a:effectLst/>
                          <a:latin typeface="华文楷体" panose="02010600040101010101" charset="-122"/>
                          <a:ea typeface="华文楷体" panose="02010600040101010101" charset="-122"/>
                          <a:cs typeface="Arial" panose="020B0604020202020204" pitchFamily="34" charset="0"/>
                        </a:rPr>
                        <a:t>T-5M,</a:t>
                      </a:r>
                      <a:r>
                        <a:rPr lang="zh-CN" sz="1200" b="1" kern="0" dirty="0">
                          <a:effectLst/>
                          <a:latin typeface="华文楷体" panose="02010600040101010101" charset="-122"/>
                          <a:ea typeface="华文楷体" panose="02010600040101010101" charset="-122"/>
                          <a:cs typeface="Arial" panose="020B0604020202020204" pitchFamily="34" charset="0"/>
                        </a:rPr>
                        <a:t>股改基准</a:t>
                      </a:r>
                      <a:br>
                        <a:rPr lang="en-US" sz="1200" b="1" kern="0" dirty="0">
                          <a:effectLst/>
                          <a:latin typeface="华文楷体" panose="02010600040101010101" charset="-122"/>
                          <a:ea typeface="华文楷体" panose="02010600040101010101" charset="-122"/>
                          <a:cs typeface="Arial" panose="020B0604020202020204" pitchFamily="34" charset="0"/>
                        </a:rPr>
                      </a:br>
                      <a:r>
                        <a:rPr lang="zh-CN" sz="1200" kern="0" dirty="0">
                          <a:effectLst/>
                          <a:latin typeface="华文楷体" panose="02010600040101010101" charset="-122"/>
                          <a:ea typeface="华文楷体" panose="02010600040101010101" charset="-122"/>
                          <a:cs typeface="Arial" panose="020B0604020202020204" pitchFamily="34" charset="0"/>
                        </a:rPr>
                        <a:t>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以此日期为基准日出具股改审计及评估报告</a:t>
                      </a:r>
                      <a:endParaRPr lang="zh-CN" sz="1200" b="1"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公司、会计师、评估机构</a:t>
                      </a:r>
                      <a:endParaRPr lang="zh-CN" sz="1200" b="1"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从基准日到完成股改一般需要</a:t>
                      </a:r>
                      <a:r>
                        <a:rPr lang="en-US" sz="1200" b="1" kern="0" dirty="0">
                          <a:effectLst/>
                          <a:latin typeface="华文楷体" panose="02010600040101010101" charset="-122"/>
                          <a:ea typeface="华文楷体" panose="02010600040101010101" charset="-122"/>
                          <a:cs typeface="Arial" panose="020B0604020202020204" pitchFamily="34" charset="0"/>
                        </a:rPr>
                        <a:t>1-2</a:t>
                      </a:r>
                      <a:r>
                        <a:rPr lang="zh-CN" sz="1200" b="1" kern="0" dirty="0">
                          <a:effectLst/>
                          <a:latin typeface="华文楷体" panose="02010600040101010101" charset="-122"/>
                          <a:ea typeface="华文楷体" panose="02010600040101010101" charset="-122"/>
                          <a:cs typeface="Arial" panose="020B0604020202020204" pitchFamily="34" charset="0"/>
                        </a:rPr>
                        <a:t>个月，流程方面需要与工商局提前沟通好</a:t>
                      </a:r>
                      <a:endParaRPr lang="zh-CN" sz="1200" b="1"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T-4M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整体变更为股份公司，取得营业执照</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公司、律师</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辅导前需完成股改，折股数影响发行价，需要权衡取舍，另外股改过程应关注自然人股东个人所得税</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T-3M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与保荐机构正式签订辅导协议，并完成证监局的辅导备案</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公司、券商</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目前已电子化申报，提前与证监局沟通好辅导备案、培训及验收要求，在</a:t>
                      </a:r>
                      <a:r>
                        <a:rPr lang="zh-CN" sz="1200" b="1" kern="0" dirty="0">
                          <a:effectLst/>
                          <a:latin typeface="华文楷体" panose="02010600040101010101" charset="-122"/>
                          <a:ea typeface="华文楷体" panose="02010600040101010101" charset="-122"/>
                          <a:cs typeface="Arial" panose="020B0604020202020204" pitchFamily="34" charset="0"/>
                        </a:rPr>
                        <a:t>后续辅导验收前</a:t>
                      </a:r>
                      <a:r>
                        <a:rPr lang="zh-CN" sz="1200" kern="0" dirty="0">
                          <a:effectLst/>
                          <a:latin typeface="华文楷体" panose="02010600040101010101" charset="-122"/>
                          <a:ea typeface="华文楷体" panose="02010600040101010101" charset="-122"/>
                          <a:cs typeface="Arial" panose="020B0604020202020204" pitchFamily="34" charset="0"/>
                        </a:rPr>
                        <a:t>完成既定辅导培训计划</a:t>
                      </a:r>
                      <a:r>
                        <a:rPr lang="en-US" sz="1200" kern="0" dirty="0">
                          <a:effectLst/>
                          <a:latin typeface="华文楷体" panose="02010600040101010101" charset="-122"/>
                          <a:ea typeface="华文楷体" panose="02010600040101010101" charset="-122"/>
                          <a:cs typeface="Arial" panose="020B0604020202020204" pitchFamily="34" charset="0"/>
                        </a:rPr>
                        <a:t>(</a:t>
                      </a:r>
                      <a:r>
                        <a:rPr lang="zh-CN" sz="1200" kern="0" dirty="0">
                          <a:effectLst/>
                          <a:latin typeface="华文楷体" panose="02010600040101010101" charset="-122"/>
                          <a:ea typeface="华文楷体" panose="02010600040101010101" charset="-122"/>
                          <a:cs typeface="Arial" panose="020B0604020202020204" pitchFamily="34" charset="0"/>
                        </a:rPr>
                        <a:t>部分省份要求录像</a:t>
                      </a:r>
                      <a:r>
                        <a:rPr lang="en-US" sz="1200" kern="0" dirty="0">
                          <a:effectLst/>
                          <a:latin typeface="华文楷体" panose="02010600040101010101" charset="-122"/>
                          <a:ea typeface="华文楷体" panose="02010600040101010101" charset="-122"/>
                          <a:cs typeface="Arial" panose="020B0604020202020204" pitchFamily="34" charset="0"/>
                        </a:rPr>
                        <a:t>)</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a:t>
                      </a:r>
                      <a:r>
                        <a:rPr lang="zh-CN" sz="1200" kern="0" dirty="0">
                          <a:effectLst/>
                          <a:latin typeface="华文楷体" panose="02010600040101010101" charset="-122"/>
                          <a:ea typeface="华文楷体" panose="02010600040101010101" charset="-122"/>
                          <a:cs typeface="Arial" panose="020B0604020202020204" pitchFamily="34" charset="0"/>
                        </a:rPr>
                        <a:t>日前</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中介可视具体入场时间提前完成部分核查工作，如以前年度的审计、流水核查等</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提前开展部分核查工作可以加快后续申报进度</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a:txBody>
                    <a:bodyPr/>
                    <a:lstStyle/>
                    <a:p>
                      <a:pPr algn="ctr"/>
                      <a:r>
                        <a:rPr lang="en-US" sz="1200" b="1" kern="0" dirty="0">
                          <a:effectLst/>
                          <a:latin typeface="华文楷体" panose="02010600040101010101" charset="-122"/>
                          <a:ea typeface="华文楷体" panose="02010600040101010101" charset="-122"/>
                          <a:cs typeface="Arial" panose="020B0604020202020204" pitchFamily="34" charset="0"/>
                        </a:rPr>
                        <a:t>T</a:t>
                      </a:r>
                      <a:r>
                        <a:rPr lang="zh-CN" sz="1200" b="1" kern="0" dirty="0">
                          <a:effectLst/>
                          <a:latin typeface="华文楷体" panose="02010600040101010101" charset="-122"/>
                          <a:ea typeface="华文楷体" panose="02010600040101010101" charset="-122"/>
                          <a:cs typeface="Arial" panose="020B0604020202020204" pitchFamily="34" charset="0"/>
                        </a:rPr>
                        <a:t>日，申报财务数据基准日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a:effectLst/>
                          <a:latin typeface="华文楷体" panose="02010600040101010101" charset="-122"/>
                          <a:ea typeface="华文楷体" panose="02010600040101010101" charset="-122"/>
                          <a:cs typeface="Arial" panose="020B0604020202020204" pitchFamily="34" charset="0"/>
                        </a:rPr>
                        <a:t>全部不合规事项均已完成规范，中介已经判断项目申报不存在实质性障碍</a:t>
                      </a:r>
                      <a:endParaRPr lang="zh-CN" sz="1200" kern="10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公司、各中介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altLang="en-US" sz="1200" b="1" kern="0" dirty="0">
                          <a:effectLst/>
                          <a:latin typeface="华文楷体" panose="02010600040101010101" charset="-122"/>
                          <a:ea typeface="华文楷体" panose="02010600040101010101" charset="-122"/>
                          <a:cs typeface="Arial" panose="020B0604020202020204" pitchFamily="34" charset="0"/>
                        </a:rPr>
                        <a:t>选择季度末</a:t>
                      </a:r>
                      <a:r>
                        <a:rPr lang="zh-CN" sz="1200" b="1" kern="0" dirty="0">
                          <a:effectLst/>
                          <a:latin typeface="华文楷体" panose="02010600040101010101" charset="-122"/>
                          <a:ea typeface="华文楷体" panose="02010600040101010101" charset="-122"/>
                          <a:cs typeface="Arial" panose="020B0604020202020204" pitchFamily="34" charset="0"/>
                        </a:rPr>
                        <a:t>作为基准</a:t>
                      </a:r>
                      <a:r>
                        <a:rPr lang="zh-CN" altLang="en-US" sz="1200" b="1" kern="0" dirty="0">
                          <a:effectLst/>
                          <a:latin typeface="华文楷体" panose="02010600040101010101" charset="-122"/>
                          <a:ea typeface="华文楷体" panose="02010600040101010101" charset="-122"/>
                          <a:cs typeface="Arial" panose="020B0604020202020204" pitchFamily="34" charset="0"/>
                        </a:rPr>
                        <a:t>日</a:t>
                      </a:r>
                      <a:r>
                        <a:rPr lang="en-US" sz="1200" b="1" kern="0" dirty="0">
                          <a:effectLst/>
                          <a:latin typeface="华文楷体" panose="02010600040101010101" charset="-122"/>
                          <a:ea typeface="华文楷体" panose="02010600040101010101" charset="-122"/>
                          <a:cs typeface="Arial" panose="020B0604020202020204" pitchFamily="34" charset="0"/>
                        </a:rPr>
                        <a:t>(</a:t>
                      </a:r>
                      <a:r>
                        <a:rPr lang="zh-CN" altLang="en-US" sz="1200" b="1" kern="0" dirty="0">
                          <a:effectLst/>
                          <a:latin typeface="华文楷体" panose="02010600040101010101" charset="-122"/>
                          <a:ea typeface="华文楷体" panose="02010600040101010101" charset="-122"/>
                          <a:cs typeface="Arial" panose="020B0604020202020204" pitchFamily="34" charset="0"/>
                        </a:rPr>
                        <a:t>年度末、半年度末</a:t>
                      </a:r>
                      <a:r>
                        <a:rPr lang="zh-CN" sz="1200" b="1" kern="0" dirty="0">
                          <a:effectLst/>
                          <a:latin typeface="华文楷体" panose="02010600040101010101" charset="-122"/>
                          <a:ea typeface="华文楷体" panose="02010600040101010101" charset="-122"/>
                          <a:cs typeface="Arial" panose="020B0604020202020204" pitchFamily="34" charset="0"/>
                        </a:rPr>
                        <a:t>居多</a:t>
                      </a:r>
                      <a:r>
                        <a:rPr lang="en-US" sz="1200" b="1" kern="0" dirty="0">
                          <a:effectLst/>
                          <a:latin typeface="华文楷体" panose="02010600040101010101" charset="-122"/>
                          <a:ea typeface="华文楷体" panose="02010600040101010101" charset="-122"/>
                          <a:cs typeface="Arial" panose="020B0604020202020204" pitchFamily="34" charset="0"/>
                        </a:rPr>
                        <a:t>);</a:t>
                      </a:r>
                      <a:r>
                        <a:rPr lang="zh-CN" sz="1200" b="1" kern="0" dirty="0">
                          <a:effectLst/>
                          <a:latin typeface="华文楷体" panose="02010600040101010101" charset="-122"/>
                          <a:ea typeface="华文楷体" panose="02010600040101010101" charset="-122"/>
                          <a:cs typeface="Arial" panose="020B0604020202020204" pitchFamily="34" charset="0"/>
                        </a:rPr>
                        <a:t>何为发行障碍</a:t>
                      </a:r>
                      <a:r>
                        <a:rPr lang="en-US" sz="1200" b="1" kern="0" dirty="0">
                          <a:effectLst/>
                          <a:latin typeface="华文楷体" panose="02010600040101010101" charset="-122"/>
                          <a:ea typeface="华文楷体" panose="02010600040101010101" charset="-122"/>
                          <a:cs typeface="Arial" panose="020B0604020202020204" pitchFamily="34" charset="0"/>
                        </a:rPr>
                        <a:t>?</a:t>
                      </a:r>
                      <a:r>
                        <a:rPr lang="zh-CN" sz="1200" b="1" kern="0" dirty="0">
                          <a:effectLst/>
                          <a:latin typeface="华文楷体" panose="02010600040101010101" charset="-122"/>
                          <a:ea typeface="华文楷体" panose="02010600040101010101" charset="-122"/>
                          <a:cs typeface="Arial" panose="020B0604020202020204" pitchFamily="34" charset="0"/>
                        </a:rPr>
                        <a:t>可先初步参考</a:t>
                      </a:r>
                      <a:r>
                        <a:rPr lang="zh-CN" altLang="en-US" sz="1200" b="1" kern="0" dirty="0">
                          <a:effectLst/>
                          <a:latin typeface="华文楷体" panose="02010600040101010101" charset="-122"/>
                          <a:ea typeface="华文楷体" panose="02010600040101010101" charset="-122"/>
                          <a:cs typeface="Arial" panose="020B0604020202020204" pitchFamily="34" charset="0"/>
                        </a:rPr>
                        <a:t>前文</a:t>
                      </a:r>
                      <a:r>
                        <a:rPr lang="en-US" altLang="zh-CN" sz="1200" b="1" kern="0" dirty="0">
                          <a:effectLst/>
                          <a:latin typeface="华文楷体" panose="02010600040101010101" charset="-122"/>
                          <a:ea typeface="华文楷体" panose="02010600040101010101" charset="-122"/>
                          <a:cs typeface="Arial" panose="020B0604020202020204" pitchFamily="34" charset="0"/>
                        </a:rPr>
                        <a:t>IPO</a:t>
                      </a:r>
                      <a:r>
                        <a:rPr lang="zh-CN" altLang="en-US" sz="1200" b="1" kern="0" dirty="0">
                          <a:effectLst/>
                          <a:latin typeface="华文楷体" panose="02010600040101010101" charset="-122"/>
                          <a:ea typeface="华文楷体" panose="02010600040101010101" charset="-122"/>
                          <a:cs typeface="Arial" panose="020B0604020202020204" pitchFamily="34" charset="0"/>
                        </a:rPr>
                        <a:t>发行条件</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T+7</a:t>
                      </a:r>
                      <a:r>
                        <a:rPr lang="zh-CN" sz="1200" kern="0" dirty="0">
                          <a:effectLst/>
                          <a:latin typeface="华文楷体" panose="02010600040101010101" charset="-122"/>
                          <a:ea typeface="华文楷体" panose="02010600040101010101" charset="-122"/>
                          <a:cs typeface="Arial" panose="020B0604020202020204" pitchFamily="34" charset="0"/>
                        </a:rPr>
                        <a:t>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公司完成账务处理、结账，出具未审财务报表</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越早结账越早开展审计</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90"/>
          <p:cNvPicPr>
            <a:picLocks noChangeAspect="1"/>
          </p:cNvPicPr>
          <p:nvPr/>
        </p:nvPicPr>
        <p:blipFill>
          <a:blip r:embed="rId1"/>
          <a:stretch>
            <a:fillRect/>
          </a:stretch>
        </p:blipFill>
        <p:spPr>
          <a:xfrm rot="21600000">
            <a:off x="8836155" y="6109715"/>
            <a:ext cx="2712719" cy="748284"/>
          </a:xfrm>
          <a:prstGeom prst="rect">
            <a:avLst/>
          </a:prstGeom>
        </p:spPr>
      </p:pic>
      <p:sp>
        <p:nvSpPr>
          <p:cNvPr id="398" name="textbox 398"/>
          <p:cNvSpPr/>
          <p:nvPr/>
        </p:nvSpPr>
        <p:spPr>
          <a:xfrm>
            <a:off x="228166" y="307160"/>
            <a:ext cx="4187825"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 IPO</a:t>
            </a:r>
            <a:r>
              <a:rPr lang="zh-CN" alt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全过程时间表</a:t>
            </a:r>
            <a:endParaRPr lang="en-US" altLang="en-US" sz="2000" dirty="0"/>
          </a:p>
        </p:txBody>
      </p:sp>
      <p:pic>
        <p:nvPicPr>
          <p:cNvPr id="404" name="picture 404"/>
          <p:cNvPicPr>
            <a:picLocks noChangeAspect="1"/>
          </p:cNvPicPr>
          <p:nvPr/>
        </p:nvPicPr>
        <p:blipFill>
          <a:blip r:embed="rId2"/>
          <a:stretch>
            <a:fillRect/>
          </a:stretch>
        </p:blipFill>
        <p:spPr>
          <a:xfrm rot="21600000">
            <a:off x="220739" y="665265"/>
            <a:ext cx="11406619" cy="66052"/>
          </a:xfrm>
          <a:prstGeom prst="rect">
            <a:avLst/>
          </a:prstGeom>
        </p:spPr>
      </p:pic>
      <p:sp>
        <p:nvSpPr>
          <p:cNvPr id="414" name="textbox 414"/>
          <p:cNvSpPr/>
          <p:nvPr/>
        </p:nvSpPr>
        <p:spPr>
          <a:xfrm>
            <a:off x="11740710" y="6538413"/>
            <a:ext cx="150495" cy="147955"/>
          </a:xfrm>
          <a:prstGeom prst="rect">
            <a:avLst/>
          </a:prstGeom>
        </p:spPr>
        <p:txBody>
          <a:bodyPr vert="horz" wrap="square" lIns="0" tIns="0" rIns="0" bIns="0"/>
          <a:lstStyle/>
          <a:p>
            <a:pPr marL="12700" eaLnBrk="0">
              <a:lnSpc>
                <a:spcPct val="80000"/>
              </a:lnSpc>
            </a:pPr>
            <a:r>
              <a:rPr lang="en-US" sz="135" b="1" kern="0" spc="-20" dirty="0">
                <a:solidFill>
                  <a:srgbClr val="7F7F7F">
                    <a:alpha val="100000"/>
                  </a:srgbClr>
                </a:solidFill>
                <a:latin typeface="Times New Roman" panose="02020603050405020304"/>
                <a:ea typeface="Times New Roman" panose="02020603050405020304"/>
                <a:cs typeface="Times New Roman" panose="02020603050405020304"/>
              </a:rPr>
              <a:t>27</a:t>
            </a:r>
            <a:r>
              <a:rPr lang="en-US" sz="1000" b="1" kern="0" spc="-20" dirty="0">
                <a:solidFill>
                  <a:srgbClr val="7F7F7F">
                    <a:alpha val="100000"/>
                  </a:srgbClr>
                </a:solidFill>
                <a:latin typeface="Times New Roman" panose="02020603050405020304"/>
                <a:ea typeface="Times New Roman" panose="02020603050405020304"/>
                <a:cs typeface="Times New Roman" panose="02020603050405020304"/>
              </a:rPr>
              <a:t>27</a:t>
            </a:r>
            <a:endParaRPr lang="en-US" altLang="en-US" sz="1000" dirty="0"/>
          </a:p>
        </p:txBody>
      </p:sp>
      <p:graphicFrame>
        <p:nvGraphicFramePr>
          <p:cNvPr id="2" name="表格 1"/>
          <p:cNvGraphicFramePr>
            <a:graphicFrameLocks noGrp="1"/>
          </p:cNvGraphicFramePr>
          <p:nvPr/>
        </p:nvGraphicFramePr>
        <p:xfrm>
          <a:off x="220738" y="813198"/>
          <a:ext cx="11406619" cy="5158808"/>
        </p:xfrm>
        <a:graphic>
          <a:graphicData uri="http://schemas.openxmlformats.org/drawingml/2006/table">
            <a:tbl>
              <a:tblPr firstRow="1" bandRow="1">
                <a:tableStyleId>{2D5ABB26-0587-4C30-8999-92F81FD0307C}</a:tableStyleId>
              </a:tblPr>
              <a:tblGrid>
                <a:gridCol w="1423005"/>
                <a:gridCol w="4163786"/>
                <a:gridCol w="2286000"/>
                <a:gridCol w="3533828"/>
              </a:tblGrid>
              <a:tr h="264856">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时间</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kern="1200" dirty="0">
                          <a:solidFill>
                            <a:srgbClr val="FFFFFF"/>
                          </a:solidFill>
                          <a:latin typeface="楷体" panose="02010609060101010101" charset="-122"/>
                          <a:ea typeface="楷体" panose="02010609060101010101" charset="-122"/>
                          <a:cs typeface="Arial" panose="020B0604020202020204" pitchFamily="34" charset="0"/>
                        </a:rPr>
                        <a:t>具体内容</a:t>
                      </a:r>
                      <a:endParaRPr sz="1100" b="1" i="0" kern="1200" dirty="0">
                        <a:solidFill>
                          <a:srgbClr val="FFFFFF"/>
                        </a:solidFill>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主要参与方</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备注</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r>
              <a:tr h="506185">
                <a:tc rowSpan="3">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T+14</a:t>
                      </a:r>
                      <a:r>
                        <a:rPr lang="zh-CN" sz="1200" kern="0" dirty="0">
                          <a:effectLst/>
                          <a:latin typeface="华文楷体" panose="02010600040101010101" charset="-122"/>
                          <a:ea typeface="华文楷体" panose="02010600040101010101" charset="-122"/>
                          <a:cs typeface="Arial" panose="020B0604020202020204" pitchFamily="34" charset="0"/>
                        </a:rPr>
                        <a:t>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完成财务数据的发函工作，确定外部走访等工作安排</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各中介机构</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提前沟通发函地址、发函要求等事项，走访包括客户、供应商及外部政府监管部门，提前确定访谈提纲</a:t>
                      </a:r>
                      <a:endParaRPr lang="zh-CN" sz="1200" b="1"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发行人提供完毕外围流水核查清单</a:t>
                      </a:r>
                      <a:r>
                        <a:rPr lang="en-US" sz="1200" kern="0" dirty="0">
                          <a:effectLst/>
                          <a:latin typeface="华文楷体" panose="02010600040101010101" charset="-122"/>
                          <a:ea typeface="华文楷体" panose="02010600040101010101" charset="-122"/>
                          <a:cs typeface="Arial" panose="020B0604020202020204" pitchFamily="34" charset="0"/>
                        </a:rPr>
                        <a:t>(</a:t>
                      </a:r>
                      <a:r>
                        <a:rPr lang="zh-CN" sz="1200" kern="0" dirty="0">
                          <a:effectLst/>
                          <a:latin typeface="华文楷体" panose="02010600040101010101" charset="-122"/>
                          <a:ea typeface="华文楷体" panose="02010600040101010101" charset="-122"/>
                          <a:cs typeface="Arial" panose="020B0604020202020204" pitchFamily="34" charset="0"/>
                        </a:rPr>
                        <a:t>指董监高、实控人等关联主体</a:t>
                      </a:r>
                      <a:r>
                        <a:rPr lang="en-US" sz="1200" kern="0" dirty="0">
                          <a:effectLst/>
                          <a:latin typeface="华文楷体" panose="02010600040101010101" charset="-122"/>
                          <a:ea typeface="华文楷体" panose="02010600040101010101" charset="-122"/>
                          <a:cs typeface="Arial" panose="020B0604020202020204" pitchFamily="34" charset="0"/>
                        </a:rPr>
                        <a:t>)</a:t>
                      </a:r>
                      <a:r>
                        <a:rPr lang="zh-CN" sz="1200" kern="0" dirty="0">
                          <a:effectLst/>
                          <a:latin typeface="华文楷体" panose="02010600040101010101" charset="-122"/>
                          <a:ea typeface="华文楷体" panose="02010600040101010101" charset="-122"/>
                          <a:cs typeface="Arial" panose="020B0604020202020204" pitchFamily="34" charset="0"/>
                        </a:rPr>
                        <a:t>内的全部外围流水核查账户银行流水</a:t>
                      </a:r>
                      <a:r>
                        <a:rPr lang="en-US" sz="1200" kern="0" dirty="0">
                          <a:effectLst/>
                          <a:latin typeface="华文楷体" panose="02010600040101010101" charset="-122"/>
                          <a:ea typeface="华文楷体" panose="02010600040101010101" charset="-122"/>
                          <a:cs typeface="Arial" panose="020B0604020202020204" pitchFamily="34" charset="0"/>
                        </a:rPr>
                        <a:t>(</a:t>
                      </a:r>
                      <a:r>
                        <a:rPr lang="zh-CN" sz="1200" kern="0" dirty="0">
                          <a:effectLst/>
                          <a:latin typeface="华文楷体" panose="02010600040101010101" charset="-122"/>
                          <a:ea typeface="华文楷体" panose="02010600040101010101" charset="-122"/>
                          <a:cs typeface="Arial" panose="020B0604020202020204" pitchFamily="34" charset="0"/>
                        </a:rPr>
                        <a:t>最近</a:t>
                      </a:r>
                      <a:r>
                        <a:rPr lang="en-US" sz="1200" kern="0" dirty="0">
                          <a:effectLst/>
                          <a:latin typeface="华文楷体" panose="02010600040101010101" charset="-122"/>
                          <a:ea typeface="华文楷体" panose="02010600040101010101" charset="-122"/>
                          <a:cs typeface="Arial" panose="020B0604020202020204" pitchFamily="34" charset="0"/>
                        </a:rPr>
                        <a:t>3</a:t>
                      </a:r>
                      <a:r>
                        <a:rPr lang="zh-CN" sz="1200" kern="0" dirty="0">
                          <a:effectLst/>
                          <a:latin typeface="华文楷体" panose="02010600040101010101" charset="-122"/>
                          <a:ea typeface="华文楷体" panose="02010600040101010101" charset="-122"/>
                          <a:cs typeface="Arial" panose="020B0604020202020204" pitchFamily="34" charset="0"/>
                        </a:rPr>
                        <a:t>年及</a:t>
                      </a:r>
                      <a:r>
                        <a:rPr lang="en-US" sz="1200" kern="0" dirty="0">
                          <a:effectLst/>
                          <a:latin typeface="华文楷体" panose="02010600040101010101" charset="-122"/>
                          <a:ea typeface="华文楷体" panose="02010600040101010101" charset="-122"/>
                          <a:cs typeface="Arial" panose="020B0604020202020204" pitchFamily="34" charset="0"/>
                        </a:rPr>
                        <a:t>1</a:t>
                      </a:r>
                      <a:r>
                        <a:rPr lang="zh-CN" sz="1200" kern="0" dirty="0">
                          <a:effectLst/>
                          <a:latin typeface="华文楷体" panose="02010600040101010101" charset="-122"/>
                          <a:ea typeface="华文楷体" panose="02010600040101010101" charset="-122"/>
                          <a:cs typeface="Arial" panose="020B0604020202020204" pitchFamily="34" charset="0"/>
                        </a:rPr>
                        <a:t>期</a:t>
                      </a:r>
                      <a:r>
                        <a:rPr lang="en-US" sz="1200" kern="0" dirty="0">
                          <a:effectLst/>
                          <a:latin typeface="华文楷体" panose="02010600040101010101" charset="-122"/>
                          <a:ea typeface="华文楷体" panose="02010600040101010101" charset="-122"/>
                          <a:cs typeface="Arial" panose="020B0604020202020204" pitchFamily="34" charset="0"/>
                        </a:rPr>
                        <a:t>),</a:t>
                      </a:r>
                      <a:r>
                        <a:rPr lang="zh-CN" sz="1200" kern="0" dirty="0">
                          <a:effectLst/>
                          <a:latin typeface="华文楷体" panose="02010600040101010101" charset="-122"/>
                          <a:ea typeface="华文楷体" panose="02010600040101010101" charset="-122"/>
                          <a:cs typeface="Arial" panose="020B0604020202020204" pitchFamily="34" charset="0"/>
                        </a:rPr>
                        <a:t>供中介机构核查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公司、券商</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最新审核案例要求</a:t>
                      </a:r>
                      <a:r>
                        <a:rPr lang="en-US" sz="1200" b="1" kern="0" dirty="0">
                          <a:effectLst/>
                          <a:latin typeface="华文楷体" panose="02010600040101010101" charset="-122"/>
                          <a:ea typeface="华文楷体" panose="02010600040101010101" charset="-122"/>
                          <a:cs typeface="Arial" panose="020B0604020202020204" pitchFamily="34" charset="0"/>
                        </a:rPr>
                        <a:t>13</a:t>
                      </a:r>
                      <a:r>
                        <a:rPr lang="zh-CN" sz="1200" b="1" kern="0" dirty="0">
                          <a:effectLst/>
                          <a:latin typeface="华文楷体" panose="02010600040101010101" charset="-122"/>
                          <a:ea typeface="华文楷体" panose="02010600040101010101" charset="-122"/>
                          <a:cs typeface="Arial" panose="020B0604020202020204" pitchFamily="34" charset="0"/>
                        </a:rPr>
                        <a:t>家大型银行全部打印，且中介机构需要</a:t>
                      </a:r>
                      <a:r>
                        <a:rPr lang="zh-CN" altLang="en-US" sz="1200" b="1" kern="0" dirty="0">
                          <a:effectLst/>
                          <a:latin typeface="华文楷体" panose="02010600040101010101" charset="-122"/>
                          <a:ea typeface="华文楷体" panose="02010600040101010101" charset="-122"/>
                          <a:cs typeface="Arial" panose="020B0604020202020204" pitchFamily="34" charset="0"/>
                        </a:rPr>
                        <a:t>陪同打印。</a:t>
                      </a:r>
                      <a:r>
                        <a:rPr lang="zh-CN" sz="1200" b="1" kern="0" dirty="0">
                          <a:effectLst/>
                          <a:latin typeface="华文楷体" panose="02010600040101010101" charset="-122"/>
                          <a:ea typeface="华文楷体" panose="02010600040101010101" charset="-122"/>
                          <a:cs typeface="Arial" panose="020B0604020202020204" pitchFamily="34" charset="0"/>
                        </a:rPr>
                        <a:t>现阶段，外围流水核查的要求极为严格，公司相关人员甚至有必要提前若干年开始规范个人卡使用</a:t>
                      </a:r>
                      <a:endParaRPr lang="zh-CN" sz="1200" b="1"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取得发行人自身全部内部银行流水</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公司、会计师</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solidFill>
                            <a:srgbClr val="000000"/>
                          </a:solidFill>
                          <a:effectLst/>
                          <a:latin typeface="华文楷体" panose="02010600040101010101" charset="-122"/>
                          <a:ea typeface="华文楷体" panose="02010600040101010101" charset="-122"/>
                          <a:cs typeface="Arial" panose="020B0604020202020204" pitchFamily="34" charset="0"/>
                        </a:rPr>
                        <a:t>　</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rowSpan="2">
                  <a:txBody>
                    <a:bodyPr/>
                    <a:lstStyle/>
                    <a:p>
                      <a:pPr algn="ctr"/>
                      <a:r>
                        <a:rPr lang="en-US" sz="1200" b="1" kern="0" dirty="0">
                          <a:effectLst/>
                          <a:latin typeface="华文楷体" panose="02010600040101010101" charset="-122"/>
                          <a:ea typeface="华文楷体" panose="02010600040101010101" charset="-122"/>
                          <a:cs typeface="Arial" panose="020B0604020202020204" pitchFamily="34" charset="0"/>
                        </a:rPr>
                        <a:t>T</a:t>
                      </a:r>
                      <a:r>
                        <a:rPr lang="zh-CN" sz="1200" b="1" kern="0" dirty="0">
                          <a:effectLst/>
                          <a:latin typeface="华文楷体" panose="02010600040101010101" charset="-122"/>
                          <a:ea typeface="华文楷体" panose="02010600040101010101" charset="-122"/>
                          <a:cs typeface="Arial" panose="020B0604020202020204" pitchFamily="34" charset="0"/>
                        </a:rPr>
                        <a:t>日</a:t>
                      </a:r>
                      <a:r>
                        <a:rPr lang="en-US" sz="1200" b="1" kern="0" dirty="0">
                          <a:effectLst/>
                          <a:latin typeface="华文楷体" panose="02010600040101010101" charset="-122"/>
                          <a:ea typeface="华文楷体" panose="02010600040101010101" charset="-122"/>
                          <a:cs typeface="Arial" panose="020B0604020202020204" pitchFamily="34" charset="0"/>
                        </a:rPr>
                        <a:t>~T+2M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会计师完成现场审计工作，其他中介进行核查，各中介完成材料初稿撰写</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在前期充分尽调的基础上，</a:t>
                      </a:r>
                      <a:r>
                        <a:rPr lang="en-US" sz="1200" kern="0" dirty="0">
                          <a:effectLst/>
                          <a:latin typeface="华文楷体" panose="02010600040101010101" charset="-122"/>
                          <a:ea typeface="华文楷体" panose="02010600040101010101" charset="-122"/>
                          <a:cs typeface="Arial" panose="020B0604020202020204" pitchFamily="34" charset="0"/>
                        </a:rPr>
                        <a:t>2</a:t>
                      </a:r>
                      <a:r>
                        <a:rPr lang="zh-CN" sz="1200" kern="0" dirty="0">
                          <a:effectLst/>
                          <a:latin typeface="华文楷体" panose="02010600040101010101" charset="-122"/>
                          <a:ea typeface="华文楷体" panose="02010600040101010101" charset="-122"/>
                          <a:cs typeface="Arial" panose="020B0604020202020204" pitchFamily="34" charset="0"/>
                        </a:rPr>
                        <a:t>个月内可完成，体量大的公司可能要适当延长</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各中介在尽调过程中完成若干次辅导培训，券商完成至少</a:t>
                      </a:r>
                      <a:r>
                        <a:rPr lang="en-US" sz="1200" b="1" kern="0" dirty="0">
                          <a:effectLst/>
                          <a:latin typeface="华文楷体" panose="02010600040101010101" charset="-122"/>
                          <a:ea typeface="华文楷体" panose="02010600040101010101" charset="-122"/>
                          <a:cs typeface="Arial" panose="020B0604020202020204" pitchFamily="34" charset="0"/>
                        </a:rPr>
                        <a:t>1</a:t>
                      </a:r>
                      <a:r>
                        <a:rPr lang="zh-CN" sz="1200" b="1" kern="0" dirty="0">
                          <a:effectLst/>
                          <a:latin typeface="华文楷体" panose="02010600040101010101" charset="-122"/>
                          <a:ea typeface="华文楷体" panose="02010600040101010101" charset="-122"/>
                          <a:cs typeface="Arial" panose="020B0604020202020204" pitchFamily="34" charset="0"/>
                        </a:rPr>
                        <a:t>次中期辅导报告报送</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也可在</a:t>
                      </a:r>
                      <a:r>
                        <a:rPr lang="en-US" sz="1200" kern="0" dirty="0">
                          <a:effectLst/>
                          <a:latin typeface="华文楷体" panose="02010600040101010101" charset="-122"/>
                          <a:ea typeface="华文楷体" panose="02010600040101010101" charset="-122"/>
                          <a:cs typeface="Arial" panose="020B0604020202020204" pitchFamily="34" charset="0"/>
                        </a:rPr>
                        <a:t>T</a:t>
                      </a:r>
                      <a:r>
                        <a:rPr lang="zh-CN" sz="1200" kern="0" dirty="0">
                          <a:effectLst/>
                          <a:latin typeface="华文楷体" panose="02010600040101010101" charset="-122"/>
                          <a:ea typeface="华文楷体" panose="02010600040101010101" charset="-122"/>
                          <a:cs typeface="Arial" panose="020B0604020202020204" pitchFamily="34" charset="0"/>
                        </a:rPr>
                        <a:t>日前完成，可灵活调整，具</a:t>
                      </a:r>
                      <a:br>
                        <a:rPr lang="en-US" sz="1200" kern="0" dirty="0">
                          <a:effectLst/>
                          <a:latin typeface="华文楷体" panose="02010600040101010101" charset="-122"/>
                          <a:ea typeface="华文楷体" panose="02010600040101010101" charset="-122"/>
                          <a:cs typeface="Arial" panose="020B0604020202020204" pitchFamily="34" charset="0"/>
                        </a:rPr>
                      </a:br>
                      <a:r>
                        <a:rPr lang="zh-CN" sz="1200" kern="0" dirty="0">
                          <a:effectLst/>
                          <a:latin typeface="华文楷体" panose="02010600040101010101" charset="-122"/>
                          <a:ea typeface="华文楷体" panose="02010600040101010101" charset="-122"/>
                          <a:cs typeface="Arial" panose="020B0604020202020204" pitchFamily="34" charset="0"/>
                        </a:rPr>
                        <a:t>体看辅导备案时间</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rowSpan="4">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T+2M</a:t>
                      </a:r>
                      <a:r>
                        <a:rPr lang="zh-CN" sz="1200" kern="0" dirty="0">
                          <a:effectLst/>
                          <a:latin typeface="华文楷体" panose="02010600040101010101" charset="-122"/>
                          <a:ea typeface="华文楷体" panose="02010600040101010101" charset="-122"/>
                          <a:cs typeface="Arial" panose="020B0604020202020204" pitchFamily="34" charset="0"/>
                        </a:rPr>
                        <a:t>前</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完成主要客户、供应商的走访工作，完成终端核查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4">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询证函回函效率、客户及供应商走访工作安排一般对会计师报告出具时间影响最大：</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p>
                      <a:pPr algn="l"/>
                      <a:r>
                        <a:rPr lang="zh-CN" sz="1200" b="0" kern="0" dirty="0">
                          <a:effectLst/>
                          <a:latin typeface="华文楷体" panose="02010600040101010101" charset="-122"/>
                          <a:ea typeface="华文楷体" panose="02010600040101010101" charset="-122"/>
                          <a:cs typeface="Arial" panose="020B0604020202020204" pitchFamily="34" charset="0"/>
                        </a:rPr>
                        <a:t>为达到中介核查要求，走访及函证的前期沟通工作将耗用企业大量精力；</a:t>
                      </a:r>
                      <a:endParaRPr lang="zh-CN" sz="1200" b="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完成询证函回函工作</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完成政府部门走访</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公司、律师、券商</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取得公司及各子公司报告期内守法证明、董监高无犯罪证明及相关主体的征信报告</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公司、律师</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451724">
                <a:tc>
                  <a:txBody>
                    <a:bodyPr/>
                    <a:lstStyle/>
                    <a:p>
                      <a:pPr algn="ctr"/>
                      <a:r>
                        <a:rPr lang="en-US" sz="1200" b="1" kern="0" dirty="0">
                          <a:effectLst/>
                          <a:latin typeface="华文楷体" panose="02010600040101010101" charset="-122"/>
                          <a:ea typeface="华文楷体" panose="02010600040101010101" charset="-122"/>
                          <a:cs typeface="Arial" panose="020B0604020202020204" pitchFamily="34" charset="0"/>
                        </a:rPr>
                        <a:t>T+3M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券商完成问核会、内核会流程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券商</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也可同步开展内部审议程序</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90"/>
          <p:cNvPicPr>
            <a:picLocks noChangeAspect="1"/>
          </p:cNvPicPr>
          <p:nvPr/>
        </p:nvPicPr>
        <p:blipFill>
          <a:blip r:embed="rId1"/>
          <a:stretch>
            <a:fillRect/>
          </a:stretch>
        </p:blipFill>
        <p:spPr>
          <a:xfrm rot="21600000">
            <a:off x="8836155" y="6109715"/>
            <a:ext cx="2712719" cy="748284"/>
          </a:xfrm>
          <a:prstGeom prst="rect">
            <a:avLst/>
          </a:prstGeom>
        </p:spPr>
      </p:pic>
      <p:sp>
        <p:nvSpPr>
          <p:cNvPr id="398" name="textbox 398"/>
          <p:cNvSpPr/>
          <p:nvPr/>
        </p:nvSpPr>
        <p:spPr>
          <a:xfrm>
            <a:off x="228166" y="307160"/>
            <a:ext cx="4187825"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2</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 IPO</a:t>
            </a:r>
            <a:r>
              <a:rPr lang="zh-CN" altLang="en-US"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全过程时间表</a:t>
            </a:r>
            <a:endParaRPr lang="en-US" altLang="en-US" sz="2000" dirty="0"/>
          </a:p>
        </p:txBody>
      </p:sp>
      <p:pic>
        <p:nvPicPr>
          <p:cNvPr id="404" name="picture 404"/>
          <p:cNvPicPr>
            <a:picLocks noChangeAspect="1"/>
          </p:cNvPicPr>
          <p:nvPr/>
        </p:nvPicPr>
        <p:blipFill>
          <a:blip r:embed="rId2"/>
          <a:stretch>
            <a:fillRect/>
          </a:stretch>
        </p:blipFill>
        <p:spPr>
          <a:xfrm rot="21600000">
            <a:off x="220739" y="665265"/>
            <a:ext cx="11406619" cy="66052"/>
          </a:xfrm>
          <a:prstGeom prst="rect">
            <a:avLst/>
          </a:prstGeom>
        </p:spPr>
      </p:pic>
      <p:sp>
        <p:nvSpPr>
          <p:cNvPr id="414" name="textbox 414"/>
          <p:cNvSpPr/>
          <p:nvPr/>
        </p:nvSpPr>
        <p:spPr>
          <a:xfrm>
            <a:off x="11740710" y="6538413"/>
            <a:ext cx="150495" cy="1479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0000"/>
              </a:lnSpc>
            </a:pPr>
            <a:r>
              <a:rPr lang="en-US" altLang="en-US" sz="1000" b="1" kern="0" spc="-20" dirty="0">
                <a:solidFill>
                  <a:srgbClr val="7F7F7F">
                    <a:alpha val="100000"/>
                  </a:srgbClr>
                </a:solidFill>
                <a:latin typeface="Times New Roman" panose="02020603050405020304"/>
                <a:cs typeface="Times New Roman" panose="02020603050405020304"/>
              </a:rPr>
              <a:t>28</a:t>
            </a:r>
            <a:endParaRPr lang="en-US" altLang="en-US" sz="1000" dirty="0"/>
          </a:p>
        </p:txBody>
      </p:sp>
      <p:graphicFrame>
        <p:nvGraphicFramePr>
          <p:cNvPr id="2" name="表格 1"/>
          <p:cNvGraphicFramePr>
            <a:graphicFrameLocks noGrp="1"/>
          </p:cNvGraphicFramePr>
          <p:nvPr/>
        </p:nvGraphicFramePr>
        <p:xfrm>
          <a:off x="220738" y="813198"/>
          <a:ext cx="11406619" cy="5157817"/>
        </p:xfrm>
        <a:graphic>
          <a:graphicData uri="http://schemas.openxmlformats.org/drawingml/2006/table">
            <a:tbl>
              <a:tblPr firstRow="1" bandRow="1">
                <a:tableStyleId>{2D5ABB26-0587-4C30-8999-92F81FD0307C}</a:tableStyleId>
              </a:tblPr>
              <a:tblGrid>
                <a:gridCol w="1423005"/>
                <a:gridCol w="4163786"/>
                <a:gridCol w="2286000"/>
                <a:gridCol w="3533828"/>
              </a:tblGrid>
              <a:tr h="264856">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时间</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kern="1200" dirty="0">
                          <a:solidFill>
                            <a:srgbClr val="FFFFFF"/>
                          </a:solidFill>
                          <a:latin typeface="楷体" panose="02010609060101010101" charset="-122"/>
                          <a:ea typeface="楷体" panose="02010609060101010101" charset="-122"/>
                          <a:cs typeface="Arial" panose="020B0604020202020204" pitchFamily="34" charset="0"/>
                        </a:rPr>
                        <a:t>具体内容</a:t>
                      </a:r>
                      <a:endParaRPr sz="1100" b="1" i="0" kern="1200" dirty="0">
                        <a:solidFill>
                          <a:srgbClr val="FFFFFF"/>
                        </a:solidFill>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主要参与方</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indent="0" algn="ctr">
                        <a:lnSpc>
                          <a:spcPct val="100000"/>
                        </a:lnSpc>
                        <a:spcBef>
                          <a:spcPts val="0"/>
                        </a:spcBef>
                      </a:pPr>
                      <a:r>
                        <a:rPr lang="zh-CN" altLang="en-US" sz="1100" b="1" i="0" dirty="0">
                          <a:solidFill>
                            <a:srgbClr val="FFFFFF"/>
                          </a:solidFill>
                          <a:latin typeface="楷体" panose="02010609060101010101" charset="-122"/>
                          <a:ea typeface="楷体" panose="02010609060101010101" charset="-122"/>
                          <a:cs typeface="Arial" panose="020B0604020202020204" pitchFamily="34" charset="0"/>
                        </a:rPr>
                        <a:t>备注</a:t>
                      </a:r>
                      <a:endParaRPr sz="1100" i="0" dirty="0">
                        <a:latin typeface="楷体" panose="02010609060101010101" charset="-122"/>
                        <a:ea typeface="楷体" panose="02010609060101010101" charset="-122"/>
                        <a:cs typeface="Arial" panose="020B0604020202020204" pitchFamily="34" charset="0"/>
                      </a:endParaRPr>
                    </a:p>
                  </a:txBody>
                  <a:tcPr marL="0" marR="0" marT="5040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r>
              <a:tr h="380632">
                <a:tc rowSpan="8">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T+3M~T+4M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召开审议上市相关议案的董事会及股东大会</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公司、律师</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可视审计报告确认报出时间进行微调，审计报告必须经董事会审议后方可报出</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28600">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完成证监局辅导验收申请材料制作</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各中介、公司</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a:effectLst/>
                          <a:latin typeface="华文楷体" panose="02010600040101010101" charset="-122"/>
                          <a:ea typeface="华文楷体" panose="02010600040101010101" charset="-122"/>
                          <a:cs typeface="Arial" panose="020B0604020202020204" pitchFamily="34" charset="0"/>
                        </a:rPr>
                        <a:t>提前确认好证监局验收的资料需求</a:t>
                      </a:r>
                      <a:endParaRPr lang="zh-CN" sz="1200" kern="10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39485">
                <a:tc vMerge="1">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会计师、律师完成相应内部审核流程，文件基本处于可出具状态</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部分证监局可能需要审计报告、法律意见书原件，建议提前沟通</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65611">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完成上市相关的各主体全部承诺函签署</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a:solidFill>
                            <a:srgbClr val="000000"/>
                          </a:solidFill>
                          <a:effectLst/>
                          <a:latin typeface="华文楷体" panose="02010600040101010101" charset="-122"/>
                          <a:ea typeface="华文楷体" panose="02010600040101010101" charset="-122"/>
                          <a:cs typeface="Arial" panose="020B0604020202020204" pitchFamily="34" charset="0"/>
                        </a:rPr>
                        <a:t>　</a:t>
                      </a:r>
                      <a:endParaRPr lang="zh-CN" sz="1200" kern="10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04800">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各中介主要申报文件定稿</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solidFill>
                            <a:srgbClr val="000000"/>
                          </a:solidFill>
                          <a:effectLst/>
                          <a:latin typeface="华文楷体" panose="02010600040101010101" charset="-122"/>
                          <a:ea typeface="华文楷体" panose="02010600040101010101" charset="-122"/>
                          <a:cs typeface="Arial" panose="020B0604020202020204" pitchFamily="34" charset="0"/>
                        </a:rPr>
                        <a:t>　</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51724">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证监局完成辅导验收，完成辅导考试，取得证监局无异议函</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公司、券商</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a:effectLst/>
                          <a:latin typeface="华文楷体" panose="02010600040101010101" charset="-122"/>
                          <a:ea typeface="华文楷体" panose="02010600040101010101" charset="-122"/>
                          <a:cs typeface="Arial" panose="020B0604020202020204" pitchFamily="34" charset="0"/>
                        </a:rPr>
                        <a:t>目前，基本各地证监局要求辅导时长</a:t>
                      </a:r>
                      <a:r>
                        <a:rPr lang="zh-CN" sz="1200" b="1" kern="0">
                          <a:effectLst/>
                          <a:latin typeface="华文楷体" panose="02010600040101010101" charset="-122"/>
                          <a:ea typeface="华文楷体" panose="02010600040101010101" charset="-122"/>
                          <a:cs typeface="Arial" panose="020B0604020202020204" pitchFamily="34" charset="0"/>
                        </a:rPr>
                        <a:t>仍为不少于</a:t>
                      </a:r>
                      <a:r>
                        <a:rPr lang="en-US" sz="1200" b="1" kern="0">
                          <a:effectLst/>
                          <a:latin typeface="华文楷体" panose="02010600040101010101" charset="-122"/>
                          <a:ea typeface="华文楷体" panose="02010600040101010101" charset="-122"/>
                          <a:cs typeface="Arial" panose="020B0604020202020204" pitchFamily="34" charset="0"/>
                        </a:rPr>
                        <a:t>3</a:t>
                      </a:r>
                      <a:r>
                        <a:rPr lang="zh-CN" sz="1200" b="1" kern="0">
                          <a:effectLst/>
                          <a:latin typeface="华文楷体" panose="02010600040101010101" charset="-122"/>
                          <a:ea typeface="华文楷体" panose="02010600040101010101" charset="-122"/>
                          <a:cs typeface="Arial" panose="020B0604020202020204" pitchFamily="34" charset="0"/>
                        </a:rPr>
                        <a:t>个月</a:t>
                      </a:r>
                      <a:endParaRPr lang="zh-CN" sz="1200" kern="10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37490">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券商完善工作底稿，各中介讨论并最终定稿全套申报文件，完成材料制作</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各中介、公司</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a:t>
                      </a:r>
                      <a:r>
                        <a:rPr lang="zh-CN" sz="1200" b="1" kern="0" dirty="0">
                          <a:effectLst/>
                          <a:latin typeface="华文楷体" panose="02010600040101010101" charset="-122"/>
                          <a:ea typeface="华文楷体" panose="02010600040101010101" charset="-122"/>
                          <a:cs typeface="Arial" panose="020B0604020202020204" pitchFamily="34" charset="0"/>
                        </a:rPr>
                        <a:t>介配合券商出具相应签字页、证明或承诺文件</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0">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律师协助完成复印件资料鉴证</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00479">
                <a:tc rowSpan="2">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T+4M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完成材料制作并向交易所申报</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券商、公司</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b="1" kern="0" dirty="0">
                          <a:effectLst/>
                          <a:latin typeface="华文楷体" panose="02010600040101010101" charset="-122"/>
                          <a:ea typeface="华文楷体" panose="02010600040101010101" charset="-122"/>
                          <a:cs typeface="Arial" panose="020B0604020202020204" pitchFamily="34" charset="0"/>
                        </a:rPr>
                        <a:t>申报前提前确定好财经公关，</a:t>
                      </a:r>
                      <a:r>
                        <a:rPr lang="zh-CN" sz="1200" kern="0" dirty="0">
                          <a:effectLst/>
                          <a:latin typeface="华文楷体" panose="02010600040101010101" charset="-122"/>
                          <a:ea typeface="华文楷体" panose="02010600040101010101" charset="-122"/>
                          <a:cs typeface="Arial" panose="020B0604020202020204" pitchFamily="34" charset="0"/>
                        </a:rPr>
                        <a:t>应对负面新闻及举报，相关风险将持续到项目上市当天</a:t>
                      </a:r>
                      <a:endParaRPr lang="en-US" altLang="zh-CN" sz="1200" kern="0" dirty="0">
                        <a:effectLst/>
                        <a:latin typeface="华文楷体" panose="02010600040101010101" charset="-122"/>
                        <a:ea typeface="华文楷体" panose="02010600040101010101" charset="-122"/>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283062">
                <a:tc vMerge="1">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券商报送工作底稿</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券商、公司</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en-US" sz="1200" kern="0" dirty="0">
                          <a:effectLst/>
                          <a:latin typeface="华文楷体" panose="02010600040101010101" charset="-122"/>
                          <a:ea typeface="华文楷体" panose="02010600040101010101" charset="-122"/>
                          <a:cs typeface="Arial" panose="020B0604020202020204" pitchFamily="34" charset="0"/>
                        </a:rPr>
                        <a:t>10</a:t>
                      </a:r>
                      <a:r>
                        <a:rPr lang="zh-CN" sz="1200" kern="0" dirty="0">
                          <a:effectLst/>
                          <a:latin typeface="华文楷体" panose="02010600040101010101" charset="-122"/>
                          <a:ea typeface="华文楷体" panose="02010600040101010101" charset="-122"/>
                          <a:cs typeface="Arial" panose="020B0604020202020204" pitchFamily="34" charset="0"/>
                        </a:rPr>
                        <a:t>个工作日内</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283062">
                <a:tc>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T+5M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交易所下发反馈意见</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公司及各中介</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中间可能需要补充多次财务数据，完成多次反馈及审核意见回复，</a:t>
                      </a:r>
                      <a:r>
                        <a:rPr lang="zh-CN" sz="1200" b="1" kern="0" dirty="0">
                          <a:effectLst/>
                          <a:latin typeface="华文楷体" panose="02010600040101010101" charset="-122"/>
                          <a:ea typeface="华文楷体" panose="02010600040101010101" charset="-122"/>
                          <a:cs typeface="Arial" panose="020B0604020202020204" pitchFamily="34" charset="0"/>
                        </a:rPr>
                        <a:t>注意系统内的审核时长，审核过程做好被督导和现场检查的准备</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83062">
                <a:tc rowSpan="2">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T+7M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各中介完成反馈意见回复</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83062">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补充财务数据</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83062">
                <a:tc>
                  <a:txBody>
                    <a:bodyPr/>
                    <a:lstStyle/>
                    <a:p>
                      <a:pPr algn="ctr"/>
                      <a:r>
                        <a:rPr lang="en-US" sz="1200" kern="0" dirty="0">
                          <a:effectLst/>
                          <a:latin typeface="华文楷体" panose="02010600040101010101" charset="-122"/>
                          <a:ea typeface="华文楷体" panose="02010600040101010101" charset="-122"/>
                          <a:cs typeface="Arial" panose="020B0604020202020204" pitchFamily="34" charset="0"/>
                        </a:rPr>
                        <a:t>T+10M</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上会审核</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rowSpan="2">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公司、券商</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rowSpan="2">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可能需要再进行反馈，证监会调控进度，批文取得时间存在一定不确定</a:t>
                      </a:r>
                      <a:r>
                        <a:rPr lang="zh-CN" sz="1200" b="1" kern="0" dirty="0">
                          <a:effectLst/>
                          <a:latin typeface="华文楷体" panose="02010600040101010101" charset="-122"/>
                          <a:ea typeface="华文楷体" panose="02010600040101010101" charset="-122"/>
                          <a:cs typeface="Arial" panose="020B0604020202020204" pitchFamily="34" charset="0"/>
                        </a:rPr>
                        <a:t>性；另外，过会后的企业也存在现场检查的情形</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r h="283062">
                <a:tc rowSpan="2">
                  <a:txBody>
                    <a:bodyPr/>
                    <a:lstStyle/>
                    <a:p>
                      <a:pPr algn="ctr"/>
                      <a:r>
                        <a:rPr lang="en-US" sz="1200" kern="0">
                          <a:effectLst/>
                          <a:latin typeface="华文楷体" panose="02010600040101010101" charset="-122"/>
                          <a:ea typeface="华文楷体" panose="02010600040101010101" charset="-122"/>
                          <a:cs typeface="Arial" panose="020B0604020202020204" pitchFamily="34" charset="0"/>
                        </a:rPr>
                        <a:t>T+13M</a:t>
                      </a:r>
                      <a:endParaRPr lang="zh-CN" sz="1200" kern="10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证监会同意注册发行</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83062">
                <a:tc vMerge="1">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zh-CN" sz="1200" kern="0" dirty="0">
                          <a:effectLst/>
                          <a:latin typeface="华文楷体" panose="02010600040101010101" charset="-122"/>
                          <a:ea typeface="华文楷体" panose="02010600040101010101" charset="-122"/>
                          <a:cs typeface="Arial" panose="020B0604020202020204" pitchFamily="34" charset="0"/>
                        </a:rPr>
                        <a:t>询价、路演、发行</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r>
                        <a:rPr lang="zh-CN" altLang="en-US" sz="1200" kern="0" dirty="0">
                          <a:solidFill>
                            <a:schemeClr val="tx1"/>
                          </a:solidFill>
                          <a:effectLst/>
                          <a:latin typeface="华文楷体" panose="02010600040101010101" charset="-122"/>
                          <a:ea typeface="华文楷体" panose="02010600040101010101" charset="-122"/>
                          <a:cs typeface="Arial" panose="020B0604020202020204" pitchFamily="34" charset="0"/>
                        </a:rPr>
                        <a:t>券商</a:t>
                      </a:r>
                      <a:endParaRPr lang="zh-CN" altLang="en-US" sz="1200" kern="0" dirty="0">
                        <a:solidFill>
                          <a:schemeClr val="tx1"/>
                        </a:solidFill>
                        <a:effectLst/>
                        <a:latin typeface="华文楷体" panose="02010600040101010101" charset="-122"/>
                        <a:ea typeface="华文楷体" panose="02010600040101010101" charset="-122"/>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l"/>
                      <a:r>
                        <a:rPr lang="zh-CN" sz="1200" kern="0" dirty="0">
                          <a:solidFill>
                            <a:srgbClr val="000000"/>
                          </a:solidFill>
                          <a:effectLst/>
                          <a:latin typeface="华文楷体" panose="02010600040101010101" charset="-122"/>
                          <a:ea typeface="华文楷体" panose="02010600040101010101" charset="-122"/>
                          <a:cs typeface="Arial" panose="020B0604020202020204" pitchFamily="34" charset="0"/>
                        </a:rPr>
                        <a:t>　</a:t>
                      </a:r>
                      <a:endParaRPr lang="zh-CN" sz="1200" kern="100" dirty="0">
                        <a:effectLst/>
                        <a:latin typeface="华文楷体" panose="02010600040101010101" charset="-122"/>
                        <a:ea typeface="华文楷体" panose="02010600040101010101" charset="-122"/>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524945" y="2431643"/>
            <a:ext cx="4311015" cy="280035"/>
          </a:xfrm>
          <a:prstGeom prst="rect">
            <a:avLst/>
          </a:prstGeom>
        </p:spPr>
        <p:txBody>
          <a:bodyPr vert="horz" wrap="square" lIns="0" tIns="0" rIns="0" bIns="0"/>
          <a:lstStyle/>
          <a:p>
            <a:pPr algn="l" rtl="0" eaLnBrk="0">
              <a:lnSpc>
                <a:spcPct val="74000"/>
              </a:lnSpc>
            </a:pPr>
            <a:endParaRPr lang="en-US" altLang="en-US" sz="135" dirty="0"/>
          </a:p>
          <a:p>
            <a:pPr marL="12700" eaLnBrk="0">
              <a:lnSpc>
                <a:spcPct val="84000"/>
              </a:lnSpc>
            </a:pP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第</a:t>
            </a:r>
            <a:r>
              <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三</a:t>
            </a: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章</a:t>
            </a:r>
            <a:r>
              <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企业上市工作机制</a:t>
            </a:r>
            <a:endPar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endParaRPr>
          </a:p>
        </p:txBody>
      </p:sp>
      <p:pic>
        <p:nvPicPr>
          <p:cNvPr id="22" name="picture 22"/>
          <p:cNvPicPr>
            <a:picLocks noChangeAspect="1"/>
          </p:cNvPicPr>
          <p:nvPr/>
        </p:nvPicPr>
        <p:blipFill>
          <a:blip r:embed="rId1"/>
          <a:stretch>
            <a:fillRect/>
          </a:stretch>
        </p:blipFill>
        <p:spPr>
          <a:xfrm rot="21600000">
            <a:off x="9349741" y="6269737"/>
            <a:ext cx="1961388" cy="528827"/>
          </a:xfrm>
          <a:prstGeom prst="rect">
            <a:avLst/>
          </a:prstGeom>
        </p:spPr>
      </p:pic>
      <p:sp>
        <p:nvSpPr>
          <p:cNvPr id="24" name="path"/>
          <p:cNvSpPr/>
          <p:nvPr/>
        </p:nvSpPr>
        <p:spPr>
          <a:xfrm>
            <a:off x="493777" y="2746247"/>
            <a:ext cx="10855452" cy="65532"/>
          </a:xfrm>
          <a:custGeom>
            <a:avLst/>
            <a:gdLst/>
            <a:ahLst/>
            <a:cxnLst/>
            <a:rect l="0" t="0" r="0" b="0"/>
            <a:pathLst>
              <a:path w="17095" h="103">
                <a:moveTo>
                  <a:pt x="0" y="0"/>
                </a:moveTo>
                <a:lnTo>
                  <a:pt x="17095" y="0"/>
                </a:lnTo>
                <a:lnTo>
                  <a:pt x="17095" y="103"/>
                </a:lnTo>
                <a:lnTo>
                  <a:pt x="0" y="103"/>
                </a:lnTo>
                <a:lnTo>
                  <a:pt x="0" y="0"/>
                </a:lnTo>
                <a:close/>
              </a:path>
            </a:pathLst>
          </a:custGeom>
          <a:solidFill>
            <a:srgbClr val="E31F26">
              <a:alpha val="100000"/>
            </a:srgbClr>
          </a:solidFill>
          <a:ln cap="flat">
            <a:noFill/>
            <a:prstDash val="solid"/>
            <a:miter lim="0"/>
          </a:ln>
        </p:spPr>
        <p:txBody>
          <a:bodyPr rtlCol="0"/>
          <a:lstStyle/>
          <a:p>
            <a:pPr algn="ctr"/>
            <a:endParaRPr lang="zh-CN" altLang="en-US"/>
          </a:p>
        </p:txBody>
      </p:sp>
      <p:sp>
        <p:nvSpPr>
          <p:cNvPr id="26" name="textbox 26"/>
          <p:cNvSpPr/>
          <p:nvPr/>
        </p:nvSpPr>
        <p:spPr>
          <a:xfrm>
            <a:off x="11800381" y="6520406"/>
            <a:ext cx="93344" cy="155575"/>
          </a:xfrm>
          <a:prstGeom prst="rect">
            <a:avLst/>
          </a:prstGeom>
        </p:spPr>
        <p:txBody>
          <a:bodyPr vert="horz" wrap="square" lIns="0" tIns="0" rIns="0" bIns="0"/>
          <a:lstStyle/>
          <a:p>
            <a:pPr algn="l" rtl="0" eaLnBrk="0">
              <a:lnSpc>
                <a:spcPct val="87000"/>
              </a:lnSpc>
            </a:pPr>
            <a:endParaRPr lang="en-US" altLang="en-US" sz="135" dirty="0"/>
          </a:p>
          <a:p>
            <a:pPr marL="12700" eaLnBrk="0">
              <a:lnSpc>
                <a:spcPct val="77000"/>
              </a:lnSpc>
            </a:pPr>
            <a:endParaRPr lang="en-US" alt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524945" y="2431643"/>
            <a:ext cx="4311015" cy="280035"/>
          </a:xfrm>
          <a:prstGeom prst="rect">
            <a:avLst/>
          </a:prstGeom>
        </p:spPr>
        <p:txBody>
          <a:bodyPr vert="horz" wrap="square" lIns="0" tIns="0" rIns="0" bIns="0"/>
          <a:lstStyle/>
          <a:p>
            <a:pPr algn="l" rtl="0" eaLnBrk="0">
              <a:lnSpc>
                <a:spcPct val="74000"/>
              </a:lnSpc>
            </a:pPr>
            <a:endParaRPr lang="en-US" altLang="en-US" sz="135" dirty="0"/>
          </a:p>
          <a:p>
            <a:pPr marL="12700" eaLnBrk="0">
              <a:lnSpc>
                <a:spcPct val="84000"/>
              </a:lnSpc>
            </a:pPr>
            <a:r>
              <a:rPr sz="2000" kern="0" spc="-31" dirty="0" err="1">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第一章全面注册制改革下</a:t>
            </a:r>
            <a:r>
              <a:rPr sz="2000" kern="0" spc="-40" dirty="0" err="1">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IPO政策变化</a:t>
            </a:r>
            <a:endParaRPr lang="en-US" altLang="en-US" sz="2000" dirty="0"/>
          </a:p>
        </p:txBody>
      </p:sp>
      <p:pic>
        <p:nvPicPr>
          <p:cNvPr id="22" name="picture 22"/>
          <p:cNvPicPr>
            <a:picLocks noChangeAspect="1"/>
          </p:cNvPicPr>
          <p:nvPr/>
        </p:nvPicPr>
        <p:blipFill>
          <a:blip r:embed="rId1"/>
          <a:stretch>
            <a:fillRect/>
          </a:stretch>
        </p:blipFill>
        <p:spPr>
          <a:xfrm rot="21600000">
            <a:off x="9349741" y="6269737"/>
            <a:ext cx="1961388" cy="528827"/>
          </a:xfrm>
          <a:prstGeom prst="rect">
            <a:avLst/>
          </a:prstGeom>
        </p:spPr>
      </p:pic>
      <p:sp>
        <p:nvSpPr>
          <p:cNvPr id="24" name="path"/>
          <p:cNvSpPr/>
          <p:nvPr/>
        </p:nvSpPr>
        <p:spPr>
          <a:xfrm>
            <a:off x="493777" y="2746247"/>
            <a:ext cx="10855452" cy="65532"/>
          </a:xfrm>
          <a:custGeom>
            <a:avLst/>
            <a:gdLst/>
            <a:ahLst/>
            <a:cxnLst/>
            <a:rect l="0" t="0" r="0" b="0"/>
            <a:pathLst>
              <a:path w="17095" h="103">
                <a:moveTo>
                  <a:pt x="0" y="0"/>
                </a:moveTo>
                <a:lnTo>
                  <a:pt x="17095" y="0"/>
                </a:lnTo>
                <a:lnTo>
                  <a:pt x="17095" y="103"/>
                </a:lnTo>
                <a:lnTo>
                  <a:pt x="0" y="103"/>
                </a:lnTo>
                <a:lnTo>
                  <a:pt x="0" y="0"/>
                </a:lnTo>
                <a:close/>
              </a:path>
            </a:pathLst>
          </a:custGeom>
          <a:solidFill>
            <a:srgbClr val="E31F26">
              <a:alpha val="100000"/>
            </a:srgbClr>
          </a:solidFill>
          <a:ln cap="flat">
            <a:noFill/>
            <a:prstDash val="solid"/>
            <a:miter lim="0"/>
          </a:ln>
        </p:spPr>
        <p:txBody>
          <a:bodyPr rtlCol="0"/>
          <a:lstStyle/>
          <a:p>
            <a:pPr algn="ctr"/>
            <a:endParaRPr lang="zh-CN" altLang="en-US"/>
          </a:p>
        </p:txBody>
      </p:sp>
      <p:sp>
        <p:nvSpPr>
          <p:cNvPr id="26" name="textbox 26"/>
          <p:cNvSpPr/>
          <p:nvPr/>
        </p:nvSpPr>
        <p:spPr>
          <a:xfrm>
            <a:off x="11800381" y="6520406"/>
            <a:ext cx="93344" cy="155575"/>
          </a:xfrm>
          <a:prstGeom prst="rect">
            <a:avLst/>
          </a:prstGeom>
        </p:spPr>
        <p:txBody>
          <a:bodyPr vert="horz" wrap="square" lIns="0" tIns="0" rIns="0" bIns="0"/>
          <a:lstStyle/>
          <a:p>
            <a:pPr algn="l" rtl="0" eaLnBrk="0">
              <a:lnSpc>
                <a:spcPct val="87000"/>
              </a:lnSpc>
            </a:pPr>
            <a:endParaRPr lang="en-US" altLang="en-US" sz="135" dirty="0"/>
          </a:p>
          <a:p>
            <a:pPr marL="12700" eaLnBrk="0">
              <a:lnSpc>
                <a:spcPct val="77000"/>
              </a:lnSpc>
            </a:pPr>
            <a:r>
              <a:rPr sz="1100" b="1" kern="0" spc="-11" dirty="0">
                <a:solidFill>
                  <a:srgbClr val="898989">
                    <a:alpha val="100000"/>
                  </a:srgbClr>
                </a:solidFill>
                <a:latin typeface="Times New Roman" panose="02020603050405020304"/>
                <a:ea typeface="Times New Roman" panose="02020603050405020304"/>
                <a:cs typeface="Times New Roman" panose="02020603050405020304"/>
              </a:rPr>
              <a:t>3</a:t>
            </a:r>
            <a:endParaRPr lang="en-US" altLang="en-US"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3.1</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申报前的准备工作</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30</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23" name="Rectangle 13" descr="FD1DDF730CE4456e89755B07FE1653D0# #Rectangle 13"/>
          <p:cNvSpPr>
            <a:spLocks noChangeArrowheads="1"/>
          </p:cNvSpPr>
          <p:nvPr/>
        </p:nvSpPr>
        <p:spPr bwMode="auto">
          <a:xfrm>
            <a:off x="1575863" y="1095997"/>
            <a:ext cx="3048725" cy="2389693"/>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171450" indent="-171450" algn="just" fontAlgn="auto">
              <a:lnSpc>
                <a:spcPct val="120000"/>
              </a:lnSpc>
              <a:spcBef>
                <a:spcPts val="400"/>
              </a:spcBef>
              <a:buClr>
                <a:srgbClr val="C00000"/>
              </a:buClr>
              <a:buFont typeface="Wingdings" panose="05000000000000000000" pitchFamily="2" charset="2"/>
              <a:buChar char="Ø"/>
              <a:defRPr/>
            </a:pPr>
            <a:r>
              <a:rPr lang="zh-CN" altLang="en-US" sz="1200" dirty="0">
                <a:latin typeface="Times New Roman" panose="02020603050405020304" pitchFamily="18" charset="0"/>
                <a:ea typeface="楷体" panose="02010609060101010101" charset="-122"/>
                <a:cs typeface="Times New Roman" panose="02020603050405020304" pitchFamily="18" charset="0"/>
              </a:rPr>
              <a:t>良好的经营业绩是企业成功上市的关键，也是企业成功上市后决定其股价的主要因素；</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a:p>
            <a:pPr marL="171450" indent="-171450" algn="just" fontAlgn="auto">
              <a:lnSpc>
                <a:spcPct val="120000"/>
              </a:lnSpc>
              <a:spcBef>
                <a:spcPts val="400"/>
              </a:spcBef>
              <a:buClr>
                <a:srgbClr val="C00000"/>
              </a:buClr>
              <a:buFont typeface="Wingdings" panose="05000000000000000000" pitchFamily="2" charset="2"/>
              <a:buChar char="Ø"/>
              <a:defRPr/>
            </a:pPr>
            <a:r>
              <a:rPr lang="zh-CN" altLang="en-US" sz="1200" kern="0" dirty="0">
                <a:solidFill>
                  <a:srgbClr val="000000">
                    <a:lumMod val="85000"/>
                    <a:lumOff val="15000"/>
                  </a:srgbClr>
                </a:solidFill>
                <a:latin typeface="Times New Roman" panose="02020603050405020304" pitchFamily="18" charset="0"/>
                <a:ea typeface="楷体" panose="02010609060101010101" charset="-122"/>
                <a:cs typeface="Times New Roman" panose="02020603050405020304" pitchFamily="18" charset="0"/>
              </a:rPr>
              <a:t>监管机构在审核中十分关注公司持续盈利能力，具体包括公司业绩真实性、毛利率水平、业绩增长情况、是否对供应商、客户存在重大依赖等问题，拟申请创业板上市的公司还关注成长性问题。</a:t>
            </a:r>
            <a:endParaRPr lang="en-US" altLang="zh-CN" sz="1200" kern="0" dirty="0">
              <a:solidFill>
                <a:srgbClr val="000000">
                  <a:lumMod val="85000"/>
                  <a:lumOff val="15000"/>
                </a:srgbClr>
              </a:solidFill>
              <a:latin typeface="Times New Roman" panose="02020603050405020304" pitchFamily="18" charset="0"/>
              <a:ea typeface="楷体" panose="02010609060101010101" charset="-122"/>
              <a:cs typeface="Times New Roman" panose="02020603050405020304" pitchFamily="18" charset="0"/>
            </a:endParaRPr>
          </a:p>
          <a:p>
            <a:pPr marL="171450" indent="-171450" algn="just" fontAlgn="auto">
              <a:lnSpc>
                <a:spcPct val="120000"/>
              </a:lnSpc>
              <a:spcBef>
                <a:spcPts val="400"/>
              </a:spcBef>
              <a:buClr>
                <a:srgbClr val="C00000"/>
              </a:buClr>
              <a:buFont typeface="Wingdings" panose="05000000000000000000" pitchFamily="2" charset="2"/>
              <a:buChar char="Ø"/>
              <a:defRPr/>
            </a:pPr>
            <a:r>
              <a:rPr lang="zh-CN" altLang="en-US" sz="1200" kern="0" dirty="0">
                <a:solidFill>
                  <a:srgbClr val="000000">
                    <a:lumMod val="85000"/>
                    <a:lumOff val="15000"/>
                  </a:srgbClr>
                </a:solidFill>
                <a:latin typeface="Times New Roman" panose="02020603050405020304" pitchFamily="18" charset="0"/>
                <a:ea typeface="楷体" panose="02010609060101010101" charset="-122"/>
                <a:cs typeface="Times New Roman" panose="02020603050405020304" pitchFamily="18" charset="0"/>
              </a:rPr>
              <a:t>因此在报告期内公司应保证业绩稳定快速增长，并达到一定的盈利规模。</a:t>
            </a:r>
            <a:endParaRPr lang="en-US" altLang="zh-CN" sz="1200" kern="0" dirty="0">
              <a:solidFill>
                <a:srgbClr val="000000">
                  <a:lumMod val="85000"/>
                  <a:lumOff val="15000"/>
                </a:srgbClr>
              </a:solidFill>
              <a:latin typeface="Times New Roman" panose="02020603050405020304" pitchFamily="18" charset="0"/>
              <a:ea typeface="楷体" panose="02010609060101010101" charset="-122"/>
              <a:cs typeface="Times New Roman" panose="02020603050405020304" pitchFamily="18" charset="0"/>
            </a:endParaRPr>
          </a:p>
        </p:txBody>
      </p:sp>
      <p:sp>
        <p:nvSpPr>
          <p:cNvPr id="24" name="TextBox 19"/>
          <p:cNvSpPr txBox="1">
            <a:spLocks noChangeArrowheads="1"/>
          </p:cNvSpPr>
          <p:nvPr/>
        </p:nvSpPr>
        <p:spPr bwMode="auto">
          <a:xfrm>
            <a:off x="1575863" y="728438"/>
            <a:ext cx="3048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华文楷体" panose="02010600040101010101" charset="-122"/>
                <a:ea typeface="华文楷体" panose="02010600040101010101" charset="-122"/>
              </a:rPr>
              <a:t>保证公司业绩稳定快速增长</a:t>
            </a:r>
            <a:endParaRPr lang="zh-CN" altLang="en-US" sz="1400" b="1" dirty="0">
              <a:latin typeface="华文楷体" panose="02010600040101010101" charset="-122"/>
              <a:ea typeface="华文楷体" panose="02010600040101010101" charset="-122"/>
            </a:endParaRPr>
          </a:p>
        </p:txBody>
      </p:sp>
      <p:cxnSp>
        <p:nvCxnSpPr>
          <p:cNvPr id="25" name="直接连接符 44"/>
          <p:cNvCxnSpPr>
            <a:cxnSpLocks noChangeShapeType="1"/>
          </p:cNvCxnSpPr>
          <p:nvPr/>
        </p:nvCxnSpPr>
        <p:spPr bwMode="auto">
          <a:xfrm flipH="1">
            <a:off x="1575863" y="1030755"/>
            <a:ext cx="3048725" cy="0"/>
          </a:xfrm>
          <a:prstGeom prst="line">
            <a:avLst/>
          </a:prstGeom>
          <a:noFill/>
          <a:ln w="9525">
            <a:solidFill>
              <a:srgbClr val="C00000"/>
            </a:solidFill>
            <a:round/>
            <a:tailEnd type="oval" w="med" len="med"/>
          </a:ln>
          <a:extLst>
            <a:ext uri="{909E8E84-426E-40DD-AFC4-6F175D3DCCD1}">
              <a14:hiddenFill xmlns:a14="http://schemas.microsoft.com/office/drawing/2010/main">
                <a:noFill/>
              </a14:hiddenFill>
            </a:ext>
          </a:extLst>
        </p:spPr>
      </p:cxnSp>
      <p:grpSp>
        <p:nvGrpSpPr>
          <p:cNvPr id="26" name="组合 25"/>
          <p:cNvGrpSpPr/>
          <p:nvPr/>
        </p:nvGrpSpPr>
        <p:grpSpPr>
          <a:xfrm>
            <a:off x="7042836" y="4214857"/>
            <a:ext cx="3482973" cy="2252098"/>
            <a:chOff x="5970590" y="886264"/>
            <a:chExt cx="3482973" cy="2252098"/>
          </a:xfrm>
        </p:grpSpPr>
        <p:cxnSp>
          <p:nvCxnSpPr>
            <p:cNvPr id="27" name="直接连接符 46"/>
            <p:cNvCxnSpPr>
              <a:cxnSpLocks noChangeShapeType="1"/>
            </p:cNvCxnSpPr>
            <p:nvPr/>
          </p:nvCxnSpPr>
          <p:spPr bwMode="auto">
            <a:xfrm flipV="1">
              <a:off x="6122552" y="1207196"/>
              <a:ext cx="3113062" cy="1737"/>
            </a:xfrm>
            <a:prstGeom prst="line">
              <a:avLst/>
            </a:prstGeom>
            <a:noFill/>
            <a:ln w="9525">
              <a:solidFill>
                <a:srgbClr val="C00000"/>
              </a:solidFill>
              <a:round/>
              <a:tailEnd type="oval" w="med" len="med"/>
            </a:ln>
            <a:extLst>
              <a:ext uri="{909E8E84-426E-40DD-AFC4-6F175D3DCCD1}">
                <a14:hiddenFill xmlns:a14="http://schemas.microsoft.com/office/drawing/2010/main">
                  <a:noFill/>
                </a14:hiddenFill>
              </a:ext>
            </a:extLst>
          </p:spPr>
        </p:cxnSp>
        <p:sp>
          <p:nvSpPr>
            <p:cNvPr id="28" name="TextBox 19"/>
            <p:cNvSpPr txBox="1">
              <a:spLocks noChangeArrowheads="1"/>
            </p:cNvSpPr>
            <p:nvPr/>
          </p:nvSpPr>
          <p:spPr bwMode="auto">
            <a:xfrm>
              <a:off x="5970590" y="886264"/>
              <a:ext cx="3113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Clr>
                  <a:srgbClr val="C00000"/>
                </a:buClr>
              </a:pPr>
              <a:r>
                <a:rPr lang="zh-CN" altLang="en-US" sz="1400" b="1" dirty="0">
                  <a:latin typeface="华文楷体" panose="02010600040101010101" charset="-122"/>
                  <a:ea typeface="华文楷体" panose="02010600040101010101" charset="-122"/>
                </a:rPr>
                <a:t>聘任合适的董事会秘书</a:t>
              </a:r>
              <a:endParaRPr lang="zh-CN" altLang="en-US" sz="1400" b="1" dirty="0">
                <a:latin typeface="华文楷体" panose="02010600040101010101" charset="-122"/>
                <a:ea typeface="华文楷体" panose="02010600040101010101" charset="-122"/>
              </a:endParaRPr>
            </a:p>
          </p:txBody>
        </p:sp>
        <p:sp>
          <p:nvSpPr>
            <p:cNvPr id="29" name="Rectangle 13" descr="FD1DDF730CE4456e89755B07FE1653D0# #Rectangle 13"/>
            <p:cNvSpPr>
              <a:spLocks noChangeArrowheads="1"/>
            </p:cNvSpPr>
            <p:nvPr/>
          </p:nvSpPr>
          <p:spPr bwMode="auto">
            <a:xfrm>
              <a:off x="5987395" y="1251371"/>
              <a:ext cx="3466168" cy="1886991"/>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171450" indent="-171450" algn="just" fontAlgn="auto">
                <a:lnSpc>
                  <a:spcPct val="120000"/>
                </a:lnSpc>
                <a:spcBef>
                  <a:spcPts val="400"/>
                </a:spcBef>
                <a:buClr>
                  <a:srgbClr val="C00000"/>
                </a:buClr>
                <a:buFont typeface="Wingdings" panose="05000000000000000000" pitchFamily="2" charset="2"/>
                <a:buChar char="Ø"/>
                <a:defRPr/>
              </a:pPr>
              <a:r>
                <a:rPr lang="zh-CN" altLang="en-US" sz="1200" dirty="0">
                  <a:latin typeface="楷体" panose="02010609060101010101" charset="-122"/>
                  <a:ea typeface="楷体" panose="02010609060101010101" charset="-122"/>
                </a:rPr>
                <a:t>董事会秘书是上市计划的</a:t>
              </a:r>
              <a:r>
                <a:rPr lang="zh-CN" altLang="en-US" sz="1200">
                  <a:latin typeface="楷体" panose="02010609060101010101" charset="-122"/>
                  <a:ea typeface="楷体" panose="02010609060101010101" charset="-122"/>
                </a:rPr>
                <a:t>具体执行者，应接</a:t>
              </a:r>
              <a:r>
                <a:rPr lang="zh-CN" altLang="en-US" sz="1200" dirty="0">
                  <a:latin typeface="楷体" panose="02010609060101010101" charset="-122"/>
                  <a:ea typeface="楷体" panose="02010609060101010101" charset="-122"/>
                </a:rPr>
                <a:t>受过该职位的</a:t>
              </a:r>
              <a:r>
                <a:rPr lang="zh-CN" altLang="en-US" sz="1200">
                  <a:latin typeface="楷体" panose="02010609060101010101" charset="-122"/>
                  <a:ea typeface="楷体" panose="02010609060101010101" charset="-122"/>
                </a:rPr>
                <a:t>专业培训，熟悉</a:t>
              </a:r>
              <a:r>
                <a:rPr lang="zh-CN" altLang="en-US" sz="1200" dirty="0">
                  <a:latin typeface="楷体" panose="02010609060101010101" charset="-122"/>
                  <a:ea typeface="楷体" panose="02010609060101010101" charset="-122"/>
                </a:rPr>
                <a:t>相关</a:t>
              </a:r>
              <a:r>
                <a:rPr lang="zh-CN" altLang="en-US" sz="1200">
                  <a:latin typeface="楷体" panose="02010609060101010101" charset="-122"/>
                  <a:ea typeface="楷体" panose="02010609060101010101" charset="-122"/>
                </a:rPr>
                <a:t>法规政策，为</a:t>
              </a:r>
              <a:r>
                <a:rPr lang="zh-CN" altLang="en-US" sz="1200" dirty="0">
                  <a:latin typeface="楷体" panose="02010609060101010101" charset="-122"/>
                  <a:ea typeface="楷体" panose="02010609060101010101" charset="-122"/>
                </a:rPr>
                <a:t>企业拟订</a:t>
              </a:r>
              <a:r>
                <a:rPr lang="zh-CN" altLang="en-US" sz="1200">
                  <a:latin typeface="楷体" panose="02010609060101010101" charset="-122"/>
                  <a:ea typeface="楷体" panose="02010609060101010101" charset="-122"/>
                </a:rPr>
                <a:t>上市规划，配合</a:t>
              </a:r>
              <a:r>
                <a:rPr lang="zh-CN" altLang="en-US" sz="1200" dirty="0">
                  <a:latin typeface="楷体" panose="02010609060101010101" charset="-122"/>
                  <a:ea typeface="楷体" panose="02010609060101010101" charset="-122"/>
                </a:rPr>
                <a:t>中介机构进场</a:t>
              </a:r>
              <a:r>
                <a:rPr lang="zh-CN" altLang="en-US" sz="1200">
                  <a:latin typeface="楷体" panose="02010609060101010101" charset="-122"/>
                  <a:ea typeface="楷体" panose="02010609060101010101" charset="-122"/>
                </a:rPr>
                <a:t>协同作战，协调</a:t>
              </a:r>
              <a:r>
                <a:rPr lang="zh-CN" altLang="en-US" sz="1200" dirty="0">
                  <a:latin typeface="楷体" panose="02010609060101010101" charset="-122"/>
                  <a:ea typeface="楷体" panose="02010609060101010101" charset="-122"/>
                </a:rPr>
                <a:t>上市过程总各方利益诉求及沟通</a:t>
              </a:r>
              <a:r>
                <a:rPr lang="zh-CN" altLang="en-US" sz="1200">
                  <a:latin typeface="楷体" panose="02010609060101010101" charset="-122"/>
                  <a:ea typeface="楷体" panose="02010609060101010101" charset="-122"/>
                </a:rPr>
                <a:t>监管机构，确保</a:t>
              </a:r>
              <a:r>
                <a:rPr lang="zh-CN" altLang="en-US" sz="1200" dirty="0">
                  <a:latin typeface="楷体" panose="02010609060101010101" charset="-122"/>
                  <a:ea typeface="楷体" panose="02010609060101010101" charset="-122"/>
                </a:rPr>
                <a:t>上市计划的有效实施。</a:t>
              </a:r>
              <a:endParaRPr lang="en-US" altLang="zh-CN" sz="1200" dirty="0">
                <a:latin typeface="楷体" panose="02010609060101010101" charset="-122"/>
                <a:ea typeface="楷体" panose="02010609060101010101" charset="-122"/>
              </a:endParaRPr>
            </a:p>
            <a:p>
              <a:pPr marL="171450" indent="-171450" algn="just" fontAlgn="auto">
                <a:lnSpc>
                  <a:spcPct val="120000"/>
                </a:lnSpc>
                <a:spcBef>
                  <a:spcPts val="400"/>
                </a:spcBef>
                <a:buClr>
                  <a:srgbClr val="C00000"/>
                </a:buClr>
                <a:buFont typeface="Wingdings" panose="05000000000000000000" pitchFamily="2" charset="2"/>
                <a:buChar char="Ø"/>
                <a:defRPr/>
              </a:pPr>
              <a:r>
                <a:rPr lang="zh-CN" altLang="en-US" sz="1200" kern="0" dirty="0">
                  <a:solidFill>
                    <a:srgbClr val="000000">
                      <a:lumMod val="85000"/>
                      <a:lumOff val="15000"/>
                    </a:srgbClr>
                  </a:solidFill>
                  <a:latin typeface="楷体" panose="02010609060101010101" charset="-122"/>
                  <a:ea typeface="楷体" panose="02010609060101010101" charset="-122"/>
                </a:rPr>
                <a:t>董秘需要具备较强的执行力、沟通能力和</a:t>
              </a:r>
              <a:r>
                <a:rPr lang="zh-CN" altLang="en-US" sz="1200" kern="0">
                  <a:solidFill>
                    <a:srgbClr val="000000">
                      <a:lumMod val="85000"/>
                      <a:lumOff val="15000"/>
                    </a:srgbClr>
                  </a:solidFill>
                  <a:latin typeface="楷体" panose="02010609060101010101" charset="-122"/>
                  <a:ea typeface="楷体" panose="02010609060101010101" charset="-122"/>
                </a:rPr>
                <a:t>专业能力，因此</a:t>
              </a:r>
              <a:r>
                <a:rPr lang="zh-CN" altLang="en-US" sz="1200" kern="0" dirty="0">
                  <a:solidFill>
                    <a:srgbClr val="000000">
                      <a:lumMod val="85000"/>
                      <a:lumOff val="15000"/>
                    </a:srgbClr>
                  </a:solidFill>
                  <a:latin typeface="楷体" panose="02010609060101010101" charset="-122"/>
                  <a:ea typeface="楷体" panose="02010609060101010101" charset="-122"/>
                </a:rPr>
                <a:t>企业应选择合适的人选担任</a:t>
              </a:r>
              <a:r>
                <a:rPr lang="zh-CN" altLang="en-US" sz="1200" kern="0">
                  <a:solidFill>
                    <a:srgbClr val="000000">
                      <a:lumMod val="85000"/>
                      <a:lumOff val="15000"/>
                    </a:srgbClr>
                  </a:solidFill>
                  <a:latin typeface="楷体" panose="02010609060101010101" charset="-122"/>
                  <a:ea typeface="楷体" panose="02010609060101010101" charset="-122"/>
                </a:rPr>
                <a:t>董秘，如</a:t>
              </a:r>
              <a:r>
                <a:rPr lang="zh-CN" altLang="en-US" sz="1200" kern="0" dirty="0">
                  <a:solidFill>
                    <a:srgbClr val="000000">
                      <a:lumMod val="85000"/>
                      <a:lumOff val="15000"/>
                    </a:srgbClr>
                  </a:solidFill>
                  <a:latin typeface="楷体" panose="02010609060101010101" charset="-122"/>
                  <a:ea typeface="楷体" panose="02010609060101010101" charset="-122"/>
                </a:rPr>
                <a:t>暂无合适的人选也可以由财务总监兼任。</a:t>
              </a:r>
              <a:endParaRPr lang="en-US" altLang="zh-CN" sz="1200" kern="0" dirty="0">
                <a:solidFill>
                  <a:srgbClr val="000000">
                    <a:lumMod val="85000"/>
                    <a:lumOff val="15000"/>
                  </a:srgbClr>
                </a:solidFill>
                <a:latin typeface="楷体" panose="02010609060101010101" charset="-122"/>
                <a:ea typeface="楷体" panose="02010609060101010101" charset="-122"/>
              </a:endParaRPr>
            </a:p>
          </p:txBody>
        </p:sp>
      </p:grpSp>
      <p:cxnSp>
        <p:nvCxnSpPr>
          <p:cNvPr id="30" name="直接连接符 45"/>
          <p:cNvCxnSpPr>
            <a:cxnSpLocks noChangeShapeType="1"/>
          </p:cNvCxnSpPr>
          <p:nvPr/>
        </p:nvCxnSpPr>
        <p:spPr bwMode="auto">
          <a:xfrm flipH="1">
            <a:off x="1575863" y="4034613"/>
            <a:ext cx="3048725" cy="0"/>
          </a:xfrm>
          <a:prstGeom prst="line">
            <a:avLst/>
          </a:prstGeom>
          <a:noFill/>
          <a:ln w="9525">
            <a:solidFill>
              <a:srgbClr val="C00000"/>
            </a:solidFill>
            <a:round/>
            <a:tailEnd type="oval" w="med" len="med"/>
          </a:ln>
          <a:extLst>
            <a:ext uri="{909E8E84-426E-40DD-AFC4-6F175D3DCCD1}">
              <a14:hiddenFill xmlns:a14="http://schemas.microsoft.com/office/drawing/2010/main">
                <a:noFill/>
              </a14:hiddenFill>
            </a:ext>
          </a:extLst>
        </p:spPr>
      </p:cxnSp>
      <p:sp>
        <p:nvSpPr>
          <p:cNvPr id="31" name="TextBox 19"/>
          <p:cNvSpPr txBox="1">
            <a:spLocks noChangeArrowheads="1"/>
          </p:cNvSpPr>
          <p:nvPr/>
        </p:nvSpPr>
        <p:spPr bwMode="auto">
          <a:xfrm>
            <a:off x="1575863" y="3726836"/>
            <a:ext cx="3048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latin typeface="华文楷体" panose="02010600040101010101" charset="-122"/>
                <a:ea typeface="华文楷体" panose="02010600040101010101" charset="-122"/>
              </a:rPr>
              <a:t>组建上市工作小组</a:t>
            </a:r>
            <a:endParaRPr lang="zh-CN" altLang="en-US" sz="1400" b="1" dirty="0">
              <a:latin typeface="华文楷体" panose="02010600040101010101" charset="-122"/>
              <a:ea typeface="华文楷体" panose="02010600040101010101" charset="-122"/>
            </a:endParaRPr>
          </a:p>
        </p:txBody>
      </p:sp>
      <p:sp>
        <p:nvSpPr>
          <p:cNvPr id="32" name="矩形 31"/>
          <p:cNvSpPr/>
          <p:nvPr/>
        </p:nvSpPr>
        <p:spPr>
          <a:xfrm>
            <a:off x="1575863" y="4099855"/>
            <a:ext cx="3048725" cy="2092881"/>
          </a:xfrm>
          <a:prstGeom prst="rect">
            <a:avLst/>
          </a:prstGeom>
        </p:spPr>
        <p:txBody>
          <a:bodyPr wrap="square">
            <a:spAutoFit/>
          </a:bodyPr>
          <a:lstStyle/>
          <a:p>
            <a:pPr marL="171450" indent="-171450" algn="just">
              <a:spcBef>
                <a:spcPts val="300"/>
              </a:spcBef>
              <a:spcAft>
                <a:spcPts val="300"/>
              </a:spcAft>
              <a:buClr>
                <a:srgbClr val="C00000"/>
              </a:buClr>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rPr>
              <a:t>上市工作工作量大且周期较长，必须调配专门的人才、成立专门的组织协助中介机构工作。一般应设立上市领导小组及上市工作小组。</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a:p>
            <a:pPr marL="171450" indent="-171450" algn="just">
              <a:spcBef>
                <a:spcPts val="300"/>
              </a:spcBef>
              <a:spcAft>
                <a:spcPts val="300"/>
              </a:spcAft>
              <a:buClr>
                <a:srgbClr val="C00000"/>
              </a:buClr>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rPr>
              <a:t>上市领导小组由公司高管组成，负责企业整个上市进程中所有重大问题的决策。</a:t>
            </a:r>
            <a:endParaRPr lang="zh-CN" altLang="en-US" sz="1200" dirty="0">
              <a:latin typeface="Times New Roman" panose="02020603050405020304" pitchFamily="18" charset="0"/>
              <a:ea typeface="楷体" panose="02010609060101010101" charset="-122"/>
              <a:cs typeface="Times New Roman" panose="02020603050405020304" pitchFamily="18" charset="0"/>
            </a:endParaRPr>
          </a:p>
          <a:p>
            <a:pPr marL="171450" indent="-171450" algn="just">
              <a:spcBef>
                <a:spcPts val="300"/>
              </a:spcBef>
              <a:spcAft>
                <a:spcPts val="300"/>
              </a:spcAft>
              <a:buClr>
                <a:srgbClr val="C00000"/>
              </a:buClr>
              <a:buFont typeface="Wingdings" panose="05000000000000000000" pitchFamily="2" charset="2"/>
              <a:buChar char="Ø"/>
            </a:pPr>
            <a:r>
              <a:rPr lang="zh-CN" altLang="en-US" sz="1200" dirty="0">
                <a:latin typeface="Times New Roman" panose="02020603050405020304" pitchFamily="18" charset="0"/>
                <a:ea typeface="楷体" panose="02010609060101010101" charset="-122"/>
                <a:cs typeface="Times New Roman" panose="02020603050405020304" pitchFamily="18" charset="0"/>
              </a:rPr>
              <a:t>上市工作小组一般由办公室、行政、财务及其他相关部门选派</a:t>
            </a:r>
            <a:r>
              <a:rPr lang="en-US" altLang="zh-CN" sz="1200" dirty="0">
                <a:latin typeface="Times New Roman" panose="02020603050405020304" pitchFamily="18" charset="0"/>
                <a:ea typeface="楷体" panose="02010609060101010101" charset="-122"/>
                <a:cs typeface="Times New Roman" panose="02020603050405020304" pitchFamily="18" charset="0"/>
              </a:rPr>
              <a:t>3-5</a:t>
            </a:r>
            <a:r>
              <a:rPr lang="zh-CN" altLang="en-US" sz="1200" dirty="0">
                <a:latin typeface="Times New Roman" panose="02020603050405020304" pitchFamily="18" charset="0"/>
                <a:ea typeface="楷体" panose="02010609060101010101" charset="-122"/>
                <a:cs typeface="Times New Roman" panose="02020603050405020304" pitchFamily="18" charset="0"/>
              </a:rPr>
              <a:t>人组成，在上市委员会的领导下配合券商、律师、会计师、评估师等中介机构开展具体工作。</a:t>
            </a:r>
            <a:endParaRPr lang="zh-CN" altLang="en-US" sz="1200" dirty="0">
              <a:latin typeface="Times New Roman" panose="02020603050405020304" pitchFamily="18" charset="0"/>
              <a:ea typeface="楷体" panose="02010609060101010101" charset="-122"/>
              <a:cs typeface="Times New Roman" panose="02020603050405020304" pitchFamily="18" charset="0"/>
            </a:endParaRPr>
          </a:p>
        </p:txBody>
      </p:sp>
      <p:grpSp>
        <p:nvGrpSpPr>
          <p:cNvPr id="33" name="组合 32"/>
          <p:cNvGrpSpPr/>
          <p:nvPr/>
        </p:nvGrpSpPr>
        <p:grpSpPr>
          <a:xfrm>
            <a:off x="4883507" y="1407409"/>
            <a:ext cx="2278297" cy="4043182"/>
            <a:chOff x="3778357" y="1404237"/>
            <a:chExt cx="2278297" cy="4043182"/>
          </a:xfrm>
        </p:grpSpPr>
        <p:sp>
          <p:nvSpPr>
            <p:cNvPr id="34" name="菱形 33"/>
            <p:cNvSpPr/>
            <p:nvPr/>
          </p:nvSpPr>
          <p:spPr bwMode="auto">
            <a:xfrm>
              <a:off x="3779144" y="1404237"/>
              <a:ext cx="1434010" cy="1427546"/>
            </a:xfrm>
            <a:prstGeom prst="diamond">
              <a:avLst/>
            </a:prstGeom>
            <a:solidFill>
              <a:schemeClr val="accent1">
                <a:lumMod val="40000"/>
                <a:lumOff val="60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1" kern="0" dirty="0">
                <a:solidFill>
                  <a:srgbClr val="FFFFFF"/>
                </a:solidFill>
                <a:latin typeface="华文楷体" panose="02010600040101010101" charset="-122"/>
                <a:ea typeface="华文楷体" panose="02010600040101010101" charset="-122"/>
              </a:endParaRPr>
            </a:p>
          </p:txBody>
        </p:sp>
        <p:sp>
          <p:nvSpPr>
            <p:cNvPr id="35" name="菱形 34"/>
            <p:cNvSpPr/>
            <p:nvPr/>
          </p:nvSpPr>
          <p:spPr bwMode="auto">
            <a:xfrm>
              <a:off x="3778357" y="3163680"/>
              <a:ext cx="1434010" cy="1427546"/>
            </a:xfrm>
            <a:prstGeom prst="diamond">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1" kern="0">
                <a:solidFill>
                  <a:srgbClr val="FFFFFF"/>
                </a:solidFill>
                <a:latin typeface="华文楷体" panose="02010600040101010101" charset="-122"/>
                <a:ea typeface="华文楷体" panose="02010600040101010101" charset="-122"/>
              </a:endParaRPr>
            </a:p>
          </p:txBody>
        </p:sp>
        <p:sp>
          <p:nvSpPr>
            <p:cNvPr id="36" name="菱形 35"/>
            <p:cNvSpPr/>
            <p:nvPr/>
          </p:nvSpPr>
          <p:spPr bwMode="auto">
            <a:xfrm>
              <a:off x="4622642" y="4019873"/>
              <a:ext cx="1434012" cy="1427546"/>
            </a:xfrm>
            <a:prstGeom prst="diamond">
              <a:avLst/>
            </a:pr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1" kern="0">
                <a:solidFill>
                  <a:srgbClr val="FFFFFF"/>
                </a:solidFill>
                <a:latin typeface="华文楷体" panose="02010600040101010101" charset="-122"/>
                <a:ea typeface="华文楷体" panose="02010600040101010101" charset="-122"/>
              </a:endParaRPr>
            </a:p>
          </p:txBody>
        </p:sp>
        <p:sp>
          <p:nvSpPr>
            <p:cNvPr id="37" name="菱形 36"/>
            <p:cNvSpPr/>
            <p:nvPr/>
          </p:nvSpPr>
          <p:spPr bwMode="auto">
            <a:xfrm>
              <a:off x="4622642" y="2262883"/>
              <a:ext cx="1434012" cy="1427546"/>
            </a:xfrm>
            <a:prstGeom prst="diamond">
              <a:avLst/>
            </a:prstGeom>
            <a:solidFill>
              <a:schemeClr val="accent3">
                <a:lumMod val="7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1" kern="0">
                <a:solidFill>
                  <a:srgbClr val="FFFFFF"/>
                </a:solidFill>
                <a:latin typeface="华文楷体" panose="02010600040101010101" charset="-122"/>
                <a:ea typeface="华文楷体" panose="02010600040101010101" charset="-122"/>
              </a:endParaRPr>
            </a:p>
          </p:txBody>
        </p:sp>
        <p:sp>
          <p:nvSpPr>
            <p:cNvPr id="38" name="文本框 37"/>
            <p:cNvSpPr txBox="1"/>
            <p:nvPr/>
          </p:nvSpPr>
          <p:spPr>
            <a:xfrm>
              <a:off x="3865207" y="1973137"/>
              <a:ext cx="1261884" cy="307777"/>
            </a:xfrm>
            <a:prstGeom prst="rect">
              <a:avLst/>
            </a:prstGeom>
            <a:noFill/>
          </p:spPr>
          <p:txBody>
            <a:bodyPr wrap="none" rtlCol="0">
              <a:spAutoFit/>
            </a:bodyPr>
            <a:lstStyle/>
            <a:p>
              <a:r>
                <a:rPr lang="zh-CN" altLang="en-US" sz="1400" b="1" dirty="0">
                  <a:solidFill>
                    <a:schemeClr val="bg1"/>
                  </a:solidFill>
                  <a:latin typeface="楷体" panose="02010609060101010101" charset="-122"/>
                  <a:ea typeface="楷体" panose="02010609060101010101" charset="-122"/>
                </a:rPr>
                <a:t>保证经营业绩</a:t>
              </a:r>
              <a:endParaRPr lang="zh-CN" altLang="en-US" sz="1400" b="1" dirty="0">
                <a:solidFill>
                  <a:schemeClr val="bg1"/>
                </a:solidFill>
                <a:latin typeface="楷体" panose="02010609060101010101" charset="-122"/>
                <a:ea typeface="楷体" panose="02010609060101010101" charset="-122"/>
              </a:endParaRPr>
            </a:p>
          </p:txBody>
        </p:sp>
        <p:sp>
          <p:nvSpPr>
            <p:cNvPr id="39" name="文本框 38"/>
            <p:cNvSpPr txBox="1"/>
            <p:nvPr/>
          </p:nvSpPr>
          <p:spPr>
            <a:xfrm>
              <a:off x="4810498" y="2736659"/>
              <a:ext cx="1058299" cy="523220"/>
            </a:xfrm>
            <a:prstGeom prst="rect">
              <a:avLst/>
            </a:prstGeom>
            <a:noFill/>
          </p:spPr>
          <p:txBody>
            <a:bodyPr wrap="square" rtlCol="0">
              <a:spAutoFit/>
            </a:bodyPr>
            <a:lstStyle/>
            <a:p>
              <a:pPr algn="ctr"/>
              <a:r>
                <a:rPr lang="zh-CN" altLang="en-US" sz="1400" b="1" dirty="0">
                  <a:solidFill>
                    <a:schemeClr val="bg1"/>
                  </a:solidFill>
                  <a:latin typeface="楷体" panose="02010609060101010101" charset="-122"/>
                  <a:ea typeface="楷体" panose="02010609060101010101" charset="-122"/>
                </a:rPr>
                <a:t>完善财务、内控制度</a:t>
              </a:r>
              <a:endParaRPr lang="zh-CN" altLang="en-US" sz="1400" b="1" dirty="0">
                <a:solidFill>
                  <a:schemeClr val="bg1"/>
                </a:solidFill>
                <a:latin typeface="楷体" panose="02010609060101010101" charset="-122"/>
                <a:ea typeface="楷体" panose="02010609060101010101" charset="-122"/>
              </a:endParaRPr>
            </a:p>
          </p:txBody>
        </p:sp>
        <p:sp>
          <p:nvSpPr>
            <p:cNvPr id="40" name="文本框 39"/>
            <p:cNvSpPr txBox="1"/>
            <p:nvPr/>
          </p:nvSpPr>
          <p:spPr>
            <a:xfrm>
              <a:off x="3842624" y="3724474"/>
              <a:ext cx="1261884" cy="307777"/>
            </a:xfrm>
            <a:prstGeom prst="rect">
              <a:avLst/>
            </a:prstGeom>
            <a:noFill/>
          </p:spPr>
          <p:txBody>
            <a:bodyPr wrap="none" rtlCol="0">
              <a:spAutoFit/>
            </a:bodyPr>
            <a:lstStyle/>
            <a:p>
              <a:r>
                <a:rPr lang="zh-CN" altLang="en-US" sz="1400" b="1" dirty="0">
                  <a:solidFill>
                    <a:schemeClr val="bg1"/>
                  </a:solidFill>
                  <a:latin typeface="楷体" panose="02010609060101010101" charset="-122"/>
                  <a:ea typeface="楷体" panose="02010609060101010101" charset="-122"/>
                </a:rPr>
                <a:t>上市工作小组</a:t>
              </a:r>
              <a:endParaRPr lang="zh-CN" altLang="en-US" sz="1400" b="1" dirty="0">
                <a:solidFill>
                  <a:schemeClr val="bg1"/>
                </a:solidFill>
                <a:latin typeface="楷体" panose="02010609060101010101" charset="-122"/>
                <a:ea typeface="楷体" panose="02010609060101010101" charset="-122"/>
              </a:endParaRPr>
            </a:p>
          </p:txBody>
        </p:sp>
        <p:sp>
          <p:nvSpPr>
            <p:cNvPr id="41" name="文本框 40"/>
            <p:cNvSpPr txBox="1"/>
            <p:nvPr/>
          </p:nvSpPr>
          <p:spPr>
            <a:xfrm>
              <a:off x="4768614" y="4578977"/>
              <a:ext cx="1082348" cy="307777"/>
            </a:xfrm>
            <a:prstGeom prst="rect">
              <a:avLst/>
            </a:prstGeom>
            <a:noFill/>
          </p:spPr>
          <p:txBody>
            <a:bodyPr wrap="none" rtlCol="0">
              <a:spAutoFit/>
            </a:bodyPr>
            <a:lstStyle/>
            <a:p>
              <a:r>
                <a:rPr lang="zh-CN" altLang="en-US" sz="1400" b="1" dirty="0">
                  <a:solidFill>
                    <a:schemeClr val="bg1"/>
                  </a:solidFill>
                  <a:latin typeface="楷体" panose="02010609060101010101" charset="-122"/>
                  <a:ea typeface="楷体" panose="02010609060101010101" charset="-122"/>
                </a:rPr>
                <a:t>董事会秘书</a:t>
              </a:r>
              <a:endParaRPr lang="zh-CN" altLang="en-US" sz="1400" b="1" dirty="0">
                <a:solidFill>
                  <a:schemeClr val="bg1"/>
                </a:solidFill>
                <a:latin typeface="楷体" panose="02010609060101010101" charset="-122"/>
                <a:ea typeface="楷体" panose="02010609060101010101" charset="-122"/>
              </a:endParaRPr>
            </a:p>
          </p:txBody>
        </p:sp>
      </p:grpSp>
      <p:grpSp>
        <p:nvGrpSpPr>
          <p:cNvPr id="42" name="组合 41"/>
          <p:cNvGrpSpPr/>
          <p:nvPr/>
        </p:nvGrpSpPr>
        <p:grpSpPr>
          <a:xfrm>
            <a:off x="7009842" y="1168308"/>
            <a:ext cx="3515967" cy="2729152"/>
            <a:chOff x="5970590" y="886264"/>
            <a:chExt cx="3515967" cy="2729152"/>
          </a:xfrm>
        </p:grpSpPr>
        <p:cxnSp>
          <p:nvCxnSpPr>
            <p:cNvPr id="43" name="直接连接符 46"/>
            <p:cNvCxnSpPr>
              <a:cxnSpLocks noChangeShapeType="1"/>
            </p:cNvCxnSpPr>
            <p:nvPr/>
          </p:nvCxnSpPr>
          <p:spPr bwMode="auto">
            <a:xfrm flipV="1">
              <a:off x="6122552" y="1207196"/>
              <a:ext cx="3113062" cy="1737"/>
            </a:xfrm>
            <a:prstGeom prst="line">
              <a:avLst/>
            </a:prstGeom>
            <a:noFill/>
            <a:ln w="9525">
              <a:solidFill>
                <a:srgbClr val="C00000"/>
              </a:solidFill>
              <a:round/>
              <a:tailEnd type="oval" w="med" len="med"/>
            </a:ln>
            <a:extLst>
              <a:ext uri="{909E8E84-426E-40DD-AFC4-6F175D3DCCD1}">
                <a14:hiddenFill xmlns:a14="http://schemas.microsoft.com/office/drawing/2010/main">
                  <a:noFill/>
                </a14:hiddenFill>
              </a:ext>
            </a:extLst>
          </p:spPr>
        </p:cxnSp>
        <p:sp>
          <p:nvSpPr>
            <p:cNvPr id="44" name="TextBox 19"/>
            <p:cNvSpPr txBox="1">
              <a:spLocks noChangeArrowheads="1"/>
            </p:cNvSpPr>
            <p:nvPr/>
          </p:nvSpPr>
          <p:spPr bwMode="auto">
            <a:xfrm>
              <a:off x="5970590" y="886264"/>
              <a:ext cx="3113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Clr>
                  <a:srgbClr val="C00000"/>
                </a:buClr>
              </a:pPr>
              <a:r>
                <a:rPr lang="zh-CN" altLang="en-US" sz="1400" b="1" dirty="0">
                  <a:latin typeface="华文楷体" panose="02010600040101010101" charset="-122"/>
                  <a:ea typeface="华文楷体" panose="02010600040101010101" charset="-122"/>
                </a:rPr>
                <a:t>完善公司财务制度和内部控制制度</a:t>
              </a:r>
              <a:endParaRPr lang="zh-CN" altLang="en-US" sz="1400" b="1" dirty="0">
                <a:latin typeface="华文楷体" panose="02010600040101010101" charset="-122"/>
                <a:ea typeface="华文楷体" panose="02010600040101010101" charset="-122"/>
              </a:endParaRPr>
            </a:p>
          </p:txBody>
        </p:sp>
        <p:sp>
          <p:nvSpPr>
            <p:cNvPr id="45" name="Rectangle 13" descr="FD1DDF730CE4456e89755B07FE1653D0# #Rectangle 13"/>
            <p:cNvSpPr>
              <a:spLocks noChangeArrowheads="1"/>
            </p:cNvSpPr>
            <p:nvPr/>
          </p:nvSpPr>
          <p:spPr bwMode="auto">
            <a:xfrm>
              <a:off x="5987394" y="1251371"/>
              <a:ext cx="3499163" cy="2364045"/>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171450" indent="-171450" algn="just" eaLnBrk="1" fontAlgn="auto" hangingPunct="1">
                <a:lnSpc>
                  <a:spcPct val="120000"/>
                </a:lnSpc>
                <a:spcBef>
                  <a:spcPts val="300"/>
                </a:spcBef>
                <a:spcAft>
                  <a:spcPts val="300"/>
                </a:spcAft>
                <a:buClr>
                  <a:srgbClr val="C00000"/>
                </a:buClr>
                <a:buFont typeface="Wingdings" panose="05000000000000000000" pitchFamily="2" charset="2"/>
                <a:buChar char="Ø"/>
                <a:defRPr/>
              </a:pPr>
              <a:r>
                <a:rPr lang="zh-CN" altLang="en-US" sz="1200" dirty="0">
                  <a:latin typeface="Times New Roman" panose="02020603050405020304" pitchFamily="18" charset="0"/>
                  <a:ea typeface="楷体" panose="02010609060101010101" charset="-122"/>
                  <a:cs typeface="Times New Roman" panose="02020603050405020304" pitchFamily="18" charset="0"/>
                </a:rPr>
                <a:t>企业要</a:t>
              </a:r>
              <a:r>
                <a:rPr lang="zh-CN" altLang="en-US" sz="1200">
                  <a:latin typeface="Times New Roman" panose="02020603050405020304" pitchFamily="18" charset="0"/>
                  <a:ea typeface="楷体" panose="02010609060101010101" charset="-122"/>
                  <a:cs typeface="Times New Roman" panose="02020603050405020304" pitchFamily="18" charset="0"/>
                </a:rPr>
                <a:t>成功上市，首先</a:t>
              </a:r>
              <a:r>
                <a:rPr lang="zh-CN" altLang="en-US" sz="1200" dirty="0">
                  <a:latin typeface="Times New Roman" panose="02020603050405020304" pitchFamily="18" charset="0"/>
                  <a:ea typeface="楷体" panose="02010609060101010101" charset="-122"/>
                  <a:cs typeface="Times New Roman" panose="02020603050405020304" pitchFamily="18" charset="0"/>
                </a:rPr>
                <a:t>必须保证企业申报期内的财务报表顺利通过有证券资格的会计师</a:t>
              </a:r>
              <a:r>
                <a:rPr lang="zh-CN" altLang="en-US" sz="1200">
                  <a:latin typeface="Times New Roman" panose="02020603050405020304" pitchFamily="18" charset="0"/>
                  <a:ea typeface="楷体" panose="02010609060101010101" charset="-122"/>
                  <a:cs typeface="Times New Roman" panose="02020603050405020304" pitchFamily="18" charset="0"/>
                </a:rPr>
                <a:t>事务所审计，出具</a:t>
              </a:r>
              <a:r>
                <a:rPr lang="zh-CN" altLang="en-US" sz="1200" dirty="0">
                  <a:latin typeface="Times New Roman" panose="02020603050405020304" pitchFamily="18" charset="0"/>
                  <a:ea typeface="楷体" panose="02010609060101010101" charset="-122"/>
                  <a:cs typeface="Times New Roman" panose="02020603050405020304" pitchFamily="18" charset="0"/>
                </a:rPr>
                <a:t>无保留意见的审计报告</a:t>
              </a:r>
              <a:r>
                <a:rPr lang="zh-CN" altLang="en-US" sz="1200">
                  <a:latin typeface="Times New Roman" panose="02020603050405020304" pitchFamily="18" charset="0"/>
                  <a:ea typeface="楷体" panose="02010609060101010101" charset="-122"/>
                  <a:cs typeface="Times New Roman" panose="02020603050405020304" pitchFamily="18" charset="0"/>
                </a:rPr>
                <a:t>。因此，企业</a:t>
              </a:r>
              <a:r>
                <a:rPr lang="zh-CN" altLang="en-US" sz="1200" dirty="0">
                  <a:latin typeface="Times New Roman" panose="02020603050405020304" pitchFamily="18" charset="0"/>
                  <a:ea typeface="楷体" panose="02010609060101010101" charset="-122"/>
                  <a:cs typeface="Times New Roman" panose="02020603050405020304" pitchFamily="18" charset="0"/>
                </a:rPr>
                <a:t>的财务管理、会计核算以及涉税事项的处理</a:t>
              </a:r>
              <a:r>
                <a:rPr lang="zh-CN" altLang="en-US" sz="1200">
                  <a:latin typeface="Times New Roman" panose="02020603050405020304" pitchFamily="18" charset="0"/>
                  <a:ea typeface="楷体" panose="02010609060101010101" charset="-122"/>
                  <a:cs typeface="Times New Roman" panose="02020603050405020304" pitchFamily="18" charset="0"/>
                </a:rPr>
                <a:t>是否规范，是</a:t>
              </a:r>
              <a:r>
                <a:rPr lang="zh-CN" altLang="en-US" sz="1200" dirty="0">
                  <a:latin typeface="Times New Roman" panose="02020603050405020304" pitchFamily="18" charset="0"/>
                  <a:ea typeface="楷体" panose="02010609060101010101" charset="-122"/>
                  <a:cs typeface="Times New Roman" panose="02020603050405020304" pitchFamily="18" charset="0"/>
                </a:rPr>
                <a:t>企业能否成功上市的重要条件。</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a:p>
              <a:pPr marL="171450" indent="-171450" algn="just" eaLnBrk="1" fontAlgn="auto" hangingPunct="1">
                <a:lnSpc>
                  <a:spcPct val="120000"/>
                </a:lnSpc>
                <a:spcBef>
                  <a:spcPts val="300"/>
                </a:spcBef>
                <a:spcAft>
                  <a:spcPts val="300"/>
                </a:spcAft>
                <a:buClr>
                  <a:srgbClr val="C00000"/>
                </a:buClr>
                <a:buFont typeface="Wingdings" panose="05000000000000000000" pitchFamily="2" charset="2"/>
                <a:buChar char="Ø"/>
                <a:defRPr/>
              </a:pPr>
              <a:r>
                <a:rPr lang="en-US" altLang="zh-CN" sz="1200" dirty="0">
                  <a:latin typeface="Times New Roman" panose="02020603050405020304" pitchFamily="18" charset="0"/>
                  <a:ea typeface="楷体" panose="02010609060101010101" charset="-122"/>
                  <a:cs typeface="Times New Roman" panose="02020603050405020304" pitchFamily="18" charset="0"/>
                </a:rPr>
                <a:t>《</a:t>
              </a:r>
              <a:r>
                <a:rPr lang="zh-CN" altLang="en-US" sz="1200" dirty="0">
                  <a:latin typeface="Times New Roman" panose="02020603050405020304" pitchFamily="18" charset="0"/>
                  <a:ea typeface="楷体" panose="02010609060101010101" charset="-122"/>
                  <a:cs typeface="Times New Roman" panose="02020603050405020304" pitchFamily="18" charset="0"/>
                </a:rPr>
                <a:t>首发管理办法</a:t>
              </a:r>
              <a:r>
                <a:rPr lang="en-US" altLang="zh-CN" sz="1200" dirty="0">
                  <a:latin typeface="Times New Roman" panose="02020603050405020304" pitchFamily="18" charset="0"/>
                  <a:ea typeface="楷体" panose="02010609060101010101" charset="-122"/>
                  <a:cs typeface="Times New Roman" panose="02020603050405020304" pitchFamily="18" charset="0"/>
                </a:rPr>
                <a:t>》</a:t>
              </a:r>
              <a:r>
                <a:rPr lang="zh-CN" altLang="en-US" sz="1200" dirty="0">
                  <a:latin typeface="Times New Roman" panose="02020603050405020304" pitchFamily="18" charset="0"/>
                  <a:ea typeface="楷体" panose="02010609060101010101" charset="-122"/>
                  <a:cs typeface="Times New Roman" panose="02020603050405020304" pitchFamily="18" charset="0"/>
                </a:rPr>
                <a:t>规定：发行人的内部控制制度健全且被</a:t>
              </a:r>
              <a:r>
                <a:rPr lang="zh-CN" altLang="en-US" sz="1200">
                  <a:latin typeface="Times New Roman" panose="02020603050405020304" pitchFamily="18" charset="0"/>
                  <a:ea typeface="楷体" panose="02010609060101010101" charset="-122"/>
                  <a:cs typeface="Times New Roman" panose="02020603050405020304" pitchFamily="18" charset="0"/>
                </a:rPr>
                <a:t>有效执行，能够</a:t>
              </a:r>
              <a:r>
                <a:rPr lang="zh-CN" altLang="en-US" sz="1200" dirty="0">
                  <a:latin typeface="Times New Roman" panose="02020603050405020304" pitchFamily="18" charset="0"/>
                  <a:ea typeface="楷体" panose="02010609060101010101" charset="-122"/>
                  <a:cs typeface="Times New Roman" panose="02020603050405020304" pitchFamily="18" charset="0"/>
                </a:rPr>
                <a:t>合理保证财务报告的可靠性、生产经营的合法性、营运的效率与效果。因此上市前企业必须要完善内部控制制度并坚决贯彻执行。</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3.2</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建立以保荐机构主为主导的工作组</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31</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3" name="文本占位符 5"/>
          <p:cNvSpPr txBox="1"/>
          <p:nvPr/>
        </p:nvSpPr>
        <p:spPr>
          <a:xfrm>
            <a:off x="1238218" y="865389"/>
            <a:ext cx="954405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C00000"/>
              </a:buClr>
              <a:buSzPct val="100000"/>
              <a:buNone/>
            </a:pPr>
            <a:r>
              <a:rPr lang="zh-CN" altLang="en-US" sz="1600" dirty="0">
                <a:solidFill>
                  <a:srgbClr val="C00000"/>
                </a:solidFill>
                <a:latin typeface="Arial" panose="020B0604020202020204"/>
                <a:ea typeface="华文楷体" panose="02010600040101010101" charset="-122"/>
                <a:cs typeface="Arial" panose="020B0604020202020204" pitchFamily="34" charset="0"/>
              </a:rPr>
              <a:t>保荐机构是企业</a:t>
            </a:r>
            <a:r>
              <a:rPr lang="en-US" altLang="zh-CN" sz="1600" dirty="0">
                <a:solidFill>
                  <a:srgbClr val="C00000"/>
                </a:solidFill>
                <a:latin typeface="Arial" panose="020B0604020202020204"/>
                <a:ea typeface="华文楷体" panose="02010600040101010101" charset="-122"/>
                <a:cs typeface="Arial" panose="020B0604020202020204" pitchFamily="34" charset="0"/>
              </a:rPr>
              <a:t>IPO</a:t>
            </a:r>
            <a:r>
              <a:rPr lang="zh-CN" altLang="en-US" sz="1600" dirty="0">
                <a:solidFill>
                  <a:srgbClr val="C00000"/>
                </a:solidFill>
                <a:latin typeface="Arial" panose="020B0604020202020204"/>
                <a:ea typeface="华文楷体" panose="02010600040101010101" charset="-122"/>
                <a:cs typeface="Arial" panose="020B0604020202020204" pitchFamily="34" charset="0"/>
              </a:rPr>
              <a:t>上市过程中的班长，负责项目整体协调、时间节奏、监管沟通、发行上市等全面的工作。企业</a:t>
            </a:r>
            <a:r>
              <a:rPr lang="en-US" altLang="zh-CN" sz="1600" dirty="0">
                <a:solidFill>
                  <a:srgbClr val="C00000"/>
                </a:solidFill>
                <a:latin typeface="Arial" panose="020B0604020202020204"/>
                <a:ea typeface="华文楷体" panose="02010600040101010101" charset="-122"/>
                <a:cs typeface="Arial" panose="020B0604020202020204" pitchFamily="34" charset="0"/>
              </a:rPr>
              <a:t>IPO</a:t>
            </a:r>
            <a:r>
              <a:rPr lang="zh-CN" altLang="en-US" sz="1600" dirty="0">
                <a:solidFill>
                  <a:srgbClr val="C00000"/>
                </a:solidFill>
                <a:latin typeface="Arial" panose="020B0604020202020204"/>
                <a:ea typeface="华文楷体" panose="02010600040101010101" charset="-122"/>
                <a:cs typeface="Arial" panose="020B0604020202020204" pitchFamily="34" charset="0"/>
              </a:rPr>
              <a:t>上市需要建议以保荐机构为主导的项目组。</a:t>
            </a:r>
            <a:endParaRPr lang="zh-CN" altLang="en-US" sz="1600" dirty="0">
              <a:solidFill>
                <a:srgbClr val="C00000"/>
              </a:solidFill>
              <a:latin typeface="Arial" panose="020B0604020202020204"/>
              <a:ea typeface="华文楷体" panose="02010600040101010101" charset="-122"/>
              <a:cs typeface="Arial" panose="020B0604020202020204" pitchFamily="34" charset="0"/>
            </a:endParaRPr>
          </a:p>
        </p:txBody>
      </p:sp>
      <p:sp>
        <p:nvSpPr>
          <p:cNvPr id="4" name="矩形 3"/>
          <p:cNvSpPr/>
          <p:nvPr/>
        </p:nvSpPr>
        <p:spPr>
          <a:xfrm>
            <a:off x="1267573" y="1666210"/>
            <a:ext cx="2657759" cy="450377"/>
          </a:xfrm>
          <a:prstGeom prst="rect">
            <a:avLst/>
          </a:prstGeom>
          <a:solidFill>
            <a:srgbClr val="BA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FFFF"/>
                </a:solidFill>
                <a:latin typeface="华文楷体" panose="02010600040101010101" charset="-122"/>
                <a:ea typeface="华文楷体" panose="02010600040101010101" charset="-122"/>
              </a:rPr>
              <a:t>与监管部门沟通</a:t>
            </a:r>
            <a:endParaRPr lang="zh-CN" altLang="en-US" sz="1400" b="1" dirty="0">
              <a:solidFill>
                <a:srgbClr val="FFFFFF"/>
              </a:solidFill>
              <a:latin typeface="华文楷体" panose="02010600040101010101" charset="-122"/>
              <a:ea typeface="华文楷体" panose="02010600040101010101" charset="-122"/>
            </a:endParaRPr>
          </a:p>
        </p:txBody>
      </p:sp>
      <p:sp>
        <p:nvSpPr>
          <p:cNvPr id="5" name="Text Box 12"/>
          <p:cNvSpPr txBox="1">
            <a:spLocks noChangeArrowheads="1"/>
          </p:cNvSpPr>
          <p:nvPr/>
        </p:nvSpPr>
        <p:spPr bwMode="auto">
          <a:xfrm>
            <a:off x="1203783" y="2281234"/>
            <a:ext cx="4933909" cy="1387176"/>
          </a:xfrm>
          <a:prstGeom prst="rect">
            <a:avLst/>
          </a:prstGeom>
          <a:noFill/>
          <a:ln w="12700" cmpd="thinThick">
            <a:solidFill>
              <a:schemeClr val="tx1">
                <a:lumMod val="50000"/>
                <a:lumOff val="50000"/>
              </a:schemeClr>
            </a:solidFill>
            <a:prstDash val="dash"/>
            <a:miter lim="800000"/>
          </a:ln>
        </p:spPr>
        <p:txBody>
          <a:bodyPr wrap="square" lIns="90000" tIns="46800" rIns="90000" bIns="46800">
            <a:spAutoFit/>
          </a:bodyPr>
          <a:lstStyle/>
          <a:p>
            <a:pPr marL="285750" indent="-285750" algn="just">
              <a:buClr>
                <a:srgbClr val="D75555"/>
              </a:buClr>
              <a:buFont typeface="Wingdings" panose="05000000000000000000" pitchFamily="2" charset="2"/>
              <a:buChar char="p"/>
            </a:pPr>
            <a:r>
              <a:rPr lang="zh-CN" altLang="en-US" sz="1200" b="1" dirty="0">
                <a:latin typeface="华文楷体" panose="02010600040101010101" charset="-122"/>
                <a:ea typeface="华文楷体" panose="02010600040101010101" charset="-122"/>
                <a:cs typeface="Arial" panose="020B0604020202020204" pitchFamily="34" charset="0"/>
              </a:rPr>
              <a:t>保荐机构管理层</a:t>
            </a:r>
            <a:r>
              <a:rPr lang="zh-CN" altLang="en-US" sz="1200" dirty="0">
                <a:latin typeface="华文楷体" panose="02010600040101010101" charset="-122"/>
                <a:ea typeface="华文楷体" panose="02010600040101010101" charset="-122"/>
                <a:cs typeface="Arial" panose="020B0604020202020204" pitchFamily="34" charset="0"/>
              </a:rPr>
              <a:t>一般具有长期的证券行业实践经验以及监管部门工作经历，将在本次发行审核过程中，亲自协助贵司与监管部门进行密切沟通，保证审核工作的顺利推进。</a:t>
            </a:r>
            <a:endParaRPr lang="en-US" altLang="zh-CN" sz="1200" dirty="0">
              <a:latin typeface="华文楷体" panose="02010600040101010101" charset="-122"/>
              <a:ea typeface="华文楷体" panose="02010600040101010101" charset="-122"/>
              <a:cs typeface="Arial" panose="020B0604020202020204" pitchFamily="34" charset="0"/>
            </a:endParaRPr>
          </a:p>
          <a:p>
            <a:pPr marL="285750" indent="-285750" algn="just">
              <a:buClr>
                <a:srgbClr val="D75555"/>
              </a:buClr>
              <a:buFont typeface="Wingdings" panose="05000000000000000000" pitchFamily="2" charset="2"/>
              <a:buChar char="p"/>
            </a:pPr>
            <a:endParaRPr lang="en-US" altLang="zh-CN" sz="1200" dirty="0">
              <a:latin typeface="华文楷体" panose="02010600040101010101" charset="-122"/>
              <a:ea typeface="华文楷体" panose="02010600040101010101" charset="-122"/>
              <a:cs typeface="Arial" panose="020B0604020202020204" pitchFamily="34" charset="0"/>
            </a:endParaRPr>
          </a:p>
          <a:p>
            <a:pPr marL="285750" indent="-285750" algn="just">
              <a:buClr>
                <a:srgbClr val="D75555"/>
              </a:buClr>
              <a:buFont typeface="Wingdings" panose="05000000000000000000" pitchFamily="2" charset="2"/>
              <a:buChar char="p"/>
            </a:pPr>
            <a:r>
              <a:rPr lang="zh-CN" altLang="en-US" sz="1200" b="1" dirty="0">
                <a:latin typeface="华文楷体" panose="02010600040101010101" charset="-122"/>
                <a:ea typeface="华文楷体" panose="02010600040101010101" charset="-122"/>
                <a:cs typeface="Arial" panose="020B0604020202020204" pitchFamily="34" charset="0"/>
              </a:rPr>
              <a:t>项目执行团队</a:t>
            </a:r>
            <a:r>
              <a:rPr lang="zh-CN" altLang="en-US" sz="1200" dirty="0">
                <a:latin typeface="华文楷体" panose="02010600040101010101" charset="-122"/>
                <a:ea typeface="华文楷体" panose="02010600040101010101" charset="-122"/>
                <a:cs typeface="Arial" panose="020B0604020202020204" pitchFamily="34" charset="0"/>
              </a:rPr>
              <a:t>将充分发挥丰富的项目经验优势以及沟通能力优势，就有关问题进行快速回复，准确把握和判断发审委成员可能关注的问题，提前作好充分的准备，并提供有说服力的解答。</a:t>
            </a:r>
            <a:endParaRPr lang="zh-CN" altLang="en-US" sz="1200" dirty="0">
              <a:latin typeface="华文楷体" panose="02010600040101010101" charset="-122"/>
              <a:ea typeface="华文楷体" panose="02010600040101010101" charset="-122"/>
              <a:cs typeface="Arial" panose="020B0604020202020204" pitchFamily="34" charset="0"/>
            </a:endParaRPr>
          </a:p>
        </p:txBody>
      </p:sp>
      <p:graphicFrame>
        <p:nvGraphicFramePr>
          <p:cNvPr id="6" name="表格 5"/>
          <p:cNvGraphicFramePr>
            <a:graphicFrameLocks noGrp="1"/>
          </p:cNvGraphicFramePr>
          <p:nvPr/>
        </p:nvGraphicFramePr>
        <p:xfrm>
          <a:off x="1203783" y="3833057"/>
          <a:ext cx="5441246" cy="2546668"/>
        </p:xfrm>
        <a:graphic>
          <a:graphicData uri="http://schemas.openxmlformats.org/drawingml/2006/table">
            <a:tbl>
              <a:tblPr firstRow="1" bandRow="1">
                <a:tableStyleId>{93296810-A885-4BE3-A3E7-6D5BEEA58F35}</a:tableStyleId>
              </a:tblPr>
              <a:tblGrid>
                <a:gridCol w="1050229"/>
                <a:gridCol w="1754067"/>
                <a:gridCol w="2636950"/>
              </a:tblGrid>
              <a:tr h="314076">
                <a:tc gridSpan="2">
                  <a:txBody>
                    <a:bodyPr/>
                    <a:lstStyle/>
                    <a:p>
                      <a:pPr algn="ctr"/>
                      <a:r>
                        <a:rPr lang="zh-CN" altLang="en-US" sz="1200" dirty="0">
                          <a:latin typeface="华文楷体" panose="02010600040101010101" charset="-122"/>
                          <a:ea typeface="华文楷体" panose="02010600040101010101" charset="-122"/>
                        </a:rPr>
                        <a:t>监管部门</a:t>
                      </a:r>
                      <a:endParaRPr lang="zh-CN" altLang="en-US" sz="1200" dirty="0">
                        <a:latin typeface="华文楷体" panose="02010600040101010101" charset="-122"/>
                        <a:ea typeface="华文楷体" panose="02010600040101010101" charset="-122"/>
                      </a:endParaRPr>
                    </a:p>
                  </a:txBody>
                  <a:tcPr anchor="ctr"/>
                </a:tc>
                <a:tc hMerge="1">
                  <a:tcPr/>
                </a:tc>
                <a:tc>
                  <a:txBody>
                    <a:bodyPr/>
                    <a:lstStyle/>
                    <a:p>
                      <a:pPr algn="ctr"/>
                      <a:r>
                        <a:rPr lang="zh-CN" altLang="en-US" sz="1200" dirty="0">
                          <a:latin typeface="华文楷体" panose="02010600040101010101" charset="-122"/>
                          <a:ea typeface="华文楷体" panose="02010600040101010101" charset="-122"/>
                        </a:rPr>
                        <a:t>监管职责</a:t>
                      </a:r>
                      <a:r>
                        <a:rPr lang="en-US" altLang="zh-CN" sz="1200" dirty="0">
                          <a:latin typeface="华文楷体" panose="02010600040101010101" charset="-122"/>
                          <a:ea typeface="华文楷体" panose="02010600040101010101" charset="-122"/>
                        </a:rPr>
                        <a:t>/</a:t>
                      </a:r>
                      <a:r>
                        <a:rPr lang="zh-CN" altLang="en-US" sz="1200" dirty="0">
                          <a:latin typeface="华文楷体" panose="02010600040101010101" charset="-122"/>
                          <a:ea typeface="华文楷体" panose="02010600040101010101" charset="-122"/>
                        </a:rPr>
                        <a:t>沟通重点</a:t>
                      </a:r>
                      <a:endParaRPr lang="zh-CN" altLang="en-US" sz="1200" dirty="0">
                        <a:latin typeface="华文楷体" panose="02010600040101010101" charset="-122"/>
                        <a:ea typeface="华文楷体" panose="02010600040101010101" charset="-122"/>
                      </a:endParaRPr>
                    </a:p>
                  </a:txBody>
                  <a:tcPr anchor="ctr"/>
                </a:tc>
              </a:tr>
              <a:tr h="525627">
                <a:tc row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华文楷体" panose="02010600040101010101" charset="-122"/>
                          <a:ea typeface="华文楷体" panose="02010600040101010101" charset="-122"/>
                        </a:rPr>
                        <a:t>证券交易所</a:t>
                      </a:r>
                      <a:endParaRPr lang="zh-CN" altLang="en-US" sz="1200" dirty="0">
                        <a:latin typeface="华文楷体" panose="02010600040101010101" charset="-122"/>
                        <a:ea typeface="华文楷体" panose="02010600040101010101" charset="-122"/>
                      </a:endParaRPr>
                    </a:p>
                    <a:p>
                      <a:endParaRPr lang="zh-CN" altLang="en-US" sz="1200" dirty="0">
                        <a:latin typeface="+mn-ea"/>
                        <a:ea typeface="+mn-ea"/>
                      </a:endParaRPr>
                    </a:p>
                  </a:txBody>
                  <a:tcPr anchor="ctr"/>
                </a:tc>
                <a:tc>
                  <a:txBody>
                    <a:bodyPr/>
                    <a:lstStyle/>
                    <a:p>
                      <a:r>
                        <a:rPr lang="zh-CN" altLang="en-US" sz="1200" dirty="0">
                          <a:latin typeface="华文楷体" panose="02010600040101010101" charset="-122"/>
                          <a:ea typeface="华文楷体" panose="02010600040101010101" charset="-122"/>
                        </a:rPr>
                        <a:t>交易所领导</a:t>
                      </a:r>
                      <a:endParaRPr lang="zh-CN" altLang="en-US" sz="1200" dirty="0">
                        <a:latin typeface="华文楷体" panose="02010600040101010101" charset="-122"/>
                        <a:ea typeface="华文楷体" panose="02010600040101010101"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u="none" strike="noStrike" cap="none" normalizeH="0" baseline="0" dirty="0">
                          <a:ln>
                            <a:noFill/>
                          </a:ln>
                          <a:effectLst/>
                          <a:latin typeface="华文楷体" panose="02010600040101010101" charset="-122"/>
                          <a:ea typeface="华文楷体" panose="02010600040101010101" charset="-122"/>
                          <a:sym typeface="+mn-lt"/>
                        </a:rPr>
                        <a:t>获得交易所领导重点支持、以及对发行方案、发行时间安排的认可</a:t>
                      </a:r>
                      <a:endParaRPr kumimoji="0" lang="zh-CN" altLang="en-US" sz="1200" b="0" i="0" u="none" strike="noStrike" cap="none" normalizeH="0" baseline="0" dirty="0">
                        <a:ln>
                          <a:noFill/>
                        </a:ln>
                        <a:solidFill>
                          <a:srgbClr val="000000"/>
                        </a:solidFill>
                        <a:effectLst/>
                        <a:latin typeface="华文楷体" panose="02010600040101010101" charset="-122"/>
                        <a:ea typeface="华文楷体" panose="02010600040101010101" charset="-122"/>
                        <a:cs typeface="+mn-ea"/>
                        <a:sym typeface="+mn-lt"/>
                      </a:endParaRPr>
                    </a:p>
                  </a:txBody>
                  <a:tcPr anchor="ctr"/>
                </a:tc>
              </a:tr>
              <a:tr h="318931">
                <a:tc vMerge="1">
                  <a:tcPr/>
                </a:tc>
                <a:tc>
                  <a:txBody>
                    <a:bodyPr/>
                    <a:lstStyle/>
                    <a:p>
                      <a:r>
                        <a:rPr lang="zh-CN" altLang="en-US" sz="1200" dirty="0">
                          <a:latin typeface="华文楷体" panose="02010600040101010101" charset="-122"/>
                          <a:ea typeface="华文楷体" panose="02010600040101010101" charset="-122"/>
                        </a:rPr>
                        <a:t>发行上市审核机构</a:t>
                      </a:r>
                      <a:endParaRPr lang="zh-CN" altLang="en-US" sz="1200" dirty="0">
                        <a:latin typeface="华文楷体" panose="02010600040101010101" charset="-122"/>
                        <a:ea typeface="华文楷体" panose="02010600040101010101" charset="-122"/>
                      </a:endParaRPr>
                    </a:p>
                  </a:txBody>
                  <a:tcPr anchor="ctr"/>
                </a:tc>
                <a:tc>
                  <a:txBody>
                    <a:bodyPr/>
                    <a:lstStyle/>
                    <a:p>
                      <a:r>
                        <a:rPr lang="zh-CN" altLang="en-US" sz="1200" dirty="0">
                          <a:latin typeface="华文楷体" panose="02010600040101010101" charset="-122"/>
                          <a:ea typeface="华文楷体" panose="02010600040101010101" charset="-122"/>
                        </a:rPr>
                        <a:t>审核发行人上市申请文件</a:t>
                      </a:r>
                      <a:endParaRPr lang="zh-CN" altLang="en-US" sz="1200" dirty="0">
                        <a:latin typeface="华文楷体" panose="02010600040101010101" charset="-122"/>
                        <a:ea typeface="华文楷体" panose="02010600040101010101" charset="-122"/>
                      </a:endParaRPr>
                    </a:p>
                  </a:txBody>
                  <a:tcPr anchor="ctr"/>
                </a:tc>
              </a:tr>
              <a:tr h="759882">
                <a:tc vMerge="1">
                  <a:tcPr/>
                </a:tc>
                <a:tc>
                  <a:txBody>
                    <a:bodyPr/>
                    <a:lstStyle/>
                    <a:p>
                      <a:r>
                        <a:rPr lang="zh-CN" altLang="en-US" sz="1200" dirty="0">
                          <a:latin typeface="华文楷体" panose="02010600040101010101" charset="-122"/>
                          <a:ea typeface="华文楷体" panose="02010600040101010101" charset="-122"/>
                        </a:rPr>
                        <a:t>上市委员会</a:t>
                      </a:r>
                      <a:endParaRPr lang="zh-CN" altLang="en-US" sz="1200" dirty="0">
                        <a:latin typeface="华文楷体" panose="02010600040101010101" charset="-122"/>
                        <a:ea typeface="华文楷体" panose="02010600040101010101" charset="-122"/>
                      </a:endParaRPr>
                    </a:p>
                  </a:txBody>
                  <a:tcPr anchor="ctr"/>
                </a:tc>
                <a:tc>
                  <a:txBody>
                    <a:bodyPr/>
                    <a:lstStyle/>
                    <a:p>
                      <a:r>
                        <a:rPr lang="zh-CN" altLang="en-US" sz="1200" dirty="0">
                          <a:latin typeface="华文楷体" panose="02010600040101010101" charset="-122"/>
                          <a:ea typeface="华文楷体" panose="02010600040101010101" charset="-122"/>
                        </a:rPr>
                        <a:t>对发行上市审核机构出具的审核报告及发行人上市申请文件进行审议</a:t>
                      </a:r>
                      <a:endParaRPr lang="zh-CN" altLang="en-US" sz="1200" dirty="0">
                        <a:latin typeface="华文楷体" panose="02010600040101010101" charset="-122"/>
                        <a:ea typeface="华文楷体" panose="02010600040101010101" charset="-122"/>
                      </a:endParaRPr>
                    </a:p>
                  </a:txBody>
                  <a:tcPr anchor="ctr"/>
                </a:tc>
              </a:tr>
              <a:tr h="314076">
                <a:tc gridSpan="2">
                  <a:txBody>
                    <a:bodyPr/>
                    <a:lstStyle/>
                    <a:p>
                      <a:r>
                        <a:rPr lang="zh-CN" altLang="en-US" sz="1200" dirty="0">
                          <a:latin typeface="华文楷体" panose="02010600040101010101" charset="-122"/>
                          <a:ea typeface="华文楷体" panose="02010600040101010101" charset="-122"/>
                        </a:rPr>
                        <a:t>证监会系统</a:t>
                      </a:r>
                      <a:endParaRPr lang="zh-CN" altLang="en-US" sz="1200" dirty="0">
                        <a:latin typeface="华文楷体" panose="02010600040101010101" charset="-122"/>
                        <a:ea typeface="华文楷体" panose="02010600040101010101" charset="-122"/>
                      </a:endParaRPr>
                    </a:p>
                  </a:txBody>
                  <a:tcPr anchor="ctr"/>
                </a:tc>
                <a:tc hMerge="1">
                  <a:tcPr/>
                </a:tc>
                <a:tc>
                  <a:txBody>
                    <a:bodyPr/>
                    <a:lstStyle/>
                    <a:p>
                      <a:r>
                        <a:rPr lang="zh-CN" altLang="en-US" sz="1200" dirty="0">
                          <a:latin typeface="华文楷体" panose="02010600040101010101" charset="-122"/>
                          <a:ea typeface="华文楷体" panose="02010600040101010101" charset="-122"/>
                        </a:rPr>
                        <a:t>履行发行注册程序</a:t>
                      </a:r>
                      <a:endParaRPr lang="zh-CN" altLang="en-US" sz="1200" dirty="0">
                        <a:latin typeface="华文楷体" panose="02010600040101010101" charset="-122"/>
                        <a:ea typeface="华文楷体" panose="02010600040101010101" charset="-122"/>
                      </a:endParaRPr>
                    </a:p>
                  </a:txBody>
                  <a:tcPr anchor="ctr"/>
                </a:tc>
              </a:tr>
              <a:tr h="314076">
                <a:tc gridSpan="2">
                  <a:txBody>
                    <a:bodyPr/>
                    <a:lstStyle/>
                    <a:p>
                      <a:r>
                        <a:rPr lang="zh-CN" altLang="en-US" sz="1200" dirty="0">
                          <a:latin typeface="华文楷体" panose="02010600040101010101" charset="-122"/>
                          <a:ea typeface="华文楷体" panose="02010600040101010101" charset="-122"/>
                        </a:rPr>
                        <a:t>中国证券登记结算公司</a:t>
                      </a:r>
                      <a:endParaRPr lang="zh-CN" altLang="en-US" sz="1200" dirty="0">
                        <a:latin typeface="华文楷体" panose="02010600040101010101" charset="-122"/>
                        <a:ea typeface="华文楷体" panose="02010600040101010101" charset="-122"/>
                      </a:endParaRPr>
                    </a:p>
                  </a:txBody>
                  <a:tcPr anchor="ctr"/>
                </a:tc>
                <a:tc hMerge="1">
                  <a:tcPr/>
                </a:tc>
                <a:tc>
                  <a:txBody>
                    <a:bodyPr/>
                    <a:lstStyle/>
                    <a:p>
                      <a:r>
                        <a:rPr lang="zh-CN" altLang="en-US" sz="1200" dirty="0">
                          <a:latin typeface="华文楷体" panose="02010600040101010101" charset="-122"/>
                          <a:ea typeface="华文楷体" panose="02010600040101010101" charset="-122"/>
                        </a:rPr>
                        <a:t>发行登记事宜</a:t>
                      </a:r>
                      <a:endParaRPr lang="zh-CN" altLang="en-US" sz="1200" dirty="0">
                        <a:latin typeface="华文楷体" panose="02010600040101010101" charset="-122"/>
                        <a:ea typeface="华文楷体" panose="02010600040101010101" charset="-122"/>
                      </a:endParaRPr>
                    </a:p>
                  </a:txBody>
                  <a:tcPr anchor="ctr"/>
                </a:tc>
              </a:tr>
            </a:tbl>
          </a:graphicData>
        </a:graphic>
      </p:graphicFrame>
      <p:sp>
        <p:nvSpPr>
          <p:cNvPr id="7" name="矩形 6"/>
          <p:cNvSpPr/>
          <p:nvPr/>
        </p:nvSpPr>
        <p:spPr>
          <a:xfrm>
            <a:off x="6542833" y="1666209"/>
            <a:ext cx="3191123" cy="450377"/>
          </a:xfrm>
          <a:prstGeom prst="rect">
            <a:avLst/>
          </a:prstGeom>
          <a:solidFill>
            <a:srgbClr val="BA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FFFF"/>
                </a:solidFill>
                <a:latin typeface="华文楷体" panose="02010600040101010101" charset="-122"/>
                <a:ea typeface="华文楷体" panose="02010600040101010101" charset="-122"/>
              </a:rPr>
              <a:t>保荐机构及主承销商内部协同机制</a:t>
            </a:r>
            <a:endParaRPr lang="zh-CN" altLang="en-US" sz="1400" b="1" dirty="0">
              <a:solidFill>
                <a:srgbClr val="FFFFFF"/>
              </a:solidFill>
              <a:latin typeface="华文楷体" panose="02010600040101010101" charset="-122"/>
              <a:ea typeface="华文楷体" panose="02010600040101010101" charset="-122"/>
            </a:endParaRPr>
          </a:p>
        </p:txBody>
      </p:sp>
      <p:sp>
        <p:nvSpPr>
          <p:cNvPr id="8" name="Text Box 12"/>
          <p:cNvSpPr txBox="1">
            <a:spLocks noChangeArrowheads="1"/>
          </p:cNvSpPr>
          <p:nvPr/>
        </p:nvSpPr>
        <p:spPr bwMode="auto">
          <a:xfrm>
            <a:off x="6368486" y="2477837"/>
            <a:ext cx="4107565" cy="648512"/>
          </a:xfrm>
          <a:prstGeom prst="rect">
            <a:avLst/>
          </a:prstGeom>
          <a:noFill/>
          <a:ln w="12700" cmpd="thinThick">
            <a:solidFill>
              <a:schemeClr val="tx1">
                <a:lumMod val="50000"/>
                <a:lumOff val="50000"/>
              </a:schemeClr>
            </a:solidFill>
            <a:prstDash val="dash"/>
            <a:miter lim="800000"/>
          </a:ln>
        </p:spPr>
        <p:txBody>
          <a:bodyPr wrap="square" lIns="90000" tIns="46800" rIns="90000" bIns="46800">
            <a:spAutoFit/>
          </a:bodyPr>
          <a:lstStyle/>
          <a:p>
            <a:pPr marL="285750" indent="-285750">
              <a:buClr>
                <a:srgbClr val="D75555"/>
              </a:buClr>
              <a:buFont typeface="Wingdings" panose="05000000000000000000" pitchFamily="2" charset="2"/>
              <a:buChar char="p"/>
            </a:pPr>
            <a:r>
              <a:rPr lang="zh-CN" altLang="en-US" sz="1200" dirty="0">
                <a:latin typeface="华文楷体" panose="02010600040101010101" charset="-122"/>
                <a:ea typeface="华文楷体" panose="02010600040101010101" charset="-122"/>
                <a:cs typeface="Arial" panose="020B0604020202020204" pitchFamily="34" charset="0"/>
              </a:rPr>
              <a:t>调动保荐机构各部门资源，投资银行部、资本市场部、销售交易部、研究部等各业务部门全力参与，全力协助德鑫科技</a:t>
            </a:r>
            <a:r>
              <a:rPr lang="en-US" altLang="zh-CN" sz="1200" dirty="0">
                <a:latin typeface="华文楷体" panose="02010600040101010101" charset="-122"/>
                <a:ea typeface="华文楷体" panose="02010600040101010101" charset="-122"/>
                <a:cs typeface="Arial" panose="020B0604020202020204" pitchFamily="34" charset="0"/>
              </a:rPr>
              <a:t>IPO</a:t>
            </a:r>
            <a:r>
              <a:rPr lang="zh-CN" altLang="en-US" sz="1200" dirty="0">
                <a:latin typeface="华文楷体" panose="02010600040101010101" charset="-122"/>
                <a:ea typeface="华文楷体" panose="02010600040101010101" charset="-122"/>
                <a:cs typeface="Arial" panose="020B0604020202020204" pitchFamily="34" charset="0"/>
              </a:rPr>
              <a:t>发行工作。</a:t>
            </a:r>
            <a:endParaRPr lang="en-US" altLang="zh-CN" sz="1200" dirty="0">
              <a:latin typeface="华文楷体" panose="02010600040101010101" charset="-122"/>
              <a:ea typeface="华文楷体" panose="02010600040101010101" charset="-122"/>
              <a:cs typeface="Arial" panose="020B0604020202020204" pitchFamily="34" charset="0"/>
            </a:endParaRPr>
          </a:p>
        </p:txBody>
      </p:sp>
      <p:grpSp>
        <p:nvGrpSpPr>
          <p:cNvPr id="9" name="组合 1"/>
          <p:cNvGrpSpPr/>
          <p:nvPr/>
        </p:nvGrpSpPr>
        <p:grpSpPr bwMode="auto">
          <a:xfrm>
            <a:off x="7265233" y="3309816"/>
            <a:ext cx="3105546" cy="3072218"/>
            <a:chOff x="4192897" y="3019425"/>
            <a:chExt cx="2452688" cy="2451100"/>
          </a:xfrm>
          <a:solidFill>
            <a:schemeClr val="accent1"/>
          </a:solidFill>
        </p:grpSpPr>
        <p:sp>
          <p:nvSpPr>
            <p:cNvPr id="10" name="Freeform 22"/>
            <p:cNvSpPr>
              <a:spLocks noChangeAspect="1"/>
            </p:cNvSpPr>
            <p:nvPr/>
          </p:nvSpPr>
          <p:spPr bwMode="auto">
            <a:xfrm>
              <a:off x="4240782" y="3019425"/>
              <a:ext cx="1322594" cy="1071399"/>
            </a:xfrm>
            <a:custGeom>
              <a:avLst/>
              <a:gdLst>
                <a:gd name="T0" fmla="*/ 2147483647 w 1381"/>
                <a:gd name="T1" fmla="*/ 2147483647 h 1119"/>
                <a:gd name="T2" fmla="*/ 2147483647 w 1381"/>
                <a:gd name="T3" fmla="*/ 2147483647 h 1119"/>
                <a:gd name="T4" fmla="*/ 2147483647 w 1381"/>
                <a:gd name="T5" fmla="*/ 2147483647 h 1119"/>
                <a:gd name="T6" fmla="*/ 2147483647 w 1381"/>
                <a:gd name="T7" fmla="*/ 2147483647 h 1119"/>
                <a:gd name="T8" fmla="*/ 2147483647 w 1381"/>
                <a:gd name="T9" fmla="*/ 2147483647 h 1119"/>
                <a:gd name="T10" fmla="*/ 2147483647 w 1381"/>
                <a:gd name="T11" fmla="*/ 2147483647 h 1119"/>
                <a:gd name="T12" fmla="*/ 2147483647 w 1381"/>
                <a:gd name="T13" fmla="*/ 2147483647 h 1119"/>
                <a:gd name="T14" fmla="*/ 2147483647 w 1381"/>
                <a:gd name="T15" fmla="*/ 2147483647 h 1119"/>
                <a:gd name="T16" fmla="*/ 2147483647 w 1381"/>
                <a:gd name="T17" fmla="*/ 2147483647 h 1119"/>
                <a:gd name="T18" fmla="*/ 2147483647 w 1381"/>
                <a:gd name="T19" fmla="*/ 2147483647 h 1119"/>
                <a:gd name="T20" fmla="*/ 2147483647 w 1381"/>
                <a:gd name="T21" fmla="*/ 2147483647 h 1119"/>
                <a:gd name="T22" fmla="*/ 2147483647 w 1381"/>
                <a:gd name="T23" fmla="*/ 2147483647 h 1119"/>
                <a:gd name="T24" fmla="*/ 2147483647 w 1381"/>
                <a:gd name="T25" fmla="*/ 2147483647 h 1119"/>
                <a:gd name="T26" fmla="*/ 2147483647 w 1381"/>
                <a:gd name="T27" fmla="*/ 2147483647 h 1119"/>
                <a:gd name="T28" fmla="*/ 2147483647 w 1381"/>
                <a:gd name="T29" fmla="*/ 2147483647 h 1119"/>
                <a:gd name="T30" fmla="*/ 2147483647 w 1381"/>
                <a:gd name="T31" fmla="*/ 2147483647 h 1119"/>
                <a:gd name="T32" fmla="*/ 2147483647 w 1381"/>
                <a:gd name="T33" fmla="*/ 2147483647 h 1119"/>
                <a:gd name="T34" fmla="*/ 2147483647 w 1381"/>
                <a:gd name="T35" fmla="*/ 2147483647 h 1119"/>
                <a:gd name="T36" fmla="*/ 2147483647 w 1381"/>
                <a:gd name="T37" fmla="*/ 2147483647 h 1119"/>
                <a:gd name="T38" fmla="*/ 2147483647 w 1381"/>
                <a:gd name="T39" fmla="*/ 2147483647 h 1119"/>
                <a:gd name="T40" fmla="*/ 2147483647 w 1381"/>
                <a:gd name="T41" fmla="*/ 2147483647 h 1119"/>
                <a:gd name="T42" fmla="*/ 2147483647 w 1381"/>
                <a:gd name="T43" fmla="*/ 2147483647 h 1119"/>
                <a:gd name="T44" fmla="*/ 2147483647 w 1381"/>
                <a:gd name="T45" fmla="*/ 2147483647 h 1119"/>
                <a:gd name="T46" fmla="*/ 2147483647 w 1381"/>
                <a:gd name="T47" fmla="*/ 2147483647 h 1119"/>
                <a:gd name="T48" fmla="*/ 2147483647 w 1381"/>
                <a:gd name="T49" fmla="*/ 2147483647 h 1119"/>
                <a:gd name="T50" fmla="*/ 2147483647 w 1381"/>
                <a:gd name="T51" fmla="*/ 2147483647 h 1119"/>
                <a:gd name="T52" fmla="*/ 2147483647 w 1381"/>
                <a:gd name="T53" fmla="*/ 2147483647 h 1119"/>
                <a:gd name="T54" fmla="*/ 2147483647 w 1381"/>
                <a:gd name="T55" fmla="*/ 2147483647 h 1119"/>
                <a:gd name="T56" fmla="*/ 2147483647 w 1381"/>
                <a:gd name="T57" fmla="*/ 2147483647 h 1119"/>
                <a:gd name="T58" fmla="*/ 2147483647 w 1381"/>
                <a:gd name="T59" fmla="*/ 2147483647 h 1119"/>
                <a:gd name="T60" fmla="*/ 2147483647 w 1381"/>
                <a:gd name="T61" fmla="*/ 2147483647 h 1119"/>
                <a:gd name="T62" fmla="*/ 2147483647 w 1381"/>
                <a:gd name="T63" fmla="*/ 2147483647 h 1119"/>
                <a:gd name="T64" fmla="*/ 2147483647 w 1381"/>
                <a:gd name="T65" fmla="*/ 2147483647 h 1119"/>
                <a:gd name="T66" fmla="*/ 2147483647 w 1381"/>
                <a:gd name="T67" fmla="*/ 2147483647 h 1119"/>
                <a:gd name="T68" fmla="*/ 2147483647 w 1381"/>
                <a:gd name="T69" fmla="*/ 2147483647 h 1119"/>
                <a:gd name="T70" fmla="*/ 2147483647 w 1381"/>
                <a:gd name="T71" fmla="*/ 2147483647 h 1119"/>
                <a:gd name="T72" fmla="*/ 2147483647 w 1381"/>
                <a:gd name="T73" fmla="*/ 2147483647 h 1119"/>
                <a:gd name="T74" fmla="*/ 2147483647 w 1381"/>
                <a:gd name="T75" fmla="*/ 2147483647 h 1119"/>
                <a:gd name="T76" fmla="*/ 2147483647 w 1381"/>
                <a:gd name="T77" fmla="*/ 2147483647 h 1119"/>
                <a:gd name="T78" fmla="*/ 2147483647 w 1381"/>
                <a:gd name="T79" fmla="*/ 2147483647 h 1119"/>
                <a:gd name="T80" fmla="*/ 2147483647 w 1381"/>
                <a:gd name="T81" fmla="*/ 2147483647 h 1119"/>
                <a:gd name="T82" fmla="*/ 2147483647 w 1381"/>
                <a:gd name="T83" fmla="*/ 2147483647 h 1119"/>
                <a:gd name="T84" fmla="*/ 2147483647 w 1381"/>
                <a:gd name="T85" fmla="*/ 2147483647 h 1119"/>
                <a:gd name="T86" fmla="*/ 2147483647 w 1381"/>
                <a:gd name="T87" fmla="*/ 2147483647 h 1119"/>
                <a:gd name="T88" fmla="*/ 2147483647 w 1381"/>
                <a:gd name="T89" fmla="*/ 2147483647 h 1119"/>
                <a:gd name="T90" fmla="*/ 2147483647 w 1381"/>
                <a:gd name="T91" fmla="*/ 2147483647 h 1119"/>
                <a:gd name="T92" fmla="*/ 2147483647 w 1381"/>
                <a:gd name="T93" fmla="*/ 2147483647 h 1119"/>
                <a:gd name="T94" fmla="*/ 2147483647 w 1381"/>
                <a:gd name="T95" fmla="*/ 2147483647 h 1119"/>
                <a:gd name="T96" fmla="*/ 2147483647 w 1381"/>
                <a:gd name="T97" fmla="*/ 2147483647 h 1119"/>
                <a:gd name="T98" fmla="*/ 2147483647 w 1381"/>
                <a:gd name="T99" fmla="*/ 2147483647 h 1119"/>
                <a:gd name="T100" fmla="*/ 2147483647 w 1381"/>
                <a:gd name="T101" fmla="*/ 2147483647 h 1119"/>
                <a:gd name="T102" fmla="*/ 2147483647 w 1381"/>
                <a:gd name="T103" fmla="*/ 0 h 1119"/>
                <a:gd name="T104" fmla="*/ 2147483647 w 1381"/>
                <a:gd name="T105" fmla="*/ 2147483647 h 1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1"/>
                <a:gd name="T160" fmla="*/ 0 h 1119"/>
                <a:gd name="T161" fmla="*/ 1381 w 1381"/>
                <a:gd name="T162" fmla="*/ 1119 h 1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1" h="1119">
                  <a:moveTo>
                    <a:pt x="1191" y="637"/>
                  </a:moveTo>
                  <a:lnTo>
                    <a:pt x="1165" y="639"/>
                  </a:lnTo>
                  <a:lnTo>
                    <a:pt x="1138" y="642"/>
                  </a:lnTo>
                  <a:lnTo>
                    <a:pt x="1112" y="646"/>
                  </a:lnTo>
                  <a:lnTo>
                    <a:pt x="1087" y="652"/>
                  </a:lnTo>
                  <a:lnTo>
                    <a:pt x="1062" y="658"/>
                  </a:lnTo>
                  <a:lnTo>
                    <a:pt x="1050" y="661"/>
                  </a:lnTo>
                  <a:lnTo>
                    <a:pt x="1038" y="665"/>
                  </a:lnTo>
                  <a:lnTo>
                    <a:pt x="1014" y="673"/>
                  </a:lnTo>
                  <a:lnTo>
                    <a:pt x="1002" y="677"/>
                  </a:lnTo>
                  <a:lnTo>
                    <a:pt x="989" y="682"/>
                  </a:lnTo>
                  <a:lnTo>
                    <a:pt x="966" y="692"/>
                  </a:lnTo>
                  <a:lnTo>
                    <a:pt x="943" y="703"/>
                  </a:lnTo>
                  <a:lnTo>
                    <a:pt x="921" y="714"/>
                  </a:lnTo>
                  <a:lnTo>
                    <a:pt x="900" y="728"/>
                  </a:lnTo>
                  <a:lnTo>
                    <a:pt x="879" y="741"/>
                  </a:lnTo>
                  <a:lnTo>
                    <a:pt x="858" y="755"/>
                  </a:lnTo>
                  <a:lnTo>
                    <a:pt x="838" y="770"/>
                  </a:lnTo>
                  <a:lnTo>
                    <a:pt x="818" y="785"/>
                  </a:lnTo>
                  <a:lnTo>
                    <a:pt x="799" y="801"/>
                  </a:lnTo>
                  <a:lnTo>
                    <a:pt x="790" y="810"/>
                  </a:lnTo>
                  <a:lnTo>
                    <a:pt x="781" y="818"/>
                  </a:lnTo>
                  <a:lnTo>
                    <a:pt x="764" y="836"/>
                  </a:lnTo>
                  <a:lnTo>
                    <a:pt x="747" y="854"/>
                  </a:lnTo>
                  <a:lnTo>
                    <a:pt x="731" y="873"/>
                  </a:lnTo>
                  <a:lnTo>
                    <a:pt x="716" y="894"/>
                  </a:lnTo>
                  <a:lnTo>
                    <a:pt x="708" y="904"/>
                  </a:lnTo>
                  <a:lnTo>
                    <a:pt x="701" y="914"/>
                  </a:lnTo>
                  <a:lnTo>
                    <a:pt x="687" y="934"/>
                  </a:lnTo>
                  <a:lnTo>
                    <a:pt x="674" y="956"/>
                  </a:lnTo>
                  <a:lnTo>
                    <a:pt x="661" y="978"/>
                  </a:lnTo>
                  <a:lnTo>
                    <a:pt x="656" y="989"/>
                  </a:lnTo>
                  <a:lnTo>
                    <a:pt x="650" y="1000"/>
                  </a:lnTo>
                  <a:lnTo>
                    <a:pt x="640" y="1023"/>
                  </a:lnTo>
                  <a:lnTo>
                    <a:pt x="630" y="1047"/>
                  </a:lnTo>
                  <a:lnTo>
                    <a:pt x="621" y="1071"/>
                  </a:lnTo>
                  <a:lnTo>
                    <a:pt x="614" y="1095"/>
                  </a:lnTo>
                  <a:lnTo>
                    <a:pt x="610" y="1107"/>
                  </a:lnTo>
                  <a:lnTo>
                    <a:pt x="607" y="1119"/>
                  </a:lnTo>
                  <a:lnTo>
                    <a:pt x="383" y="833"/>
                  </a:lnTo>
                  <a:lnTo>
                    <a:pt x="0" y="923"/>
                  </a:lnTo>
                  <a:lnTo>
                    <a:pt x="7" y="899"/>
                  </a:lnTo>
                  <a:lnTo>
                    <a:pt x="15" y="874"/>
                  </a:lnTo>
                  <a:lnTo>
                    <a:pt x="23" y="850"/>
                  </a:lnTo>
                  <a:lnTo>
                    <a:pt x="33" y="827"/>
                  </a:lnTo>
                  <a:lnTo>
                    <a:pt x="42" y="804"/>
                  </a:lnTo>
                  <a:lnTo>
                    <a:pt x="51" y="781"/>
                  </a:lnTo>
                  <a:lnTo>
                    <a:pt x="61" y="758"/>
                  </a:lnTo>
                  <a:lnTo>
                    <a:pt x="72" y="735"/>
                  </a:lnTo>
                  <a:lnTo>
                    <a:pt x="83" y="712"/>
                  </a:lnTo>
                  <a:lnTo>
                    <a:pt x="94" y="690"/>
                  </a:lnTo>
                  <a:lnTo>
                    <a:pt x="105" y="668"/>
                  </a:lnTo>
                  <a:lnTo>
                    <a:pt x="117" y="646"/>
                  </a:lnTo>
                  <a:lnTo>
                    <a:pt x="130" y="625"/>
                  </a:lnTo>
                  <a:lnTo>
                    <a:pt x="143" y="604"/>
                  </a:lnTo>
                  <a:lnTo>
                    <a:pt x="156" y="583"/>
                  </a:lnTo>
                  <a:lnTo>
                    <a:pt x="170" y="562"/>
                  </a:lnTo>
                  <a:lnTo>
                    <a:pt x="184" y="541"/>
                  </a:lnTo>
                  <a:lnTo>
                    <a:pt x="199" y="521"/>
                  </a:lnTo>
                  <a:lnTo>
                    <a:pt x="214" y="502"/>
                  </a:lnTo>
                  <a:lnTo>
                    <a:pt x="229" y="482"/>
                  </a:lnTo>
                  <a:lnTo>
                    <a:pt x="245" y="463"/>
                  </a:lnTo>
                  <a:lnTo>
                    <a:pt x="260" y="444"/>
                  </a:lnTo>
                  <a:lnTo>
                    <a:pt x="277" y="426"/>
                  </a:lnTo>
                  <a:lnTo>
                    <a:pt x="293" y="408"/>
                  </a:lnTo>
                  <a:lnTo>
                    <a:pt x="310" y="389"/>
                  </a:lnTo>
                  <a:lnTo>
                    <a:pt x="327" y="371"/>
                  </a:lnTo>
                  <a:lnTo>
                    <a:pt x="345" y="354"/>
                  </a:lnTo>
                  <a:lnTo>
                    <a:pt x="364" y="337"/>
                  </a:lnTo>
                  <a:lnTo>
                    <a:pt x="382" y="321"/>
                  </a:lnTo>
                  <a:lnTo>
                    <a:pt x="401" y="305"/>
                  </a:lnTo>
                  <a:lnTo>
                    <a:pt x="439" y="274"/>
                  </a:lnTo>
                  <a:lnTo>
                    <a:pt x="458" y="259"/>
                  </a:lnTo>
                  <a:lnTo>
                    <a:pt x="478" y="244"/>
                  </a:lnTo>
                  <a:lnTo>
                    <a:pt x="498" y="229"/>
                  </a:lnTo>
                  <a:lnTo>
                    <a:pt x="519" y="215"/>
                  </a:lnTo>
                  <a:lnTo>
                    <a:pt x="540" y="201"/>
                  </a:lnTo>
                  <a:lnTo>
                    <a:pt x="561" y="188"/>
                  </a:lnTo>
                  <a:lnTo>
                    <a:pt x="582" y="175"/>
                  </a:lnTo>
                  <a:lnTo>
                    <a:pt x="603" y="163"/>
                  </a:lnTo>
                  <a:lnTo>
                    <a:pt x="625" y="151"/>
                  </a:lnTo>
                  <a:lnTo>
                    <a:pt x="647" y="140"/>
                  </a:lnTo>
                  <a:lnTo>
                    <a:pt x="669" y="129"/>
                  </a:lnTo>
                  <a:lnTo>
                    <a:pt x="693" y="118"/>
                  </a:lnTo>
                  <a:lnTo>
                    <a:pt x="715" y="108"/>
                  </a:lnTo>
                  <a:lnTo>
                    <a:pt x="738" y="98"/>
                  </a:lnTo>
                  <a:lnTo>
                    <a:pt x="762" y="88"/>
                  </a:lnTo>
                  <a:lnTo>
                    <a:pt x="785" y="79"/>
                  </a:lnTo>
                  <a:lnTo>
                    <a:pt x="808" y="70"/>
                  </a:lnTo>
                  <a:lnTo>
                    <a:pt x="833" y="62"/>
                  </a:lnTo>
                  <a:lnTo>
                    <a:pt x="857" y="54"/>
                  </a:lnTo>
                  <a:lnTo>
                    <a:pt x="882" y="47"/>
                  </a:lnTo>
                  <a:lnTo>
                    <a:pt x="906" y="41"/>
                  </a:lnTo>
                  <a:lnTo>
                    <a:pt x="931" y="35"/>
                  </a:lnTo>
                  <a:lnTo>
                    <a:pt x="955" y="29"/>
                  </a:lnTo>
                  <a:lnTo>
                    <a:pt x="980" y="24"/>
                  </a:lnTo>
                  <a:lnTo>
                    <a:pt x="1006" y="19"/>
                  </a:lnTo>
                  <a:lnTo>
                    <a:pt x="1032" y="15"/>
                  </a:lnTo>
                  <a:lnTo>
                    <a:pt x="1057" y="11"/>
                  </a:lnTo>
                  <a:lnTo>
                    <a:pt x="1083" y="8"/>
                  </a:lnTo>
                  <a:lnTo>
                    <a:pt x="1109" y="5"/>
                  </a:lnTo>
                  <a:lnTo>
                    <a:pt x="1135" y="3"/>
                  </a:lnTo>
                  <a:lnTo>
                    <a:pt x="1162" y="1"/>
                  </a:lnTo>
                  <a:lnTo>
                    <a:pt x="1188" y="0"/>
                  </a:lnTo>
                  <a:lnTo>
                    <a:pt x="1381" y="334"/>
                  </a:lnTo>
                  <a:lnTo>
                    <a:pt x="1190" y="637"/>
                  </a:lnTo>
                  <a:lnTo>
                    <a:pt x="1191" y="637"/>
                  </a:lnTo>
                  <a:close/>
                </a:path>
              </a:pathLst>
            </a:custGeom>
            <a:solidFill>
              <a:srgbClr val="C00000"/>
            </a:solidFill>
            <a:ln w="6350">
              <a:noFill/>
              <a:round/>
            </a:ln>
          </p:spPr>
          <p:txBody>
            <a:bodyPr/>
            <a:lstStyle/>
            <a:p>
              <a:pPr eaLnBrk="1" fontAlgn="auto" hangingPunct="1">
                <a:spcBef>
                  <a:spcPts val="0"/>
                </a:spcBef>
                <a:spcAft>
                  <a:spcPts val="0"/>
                </a:spcAft>
              </a:pPr>
              <a:endParaRPr lang="zh-CN" altLang="en-US" sz="1200">
                <a:solidFill>
                  <a:schemeClr val="bg1"/>
                </a:solidFill>
                <a:latin typeface="华文楷体" panose="02010600040101010101" charset="-122"/>
                <a:ea typeface="华文楷体" panose="02010600040101010101" charset="-122"/>
                <a:cs typeface="+mn-ea"/>
                <a:sym typeface="+mn-lt"/>
              </a:endParaRPr>
            </a:p>
          </p:txBody>
        </p:sp>
        <p:sp>
          <p:nvSpPr>
            <p:cNvPr id="11" name="Freeform 23"/>
            <p:cNvSpPr>
              <a:spLocks noChangeAspect="1"/>
            </p:cNvSpPr>
            <p:nvPr/>
          </p:nvSpPr>
          <p:spPr bwMode="auto">
            <a:xfrm>
              <a:off x="5440789" y="3019425"/>
              <a:ext cx="1139672" cy="1105867"/>
            </a:xfrm>
            <a:custGeom>
              <a:avLst/>
              <a:gdLst>
                <a:gd name="T0" fmla="*/ 2147483647 w 1190"/>
                <a:gd name="T1" fmla="*/ 2147483647 h 1155"/>
                <a:gd name="T2" fmla="*/ 2147483647 w 1190"/>
                <a:gd name="T3" fmla="*/ 2147483647 h 1155"/>
                <a:gd name="T4" fmla="*/ 2147483647 w 1190"/>
                <a:gd name="T5" fmla="*/ 2147483647 h 1155"/>
                <a:gd name="T6" fmla="*/ 2147483647 w 1190"/>
                <a:gd name="T7" fmla="*/ 2147483647 h 1155"/>
                <a:gd name="T8" fmla="*/ 2147483647 w 1190"/>
                <a:gd name="T9" fmla="*/ 2147483647 h 1155"/>
                <a:gd name="T10" fmla="*/ 2147483647 w 1190"/>
                <a:gd name="T11" fmla="*/ 2147483647 h 1155"/>
                <a:gd name="T12" fmla="*/ 2147483647 w 1190"/>
                <a:gd name="T13" fmla="*/ 2147483647 h 1155"/>
                <a:gd name="T14" fmla="*/ 2147483647 w 1190"/>
                <a:gd name="T15" fmla="*/ 2147483647 h 1155"/>
                <a:gd name="T16" fmla="*/ 2147483647 w 1190"/>
                <a:gd name="T17" fmla="*/ 2147483647 h 1155"/>
                <a:gd name="T18" fmla="*/ 2147483647 w 1190"/>
                <a:gd name="T19" fmla="*/ 2147483647 h 1155"/>
                <a:gd name="T20" fmla="*/ 2147483647 w 1190"/>
                <a:gd name="T21" fmla="*/ 2147483647 h 1155"/>
                <a:gd name="T22" fmla="*/ 2147483647 w 1190"/>
                <a:gd name="T23" fmla="*/ 2147483647 h 1155"/>
                <a:gd name="T24" fmla="*/ 2147483647 w 1190"/>
                <a:gd name="T25" fmla="*/ 2147483647 h 1155"/>
                <a:gd name="T26" fmla="*/ 2147483647 w 1190"/>
                <a:gd name="T27" fmla="*/ 2147483647 h 1155"/>
                <a:gd name="T28" fmla="*/ 2147483647 w 1190"/>
                <a:gd name="T29" fmla="*/ 2147483647 h 1155"/>
                <a:gd name="T30" fmla="*/ 2147483647 w 1190"/>
                <a:gd name="T31" fmla="*/ 2147483647 h 1155"/>
                <a:gd name="T32" fmla="*/ 2147483647 w 1190"/>
                <a:gd name="T33" fmla="*/ 2147483647 h 1155"/>
                <a:gd name="T34" fmla="*/ 2147483647 w 1190"/>
                <a:gd name="T35" fmla="*/ 2147483647 h 1155"/>
                <a:gd name="T36" fmla="*/ 2147483647 w 1190"/>
                <a:gd name="T37" fmla="*/ 2147483647 h 1155"/>
                <a:gd name="T38" fmla="*/ 2147483647 w 1190"/>
                <a:gd name="T39" fmla="*/ 2147483647 h 1155"/>
                <a:gd name="T40" fmla="*/ 2147483647 w 1190"/>
                <a:gd name="T41" fmla="*/ 2147483647 h 1155"/>
                <a:gd name="T42" fmla="*/ 2147483647 w 1190"/>
                <a:gd name="T43" fmla="*/ 2147483647 h 1155"/>
                <a:gd name="T44" fmla="*/ 2147483647 w 1190"/>
                <a:gd name="T45" fmla="*/ 2147483647 h 1155"/>
                <a:gd name="T46" fmla="*/ 2147483647 w 1190"/>
                <a:gd name="T47" fmla="*/ 2147483647 h 1155"/>
                <a:gd name="T48" fmla="*/ 2147483647 w 1190"/>
                <a:gd name="T49" fmla="*/ 2147483647 h 1155"/>
                <a:gd name="T50" fmla="*/ 2147483647 w 1190"/>
                <a:gd name="T51" fmla="*/ 2147483647 h 1155"/>
                <a:gd name="T52" fmla="*/ 2147483647 w 1190"/>
                <a:gd name="T53" fmla="*/ 2147483647 h 1155"/>
                <a:gd name="T54" fmla="*/ 2147483647 w 1190"/>
                <a:gd name="T55" fmla="*/ 2147483647 h 1155"/>
                <a:gd name="T56" fmla="*/ 2147483647 w 1190"/>
                <a:gd name="T57" fmla="*/ 2147483647 h 1155"/>
                <a:gd name="T58" fmla="*/ 2147483647 w 1190"/>
                <a:gd name="T59" fmla="*/ 2147483647 h 1155"/>
                <a:gd name="T60" fmla="*/ 2147483647 w 1190"/>
                <a:gd name="T61" fmla="*/ 2147483647 h 1155"/>
                <a:gd name="T62" fmla="*/ 2147483647 w 1190"/>
                <a:gd name="T63" fmla="*/ 2147483647 h 1155"/>
                <a:gd name="T64" fmla="*/ 2147483647 w 1190"/>
                <a:gd name="T65" fmla="*/ 2147483647 h 1155"/>
                <a:gd name="T66" fmla="*/ 2147483647 w 1190"/>
                <a:gd name="T67" fmla="*/ 2147483647 h 1155"/>
                <a:gd name="T68" fmla="*/ 2147483647 w 1190"/>
                <a:gd name="T69" fmla="*/ 2147483647 h 1155"/>
                <a:gd name="T70" fmla="*/ 2147483647 w 1190"/>
                <a:gd name="T71" fmla="*/ 2147483647 h 1155"/>
                <a:gd name="T72" fmla="*/ 2147483647 w 1190"/>
                <a:gd name="T73" fmla="*/ 2147483647 h 1155"/>
                <a:gd name="T74" fmla="*/ 2147483647 w 1190"/>
                <a:gd name="T75" fmla="*/ 2147483647 h 1155"/>
                <a:gd name="T76" fmla="*/ 2147483647 w 1190"/>
                <a:gd name="T77" fmla="*/ 2147483647 h 1155"/>
                <a:gd name="T78" fmla="*/ 2147483647 w 1190"/>
                <a:gd name="T79" fmla="*/ 2147483647 h 1155"/>
                <a:gd name="T80" fmla="*/ 2147483647 w 1190"/>
                <a:gd name="T81" fmla="*/ 2147483647 h 1155"/>
                <a:gd name="T82" fmla="*/ 2147483647 w 1190"/>
                <a:gd name="T83" fmla="*/ 2147483647 h 1155"/>
                <a:gd name="T84" fmla="*/ 2147483647 w 1190"/>
                <a:gd name="T85" fmla="*/ 2147483647 h 1155"/>
                <a:gd name="T86" fmla="*/ 2147483647 w 1190"/>
                <a:gd name="T87" fmla="*/ 2147483647 h 1155"/>
                <a:gd name="T88" fmla="*/ 2147483647 w 1190"/>
                <a:gd name="T89" fmla="*/ 2147483647 h 1155"/>
                <a:gd name="T90" fmla="*/ 2147483647 w 1190"/>
                <a:gd name="T91" fmla="*/ 2147483647 h 1155"/>
                <a:gd name="T92" fmla="*/ 2147483647 w 1190"/>
                <a:gd name="T93" fmla="*/ 2147483647 h 1155"/>
                <a:gd name="T94" fmla="*/ 2147483647 w 1190"/>
                <a:gd name="T95" fmla="*/ 2147483647 h 1155"/>
                <a:gd name="T96" fmla="*/ 2147483647 w 1190"/>
                <a:gd name="T97" fmla="*/ 2147483647 h 1155"/>
                <a:gd name="T98" fmla="*/ 2147483647 w 1190"/>
                <a:gd name="T99" fmla="*/ 2147483647 h 1155"/>
                <a:gd name="T100" fmla="*/ 2147483647 w 1190"/>
                <a:gd name="T101" fmla="*/ 2147483647 h 1155"/>
                <a:gd name="T102" fmla="*/ 2147483647 w 1190"/>
                <a:gd name="T103" fmla="*/ 2147483647 h 1155"/>
                <a:gd name="T104" fmla="*/ 0 w 1190"/>
                <a:gd name="T105" fmla="*/ 0 h 1155"/>
                <a:gd name="T106" fmla="*/ 0 w 1190"/>
                <a:gd name="T107" fmla="*/ 2147483647 h 1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0"/>
                <a:gd name="T163" fmla="*/ 0 h 1155"/>
                <a:gd name="T164" fmla="*/ 1190 w 1190"/>
                <a:gd name="T165" fmla="*/ 1155 h 1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0" h="1155">
                  <a:moveTo>
                    <a:pt x="0" y="636"/>
                  </a:moveTo>
                  <a:lnTo>
                    <a:pt x="25" y="637"/>
                  </a:lnTo>
                  <a:lnTo>
                    <a:pt x="37" y="638"/>
                  </a:lnTo>
                  <a:lnTo>
                    <a:pt x="49" y="639"/>
                  </a:lnTo>
                  <a:lnTo>
                    <a:pt x="74" y="643"/>
                  </a:lnTo>
                  <a:lnTo>
                    <a:pt x="98" y="647"/>
                  </a:lnTo>
                  <a:lnTo>
                    <a:pt x="110" y="649"/>
                  </a:lnTo>
                  <a:lnTo>
                    <a:pt x="121" y="652"/>
                  </a:lnTo>
                  <a:lnTo>
                    <a:pt x="145" y="657"/>
                  </a:lnTo>
                  <a:lnTo>
                    <a:pt x="167" y="664"/>
                  </a:lnTo>
                  <a:lnTo>
                    <a:pt x="190" y="671"/>
                  </a:lnTo>
                  <a:lnTo>
                    <a:pt x="201" y="675"/>
                  </a:lnTo>
                  <a:lnTo>
                    <a:pt x="212" y="679"/>
                  </a:lnTo>
                  <a:lnTo>
                    <a:pt x="235" y="688"/>
                  </a:lnTo>
                  <a:lnTo>
                    <a:pt x="245" y="693"/>
                  </a:lnTo>
                  <a:lnTo>
                    <a:pt x="256" y="698"/>
                  </a:lnTo>
                  <a:lnTo>
                    <a:pt x="266" y="703"/>
                  </a:lnTo>
                  <a:lnTo>
                    <a:pt x="277" y="708"/>
                  </a:lnTo>
                  <a:lnTo>
                    <a:pt x="287" y="714"/>
                  </a:lnTo>
                  <a:lnTo>
                    <a:pt x="297" y="721"/>
                  </a:lnTo>
                  <a:lnTo>
                    <a:pt x="307" y="727"/>
                  </a:lnTo>
                  <a:lnTo>
                    <a:pt x="317" y="733"/>
                  </a:lnTo>
                  <a:lnTo>
                    <a:pt x="337" y="745"/>
                  </a:lnTo>
                  <a:lnTo>
                    <a:pt x="356" y="758"/>
                  </a:lnTo>
                  <a:lnTo>
                    <a:pt x="374" y="772"/>
                  </a:lnTo>
                  <a:lnTo>
                    <a:pt x="393" y="787"/>
                  </a:lnTo>
                  <a:lnTo>
                    <a:pt x="410" y="802"/>
                  </a:lnTo>
                  <a:lnTo>
                    <a:pt x="427" y="818"/>
                  </a:lnTo>
                  <a:lnTo>
                    <a:pt x="435" y="826"/>
                  </a:lnTo>
                  <a:lnTo>
                    <a:pt x="443" y="834"/>
                  </a:lnTo>
                  <a:lnTo>
                    <a:pt x="459" y="851"/>
                  </a:lnTo>
                  <a:lnTo>
                    <a:pt x="467" y="860"/>
                  </a:lnTo>
                  <a:lnTo>
                    <a:pt x="474" y="869"/>
                  </a:lnTo>
                  <a:lnTo>
                    <a:pt x="489" y="888"/>
                  </a:lnTo>
                  <a:lnTo>
                    <a:pt x="502" y="907"/>
                  </a:lnTo>
                  <a:lnTo>
                    <a:pt x="515" y="926"/>
                  </a:lnTo>
                  <a:lnTo>
                    <a:pt x="528" y="945"/>
                  </a:lnTo>
                  <a:lnTo>
                    <a:pt x="541" y="965"/>
                  </a:lnTo>
                  <a:lnTo>
                    <a:pt x="552" y="986"/>
                  </a:lnTo>
                  <a:lnTo>
                    <a:pt x="562" y="1007"/>
                  </a:lnTo>
                  <a:lnTo>
                    <a:pt x="571" y="1028"/>
                  </a:lnTo>
                  <a:lnTo>
                    <a:pt x="580" y="1051"/>
                  </a:lnTo>
                  <a:lnTo>
                    <a:pt x="926" y="1155"/>
                  </a:lnTo>
                  <a:lnTo>
                    <a:pt x="1190" y="865"/>
                  </a:lnTo>
                  <a:lnTo>
                    <a:pt x="1182" y="842"/>
                  </a:lnTo>
                  <a:lnTo>
                    <a:pt x="1173" y="819"/>
                  </a:lnTo>
                  <a:lnTo>
                    <a:pt x="1164" y="796"/>
                  </a:lnTo>
                  <a:lnTo>
                    <a:pt x="1154" y="774"/>
                  </a:lnTo>
                  <a:lnTo>
                    <a:pt x="1144" y="752"/>
                  </a:lnTo>
                  <a:lnTo>
                    <a:pt x="1134" y="730"/>
                  </a:lnTo>
                  <a:lnTo>
                    <a:pt x="1123" y="707"/>
                  </a:lnTo>
                  <a:lnTo>
                    <a:pt x="1112" y="685"/>
                  </a:lnTo>
                  <a:lnTo>
                    <a:pt x="1101" y="664"/>
                  </a:lnTo>
                  <a:lnTo>
                    <a:pt x="1089" y="643"/>
                  </a:lnTo>
                  <a:lnTo>
                    <a:pt x="1077" y="622"/>
                  </a:lnTo>
                  <a:lnTo>
                    <a:pt x="1064" y="602"/>
                  </a:lnTo>
                  <a:lnTo>
                    <a:pt x="1051" y="581"/>
                  </a:lnTo>
                  <a:lnTo>
                    <a:pt x="1038" y="561"/>
                  </a:lnTo>
                  <a:lnTo>
                    <a:pt x="1024" y="541"/>
                  </a:lnTo>
                  <a:lnTo>
                    <a:pt x="1009" y="521"/>
                  </a:lnTo>
                  <a:lnTo>
                    <a:pt x="995" y="502"/>
                  </a:lnTo>
                  <a:lnTo>
                    <a:pt x="980" y="483"/>
                  </a:lnTo>
                  <a:lnTo>
                    <a:pt x="950" y="446"/>
                  </a:lnTo>
                  <a:lnTo>
                    <a:pt x="934" y="428"/>
                  </a:lnTo>
                  <a:lnTo>
                    <a:pt x="918" y="410"/>
                  </a:lnTo>
                  <a:lnTo>
                    <a:pt x="901" y="392"/>
                  </a:lnTo>
                  <a:lnTo>
                    <a:pt x="885" y="375"/>
                  </a:lnTo>
                  <a:lnTo>
                    <a:pt x="868" y="358"/>
                  </a:lnTo>
                  <a:lnTo>
                    <a:pt x="849" y="342"/>
                  </a:lnTo>
                  <a:lnTo>
                    <a:pt x="831" y="326"/>
                  </a:lnTo>
                  <a:lnTo>
                    <a:pt x="813" y="310"/>
                  </a:lnTo>
                  <a:lnTo>
                    <a:pt x="795" y="294"/>
                  </a:lnTo>
                  <a:lnTo>
                    <a:pt x="777" y="279"/>
                  </a:lnTo>
                  <a:lnTo>
                    <a:pt x="758" y="264"/>
                  </a:lnTo>
                  <a:lnTo>
                    <a:pt x="738" y="250"/>
                  </a:lnTo>
                  <a:lnTo>
                    <a:pt x="719" y="235"/>
                  </a:lnTo>
                  <a:lnTo>
                    <a:pt x="699" y="221"/>
                  </a:lnTo>
                  <a:lnTo>
                    <a:pt x="678" y="208"/>
                  </a:lnTo>
                  <a:lnTo>
                    <a:pt x="658" y="195"/>
                  </a:lnTo>
                  <a:lnTo>
                    <a:pt x="638" y="182"/>
                  </a:lnTo>
                  <a:lnTo>
                    <a:pt x="617" y="170"/>
                  </a:lnTo>
                  <a:lnTo>
                    <a:pt x="596" y="158"/>
                  </a:lnTo>
                  <a:lnTo>
                    <a:pt x="575" y="147"/>
                  </a:lnTo>
                  <a:lnTo>
                    <a:pt x="553" y="136"/>
                  </a:lnTo>
                  <a:lnTo>
                    <a:pt x="530" y="125"/>
                  </a:lnTo>
                  <a:lnTo>
                    <a:pt x="508" y="115"/>
                  </a:lnTo>
                  <a:lnTo>
                    <a:pt x="486" y="105"/>
                  </a:lnTo>
                  <a:lnTo>
                    <a:pt x="464" y="96"/>
                  </a:lnTo>
                  <a:lnTo>
                    <a:pt x="441" y="87"/>
                  </a:lnTo>
                  <a:lnTo>
                    <a:pt x="418" y="77"/>
                  </a:lnTo>
                  <a:lnTo>
                    <a:pt x="395" y="69"/>
                  </a:lnTo>
                  <a:lnTo>
                    <a:pt x="371" y="61"/>
                  </a:lnTo>
                  <a:lnTo>
                    <a:pt x="348" y="54"/>
                  </a:lnTo>
                  <a:lnTo>
                    <a:pt x="324" y="47"/>
                  </a:lnTo>
                  <a:lnTo>
                    <a:pt x="300" y="40"/>
                  </a:lnTo>
                  <a:lnTo>
                    <a:pt x="276" y="34"/>
                  </a:lnTo>
                  <a:lnTo>
                    <a:pt x="252" y="29"/>
                  </a:lnTo>
                  <a:lnTo>
                    <a:pt x="202" y="19"/>
                  </a:lnTo>
                  <a:lnTo>
                    <a:pt x="177" y="15"/>
                  </a:lnTo>
                  <a:lnTo>
                    <a:pt x="153" y="12"/>
                  </a:lnTo>
                  <a:lnTo>
                    <a:pt x="128" y="8"/>
                  </a:lnTo>
                  <a:lnTo>
                    <a:pt x="102" y="6"/>
                  </a:lnTo>
                  <a:lnTo>
                    <a:pt x="77" y="4"/>
                  </a:lnTo>
                  <a:lnTo>
                    <a:pt x="51" y="2"/>
                  </a:lnTo>
                  <a:lnTo>
                    <a:pt x="25" y="1"/>
                  </a:lnTo>
                  <a:lnTo>
                    <a:pt x="0" y="0"/>
                  </a:lnTo>
                  <a:lnTo>
                    <a:pt x="196" y="347"/>
                  </a:lnTo>
                  <a:lnTo>
                    <a:pt x="0" y="636"/>
                  </a:lnTo>
                  <a:close/>
                </a:path>
              </a:pathLst>
            </a:custGeom>
            <a:solidFill>
              <a:srgbClr val="BAA871"/>
            </a:solidFill>
            <a:ln w="6350">
              <a:noFill/>
              <a:round/>
            </a:ln>
          </p:spPr>
          <p:txBody>
            <a:bodyPr/>
            <a:lstStyle/>
            <a:p>
              <a:pPr eaLnBrk="1" fontAlgn="auto" hangingPunct="1">
                <a:spcBef>
                  <a:spcPts val="0"/>
                </a:spcBef>
                <a:spcAft>
                  <a:spcPts val="0"/>
                </a:spcAft>
              </a:pPr>
              <a:endParaRPr lang="zh-CN" altLang="en-US" sz="1200">
                <a:solidFill>
                  <a:prstClr val="black"/>
                </a:solidFill>
                <a:latin typeface="华文楷体" panose="02010600040101010101" charset="-122"/>
                <a:ea typeface="华文楷体" panose="02010600040101010101" charset="-122"/>
                <a:cs typeface="+mn-ea"/>
                <a:sym typeface="+mn-lt"/>
              </a:endParaRPr>
            </a:p>
          </p:txBody>
        </p:sp>
        <p:sp>
          <p:nvSpPr>
            <p:cNvPr id="12" name="Freeform 24"/>
            <p:cNvSpPr>
              <a:spLocks noChangeAspect="1"/>
            </p:cNvSpPr>
            <p:nvPr/>
          </p:nvSpPr>
          <p:spPr bwMode="auto">
            <a:xfrm>
              <a:off x="5842069" y="3914651"/>
              <a:ext cx="803516" cy="1277253"/>
            </a:xfrm>
            <a:custGeom>
              <a:avLst/>
              <a:gdLst>
                <a:gd name="T0" fmla="*/ 2147483647 w 839"/>
                <a:gd name="T1" fmla="*/ 2147483647 h 1334"/>
                <a:gd name="T2" fmla="*/ 2147483647 w 839"/>
                <a:gd name="T3" fmla="*/ 2147483647 h 1334"/>
                <a:gd name="T4" fmla="*/ 2147483647 w 839"/>
                <a:gd name="T5" fmla="*/ 2147483647 h 1334"/>
                <a:gd name="T6" fmla="*/ 2147483647 w 839"/>
                <a:gd name="T7" fmla="*/ 2147483647 h 1334"/>
                <a:gd name="T8" fmla="*/ 2147483647 w 839"/>
                <a:gd name="T9" fmla="*/ 2147483647 h 1334"/>
                <a:gd name="T10" fmla="*/ 2147483647 w 839"/>
                <a:gd name="T11" fmla="*/ 2147483647 h 1334"/>
                <a:gd name="T12" fmla="*/ 2147483647 w 839"/>
                <a:gd name="T13" fmla="*/ 2147483647 h 1334"/>
                <a:gd name="T14" fmla="*/ 2147483647 w 839"/>
                <a:gd name="T15" fmla="*/ 2147483647 h 1334"/>
                <a:gd name="T16" fmla="*/ 2147483647 w 839"/>
                <a:gd name="T17" fmla="*/ 2147483647 h 1334"/>
                <a:gd name="T18" fmla="*/ 2147483647 w 839"/>
                <a:gd name="T19" fmla="*/ 2147483647 h 1334"/>
                <a:gd name="T20" fmla="*/ 2147483647 w 839"/>
                <a:gd name="T21" fmla="*/ 2147483647 h 1334"/>
                <a:gd name="T22" fmla="*/ 2147483647 w 839"/>
                <a:gd name="T23" fmla="*/ 2147483647 h 1334"/>
                <a:gd name="T24" fmla="*/ 2147483647 w 839"/>
                <a:gd name="T25" fmla="*/ 2147483647 h 1334"/>
                <a:gd name="T26" fmla="*/ 2147483647 w 839"/>
                <a:gd name="T27" fmla="*/ 2147483647 h 1334"/>
                <a:gd name="T28" fmla="*/ 2147483647 w 839"/>
                <a:gd name="T29" fmla="*/ 2147483647 h 1334"/>
                <a:gd name="T30" fmla="*/ 2147483647 w 839"/>
                <a:gd name="T31" fmla="*/ 2147483647 h 1334"/>
                <a:gd name="T32" fmla="*/ 2147483647 w 839"/>
                <a:gd name="T33" fmla="*/ 2147483647 h 1334"/>
                <a:gd name="T34" fmla="*/ 2147483647 w 839"/>
                <a:gd name="T35" fmla="*/ 2147483647 h 1334"/>
                <a:gd name="T36" fmla="*/ 2147483647 w 839"/>
                <a:gd name="T37" fmla="*/ 2147483647 h 1334"/>
                <a:gd name="T38" fmla="*/ 2147483647 w 839"/>
                <a:gd name="T39" fmla="*/ 0 h 1334"/>
                <a:gd name="T40" fmla="*/ 2147483647 w 839"/>
                <a:gd name="T41" fmla="*/ 2147483647 h 1334"/>
                <a:gd name="T42" fmla="*/ 2147483647 w 839"/>
                <a:gd name="T43" fmla="*/ 2147483647 h 1334"/>
                <a:gd name="T44" fmla="*/ 2147483647 w 839"/>
                <a:gd name="T45" fmla="*/ 2147483647 h 1334"/>
                <a:gd name="T46" fmla="*/ 2147483647 w 839"/>
                <a:gd name="T47" fmla="*/ 2147483647 h 1334"/>
                <a:gd name="T48" fmla="*/ 2147483647 w 839"/>
                <a:gd name="T49" fmla="*/ 2147483647 h 1334"/>
                <a:gd name="T50" fmla="*/ 2147483647 w 839"/>
                <a:gd name="T51" fmla="*/ 2147483647 h 1334"/>
                <a:gd name="T52" fmla="*/ 2147483647 w 839"/>
                <a:gd name="T53" fmla="*/ 2147483647 h 1334"/>
                <a:gd name="T54" fmla="*/ 2147483647 w 839"/>
                <a:gd name="T55" fmla="*/ 2147483647 h 1334"/>
                <a:gd name="T56" fmla="*/ 2147483647 w 839"/>
                <a:gd name="T57" fmla="*/ 2147483647 h 1334"/>
                <a:gd name="T58" fmla="*/ 2147483647 w 839"/>
                <a:gd name="T59" fmla="*/ 2147483647 h 1334"/>
                <a:gd name="T60" fmla="*/ 2147483647 w 839"/>
                <a:gd name="T61" fmla="*/ 2147483647 h 1334"/>
                <a:gd name="T62" fmla="*/ 2147483647 w 839"/>
                <a:gd name="T63" fmla="*/ 2147483647 h 1334"/>
                <a:gd name="T64" fmla="*/ 2147483647 w 839"/>
                <a:gd name="T65" fmla="*/ 2147483647 h 1334"/>
                <a:gd name="T66" fmla="*/ 2147483647 w 839"/>
                <a:gd name="T67" fmla="*/ 2147483647 h 1334"/>
                <a:gd name="T68" fmla="*/ 2147483647 w 839"/>
                <a:gd name="T69" fmla="*/ 2147483647 h 1334"/>
                <a:gd name="T70" fmla="*/ 2147483647 w 839"/>
                <a:gd name="T71" fmla="*/ 2147483647 h 1334"/>
                <a:gd name="T72" fmla="*/ 2147483647 w 839"/>
                <a:gd name="T73" fmla="*/ 2147483647 h 1334"/>
                <a:gd name="T74" fmla="*/ 2147483647 w 839"/>
                <a:gd name="T75" fmla="*/ 2147483647 h 1334"/>
                <a:gd name="T76" fmla="*/ 2147483647 w 839"/>
                <a:gd name="T77" fmla="*/ 2147483647 h 1334"/>
                <a:gd name="T78" fmla="*/ 2147483647 w 839"/>
                <a:gd name="T79" fmla="*/ 2147483647 h 1334"/>
                <a:gd name="T80" fmla="*/ 2147483647 w 839"/>
                <a:gd name="T81" fmla="*/ 2147483647 h 1334"/>
                <a:gd name="T82" fmla="*/ 2147483647 w 839"/>
                <a:gd name="T83" fmla="*/ 2147483647 h 1334"/>
                <a:gd name="T84" fmla="*/ 2147483647 w 839"/>
                <a:gd name="T85" fmla="*/ 2147483647 h 1334"/>
                <a:gd name="T86" fmla="*/ 2147483647 w 839"/>
                <a:gd name="T87" fmla="*/ 2147483647 h 1334"/>
                <a:gd name="T88" fmla="*/ 2147483647 w 839"/>
                <a:gd name="T89" fmla="*/ 2147483647 h 1334"/>
                <a:gd name="T90" fmla="*/ 2147483647 w 839"/>
                <a:gd name="T91" fmla="*/ 2147483647 h 13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9"/>
                <a:gd name="T139" fmla="*/ 0 h 1334"/>
                <a:gd name="T140" fmla="*/ 839 w 839"/>
                <a:gd name="T141" fmla="*/ 1334 h 13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9" h="1334">
                  <a:moveTo>
                    <a:pt x="0" y="814"/>
                  </a:moveTo>
                  <a:lnTo>
                    <a:pt x="11" y="803"/>
                  </a:lnTo>
                  <a:lnTo>
                    <a:pt x="22" y="792"/>
                  </a:lnTo>
                  <a:lnTo>
                    <a:pt x="44" y="768"/>
                  </a:lnTo>
                  <a:lnTo>
                    <a:pt x="54" y="756"/>
                  </a:lnTo>
                  <a:lnTo>
                    <a:pt x="64" y="743"/>
                  </a:lnTo>
                  <a:lnTo>
                    <a:pt x="84" y="717"/>
                  </a:lnTo>
                  <a:lnTo>
                    <a:pt x="93" y="704"/>
                  </a:lnTo>
                  <a:lnTo>
                    <a:pt x="102" y="690"/>
                  </a:lnTo>
                  <a:lnTo>
                    <a:pt x="110" y="677"/>
                  </a:lnTo>
                  <a:lnTo>
                    <a:pt x="119" y="663"/>
                  </a:lnTo>
                  <a:lnTo>
                    <a:pt x="127" y="649"/>
                  </a:lnTo>
                  <a:lnTo>
                    <a:pt x="134" y="634"/>
                  </a:lnTo>
                  <a:lnTo>
                    <a:pt x="142" y="620"/>
                  </a:lnTo>
                  <a:lnTo>
                    <a:pt x="148" y="605"/>
                  </a:lnTo>
                  <a:lnTo>
                    <a:pt x="161" y="574"/>
                  </a:lnTo>
                  <a:lnTo>
                    <a:pt x="166" y="559"/>
                  </a:lnTo>
                  <a:lnTo>
                    <a:pt x="172" y="543"/>
                  </a:lnTo>
                  <a:lnTo>
                    <a:pt x="176" y="528"/>
                  </a:lnTo>
                  <a:lnTo>
                    <a:pt x="181" y="512"/>
                  </a:lnTo>
                  <a:lnTo>
                    <a:pt x="185" y="496"/>
                  </a:lnTo>
                  <a:lnTo>
                    <a:pt x="189" y="480"/>
                  </a:lnTo>
                  <a:lnTo>
                    <a:pt x="192" y="463"/>
                  </a:lnTo>
                  <a:lnTo>
                    <a:pt x="195" y="447"/>
                  </a:lnTo>
                  <a:lnTo>
                    <a:pt x="197" y="430"/>
                  </a:lnTo>
                  <a:lnTo>
                    <a:pt x="199" y="413"/>
                  </a:lnTo>
                  <a:lnTo>
                    <a:pt x="201" y="396"/>
                  </a:lnTo>
                  <a:lnTo>
                    <a:pt x="202" y="379"/>
                  </a:lnTo>
                  <a:lnTo>
                    <a:pt x="202" y="362"/>
                  </a:lnTo>
                  <a:lnTo>
                    <a:pt x="203" y="345"/>
                  </a:lnTo>
                  <a:lnTo>
                    <a:pt x="202" y="325"/>
                  </a:lnTo>
                  <a:lnTo>
                    <a:pt x="202" y="306"/>
                  </a:lnTo>
                  <a:lnTo>
                    <a:pt x="200" y="287"/>
                  </a:lnTo>
                  <a:lnTo>
                    <a:pt x="198" y="268"/>
                  </a:lnTo>
                  <a:lnTo>
                    <a:pt x="196" y="249"/>
                  </a:lnTo>
                  <a:lnTo>
                    <a:pt x="193" y="230"/>
                  </a:lnTo>
                  <a:lnTo>
                    <a:pt x="189" y="212"/>
                  </a:lnTo>
                  <a:lnTo>
                    <a:pt x="185" y="194"/>
                  </a:lnTo>
                  <a:lnTo>
                    <a:pt x="513" y="300"/>
                  </a:lnTo>
                  <a:lnTo>
                    <a:pt x="793" y="0"/>
                  </a:lnTo>
                  <a:lnTo>
                    <a:pt x="803" y="41"/>
                  </a:lnTo>
                  <a:lnTo>
                    <a:pt x="808" y="62"/>
                  </a:lnTo>
                  <a:lnTo>
                    <a:pt x="813" y="83"/>
                  </a:lnTo>
                  <a:lnTo>
                    <a:pt x="817" y="104"/>
                  </a:lnTo>
                  <a:lnTo>
                    <a:pt x="821" y="126"/>
                  </a:lnTo>
                  <a:lnTo>
                    <a:pt x="824" y="147"/>
                  </a:lnTo>
                  <a:lnTo>
                    <a:pt x="827" y="169"/>
                  </a:lnTo>
                  <a:lnTo>
                    <a:pt x="833" y="212"/>
                  </a:lnTo>
                  <a:lnTo>
                    <a:pt x="836" y="255"/>
                  </a:lnTo>
                  <a:lnTo>
                    <a:pt x="838" y="278"/>
                  </a:lnTo>
                  <a:lnTo>
                    <a:pt x="839" y="300"/>
                  </a:lnTo>
                  <a:lnTo>
                    <a:pt x="839" y="345"/>
                  </a:lnTo>
                  <a:lnTo>
                    <a:pt x="839" y="382"/>
                  </a:lnTo>
                  <a:lnTo>
                    <a:pt x="837" y="418"/>
                  </a:lnTo>
                  <a:lnTo>
                    <a:pt x="836" y="438"/>
                  </a:lnTo>
                  <a:lnTo>
                    <a:pt x="835" y="456"/>
                  </a:lnTo>
                  <a:lnTo>
                    <a:pt x="833" y="474"/>
                  </a:lnTo>
                  <a:lnTo>
                    <a:pt x="831" y="492"/>
                  </a:lnTo>
                  <a:lnTo>
                    <a:pt x="826" y="528"/>
                  </a:lnTo>
                  <a:lnTo>
                    <a:pt x="823" y="546"/>
                  </a:lnTo>
                  <a:lnTo>
                    <a:pt x="821" y="564"/>
                  </a:lnTo>
                  <a:lnTo>
                    <a:pt x="814" y="600"/>
                  </a:lnTo>
                  <a:lnTo>
                    <a:pt x="806" y="635"/>
                  </a:lnTo>
                  <a:lnTo>
                    <a:pt x="798" y="669"/>
                  </a:lnTo>
                  <a:lnTo>
                    <a:pt x="788" y="704"/>
                  </a:lnTo>
                  <a:lnTo>
                    <a:pt x="778" y="737"/>
                  </a:lnTo>
                  <a:lnTo>
                    <a:pt x="766" y="772"/>
                  </a:lnTo>
                  <a:lnTo>
                    <a:pt x="753" y="805"/>
                  </a:lnTo>
                  <a:lnTo>
                    <a:pt x="747" y="821"/>
                  </a:lnTo>
                  <a:lnTo>
                    <a:pt x="740" y="837"/>
                  </a:lnTo>
                  <a:lnTo>
                    <a:pt x="726" y="869"/>
                  </a:lnTo>
                  <a:lnTo>
                    <a:pt x="711" y="901"/>
                  </a:lnTo>
                  <a:lnTo>
                    <a:pt x="703" y="917"/>
                  </a:lnTo>
                  <a:lnTo>
                    <a:pt x="695" y="933"/>
                  </a:lnTo>
                  <a:lnTo>
                    <a:pt x="687" y="948"/>
                  </a:lnTo>
                  <a:lnTo>
                    <a:pt x="679" y="963"/>
                  </a:lnTo>
                  <a:lnTo>
                    <a:pt x="662" y="993"/>
                  </a:lnTo>
                  <a:lnTo>
                    <a:pt x="644" y="1023"/>
                  </a:lnTo>
                  <a:lnTo>
                    <a:pt x="625" y="1052"/>
                  </a:lnTo>
                  <a:lnTo>
                    <a:pt x="605" y="1082"/>
                  </a:lnTo>
                  <a:lnTo>
                    <a:pt x="584" y="1109"/>
                  </a:lnTo>
                  <a:lnTo>
                    <a:pt x="563" y="1137"/>
                  </a:lnTo>
                  <a:lnTo>
                    <a:pt x="541" y="1164"/>
                  </a:lnTo>
                  <a:lnTo>
                    <a:pt x="518" y="1190"/>
                  </a:lnTo>
                  <a:lnTo>
                    <a:pt x="507" y="1203"/>
                  </a:lnTo>
                  <a:lnTo>
                    <a:pt x="495" y="1215"/>
                  </a:lnTo>
                  <a:lnTo>
                    <a:pt x="471" y="1241"/>
                  </a:lnTo>
                  <a:lnTo>
                    <a:pt x="447" y="1265"/>
                  </a:lnTo>
                  <a:lnTo>
                    <a:pt x="421" y="1289"/>
                  </a:lnTo>
                  <a:lnTo>
                    <a:pt x="395" y="1312"/>
                  </a:lnTo>
                  <a:lnTo>
                    <a:pt x="368" y="1334"/>
                  </a:lnTo>
                  <a:lnTo>
                    <a:pt x="13" y="1187"/>
                  </a:lnTo>
                  <a:lnTo>
                    <a:pt x="0" y="814"/>
                  </a:lnTo>
                  <a:close/>
                </a:path>
              </a:pathLst>
            </a:custGeom>
            <a:solidFill>
              <a:srgbClr val="A6A6A6"/>
            </a:solidFill>
            <a:ln w="6350">
              <a:noFill/>
              <a:round/>
            </a:ln>
          </p:spPr>
          <p:txBody>
            <a:bodyPr/>
            <a:lstStyle/>
            <a:p>
              <a:pPr eaLnBrk="1" fontAlgn="auto" hangingPunct="1">
                <a:spcBef>
                  <a:spcPts val="0"/>
                </a:spcBef>
                <a:spcAft>
                  <a:spcPts val="0"/>
                </a:spcAft>
              </a:pPr>
              <a:endParaRPr lang="zh-CN" altLang="en-US" sz="1200">
                <a:solidFill>
                  <a:prstClr val="black"/>
                </a:solidFill>
                <a:latin typeface="华文楷体" panose="02010600040101010101" charset="-122"/>
                <a:ea typeface="华文楷体" panose="02010600040101010101" charset="-122"/>
                <a:cs typeface="+mn-ea"/>
                <a:sym typeface="+mn-lt"/>
              </a:endParaRPr>
            </a:p>
          </p:txBody>
        </p:sp>
        <p:sp>
          <p:nvSpPr>
            <p:cNvPr id="13" name="Freeform 25"/>
            <p:cNvSpPr>
              <a:spLocks noChangeAspect="1"/>
            </p:cNvSpPr>
            <p:nvPr/>
          </p:nvSpPr>
          <p:spPr bwMode="auto">
            <a:xfrm>
              <a:off x="4786675" y="4748599"/>
              <a:ext cx="1351325" cy="721926"/>
            </a:xfrm>
            <a:custGeom>
              <a:avLst/>
              <a:gdLst>
                <a:gd name="T0" fmla="*/ 2147483647 w 1411"/>
                <a:gd name="T1" fmla="*/ 2147483647 h 754"/>
                <a:gd name="T2" fmla="*/ 2147483647 w 1411"/>
                <a:gd name="T3" fmla="*/ 2147483647 h 754"/>
                <a:gd name="T4" fmla="*/ 2147483647 w 1411"/>
                <a:gd name="T5" fmla="*/ 2147483647 h 754"/>
                <a:gd name="T6" fmla="*/ 2147483647 w 1411"/>
                <a:gd name="T7" fmla="*/ 2147483647 h 754"/>
                <a:gd name="T8" fmla="*/ 2147483647 w 1411"/>
                <a:gd name="T9" fmla="*/ 2147483647 h 754"/>
                <a:gd name="T10" fmla="*/ 2147483647 w 1411"/>
                <a:gd name="T11" fmla="*/ 2147483647 h 754"/>
                <a:gd name="T12" fmla="*/ 2147483647 w 1411"/>
                <a:gd name="T13" fmla="*/ 2147483647 h 754"/>
                <a:gd name="T14" fmla="*/ 2147483647 w 1411"/>
                <a:gd name="T15" fmla="*/ 2147483647 h 754"/>
                <a:gd name="T16" fmla="*/ 2147483647 w 1411"/>
                <a:gd name="T17" fmla="*/ 2147483647 h 754"/>
                <a:gd name="T18" fmla="*/ 2147483647 w 1411"/>
                <a:gd name="T19" fmla="*/ 2147483647 h 754"/>
                <a:gd name="T20" fmla="*/ 2147483647 w 1411"/>
                <a:gd name="T21" fmla="*/ 2147483647 h 754"/>
                <a:gd name="T22" fmla="*/ 2147483647 w 1411"/>
                <a:gd name="T23" fmla="*/ 2147483647 h 754"/>
                <a:gd name="T24" fmla="*/ 2147483647 w 1411"/>
                <a:gd name="T25" fmla="*/ 2147483647 h 754"/>
                <a:gd name="T26" fmla="*/ 2147483647 w 1411"/>
                <a:gd name="T27" fmla="*/ 2147483647 h 754"/>
                <a:gd name="T28" fmla="*/ 2147483647 w 1411"/>
                <a:gd name="T29" fmla="*/ 2147483647 h 754"/>
                <a:gd name="T30" fmla="*/ 2147483647 w 1411"/>
                <a:gd name="T31" fmla="*/ 2147483647 h 754"/>
                <a:gd name="T32" fmla="*/ 2147483647 w 1411"/>
                <a:gd name="T33" fmla="*/ 2147483647 h 754"/>
                <a:gd name="T34" fmla="*/ 2147483647 w 1411"/>
                <a:gd name="T35" fmla="*/ 2147483647 h 754"/>
                <a:gd name="T36" fmla="*/ 2147483647 w 1411"/>
                <a:gd name="T37" fmla="*/ 2147483647 h 754"/>
                <a:gd name="T38" fmla="*/ 2147483647 w 1411"/>
                <a:gd name="T39" fmla="*/ 2147483647 h 754"/>
                <a:gd name="T40" fmla="*/ 2147483647 w 1411"/>
                <a:gd name="T41" fmla="*/ 2147483647 h 754"/>
                <a:gd name="T42" fmla="*/ 2147483647 w 1411"/>
                <a:gd name="T43" fmla="*/ 2147483647 h 754"/>
                <a:gd name="T44" fmla="*/ 2147483647 w 1411"/>
                <a:gd name="T45" fmla="*/ 2147483647 h 754"/>
                <a:gd name="T46" fmla="*/ 2147483647 w 1411"/>
                <a:gd name="T47" fmla="*/ 2147483647 h 754"/>
                <a:gd name="T48" fmla="*/ 2147483647 w 1411"/>
                <a:gd name="T49" fmla="*/ 2147483647 h 754"/>
                <a:gd name="T50" fmla="*/ 2147483647 w 1411"/>
                <a:gd name="T51" fmla="*/ 2147483647 h 754"/>
                <a:gd name="T52" fmla="*/ 2147483647 w 1411"/>
                <a:gd name="T53" fmla="*/ 2147483647 h 754"/>
                <a:gd name="T54" fmla="*/ 2147483647 w 1411"/>
                <a:gd name="T55" fmla="*/ 2147483647 h 754"/>
                <a:gd name="T56" fmla="*/ 2147483647 w 1411"/>
                <a:gd name="T57" fmla="*/ 2147483647 h 754"/>
                <a:gd name="T58" fmla="*/ 2147483647 w 1411"/>
                <a:gd name="T59" fmla="*/ 2147483647 h 754"/>
                <a:gd name="T60" fmla="*/ 2147483647 w 1411"/>
                <a:gd name="T61" fmla="*/ 2147483647 h 754"/>
                <a:gd name="T62" fmla="*/ 2147483647 w 1411"/>
                <a:gd name="T63" fmla="*/ 2147483647 h 754"/>
                <a:gd name="T64" fmla="*/ 2147483647 w 1411"/>
                <a:gd name="T65" fmla="*/ 2147483647 h 754"/>
                <a:gd name="T66" fmla="*/ 2147483647 w 1411"/>
                <a:gd name="T67" fmla="*/ 2147483647 h 754"/>
                <a:gd name="T68" fmla="*/ 2147483647 w 1411"/>
                <a:gd name="T69" fmla="*/ 2147483647 h 754"/>
                <a:gd name="T70" fmla="*/ 2147483647 w 1411"/>
                <a:gd name="T71" fmla="*/ 2147483647 h 754"/>
                <a:gd name="T72" fmla="*/ 2147483647 w 1411"/>
                <a:gd name="T73" fmla="*/ 2147483647 h 754"/>
                <a:gd name="T74" fmla="*/ 2147483647 w 1411"/>
                <a:gd name="T75" fmla="*/ 2147483647 h 754"/>
                <a:gd name="T76" fmla="*/ 2147483647 w 1411"/>
                <a:gd name="T77" fmla="*/ 2147483647 h 754"/>
                <a:gd name="T78" fmla="*/ 2147483647 w 1411"/>
                <a:gd name="T79" fmla="*/ 2147483647 h 754"/>
                <a:gd name="T80" fmla="*/ 2147483647 w 1411"/>
                <a:gd name="T81" fmla="*/ 2147483647 h 754"/>
                <a:gd name="T82" fmla="*/ 2147483647 w 1411"/>
                <a:gd name="T83" fmla="*/ 2147483647 h 754"/>
                <a:gd name="T84" fmla="*/ 2147483647 w 1411"/>
                <a:gd name="T85" fmla="*/ 2147483647 h 754"/>
                <a:gd name="T86" fmla="*/ 2147483647 w 1411"/>
                <a:gd name="T87" fmla="*/ 2147483647 h 754"/>
                <a:gd name="T88" fmla="*/ 2147483647 w 1411"/>
                <a:gd name="T89" fmla="*/ 2147483647 h 754"/>
                <a:gd name="T90" fmla="*/ 2147483647 w 1411"/>
                <a:gd name="T91" fmla="*/ 2147483647 h 754"/>
                <a:gd name="T92" fmla="*/ 2147483647 w 1411"/>
                <a:gd name="T93" fmla="*/ 2147483647 h 754"/>
                <a:gd name="T94" fmla="*/ 2147483647 w 1411"/>
                <a:gd name="T95" fmla="*/ 2147483647 h 754"/>
                <a:gd name="T96" fmla="*/ 2147483647 w 1411"/>
                <a:gd name="T97" fmla="*/ 2147483647 h 754"/>
                <a:gd name="T98" fmla="*/ 0 w 1411"/>
                <a:gd name="T99" fmla="*/ 2147483647 h 7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1"/>
                <a:gd name="T151" fmla="*/ 0 h 754"/>
                <a:gd name="T152" fmla="*/ 1411 w 1411"/>
                <a:gd name="T153" fmla="*/ 754 h 7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1" h="754">
                  <a:moveTo>
                    <a:pt x="0" y="568"/>
                  </a:moveTo>
                  <a:lnTo>
                    <a:pt x="33" y="196"/>
                  </a:lnTo>
                  <a:lnTo>
                    <a:pt x="390" y="57"/>
                  </a:lnTo>
                  <a:lnTo>
                    <a:pt x="406" y="64"/>
                  </a:lnTo>
                  <a:lnTo>
                    <a:pt x="422" y="71"/>
                  </a:lnTo>
                  <a:lnTo>
                    <a:pt x="438" y="77"/>
                  </a:lnTo>
                  <a:lnTo>
                    <a:pt x="454" y="83"/>
                  </a:lnTo>
                  <a:lnTo>
                    <a:pt x="470" y="88"/>
                  </a:lnTo>
                  <a:lnTo>
                    <a:pt x="487" y="93"/>
                  </a:lnTo>
                  <a:lnTo>
                    <a:pt x="503" y="97"/>
                  </a:lnTo>
                  <a:lnTo>
                    <a:pt x="520" y="102"/>
                  </a:lnTo>
                  <a:lnTo>
                    <a:pt x="537" y="105"/>
                  </a:lnTo>
                  <a:lnTo>
                    <a:pt x="554" y="108"/>
                  </a:lnTo>
                  <a:lnTo>
                    <a:pt x="571" y="111"/>
                  </a:lnTo>
                  <a:lnTo>
                    <a:pt x="590" y="113"/>
                  </a:lnTo>
                  <a:lnTo>
                    <a:pt x="607" y="115"/>
                  </a:lnTo>
                  <a:lnTo>
                    <a:pt x="625" y="117"/>
                  </a:lnTo>
                  <a:lnTo>
                    <a:pt x="643" y="117"/>
                  </a:lnTo>
                  <a:lnTo>
                    <a:pt x="661" y="118"/>
                  </a:lnTo>
                  <a:lnTo>
                    <a:pt x="686" y="117"/>
                  </a:lnTo>
                  <a:lnTo>
                    <a:pt x="712" y="116"/>
                  </a:lnTo>
                  <a:lnTo>
                    <a:pt x="737" y="113"/>
                  </a:lnTo>
                  <a:lnTo>
                    <a:pt x="763" y="110"/>
                  </a:lnTo>
                  <a:lnTo>
                    <a:pt x="787" y="105"/>
                  </a:lnTo>
                  <a:lnTo>
                    <a:pt x="811" y="100"/>
                  </a:lnTo>
                  <a:lnTo>
                    <a:pt x="835" y="94"/>
                  </a:lnTo>
                  <a:lnTo>
                    <a:pt x="859" y="87"/>
                  </a:lnTo>
                  <a:lnTo>
                    <a:pt x="882" y="79"/>
                  </a:lnTo>
                  <a:lnTo>
                    <a:pt x="905" y="70"/>
                  </a:lnTo>
                  <a:lnTo>
                    <a:pt x="928" y="60"/>
                  </a:lnTo>
                  <a:lnTo>
                    <a:pt x="949" y="50"/>
                  </a:lnTo>
                  <a:lnTo>
                    <a:pt x="960" y="44"/>
                  </a:lnTo>
                  <a:lnTo>
                    <a:pt x="971" y="39"/>
                  </a:lnTo>
                  <a:lnTo>
                    <a:pt x="981" y="32"/>
                  </a:lnTo>
                  <a:lnTo>
                    <a:pt x="991" y="26"/>
                  </a:lnTo>
                  <a:lnTo>
                    <a:pt x="1002" y="19"/>
                  </a:lnTo>
                  <a:lnTo>
                    <a:pt x="1012" y="13"/>
                  </a:lnTo>
                  <a:lnTo>
                    <a:pt x="1022" y="6"/>
                  </a:lnTo>
                  <a:lnTo>
                    <a:pt x="1032" y="0"/>
                  </a:lnTo>
                  <a:lnTo>
                    <a:pt x="1036" y="351"/>
                  </a:lnTo>
                  <a:lnTo>
                    <a:pt x="1411" y="511"/>
                  </a:lnTo>
                  <a:lnTo>
                    <a:pt x="1391" y="526"/>
                  </a:lnTo>
                  <a:lnTo>
                    <a:pt x="1370" y="540"/>
                  </a:lnTo>
                  <a:lnTo>
                    <a:pt x="1350" y="553"/>
                  </a:lnTo>
                  <a:lnTo>
                    <a:pt x="1329" y="566"/>
                  </a:lnTo>
                  <a:lnTo>
                    <a:pt x="1308" y="579"/>
                  </a:lnTo>
                  <a:lnTo>
                    <a:pt x="1287" y="591"/>
                  </a:lnTo>
                  <a:lnTo>
                    <a:pt x="1266" y="602"/>
                  </a:lnTo>
                  <a:lnTo>
                    <a:pt x="1244" y="614"/>
                  </a:lnTo>
                  <a:lnTo>
                    <a:pt x="1222" y="625"/>
                  </a:lnTo>
                  <a:lnTo>
                    <a:pt x="1199" y="635"/>
                  </a:lnTo>
                  <a:lnTo>
                    <a:pt x="1177" y="645"/>
                  </a:lnTo>
                  <a:lnTo>
                    <a:pt x="1154" y="655"/>
                  </a:lnTo>
                  <a:lnTo>
                    <a:pt x="1132" y="664"/>
                  </a:lnTo>
                  <a:lnTo>
                    <a:pt x="1109" y="673"/>
                  </a:lnTo>
                  <a:lnTo>
                    <a:pt x="1086" y="683"/>
                  </a:lnTo>
                  <a:lnTo>
                    <a:pt x="1062" y="691"/>
                  </a:lnTo>
                  <a:lnTo>
                    <a:pt x="1038" y="698"/>
                  </a:lnTo>
                  <a:lnTo>
                    <a:pt x="1014" y="705"/>
                  </a:lnTo>
                  <a:lnTo>
                    <a:pt x="990" y="712"/>
                  </a:lnTo>
                  <a:lnTo>
                    <a:pt x="966" y="718"/>
                  </a:lnTo>
                  <a:lnTo>
                    <a:pt x="941" y="724"/>
                  </a:lnTo>
                  <a:lnTo>
                    <a:pt x="917" y="729"/>
                  </a:lnTo>
                  <a:lnTo>
                    <a:pt x="866" y="738"/>
                  </a:lnTo>
                  <a:lnTo>
                    <a:pt x="841" y="742"/>
                  </a:lnTo>
                  <a:lnTo>
                    <a:pt x="816" y="745"/>
                  </a:lnTo>
                  <a:lnTo>
                    <a:pt x="791" y="748"/>
                  </a:lnTo>
                  <a:lnTo>
                    <a:pt x="765" y="750"/>
                  </a:lnTo>
                  <a:lnTo>
                    <a:pt x="738" y="752"/>
                  </a:lnTo>
                  <a:lnTo>
                    <a:pt x="713" y="753"/>
                  </a:lnTo>
                  <a:lnTo>
                    <a:pt x="687" y="754"/>
                  </a:lnTo>
                  <a:lnTo>
                    <a:pt x="661" y="754"/>
                  </a:lnTo>
                  <a:lnTo>
                    <a:pt x="616" y="753"/>
                  </a:lnTo>
                  <a:lnTo>
                    <a:pt x="593" y="752"/>
                  </a:lnTo>
                  <a:lnTo>
                    <a:pt x="570" y="751"/>
                  </a:lnTo>
                  <a:lnTo>
                    <a:pt x="548" y="749"/>
                  </a:lnTo>
                  <a:lnTo>
                    <a:pt x="526" y="747"/>
                  </a:lnTo>
                  <a:lnTo>
                    <a:pt x="504" y="744"/>
                  </a:lnTo>
                  <a:lnTo>
                    <a:pt x="482" y="742"/>
                  </a:lnTo>
                  <a:lnTo>
                    <a:pt x="461" y="738"/>
                  </a:lnTo>
                  <a:lnTo>
                    <a:pt x="439" y="735"/>
                  </a:lnTo>
                  <a:lnTo>
                    <a:pt x="417" y="731"/>
                  </a:lnTo>
                  <a:lnTo>
                    <a:pt x="396" y="726"/>
                  </a:lnTo>
                  <a:lnTo>
                    <a:pt x="374" y="722"/>
                  </a:lnTo>
                  <a:lnTo>
                    <a:pt x="353" y="716"/>
                  </a:lnTo>
                  <a:lnTo>
                    <a:pt x="333" y="711"/>
                  </a:lnTo>
                  <a:lnTo>
                    <a:pt x="312" y="705"/>
                  </a:lnTo>
                  <a:lnTo>
                    <a:pt x="271" y="693"/>
                  </a:lnTo>
                  <a:lnTo>
                    <a:pt x="250" y="686"/>
                  </a:lnTo>
                  <a:lnTo>
                    <a:pt x="229" y="679"/>
                  </a:lnTo>
                  <a:lnTo>
                    <a:pt x="209" y="670"/>
                  </a:lnTo>
                  <a:lnTo>
                    <a:pt x="190" y="663"/>
                  </a:lnTo>
                  <a:lnTo>
                    <a:pt x="170" y="655"/>
                  </a:lnTo>
                  <a:lnTo>
                    <a:pt x="150" y="646"/>
                  </a:lnTo>
                  <a:lnTo>
                    <a:pt x="131" y="637"/>
                  </a:lnTo>
                  <a:lnTo>
                    <a:pt x="112" y="628"/>
                  </a:lnTo>
                  <a:lnTo>
                    <a:pt x="92" y="619"/>
                  </a:lnTo>
                  <a:lnTo>
                    <a:pt x="73" y="610"/>
                  </a:lnTo>
                  <a:lnTo>
                    <a:pt x="36" y="590"/>
                  </a:lnTo>
                  <a:lnTo>
                    <a:pt x="0" y="568"/>
                  </a:lnTo>
                  <a:close/>
                </a:path>
              </a:pathLst>
            </a:custGeom>
            <a:solidFill>
              <a:srgbClr val="ED8B00"/>
            </a:solidFill>
            <a:ln w="6350">
              <a:noFill/>
              <a:round/>
            </a:ln>
          </p:spPr>
          <p:txBody>
            <a:bodyPr/>
            <a:lstStyle/>
            <a:p>
              <a:pPr eaLnBrk="1" fontAlgn="auto" hangingPunct="1">
                <a:spcBef>
                  <a:spcPts val="0"/>
                </a:spcBef>
                <a:spcAft>
                  <a:spcPts val="0"/>
                </a:spcAft>
              </a:pPr>
              <a:endParaRPr lang="zh-CN" altLang="en-US" sz="1200">
                <a:solidFill>
                  <a:prstClr val="black"/>
                </a:solidFill>
                <a:latin typeface="华文楷体" panose="02010600040101010101" charset="-122"/>
                <a:ea typeface="华文楷体" panose="02010600040101010101" charset="-122"/>
                <a:cs typeface="+mn-ea"/>
                <a:sym typeface="+mn-lt"/>
              </a:endParaRPr>
            </a:p>
          </p:txBody>
        </p:sp>
        <p:sp>
          <p:nvSpPr>
            <p:cNvPr id="14" name="Freeform 26"/>
            <p:cNvSpPr>
              <a:spLocks noChangeAspect="1"/>
            </p:cNvSpPr>
            <p:nvPr/>
          </p:nvSpPr>
          <p:spPr bwMode="auto">
            <a:xfrm>
              <a:off x="4192897" y="3884970"/>
              <a:ext cx="894498" cy="1372999"/>
            </a:xfrm>
            <a:custGeom>
              <a:avLst/>
              <a:gdLst>
                <a:gd name="T0" fmla="*/ 2147483647 w 934"/>
                <a:gd name="T1" fmla="*/ 2147483647 h 1434"/>
                <a:gd name="T2" fmla="*/ 2147483647 w 934"/>
                <a:gd name="T3" fmla="*/ 2147483647 h 1434"/>
                <a:gd name="T4" fmla="*/ 2147483647 w 934"/>
                <a:gd name="T5" fmla="*/ 2147483647 h 1434"/>
                <a:gd name="T6" fmla="*/ 2147483647 w 934"/>
                <a:gd name="T7" fmla="*/ 2147483647 h 1434"/>
                <a:gd name="T8" fmla="*/ 2147483647 w 934"/>
                <a:gd name="T9" fmla="*/ 2147483647 h 1434"/>
                <a:gd name="T10" fmla="*/ 2147483647 w 934"/>
                <a:gd name="T11" fmla="*/ 2147483647 h 1434"/>
                <a:gd name="T12" fmla="*/ 2147483647 w 934"/>
                <a:gd name="T13" fmla="*/ 2147483647 h 1434"/>
                <a:gd name="T14" fmla="*/ 2147483647 w 934"/>
                <a:gd name="T15" fmla="*/ 2147483647 h 1434"/>
                <a:gd name="T16" fmla="*/ 2147483647 w 934"/>
                <a:gd name="T17" fmla="*/ 2147483647 h 1434"/>
                <a:gd name="T18" fmla="*/ 2147483647 w 934"/>
                <a:gd name="T19" fmla="*/ 2147483647 h 1434"/>
                <a:gd name="T20" fmla="*/ 2147483647 w 934"/>
                <a:gd name="T21" fmla="*/ 2147483647 h 1434"/>
                <a:gd name="T22" fmla="*/ 2147483647 w 934"/>
                <a:gd name="T23" fmla="*/ 2147483647 h 1434"/>
                <a:gd name="T24" fmla="*/ 2147483647 w 934"/>
                <a:gd name="T25" fmla="*/ 2147483647 h 1434"/>
                <a:gd name="T26" fmla="*/ 2147483647 w 934"/>
                <a:gd name="T27" fmla="*/ 2147483647 h 1434"/>
                <a:gd name="T28" fmla="*/ 2147483647 w 934"/>
                <a:gd name="T29" fmla="*/ 2147483647 h 1434"/>
                <a:gd name="T30" fmla="*/ 2147483647 w 934"/>
                <a:gd name="T31" fmla="*/ 2147483647 h 1434"/>
                <a:gd name="T32" fmla="*/ 2147483647 w 934"/>
                <a:gd name="T33" fmla="*/ 2147483647 h 1434"/>
                <a:gd name="T34" fmla="*/ 2147483647 w 934"/>
                <a:gd name="T35" fmla="*/ 2147483647 h 1434"/>
                <a:gd name="T36" fmla="*/ 2147483647 w 934"/>
                <a:gd name="T37" fmla="*/ 0 h 1434"/>
                <a:gd name="T38" fmla="*/ 2147483647 w 934"/>
                <a:gd name="T39" fmla="*/ 2147483647 h 1434"/>
                <a:gd name="T40" fmla="*/ 2147483647 w 934"/>
                <a:gd name="T41" fmla="*/ 2147483647 h 1434"/>
                <a:gd name="T42" fmla="*/ 2147483647 w 934"/>
                <a:gd name="T43" fmla="*/ 2147483647 h 1434"/>
                <a:gd name="T44" fmla="*/ 2147483647 w 934"/>
                <a:gd name="T45" fmla="*/ 2147483647 h 1434"/>
                <a:gd name="T46" fmla="*/ 2147483647 w 934"/>
                <a:gd name="T47" fmla="*/ 2147483647 h 1434"/>
                <a:gd name="T48" fmla="*/ 0 w 934"/>
                <a:gd name="T49" fmla="*/ 2147483647 h 1434"/>
                <a:gd name="T50" fmla="*/ 2147483647 w 934"/>
                <a:gd name="T51" fmla="*/ 2147483647 h 1434"/>
                <a:gd name="T52" fmla="*/ 2147483647 w 934"/>
                <a:gd name="T53" fmla="*/ 2147483647 h 1434"/>
                <a:gd name="T54" fmla="*/ 2147483647 w 934"/>
                <a:gd name="T55" fmla="*/ 2147483647 h 1434"/>
                <a:gd name="T56" fmla="*/ 2147483647 w 934"/>
                <a:gd name="T57" fmla="*/ 2147483647 h 1434"/>
                <a:gd name="T58" fmla="*/ 2147483647 w 934"/>
                <a:gd name="T59" fmla="*/ 2147483647 h 1434"/>
                <a:gd name="T60" fmla="*/ 2147483647 w 934"/>
                <a:gd name="T61" fmla="*/ 2147483647 h 1434"/>
                <a:gd name="T62" fmla="*/ 2147483647 w 934"/>
                <a:gd name="T63" fmla="*/ 2147483647 h 1434"/>
                <a:gd name="T64" fmla="*/ 2147483647 w 934"/>
                <a:gd name="T65" fmla="*/ 2147483647 h 1434"/>
                <a:gd name="T66" fmla="*/ 2147483647 w 934"/>
                <a:gd name="T67" fmla="*/ 2147483647 h 1434"/>
                <a:gd name="T68" fmla="*/ 2147483647 w 934"/>
                <a:gd name="T69" fmla="*/ 2147483647 h 1434"/>
                <a:gd name="T70" fmla="*/ 2147483647 w 934"/>
                <a:gd name="T71" fmla="*/ 2147483647 h 1434"/>
                <a:gd name="T72" fmla="*/ 2147483647 w 934"/>
                <a:gd name="T73" fmla="*/ 2147483647 h 1434"/>
                <a:gd name="T74" fmla="*/ 2147483647 w 934"/>
                <a:gd name="T75" fmla="*/ 2147483647 h 1434"/>
                <a:gd name="T76" fmla="*/ 2147483647 w 934"/>
                <a:gd name="T77" fmla="*/ 2147483647 h 1434"/>
                <a:gd name="T78" fmla="*/ 2147483647 w 934"/>
                <a:gd name="T79" fmla="*/ 2147483647 h 1434"/>
                <a:gd name="T80" fmla="*/ 2147483647 w 934"/>
                <a:gd name="T81" fmla="*/ 2147483647 h 1434"/>
                <a:gd name="T82" fmla="*/ 2147483647 w 934"/>
                <a:gd name="T83" fmla="*/ 2147483647 h 1434"/>
                <a:gd name="T84" fmla="*/ 2147483647 w 934"/>
                <a:gd name="T85" fmla="*/ 2147483647 h 1434"/>
                <a:gd name="T86" fmla="*/ 2147483647 w 934"/>
                <a:gd name="T87" fmla="*/ 2147483647 h 1434"/>
                <a:gd name="T88" fmla="*/ 2147483647 w 934"/>
                <a:gd name="T89" fmla="*/ 2147483647 h 1434"/>
                <a:gd name="T90" fmla="*/ 2147483647 w 934"/>
                <a:gd name="T91" fmla="*/ 2147483647 h 1434"/>
                <a:gd name="T92" fmla="*/ 2147483647 w 934"/>
                <a:gd name="T93" fmla="*/ 2147483647 h 1434"/>
                <a:gd name="T94" fmla="*/ 2147483647 w 934"/>
                <a:gd name="T95" fmla="*/ 2147483647 h 14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4"/>
                <a:gd name="T145" fmla="*/ 0 h 1434"/>
                <a:gd name="T146" fmla="*/ 934 w 934"/>
                <a:gd name="T147" fmla="*/ 1434 h 14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4" h="1434">
                  <a:moveTo>
                    <a:pt x="934" y="918"/>
                  </a:moveTo>
                  <a:lnTo>
                    <a:pt x="917" y="907"/>
                  </a:lnTo>
                  <a:lnTo>
                    <a:pt x="901" y="895"/>
                  </a:lnTo>
                  <a:lnTo>
                    <a:pt x="885" y="883"/>
                  </a:lnTo>
                  <a:lnTo>
                    <a:pt x="869" y="871"/>
                  </a:lnTo>
                  <a:lnTo>
                    <a:pt x="854" y="858"/>
                  </a:lnTo>
                  <a:lnTo>
                    <a:pt x="839" y="845"/>
                  </a:lnTo>
                  <a:lnTo>
                    <a:pt x="825" y="831"/>
                  </a:lnTo>
                  <a:lnTo>
                    <a:pt x="812" y="817"/>
                  </a:lnTo>
                  <a:lnTo>
                    <a:pt x="798" y="803"/>
                  </a:lnTo>
                  <a:lnTo>
                    <a:pt x="786" y="788"/>
                  </a:lnTo>
                  <a:lnTo>
                    <a:pt x="773" y="771"/>
                  </a:lnTo>
                  <a:lnTo>
                    <a:pt x="761" y="756"/>
                  </a:lnTo>
                  <a:lnTo>
                    <a:pt x="750" y="740"/>
                  </a:lnTo>
                  <a:lnTo>
                    <a:pt x="739" y="723"/>
                  </a:lnTo>
                  <a:lnTo>
                    <a:pt x="729" y="706"/>
                  </a:lnTo>
                  <a:lnTo>
                    <a:pt x="718" y="689"/>
                  </a:lnTo>
                  <a:lnTo>
                    <a:pt x="708" y="672"/>
                  </a:lnTo>
                  <a:lnTo>
                    <a:pt x="699" y="654"/>
                  </a:lnTo>
                  <a:lnTo>
                    <a:pt x="691" y="636"/>
                  </a:lnTo>
                  <a:lnTo>
                    <a:pt x="683" y="618"/>
                  </a:lnTo>
                  <a:lnTo>
                    <a:pt x="676" y="598"/>
                  </a:lnTo>
                  <a:lnTo>
                    <a:pt x="669" y="579"/>
                  </a:lnTo>
                  <a:lnTo>
                    <a:pt x="663" y="560"/>
                  </a:lnTo>
                  <a:lnTo>
                    <a:pt x="658" y="540"/>
                  </a:lnTo>
                  <a:lnTo>
                    <a:pt x="653" y="521"/>
                  </a:lnTo>
                  <a:lnTo>
                    <a:pt x="649" y="501"/>
                  </a:lnTo>
                  <a:lnTo>
                    <a:pt x="645" y="480"/>
                  </a:lnTo>
                  <a:lnTo>
                    <a:pt x="642" y="460"/>
                  </a:lnTo>
                  <a:lnTo>
                    <a:pt x="640" y="438"/>
                  </a:lnTo>
                  <a:lnTo>
                    <a:pt x="638" y="418"/>
                  </a:lnTo>
                  <a:lnTo>
                    <a:pt x="637" y="397"/>
                  </a:lnTo>
                  <a:lnTo>
                    <a:pt x="637" y="376"/>
                  </a:lnTo>
                  <a:lnTo>
                    <a:pt x="637" y="355"/>
                  </a:lnTo>
                  <a:lnTo>
                    <a:pt x="638" y="335"/>
                  </a:lnTo>
                  <a:lnTo>
                    <a:pt x="639" y="315"/>
                  </a:lnTo>
                  <a:lnTo>
                    <a:pt x="642" y="295"/>
                  </a:lnTo>
                  <a:lnTo>
                    <a:pt x="401" y="0"/>
                  </a:lnTo>
                  <a:lnTo>
                    <a:pt x="34" y="80"/>
                  </a:lnTo>
                  <a:lnTo>
                    <a:pt x="26" y="115"/>
                  </a:lnTo>
                  <a:lnTo>
                    <a:pt x="20" y="152"/>
                  </a:lnTo>
                  <a:lnTo>
                    <a:pt x="14" y="188"/>
                  </a:lnTo>
                  <a:lnTo>
                    <a:pt x="11" y="207"/>
                  </a:lnTo>
                  <a:lnTo>
                    <a:pt x="9" y="225"/>
                  </a:lnTo>
                  <a:lnTo>
                    <a:pt x="7" y="243"/>
                  </a:lnTo>
                  <a:lnTo>
                    <a:pt x="5" y="262"/>
                  </a:lnTo>
                  <a:lnTo>
                    <a:pt x="2" y="300"/>
                  </a:lnTo>
                  <a:lnTo>
                    <a:pt x="1" y="338"/>
                  </a:lnTo>
                  <a:lnTo>
                    <a:pt x="0" y="376"/>
                  </a:lnTo>
                  <a:lnTo>
                    <a:pt x="0" y="396"/>
                  </a:lnTo>
                  <a:lnTo>
                    <a:pt x="1" y="416"/>
                  </a:lnTo>
                  <a:lnTo>
                    <a:pt x="2" y="437"/>
                  </a:lnTo>
                  <a:lnTo>
                    <a:pt x="3" y="458"/>
                  </a:lnTo>
                  <a:lnTo>
                    <a:pt x="4" y="478"/>
                  </a:lnTo>
                  <a:lnTo>
                    <a:pt x="6" y="498"/>
                  </a:lnTo>
                  <a:lnTo>
                    <a:pt x="10" y="538"/>
                  </a:lnTo>
                  <a:lnTo>
                    <a:pt x="13" y="557"/>
                  </a:lnTo>
                  <a:lnTo>
                    <a:pt x="16" y="577"/>
                  </a:lnTo>
                  <a:lnTo>
                    <a:pt x="23" y="617"/>
                  </a:lnTo>
                  <a:lnTo>
                    <a:pt x="31" y="656"/>
                  </a:lnTo>
                  <a:lnTo>
                    <a:pt x="35" y="675"/>
                  </a:lnTo>
                  <a:lnTo>
                    <a:pt x="40" y="694"/>
                  </a:lnTo>
                  <a:lnTo>
                    <a:pt x="50" y="732"/>
                  </a:lnTo>
                  <a:lnTo>
                    <a:pt x="62" y="769"/>
                  </a:lnTo>
                  <a:lnTo>
                    <a:pt x="74" y="807"/>
                  </a:lnTo>
                  <a:lnTo>
                    <a:pt x="82" y="825"/>
                  </a:lnTo>
                  <a:lnTo>
                    <a:pt x="89" y="843"/>
                  </a:lnTo>
                  <a:lnTo>
                    <a:pt x="96" y="861"/>
                  </a:lnTo>
                  <a:lnTo>
                    <a:pt x="104" y="878"/>
                  </a:lnTo>
                  <a:lnTo>
                    <a:pt x="119" y="914"/>
                  </a:lnTo>
                  <a:lnTo>
                    <a:pt x="136" y="949"/>
                  </a:lnTo>
                  <a:lnTo>
                    <a:pt x="154" y="983"/>
                  </a:lnTo>
                  <a:lnTo>
                    <a:pt x="163" y="1000"/>
                  </a:lnTo>
                  <a:lnTo>
                    <a:pt x="173" y="1016"/>
                  </a:lnTo>
                  <a:lnTo>
                    <a:pt x="192" y="1049"/>
                  </a:lnTo>
                  <a:lnTo>
                    <a:pt x="203" y="1065"/>
                  </a:lnTo>
                  <a:lnTo>
                    <a:pt x="213" y="1081"/>
                  </a:lnTo>
                  <a:lnTo>
                    <a:pt x="235" y="1114"/>
                  </a:lnTo>
                  <a:lnTo>
                    <a:pt x="258" y="1145"/>
                  </a:lnTo>
                  <a:lnTo>
                    <a:pt x="281" y="1175"/>
                  </a:lnTo>
                  <a:lnTo>
                    <a:pt x="293" y="1189"/>
                  </a:lnTo>
                  <a:lnTo>
                    <a:pt x="306" y="1204"/>
                  </a:lnTo>
                  <a:lnTo>
                    <a:pt x="318" y="1218"/>
                  </a:lnTo>
                  <a:lnTo>
                    <a:pt x="331" y="1232"/>
                  </a:lnTo>
                  <a:lnTo>
                    <a:pt x="344" y="1246"/>
                  </a:lnTo>
                  <a:lnTo>
                    <a:pt x="357" y="1261"/>
                  </a:lnTo>
                  <a:lnTo>
                    <a:pt x="370" y="1275"/>
                  </a:lnTo>
                  <a:lnTo>
                    <a:pt x="383" y="1288"/>
                  </a:lnTo>
                  <a:lnTo>
                    <a:pt x="397" y="1301"/>
                  </a:lnTo>
                  <a:lnTo>
                    <a:pt x="412" y="1315"/>
                  </a:lnTo>
                  <a:lnTo>
                    <a:pt x="440" y="1340"/>
                  </a:lnTo>
                  <a:lnTo>
                    <a:pt x="469" y="1364"/>
                  </a:lnTo>
                  <a:lnTo>
                    <a:pt x="499" y="1388"/>
                  </a:lnTo>
                  <a:lnTo>
                    <a:pt x="529" y="1411"/>
                  </a:lnTo>
                  <a:lnTo>
                    <a:pt x="561" y="1434"/>
                  </a:lnTo>
                  <a:lnTo>
                    <a:pt x="601" y="1030"/>
                  </a:lnTo>
                  <a:lnTo>
                    <a:pt x="934" y="918"/>
                  </a:lnTo>
                  <a:close/>
                </a:path>
              </a:pathLst>
            </a:custGeom>
            <a:solidFill>
              <a:srgbClr val="C99700"/>
            </a:solidFill>
            <a:ln w="6350">
              <a:noFill/>
              <a:round/>
            </a:ln>
          </p:spPr>
          <p:txBody>
            <a:bodyPr/>
            <a:lstStyle/>
            <a:p>
              <a:pPr eaLnBrk="1" fontAlgn="auto" hangingPunct="1">
                <a:spcBef>
                  <a:spcPts val="0"/>
                </a:spcBef>
                <a:spcAft>
                  <a:spcPts val="0"/>
                </a:spcAft>
              </a:pPr>
              <a:endParaRPr lang="zh-CN" altLang="en-US" sz="1200">
                <a:solidFill>
                  <a:prstClr val="black"/>
                </a:solidFill>
                <a:latin typeface="华文楷体" panose="02010600040101010101" charset="-122"/>
                <a:ea typeface="华文楷体" panose="02010600040101010101" charset="-122"/>
                <a:cs typeface="+mn-ea"/>
                <a:sym typeface="+mn-lt"/>
              </a:endParaRPr>
            </a:p>
          </p:txBody>
        </p:sp>
        <p:sp>
          <p:nvSpPr>
            <p:cNvPr id="15" name="Text Box 10"/>
            <p:cNvSpPr txBox="1">
              <a:spLocks noChangeArrowheads="1"/>
            </p:cNvSpPr>
            <p:nvPr/>
          </p:nvSpPr>
          <p:spPr bwMode="gray">
            <a:xfrm>
              <a:off x="6038852" y="4377659"/>
              <a:ext cx="420551" cy="342721"/>
            </a:xfrm>
            <a:prstGeom prst="rect">
              <a:avLst/>
            </a:prstGeom>
            <a:solidFill>
              <a:srgbClr val="A6A6A6"/>
            </a:solidFill>
            <a:ln w="19050" algn="ctr">
              <a:noFill/>
              <a:miter lim="800000"/>
            </a:ln>
          </p:spPr>
          <p:txBody>
            <a:bodyPr wrap="square" lIns="0" tIns="29827" rIns="0" bIns="29827" anchor="ctr">
              <a:spAutoFit/>
            </a:bodyPr>
            <a:lstStyle>
              <a:lvl1pPr>
                <a:defRPr b="1">
                  <a:solidFill>
                    <a:schemeClr val="tx1"/>
                  </a:solidFill>
                  <a:latin typeface="Arial" panose="020B0604020202020204" pitchFamily="34" charset="0"/>
                  <a:ea typeface="楷体_GB2312" panose="02010609030101010101" pitchFamily="49" charset="-122"/>
                </a:defRPr>
              </a:lvl1pPr>
              <a:lvl2pPr marL="742950" indent="-285750">
                <a:defRPr b="1">
                  <a:solidFill>
                    <a:schemeClr val="tx1"/>
                  </a:solidFill>
                  <a:latin typeface="Arial" panose="020B0604020202020204" pitchFamily="34" charset="0"/>
                  <a:ea typeface="楷体_GB2312" panose="02010609030101010101" pitchFamily="49" charset="-122"/>
                </a:defRPr>
              </a:lvl2pPr>
              <a:lvl3pPr marL="1143000" indent="-228600">
                <a:defRPr b="1">
                  <a:solidFill>
                    <a:schemeClr val="tx1"/>
                  </a:solidFill>
                  <a:latin typeface="Arial" panose="020B0604020202020204" pitchFamily="34" charset="0"/>
                  <a:ea typeface="楷体_GB2312" panose="02010609030101010101" pitchFamily="49" charset="-122"/>
                </a:defRPr>
              </a:lvl3pPr>
              <a:lvl4pPr marL="1600200" indent="-228600">
                <a:defRPr b="1">
                  <a:solidFill>
                    <a:schemeClr val="tx1"/>
                  </a:solidFill>
                  <a:latin typeface="Arial" panose="020B0604020202020204" pitchFamily="34" charset="0"/>
                  <a:ea typeface="楷体_GB2312" panose="02010609030101010101" pitchFamily="49" charset="-122"/>
                </a:defRPr>
              </a:lvl4pPr>
              <a:lvl5pPr marL="2057400" indent="-228600">
                <a:defRPr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9pPr>
            </a:lstStyle>
            <a:p>
              <a:pPr algn="ctr" eaLnBrk="1" fontAlgn="auto" hangingPunct="1">
                <a:spcBef>
                  <a:spcPts val="0"/>
                </a:spcBef>
                <a:spcAft>
                  <a:spcPts val="0"/>
                </a:spcAft>
              </a:pPr>
              <a:r>
                <a:rPr lang="zh-CN" altLang="en-US" sz="1200" dirty="0">
                  <a:solidFill>
                    <a:schemeClr val="bg1"/>
                  </a:solidFill>
                  <a:latin typeface="华文楷体" panose="02010600040101010101" charset="-122"/>
                  <a:ea typeface="华文楷体" panose="02010600040101010101" charset="-122"/>
                  <a:cs typeface="+mn-ea"/>
                  <a:sym typeface="+mn-lt"/>
                </a:rPr>
                <a:t>质量控制部</a:t>
              </a:r>
              <a:endParaRPr lang="zh-CN" altLang="en-US" sz="1200" dirty="0">
                <a:solidFill>
                  <a:schemeClr val="bg1"/>
                </a:solidFill>
                <a:latin typeface="华文楷体" panose="02010600040101010101" charset="-122"/>
                <a:ea typeface="华文楷体" panose="02010600040101010101" charset="-122"/>
                <a:cs typeface="+mn-ea"/>
                <a:sym typeface="+mn-lt"/>
              </a:endParaRPr>
            </a:p>
          </p:txBody>
        </p:sp>
        <p:sp>
          <p:nvSpPr>
            <p:cNvPr id="16" name="Text Box 12"/>
            <p:cNvSpPr txBox="1">
              <a:spLocks noChangeArrowheads="1"/>
            </p:cNvSpPr>
            <p:nvPr/>
          </p:nvSpPr>
          <p:spPr bwMode="gray">
            <a:xfrm>
              <a:off x="4195371" y="4409831"/>
              <a:ext cx="670264" cy="195390"/>
            </a:xfrm>
            <a:prstGeom prst="rect">
              <a:avLst/>
            </a:prstGeom>
            <a:noFill/>
            <a:ln w="19050">
              <a:noFill/>
              <a:miter lim="800000"/>
            </a:ln>
          </p:spPr>
          <p:txBody>
            <a:bodyPr lIns="0" tIns="29827" rIns="0" bIns="29827" anchor="ctr">
              <a:spAutoFit/>
            </a:bodyPr>
            <a:lstStyle>
              <a:lvl1pPr>
                <a:defRPr b="1">
                  <a:solidFill>
                    <a:schemeClr val="tx1"/>
                  </a:solidFill>
                  <a:latin typeface="Arial" panose="020B0604020202020204" pitchFamily="34" charset="0"/>
                  <a:ea typeface="楷体_GB2312" panose="02010609030101010101" pitchFamily="49" charset="-122"/>
                </a:defRPr>
              </a:lvl1pPr>
              <a:lvl2pPr marL="742950" indent="-285750">
                <a:defRPr b="1">
                  <a:solidFill>
                    <a:schemeClr val="tx1"/>
                  </a:solidFill>
                  <a:latin typeface="Arial" panose="020B0604020202020204" pitchFamily="34" charset="0"/>
                  <a:ea typeface="楷体_GB2312" panose="02010609030101010101" pitchFamily="49" charset="-122"/>
                </a:defRPr>
              </a:lvl2pPr>
              <a:lvl3pPr marL="1143000" indent="-228600">
                <a:defRPr b="1">
                  <a:solidFill>
                    <a:schemeClr val="tx1"/>
                  </a:solidFill>
                  <a:latin typeface="Arial" panose="020B0604020202020204" pitchFamily="34" charset="0"/>
                  <a:ea typeface="楷体_GB2312" panose="02010609030101010101" pitchFamily="49" charset="-122"/>
                </a:defRPr>
              </a:lvl3pPr>
              <a:lvl4pPr marL="1600200" indent="-228600">
                <a:defRPr b="1">
                  <a:solidFill>
                    <a:schemeClr val="tx1"/>
                  </a:solidFill>
                  <a:latin typeface="Arial" panose="020B0604020202020204" pitchFamily="34" charset="0"/>
                  <a:ea typeface="楷体_GB2312" panose="02010609030101010101" pitchFamily="49" charset="-122"/>
                </a:defRPr>
              </a:lvl4pPr>
              <a:lvl5pPr marL="2057400" indent="-228600">
                <a:defRPr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9pPr>
            </a:lstStyle>
            <a:p>
              <a:pPr algn="ctr" eaLnBrk="1" fontAlgn="auto" hangingPunct="1">
                <a:spcBef>
                  <a:spcPts val="0"/>
                </a:spcBef>
                <a:spcAft>
                  <a:spcPts val="0"/>
                </a:spcAft>
              </a:pPr>
              <a:r>
                <a:rPr lang="zh-CN" altLang="en-US" sz="1200" dirty="0">
                  <a:solidFill>
                    <a:schemeClr val="bg1"/>
                  </a:solidFill>
                  <a:latin typeface="华文楷体" panose="02010600040101010101" charset="-122"/>
                  <a:ea typeface="华文楷体" panose="02010600040101010101" charset="-122"/>
                  <a:cs typeface="+mn-ea"/>
                  <a:sym typeface="+mn-lt"/>
                </a:rPr>
                <a:t>销售交易部</a:t>
              </a:r>
              <a:endParaRPr lang="zh-CN" altLang="en-US" sz="1200" dirty="0">
                <a:solidFill>
                  <a:schemeClr val="bg1"/>
                </a:solidFill>
                <a:latin typeface="华文楷体" panose="02010600040101010101" charset="-122"/>
                <a:ea typeface="华文楷体" panose="02010600040101010101" charset="-122"/>
                <a:cs typeface="+mn-ea"/>
                <a:sym typeface="+mn-lt"/>
              </a:endParaRPr>
            </a:p>
          </p:txBody>
        </p:sp>
        <p:sp>
          <p:nvSpPr>
            <p:cNvPr id="17" name="Text Box 18"/>
            <p:cNvSpPr txBox="1">
              <a:spLocks noChangeArrowheads="1"/>
            </p:cNvSpPr>
            <p:nvPr/>
          </p:nvSpPr>
          <p:spPr bwMode="gray">
            <a:xfrm>
              <a:off x="4608417" y="3392991"/>
              <a:ext cx="569564" cy="195390"/>
            </a:xfrm>
            <a:prstGeom prst="rect">
              <a:avLst/>
            </a:prstGeom>
            <a:solidFill>
              <a:srgbClr val="C00000"/>
            </a:solidFill>
            <a:ln w="19050">
              <a:noFill/>
              <a:miter lim="800000"/>
            </a:ln>
          </p:spPr>
          <p:txBody>
            <a:bodyPr lIns="0" tIns="29827" rIns="0" bIns="29827" anchor="ctr">
              <a:spAutoFit/>
            </a:bodyPr>
            <a:lstStyle>
              <a:lvl1pPr>
                <a:defRPr b="1">
                  <a:solidFill>
                    <a:schemeClr val="tx1"/>
                  </a:solidFill>
                  <a:latin typeface="Arial" panose="020B0604020202020204" pitchFamily="34" charset="0"/>
                  <a:ea typeface="楷体_GB2312" panose="02010609030101010101" pitchFamily="49" charset="-122"/>
                </a:defRPr>
              </a:lvl1pPr>
              <a:lvl2pPr marL="742950" indent="-285750">
                <a:defRPr b="1">
                  <a:solidFill>
                    <a:schemeClr val="tx1"/>
                  </a:solidFill>
                  <a:latin typeface="Arial" panose="020B0604020202020204" pitchFamily="34" charset="0"/>
                  <a:ea typeface="楷体_GB2312" panose="02010609030101010101" pitchFamily="49" charset="-122"/>
                </a:defRPr>
              </a:lvl2pPr>
              <a:lvl3pPr marL="1143000" indent="-228600">
                <a:defRPr b="1">
                  <a:solidFill>
                    <a:schemeClr val="tx1"/>
                  </a:solidFill>
                  <a:latin typeface="Arial" panose="020B0604020202020204" pitchFamily="34" charset="0"/>
                  <a:ea typeface="楷体_GB2312" panose="02010609030101010101" pitchFamily="49" charset="-122"/>
                </a:defRPr>
              </a:lvl3pPr>
              <a:lvl4pPr marL="1600200" indent="-228600">
                <a:defRPr b="1">
                  <a:solidFill>
                    <a:schemeClr val="tx1"/>
                  </a:solidFill>
                  <a:latin typeface="Arial" panose="020B0604020202020204" pitchFamily="34" charset="0"/>
                  <a:ea typeface="楷体_GB2312" panose="02010609030101010101" pitchFamily="49" charset="-122"/>
                </a:defRPr>
              </a:lvl4pPr>
              <a:lvl5pPr marL="2057400" indent="-228600">
                <a:defRPr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9pPr>
            </a:lstStyle>
            <a:p>
              <a:pPr algn="ctr" eaLnBrk="1" fontAlgn="auto" hangingPunct="1">
                <a:spcBef>
                  <a:spcPts val="0"/>
                </a:spcBef>
                <a:spcAft>
                  <a:spcPts val="0"/>
                </a:spcAft>
              </a:pPr>
              <a:r>
                <a:rPr lang="zh-CN" altLang="en-US" sz="1200" dirty="0">
                  <a:solidFill>
                    <a:schemeClr val="bg1"/>
                  </a:solidFill>
                  <a:latin typeface="华文楷体" panose="02010600040101010101" charset="-122"/>
                  <a:ea typeface="华文楷体" panose="02010600040101010101" charset="-122"/>
                  <a:cs typeface="+mn-ea"/>
                  <a:sym typeface="+mn-lt"/>
                </a:rPr>
                <a:t>研究部</a:t>
              </a:r>
              <a:endParaRPr lang="zh-CN" altLang="en-US" sz="1200" dirty="0">
                <a:solidFill>
                  <a:schemeClr val="bg1"/>
                </a:solidFill>
                <a:latin typeface="华文楷体" panose="02010600040101010101" charset="-122"/>
                <a:ea typeface="华文楷体" panose="02010600040101010101" charset="-122"/>
                <a:cs typeface="+mn-ea"/>
                <a:sym typeface="+mn-lt"/>
              </a:endParaRPr>
            </a:p>
          </p:txBody>
        </p:sp>
        <p:sp>
          <p:nvSpPr>
            <p:cNvPr id="18" name="Text Box 19"/>
            <p:cNvSpPr txBox="1">
              <a:spLocks noChangeArrowheads="1"/>
            </p:cNvSpPr>
            <p:nvPr/>
          </p:nvSpPr>
          <p:spPr bwMode="gray">
            <a:xfrm>
              <a:off x="4918863" y="5075951"/>
              <a:ext cx="898638" cy="195390"/>
            </a:xfrm>
            <a:prstGeom prst="rect">
              <a:avLst/>
            </a:prstGeom>
            <a:noFill/>
            <a:ln w="19050">
              <a:noFill/>
              <a:miter lim="800000"/>
            </a:ln>
          </p:spPr>
          <p:txBody>
            <a:bodyPr lIns="0" tIns="29827" rIns="0" bIns="29827" anchor="ctr">
              <a:spAutoFit/>
            </a:bodyPr>
            <a:lstStyle>
              <a:lvl1pPr>
                <a:defRPr b="1">
                  <a:solidFill>
                    <a:schemeClr val="tx1"/>
                  </a:solidFill>
                  <a:latin typeface="Arial" panose="020B0604020202020204" pitchFamily="34" charset="0"/>
                  <a:ea typeface="楷体_GB2312" panose="02010609030101010101" pitchFamily="49" charset="-122"/>
                </a:defRPr>
              </a:lvl1pPr>
              <a:lvl2pPr marL="742950" indent="-285750">
                <a:defRPr b="1">
                  <a:solidFill>
                    <a:schemeClr val="tx1"/>
                  </a:solidFill>
                  <a:latin typeface="Arial" panose="020B0604020202020204" pitchFamily="34" charset="0"/>
                  <a:ea typeface="楷体_GB2312" panose="02010609030101010101" pitchFamily="49" charset="-122"/>
                </a:defRPr>
              </a:lvl2pPr>
              <a:lvl3pPr marL="1143000" indent="-228600">
                <a:defRPr b="1">
                  <a:solidFill>
                    <a:schemeClr val="tx1"/>
                  </a:solidFill>
                  <a:latin typeface="Arial" panose="020B0604020202020204" pitchFamily="34" charset="0"/>
                  <a:ea typeface="楷体_GB2312" panose="02010609030101010101" pitchFamily="49" charset="-122"/>
                </a:defRPr>
              </a:lvl3pPr>
              <a:lvl4pPr marL="1600200" indent="-228600">
                <a:defRPr b="1">
                  <a:solidFill>
                    <a:schemeClr val="tx1"/>
                  </a:solidFill>
                  <a:latin typeface="Arial" panose="020B0604020202020204" pitchFamily="34" charset="0"/>
                  <a:ea typeface="楷体_GB2312" panose="02010609030101010101" pitchFamily="49" charset="-122"/>
                </a:defRPr>
              </a:lvl4pPr>
              <a:lvl5pPr marL="2057400" indent="-228600">
                <a:defRPr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9pPr>
            </a:lstStyle>
            <a:p>
              <a:pPr algn="ctr" eaLnBrk="1" fontAlgn="auto" hangingPunct="1">
                <a:spcBef>
                  <a:spcPts val="0"/>
                </a:spcBef>
                <a:spcAft>
                  <a:spcPts val="0"/>
                </a:spcAft>
              </a:pPr>
              <a:r>
                <a:rPr lang="zh-CN" altLang="en-US" sz="1200" dirty="0">
                  <a:solidFill>
                    <a:schemeClr val="bg1"/>
                  </a:solidFill>
                  <a:latin typeface="华文楷体" panose="02010600040101010101" charset="-122"/>
                  <a:ea typeface="华文楷体" panose="02010600040101010101" charset="-122"/>
                  <a:cs typeface="+mn-ea"/>
                  <a:sym typeface="+mn-lt"/>
                </a:rPr>
                <a:t>投资银行部</a:t>
              </a:r>
              <a:endParaRPr lang="en-US" altLang="zh-CN" sz="1200" dirty="0">
                <a:solidFill>
                  <a:schemeClr val="bg1"/>
                </a:solidFill>
                <a:latin typeface="华文楷体" panose="02010600040101010101" charset="-122"/>
                <a:ea typeface="华文楷体" panose="02010600040101010101" charset="-122"/>
                <a:cs typeface="+mn-ea"/>
                <a:sym typeface="+mn-lt"/>
              </a:endParaRPr>
            </a:p>
          </p:txBody>
        </p:sp>
        <p:sp>
          <p:nvSpPr>
            <p:cNvPr id="19" name="Text Box 20"/>
            <p:cNvSpPr txBox="1">
              <a:spLocks noChangeArrowheads="1"/>
            </p:cNvSpPr>
            <p:nvPr/>
          </p:nvSpPr>
          <p:spPr bwMode="gray">
            <a:xfrm>
              <a:off x="5630307" y="3323028"/>
              <a:ext cx="581172" cy="342721"/>
            </a:xfrm>
            <a:prstGeom prst="rect">
              <a:avLst/>
            </a:prstGeom>
            <a:solidFill>
              <a:srgbClr val="BAA871"/>
            </a:solidFill>
            <a:ln w="19050">
              <a:noFill/>
              <a:miter lim="800000"/>
            </a:ln>
          </p:spPr>
          <p:txBody>
            <a:bodyPr wrap="square" lIns="0" tIns="29827" rIns="0" bIns="29827" anchor="ctr">
              <a:spAutoFit/>
            </a:bodyPr>
            <a:lstStyle>
              <a:lvl1pPr>
                <a:defRPr b="1">
                  <a:solidFill>
                    <a:schemeClr val="tx1"/>
                  </a:solidFill>
                  <a:latin typeface="Arial" panose="020B0604020202020204" pitchFamily="34" charset="0"/>
                  <a:ea typeface="楷体_GB2312" panose="02010609030101010101" pitchFamily="49" charset="-122"/>
                </a:defRPr>
              </a:lvl1pPr>
              <a:lvl2pPr marL="742950" indent="-285750">
                <a:defRPr b="1">
                  <a:solidFill>
                    <a:schemeClr val="tx1"/>
                  </a:solidFill>
                  <a:latin typeface="Arial" panose="020B0604020202020204" pitchFamily="34" charset="0"/>
                  <a:ea typeface="楷体_GB2312" panose="02010609030101010101" pitchFamily="49" charset="-122"/>
                </a:defRPr>
              </a:lvl2pPr>
              <a:lvl3pPr marL="1143000" indent="-228600">
                <a:defRPr b="1">
                  <a:solidFill>
                    <a:schemeClr val="tx1"/>
                  </a:solidFill>
                  <a:latin typeface="Arial" panose="020B0604020202020204" pitchFamily="34" charset="0"/>
                  <a:ea typeface="楷体_GB2312" panose="02010609030101010101" pitchFamily="49" charset="-122"/>
                </a:defRPr>
              </a:lvl3pPr>
              <a:lvl4pPr marL="1600200" indent="-228600">
                <a:defRPr b="1">
                  <a:solidFill>
                    <a:schemeClr val="tx1"/>
                  </a:solidFill>
                  <a:latin typeface="Arial" panose="020B0604020202020204" pitchFamily="34" charset="0"/>
                  <a:ea typeface="楷体_GB2312" panose="02010609030101010101" pitchFamily="49" charset="-122"/>
                </a:defRPr>
              </a:lvl4pPr>
              <a:lvl5pPr marL="2057400" indent="-228600">
                <a:defRPr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anose="02010609030101010101" pitchFamily="49" charset="-122"/>
                </a:defRPr>
              </a:lvl9pPr>
            </a:lstStyle>
            <a:p>
              <a:pPr algn="ctr" eaLnBrk="1" fontAlgn="auto" hangingPunct="1">
                <a:spcBef>
                  <a:spcPts val="0"/>
                </a:spcBef>
                <a:spcAft>
                  <a:spcPts val="0"/>
                </a:spcAft>
                <a:buFont typeface="Wingdings" panose="05000000000000000000" pitchFamily="2" charset="2"/>
                <a:buNone/>
              </a:pPr>
              <a:r>
                <a:rPr lang="zh-CN" altLang="en-US" sz="1200" dirty="0">
                  <a:solidFill>
                    <a:schemeClr val="bg1"/>
                  </a:solidFill>
                  <a:latin typeface="华文楷体" panose="02010600040101010101" charset="-122"/>
                  <a:ea typeface="华文楷体" panose="02010600040101010101" charset="-122"/>
                  <a:cs typeface="+mn-ea"/>
                  <a:sym typeface="+mn-lt"/>
                </a:rPr>
                <a:t>资本市场部</a:t>
              </a:r>
              <a:endParaRPr lang="zh-CN" altLang="en-US" sz="1200" dirty="0">
                <a:solidFill>
                  <a:schemeClr val="bg1"/>
                </a:solidFill>
                <a:latin typeface="华文楷体" panose="02010600040101010101" charset="-122"/>
                <a:ea typeface="华文楷体" panose="02010600040101010101" charset="-122"/>
                <a:cs typeface="+mn-ea"/>
                <a:sym typeface="+mn-lt"/>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3.3</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项目组的建立需要重点关注的事项</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marL="12700" eaLnBrk="0">
              <a:lnSpc>
                <a:spcPct val="80000"/>
              </a:lnSpc>
            </a:pPr>
            <a:r>
              <a:rPr lang="en-US" sz="135" dirty="0">
                <a:latin typeface="华文楷体" panose="02010600040101010101" charset="-122"/>
                <a:ea typeface="华文楷体" panose="02010600040101010101" charset="-122"/>
              </a:rPr>
              <a:t>32</a:t>
            </a:r>
            <a:r>
              <a:rPr 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32</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20" name="矩形 19"/>
          <p:cNvSpPr/>
          <p:nvPr/>
        </p:nvSpPr>
        <p:spPr>
          <a:xfrm>
            <a:off x="1281263" y="1591940"/>
            <a:ext cx="1620000" cy="720000"/>
          </a:xfrm>
          <a:prstGeom prst="rect">
            <a:avLst/>
          </a:prstGeom>
          <a:solidFill>
            <a:srgbClr val="BA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FFFFFF"/>
                </a:solidFill>
                <a:ea typeface="华文楷体" panose="02010600040101010101" charset="-122"/>
              </a:rPr>
              <a:t>充足的执行人员配置</a:t>
            </a:r>
            <a:endParaRPr lang="zh-CN" altLang="en-US" sz="1200" b="1" dirty="0">
              <a:solidFill>
                <a:srgbClr val="FFFFFF"/>
              </a:solidFill>
              <a:ea typeface="华文楷体" panose="02010600040101010101" charset="-122"/>
            </a:endParaRPr>
          </a:p>
        </p:txBody>
      </p:sp>
      <p:sp>
        <p:nvSpPr>
          <p:cNvPr id="21" name="矩形 20"/>
          <p:cNvSpPr/>
          <p:nvPr/>
        </p:nvSpPr>
        <p:spPr>
          <a:xfrm>
            <a:off x="3000863" y="1591940"/>
            <a:ext cx="7776000" cy="720000"/>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30000"/>
              </a:lnSpc>
              <a:buClr>
                <a:srgbClr val="002D72"/>
              </a:buClr>
              <a:buFont typeface="Arial" panose="020B0604020202020204" pitchFamily="34" charset="0"/>
              <a:buChar char="•"/>
              <a:defRPr/>
            </a:pPr>
            <a:r>
              <a:rPr lang="zh-CN" altLang="en-US" sz="1050" dirty="0">
                <a:solidFill>
                  <a:srgbClr val="53565A">
                    <a:lumMod val="50000"/>
                  </a:srgbClr>
                </a:solidFill>
                <a:ea typeface="华文楷体" panose="02010600040101010101" charset="-122"/>
                <a:cs typeface="Times New Roman" panose="02020603050405020304" pitchFamily="18" charset="0"/>
              </a:rPr>
              <a:t>企业和中介机构需要配备足够的项目执行人员。主要专职执行人员均在现场开展执行工作。在需要执行走访、函证等核查程序时，还需要增派相应的执行人员，快速完成相关工作。</a:t>
            </a:r>
            <a:endParaRPr lang="zh-CN" altLang="en-US" sz="1050" dirty="0">
              <a:solidFill>
                <a:srgbClr val="53565A">
                  <a:lumMod val="50000"/>
                </a:srgbClr>
              </a:solidFill>
              <a:ea typeface="华文楷体" panose="02010600040101010101" charset="-122"/>
              <a:cs typeface="Times New Roman" panose="02020603050405020304" pitchFamily="18" charset="0"/>
            </a:endParaRPr>
          </a:p>
        </p:txBody>
      </p:sp>
      <p:sp>
        <p:nvSpPr>
          <p:cNvPr id="22" name="矩形 21"/>
          <p:cNvSpPr/>
          <p:nvPr/>
        </p:nvSpPr>
        <p:spPr>
          <a:xfrm>
            <a:off x="1281263" y="2426195"/>
            <a:ext cx="1620000" cy="72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FFFFFF"/>
                </a:solidFill>
                <a:ea typeface="华文楷体" panose="02010600040101010101" charset="-122"/>
              </a:rPr>
              <a:t>执行人员的分工协作</a:t>
            </a:r>
            <a:endParaRPr lang="zh-CN" altLang="en-US" sz="1200" b="1" dirty="0">
              <a:solidFill>
                <a:srgbClr val="FFFFFF"/>
              </a:solidFill>
              <a:ea typeface="华文楷体" panose="02010600040101010101" charset="-122"/>
            </a:endParaRPr>
          </a:p>
        </p:txBody>
      </p:sp>
      <p:sp>
        <p:nvSpPr>
          <p:cNvPr id="23" name="矩形 22"/>
          <p:cNvSpPr/>
          <p:nvPr/>
        </p:nvSpPr>
        <p:spPr>
          <a:xfrm>
            <a:off x="3000863" y="2426195"/>
            <a:ext cx="7776000" cy="720000"/>
          </a:xfrm>
          <a:prstGeom prst="rect">
            <a:avLst/>
          </a:prstGeom>
          <a:solidFill>
            <a:schemeClr val="bg1">
              <a:lumMod val="9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30000"/>
              </a:lnSpc>
              <a:buClr>
                <a:srgbClr val="002D72"/>
              </a:buClr>
              <a:buFont typeface="Arial" panose="020B0604020202020204" pitchFamily="34" charset="0"/>
              <a:buChar char="•"/>
            </a:pPr>
            <a:r>
              <a:rPr lang="zh-CN" altLang="en-US" sz="1050" dirty="0">
                <a:solidFill>
                  <a:srgbClr val="53565A">
                    <a:lumMod val="50000"/>
                  </a:srgbClr>
                </a:solidFill>
                <a:ea typeface="华文楷体" panose="02010600040101010101" charset="-122"/>
                <a:cs typeface="Times New Roman" panose="02020603050405020304" pitchFamily="18" charset="0"/>
              </a:rPr>
              <a:t>为确保</a:t>
            </a:r>
            <a:r>
              <a:rPr lang="en-US" altLang="zh-CN" sz="1050" dirty="0">
                <a:solidFill>
                  <a:srgbClr val="53565A">
                    <a:lumMod val="50000"/>
                  </a:srgbClr>
                </a:solidFill>
                <a:ea typeface="华文楷体" panose="02010600040101010101" charset="-122"/>
                <a:cs typeface="Times New Roman" panose="02020603050405020304" pitchFamily="18" charset="0"/>
              </a:rPr>
              <a:t>IPO</a:t>
            </a:r>
            <a:r>
              <a:rPr lang="zh-CN" altLang="en-US" sz="1050" dirty="0">
                <a:solidFill>
                  <a:srgbClr val="53565A">
                    <a:lumMod val="50000"/>
                  </a:srgbClr>
                </a:solidFill>
                <a:ea typeface="华文楷体" panose="02010600040101010101" charset="-122"/>
                <a:cs typeface="Times New Roman" panose="02020603050405020304" pitchFamily="18" charset="0"/>
              </a:rPr>
              <a:t>项目的按时保质推进，项目配备的执行团队要按照法律、业务、财务、综合方面分成工作小组，各工作小组同步开展相关的尽职调查与文件编制工作，并在涉及交叉重复的工作时提前进行协调统一安排，保证项目的及时与高效推进。</a:t>
            </a:r>
            <a:endParaRPr lang="zh-CN" altLang="en-US" sz="1050" dirty="0">
              <a:solidFill>
                <a:srgbClr val="53565A">
                  <a:lumMod val="50000"/>
                </a:srgbClr>
              </a:solidFill>
              <a:ea typeface="华文楷体" panose="02010600040101010101" charset="-122"/>
              <a:cs typeface="Times New Roman" panose="02020603050405020304" pitchFamily="18" charset="0"/>
            </a:endParaRPr>
          </a:p>
        </p:txBody>
      </p:sp>
      <p:sp>
        <p:nvSpPr>
          <p:cNvPr id="24" name="矩形 23"/>
          <p:cNvSpPr/>
          <p:nvPr/>
        </p:nvSpPr>
        <p:spPr>
          <a:xfrm>
            <a:off x="1281263" y="3260450"/>
            <a:ext cx="16200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FFFFFF"/>
                </a:solidFill>
                <a:ea typeface="华文楷体" panose="02010600040101010101" charset="-122"/>
              </a:rPr>
              <a:t>执行人员的执行能力</a:t>
            </a:r>
            <a:endParaRPr lang="zh-CN" altLang="en-US" sz="1200" b="1" dirty="0">
              <a:solidFill>
                <a:srgbClr val="FFFFFF"/>
              </a:solidFill>
              <a:ea typeface="华文楷体" panose="02010600040101010101" charset="-122"/>
            </a:endParaRPr>
          </a:p>
        </p:txBody>
      </p:sp>
      <p:sp>
        <p:nvSpPr>
          <p:cNvPr id="25" name="矩形 24"/>
          <p:cNvSpPr/>
          <p:nvPr/>
        </p:nvSpPr>
        <p:spPr>
          <a:xfrm>
            <a:off x="3000863" y="3260450"/>
            <a:ext cx="7822800" cy="720000"/>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eaLnBrk="1" latinLnBrk="0" hangingPunct="1">
              <a:lnSpc>
                <a:spcPct val="110000"/>
              </a:lnSpc>
              <a:buClr>
                <a:srgbClr val="002D72"/>
              </a:buClr>
              <a:buSzTx/>
              <a:buFont typeface="Arial" panose="020B0604020202020204" pitchFamily="34" charset="0"/>
              <a:buChar char="•"/>
              <a:defRPr/>
            </a:pPr>
            <a:r>
              <a:rPr lang="zh-CN" altLang="en-US" sz="1050" dirty="0">
                <a:solidFill>
                  <a:srgbClr val="53565A">
                    <a:lumMod val="50000"/>
                  </a:srgbClr>
                </a:solidFill>
                <a:ea typeface="华文楷体" panose="02010600040101010101" charset="-122"/>
                <a:cs typeface="Times New Roman" panose="02020603050405020304" pitchFamily="18" charset="0"/>
              </a:rPr>
              <a:t>项目配备的项目负责人和项目现场负责人均要有多年的投行业务经历，具备丰富的</a:t>
            </a:r>
            <a:r>
              <a:rPr lang="en-US" altLang="zh-CN" sz="1050" dirty="0">
                <a:solidFill>
                  <a:srgbClr val="53565A">
                    <a:lumMod val="50000"/>
                  </a:srgbClr>
                </a:solidFill>
                <a:ea typeface="华文楷体" panose="02010600040101010101" charset="-122"/>
                <a:cs typeface="Times New Roman" panose="02020603050405020304" pitchFamily="18" charset="0"/>
              </a:rPr>
              <a:t>A</a:t>
            </a:r>
            <a:r>
              <a:rPr lang="zh-CN" altLang="en-US" sz="1050" dirty="0">
                <a:solidFill>
                  <a:srgbClr val="53565A">
                    <a:lumMod val="50000"/>
                  </a:srgbClr>
                </a:solidFill>
                <a:ea typeface="华文楷体" panose="02010600040101010101" charset="-122"/>
                <a:cs typeface="Times New Roman" panose="02020603050405020304" pitchFamily="18" charset="0"/>
              </a:rPr>
              <a:t>股</a:t>
            </a:r>
            <a:r>
              <a:rPr lang="en-US" altLang="zh-CN" sz="1050" dirty="0">
                <a:solidFill>
                  <a:srgbClr val="53565A">
                    <a:lumMod val="50000"/>
                  </a:srgbClr>
                </a:solidFill>
                <a:ea typeface="华文楷体" panose="02010600040101010101" charset="-122"/>
                <a:cs typeface="Times New Roman" panose="02020603050405020304" pitchFamily="18" charset="0"/>
              </a:rPr>
              <a:t>IPO</a:t>
            </a:r>
            <a:r>
              <a:rPr lang="zh-CN" altLang="en-US" sz="1050" dirty="0">
                <a:solidFill>
                  <a:srgbClr val="53565A">
                    <a:lumMod val="50000"/>
                  </a:srgbClr>
                </a:solidFill>
                <a:ea typeface="华文楷体" panose="02010600040101010101" charset="-122"/>
                <a:cs typeface="Times New Roman" panose="02020603050405020304" pitchFamily="18" charset="0"/>
              </a:rPr>
              <a:t>项目负责人经验，同时为项目的签字保荐代表人；各工作小组的负责人均具备丰富</a:t>
            </a:r>
            <a:r>
              <a:rPr lang="en-US" altLang="zh-CN" sz="1050" dirty="0">
                <a:solidFill>
                  <a:srgbClr val="53565A">
                    <a:lumMod val="50000"/>
                  </a:srgbClr>
                </a:solidFill>
                <a:ea typeface="华文楷体" panose="02010600040101010101" charset="-122"/>
                <a:cs typeface="Times New Roman" panose="02020603050405020304" pitchFamily="18" charset="0"/>
              </a:rPr>
              <a:t>IPO</a:t>
            </a:r>
            <a:r>
              <a:rPr lang="zh-CN" altLang="en-US" sz="1050" dirty="0">
                <a:solidFill>
                  <a:srgbClr val="53565A">
                    <a:lumMod val="50000"/>
                  </a:srgbClr>
                </a:solidFill>
                <a:ea typeface="华文楷体" panose="02010600040101010101" charset="-122"/>
                <a:cs typeface="Times New Roman" panose="02020603050405020304" pitchFamily="18" charset="0"/>
              </a:rPr>
              <a:t>项目执行经验、专业能力以及工作协调能力；其他专职执行人员均具备较强的专业业务能力与项目执行经验。整个项目团队能够在项目负责人与签字保代的指挥部署下，高效地统筹协调各中介机构，在尽调工作中及时发现问题，并制定出符合公司实际情况的解决方案。</a:t>
            </a:r>
            <a:endParaRPr lang="zh-CN" altLang="en-US" sz="1050" dirty="0">
              <a:solidFill>
                <a:srgbClr val="53565A">
                  <a:lumMod val="50000"/>
                </a:srgbClr>
              </a:solidFill>
              <a:ea typeface="华文楷体" panose="02010600040101010101" charset="-122"/>
              <a:cs typeface="Times New Roman" panose="02020603050405020304" pitchFamily="18" charset="0"/>
            </a:endParaRPr>
          </a:p>
        </p:txBody>
      </p:sp>
      <p:sp>
        <p:nvSpPr>
          <p:cNvPr id="26" name="矩形 25"/>
          <p:cNvSpPr/>
          <p:nvPr/>
        </p:nvSpPr>
        <p:spPr>
          <a:xfrm>
            <a:off x="1281263" y="4094705"/>
            <a:ext cx="1620000" cy="834254"/>
          </a:xfrm>
          <a:prstGeom prst="rect">
            <a:avLst/>
          </a:prstGeom>
          <a:solidFill>
            <a:srgbClr val="BA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FFFFFF"/>
                </a:solidFill>
                <a:ea typeface="华文楷体" panose="02010600040101010101" charset="-122"/>
              </a:rPr>
              <a:t>质控人员的同步跟进</a:t>
            </a:r>
            <a:endParaRPr lang="zh-CN" altLang="en-US" sz="1200" b="1" dirty="0">
              <a:solidFill>
                <a:srgbClr val="FFFFFF"/>
              </a:solidFill>
              <a:ea typeface="华文楷体" panose="02010600040101010101" charset="-122"/>
            </a:endParaRPr>
          </a:p>
        </p:txBody>
      </p:sp>
      <p:sp>
        <p:nvSpPr>
          <p:cNvPr id="27" name="矩形 26"/>
          <p:cNvSpPr/>
          <p:nvPr/>
        </p:nvSpPr>
        <p:spPr>
          <a:xfrm>
            <a:off x="3000863" y="4094704"/>
            <a:ext cx="7776000" cy="834255"/>
          </a:xfrm>
          <a:prstGeom prst="rect">
            <a:avLst/>
          </a:prstGeom>
          <a:solidFill>
            <a:schemeClr val="bg1">
              <a:lumMod val="9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30000"/>
              </a:lnSpc>
              <a:buClr>
                <a:srgbClr val="002D72"/>
              </a:buClr>
              <a:buFont typeface="Arial" panose="020B0604020202020204" pitchFamily="34" charset="0"/>
              <a:buChar char="•"/>
            </a:pPr>
            <a:r>
              <a:rPr lang="zh-CN" altLang="en-US" sz="1050" dirty="0">
                <a:solidFill>
                  <a:srgbClr val="53565A">
                    <a:lumMod val="50000"/>
                  </a:srgbClr>
                </a:solidFill>
                <a:ea typeface="华文楷体" panose="02010600040101010101" charset="-122"/>
                <a:cs typeface="Times New Roman" panose="02020603050405020304" pitchFamily="18" charset="0"/>
              </a:rPr>
              <a:t>在项目组开始工作后，各中介机构要落实确定相应的质控审核人员，项目执行人员将在各尽职调查板块开展工作的同时，第一时间将相关尽调底稿文件、尽调结论、问题解决方案等与质控审核人员沟通并达成一致；质控审核人员将根据时间进度要求及时完成项目底稿检查、现场检查等审核工作，确保能够在满足质控体系审核要求的同时，按时完成项目申报前的质控审核与内核工作。</a:t>
            </a:r>
            <a:endParaRPr lang="zh-CN" altLang="en-US" sz="1050" dirty="0">
              <a:solidFill>
                <a:srgbClr val="53565A">
                  <a:lumMod val="50000"/>
                </a:srgbClr>
              </a:solidFill>
              <a:ea typeface="华文楷体" panose="02010600040101010101" charset="-122"/>
              <a:cs typeface="Times New Roman" panose="02020603050405020304" pitchFamily="18" charset="0"/>
            </a:endParaRPr>
          </a:p>
        </p:txBody>
      </p:sp>
      <p:sp>
        <p:nvSpPr>
          <p:cNvPr id="28" name="矩形 27"/>
          <p:cNvSpPr/>
          <p:nvPr/>
        </p:nvSpPr>
        <p:spPr>
          <a:xfrm>
            <a:off x="1281263" y="5039360"/>
            <a:ext cx="1620000" cy="72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FFFFFF"/>
                </a:solidFill>
                <a:ea typeface="华文楷体" panose="02010600040101010101" charset="-122"/>
              </a:rPr>
              <a:t>流程审批效率保证</a:t>
            </a:r>
            <a:endParaRPr lang="en-US" altLang="zh-CN" sz="1200" b="1" dirty="0">
              <a:solidFill>
                <a:srgbClr val="FFFFFF"/>
              </a:solidFill>
              <a:ea typeface="华文楷体" panose="02010600040101010101" charset="-122"/>
            </a:endParaRPr>
          </a:p>
        </p:txBody>
      </p:sp>
      <p:sp>
        <p:nvSpPr>
          <p:cNvPr id="29" name="矩形 28"/>
          <p:cNvSpPr/>
          <p:nvPr/>
        </p:nvSpPr>
        <p:spPr>
          <a:xfrm>
            <a:off x="3000863" y="5039360"/>
            <a:ext cx="7776000" cy="720000"/>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eaLnBrk="1" latinLnBrk="0" hangingPunct="1">
              <a:lnSpc>
                <a:spcPct val="130000"/>
              </a:lnSpc>
              <a:buClr>
                <a:srgbClr val="002D72"/>
              </a:buClr>
              <a:buSzTx/>
              <a:buFont typeface="Arial" panose="020B0604020202020204" pitchFamily="34" charset="0"/>
              <a:buChar char="•"/>
              <a:defRPr/>
            </a:pPr>
            <a:r>
              <a:rPr lang="zh-CN" altLang="en-US" sz="1050" dirty="0">
                <a:solidFill>
                  <a:srgbClr val="53565A">
                    <a:lumMod val="50000"/>
                  </a:srgbClr>
                </a:solidFill>
                <a:ea typeface="华文楷体" panose="02010600040101010101" charset="-122"/>
                <a:cs typeface="Times New Roman" panose="02020603050405020304" pitchFamily="18" charset="0"/>
              </a:rPr>
              <a:t>需要协调各中介机构确保内部审批流程的顺畅，相关的流程审批人员能够优先完成相关节点的内部审批工作，提高项目推进效率。</a:t>
            </a:r>
            <a:endParaRPr lang="zh-CN" altLang="en-US" sz="1050" dirty="0">
              <a:solidFill>
                <a:srgbClr val="53565A">
                  <a:lumMod val="50000"/>
                </a:srgbClr>
              </a:solidFill>
              <a:ea typeface="华文楷体" panose="02010600040101010101" charset="-122"/>
              <a:cs typeface="Times New Roman" panose="02020603050405020304" pitchFamily="18" charset="0"/>
            </a:endParaRPr>
          </a:p>
        </p:txBody>
      </p:sp>
      <p:sp>
        <p:nvSpPr>
          <p:cNvPr id="32" name="文本占位符 5"/>
          <p:cNvSpPr txBox="1"/>
          <p:nvPr/>
        </p:nvSpPr>
        <p:spPr>
          <a:xfrm>
            <a:off x="1238218" y="976188"/>
            <a:ext cx="95440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C00000"/>
              </a:buClr>
              <a:buSzPct val="100000"/>
              <a:buNone/>
            </a:pPr>
            <a:r>
              <a:rPr lang="zh-CN" altLang="en-US" sz="1600" dirty="0">
                <a:solidFill>
                  <a:srgbClr val="C00000"/>
                </a:solidFill>
                <a:latin typeface="Arial" panose="020B0604020202020204"/>
                <a:ea typeface="华文楷体" panose="02010600040101010101" charset="-122"/>
                <a:cs typeface="Arial" panose="020B0604020202020204" pitchFamily="34" charset="0"/>
              </a:rPr>
              <a:t>上市工作组的建立需要重点关注以下事项，确保按照时间表执行与保证执行质量</a:t>
            </a:r>
            <a:endParaRPr lang="zh-CN" altLang="en-US" sz="1600" dirty="0">
              <a:solidFill>
                <a:srgbClr val="C00000"/>
              </a:solidFill>
              <a:latin typeface="Arial" panose="020B0604020202020204"/>
              <a:ea typeface="华文楷体" panose="02010600040101010101" charset="-122"/>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3.4</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建立有效的工作机制</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33</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cxnSp>
        <p:nvCxnSpPr>
          <p:cNvPr id="3" name="直接连接符 2"/>
          <p:cNvCxnSpPr/>
          <p:nvPr/>
        </p:nvCxnSpPr>
        <p:spPr>
          <a:xfrm>
            <a:off x="4243235" y="1590083"/>
            <a:ext cx="0" cy="4626947"/>
          </a:xfrm>
          <a:prstGeom prst="line">
            <a:avLst/>
          </a:prstGeom>
          <a:ln>
            <a:solidFill>
              <a:srgbClr val="151D65"/>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345412" y="1666210"/>
            <a:ext cx="2657759" cy="450377"/>
          </a:xfrm>
          <a:prstGeom prst="rect">
            <a:avLst/>
          </a:prstGeom>
          <a:solidFill>
            <a:srgbClr val="BA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rPr>
              <a:t>工作汇报</a:t>
            </a:r>
            <a:endParaRPr kumimoji="0" lang="zh-CN" altLang="en-US" sz="18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endParaRPr>
          </a:p>
        </p:txBody>
      </p:sp>
      <p:sp>
        <p:nvSpPr>
          <p:cNvPr id="5" name="Text Box 12"/>
          <p:cNvSpPr txBox="1">
            <a:spLocks noChangeArrowheads="1"/>
          </p:cNvSpPr>
          <p:nvPr/>
        </p:nvSpPr>
        <p:spPr bwMode="auto">
          <a:xfrm>
            <a:off x="1343032" y="2281234"/>
            <a:ext cx="2657758" cy="2495171"/>
          </a:xfrm>
          <a:prstGeom prst="rect">
            <a:avLst/>
          </a:prstGeom>
          <a:noFill/>
          <a:ln w="12700" cmpd="thinThick">
            <a:solidFill>
              <a:schemeClr val="tx1">
                <a:lumMod val="75000"/>
                <a:lumOff val="25000"/>
              </a:schemeClr>
            </a:solidFill>
            <a:prstDash val="dash"/>
            <a:miter lim="800000"/>
          </a:ln>
        </p:spPr>
        <p:txBody>
          <a:bodyPr wrap="square" lIns="90000" tIns="46800" rIns="90000" bIns="46800">
            <a:spAutoFit/>
          </a:bodyPr>
          <a:lstStyle/>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工作小组及各中介机构应形成每周工作进展汇报制度，并安排下周的工作计划。各方将本周工作进度和下周工作计划以邮件方式提交于现场负责人的公共邮箱，由现场负责人进行汇总，</a:t>
            </a:r>
            <a:r>
              <a:rPr kumimoji="0" lang="zh-CN" altLang="en-US" sz="1200" b="0" i="0" u="none" strike="noStrike" kern="1200" cap="none" spc="0" normalizeH="0" baseline="0" noProof="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并向贵公司领导</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小组进行汇报。</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D75555"/>
              </a:buClr>
              <a:buSzTx/>
              <a:buFont typeface="Wingdings" panose="05000000000000000000" pitchFamily="2" charset="2"/>
              <a:buChar char="p"/>
              <a:defRPr/>
            </a:pP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对于工作期间出现的相关问题，各方应及时通知现场负责人，以便及时将需要决策的问题提请贵司进行考虑。</a:t>
            </a: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95AC3"/>
              </a:buClr>
              <a:buSzTx/>
              <a:buFont typeface="Wingdings" panose="05000000000000000000" pitchFamily="2" charset="2"/>
              <a:buChar char="p"/>
              <a:defRPr/>
            </a:pP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p:txBody>
      </p:sp>
      <p:sp>
        <p:nvSpPr>
          <p:cNvPr id="6" name="矩形 5"/>
          <p:cNvSpPr/>
          <p:nvPr/>
        </p:nvSpPr>
        <p:spPr>
          <a:xfrm>
            <a:off x="4483299" y="1666210"/>
            <a:ext cx="2713334" cy="450377"/>
          </a:xfrm>
          <a:prstGeom prst="rect">
            <a:avLst/>
          </a:prstGeom>
          <a:solidFill>
            <a:srgbClr val="BA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rPr>
              <a:t>每周例会</a:t>
            </a:r>
            <a:endPar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endParaRPr>
          </a:p>
        </p:txBody>
      </p:sp>
      <p:sp>
        <p:nvSpPr>
          <p:cNvPr id="7" name="Text Box 12"/>
          <p:cNvSpPr txBox="1">
            <a:spLocks noChangeArrowheads="1"/>
          </p:cNvSpPr>
          <p:nvPr/>
        </p:nvSpPr>
        <p:spPr bwMode="auto">
          <a:xfrm>
            <a:off x="4483299" y="2358138"/>
            <a:ext cx="2713336" cy="2864503"/>
          </a:xfrm>
          <a:prstGeom prst="rect">
            <a:avLst/>
          </a:prstGeom>
          <a:noFill/>
          <a:ln w="12700" cmpd="thinThick">
            <a:solidFill>
              <a:schemeClr val="tx1">
                <a:lumMod val="75000"/>
                <a:lumOff val="25000"/>
              </a:schemeClr>
            </a:solidFill>
            <a:prstDash val="dash"/>
            <a:miter lim="800000"/>
          </a:ln>
        </p:spPr>
        <p:txBody>
          <a:bodyPr wrap="square" lIns="90000" tIns="46800" rIns="90000" bIns="46800">
            <a:spAutoFit/>
          </a:bodyPr>
          <a:lstStyle/>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项目执行团队每周召开工作例会，讨论本周的工作进展情况，并根据具体情况调整下周的工作计划。</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D75555"/>
              </a:buClr>
              <a:buSzTx/>
              <a:buFont typeface="Wingdings" panose="05000000000000000000" pitchFamily="2" charset="2"/>
              <a:buChar char="p"/>
              <a:defRPr/>
            </a:pP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会议由项目现场负责人主持，由保荐机构记录并形成会议纪要，最终交由各参会方确认后定稿。</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D75555"/>
              </a:buClr>
              <a:buSzTx/>
              <a:buFont typeface="Wingdings" panose="05000000000000000000" pitchFamily="2" charset="2"/>
              <a:buChar char="p"/>
              <a:defRPr/>
            </a:pP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会议采用现场会议或电话会议的形式，各机构负责人应按时参加每周例会。</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D75555"/>
              </a:buClr>
              <a:buSzTx/>
              <a:buFont typeface="Wingdings" panose="05000000000000000000" pitchFamily="2" charset="2"/>
              <a:buChar char="p"/>
              <a:defRPr/>
            </a:pP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各方应保持通信联络畅通，信息沟通需要及时、准确、保密。</a:t>
            </a: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95AC3"/>
              </a:buClr>
              <a:buSzTx/>
              <a:buFont typeface="Wingdings" panose="05000000000000000000" pitchFamily="2" charset="2"/>
              <a:buChar char="p"/>
              <a:defRPr/>
            </a:pP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p:txBody>
      </p:sp>
      <p:cxnSp>
        <p:nvCxnSpPr>
          <p:cNvPr id="8" name="直接连接符 7"/>
          <p:cNvCxnSpPr/>
          <p:nvPr/>
        </p:nvCxnSpPr>
        <p:spPr>
          <a:xfrm>
            <a:off x="7439086" y="1590083"/>
            <a:ext cx="0" cy="4626947"/>
          </a:xfrm>
          <a:prstGeom prst="line">
            <a:avLst/>
          </a:prstGeom>
          <a:ln>
            <a:solidFill>
              <a:srgbClr val="151D65"/>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681537" y="1666210"/>
            <a:ext cx="2775658" cy="450377"/>
          </a:xfrm>
          <a:prstGeom prst="rect">
            <a:avLst/>
          </a:prstGeom>
          <a:solidFill>
            <a:srgbClr val="BA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rPr>
              <a:t>专题研讨会</a:t>
            </a:r>
            <a:endPar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endParaRPr>
          </a:p>
        </p:txBody>
      </p:sp>
      <p:sp>
        <p:nvSpPr>
          <p:cNvPr id="10" name="Text Box 12"/>
          <p:cNvSpPr txBox="1">
            <a:spLocks noChangeArrowheads="1"/>
          </p:cNvSpPr>
          <p:nvPr/>
        </p:nvSpPr>
        <p:spPr bwMode="auto">
          <a:xfrm>
            <a:off x="7681539" y="2281234"/>
            <a:ext cx="2775658" cy="3787833"/>
          </a:xfrm>
          <a:prstGeom prst="rect">
            <a:avLst/>
          </a:prstGeom>
          <a:noFill/>
          <a:ln w="12700" cmpd="thinThick">
            <a:solidFill>
              <a:schemeClr val="tx1">
                <a:lumMod val="75000"/>
                <a:lumOff val="25000"/>
              </a:schemeClr>
            </a:solidFill>
            <a:prstDash val="dash"/>
            <a:miter lim="800000"/>
          </a:ln>
        </p:spPr>
        <p:txBody>
          <a:bodyPr wrap="square" lIns="90000" tIns="46800" rIns="90000" bIns="46800">
            <a:spAutoFit/>
          </a:bodyPr>
          <a:lstStyle/>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就工作中出现的重大问题，应及时召开专题会议研究解决方案。各中介机构均可要求就相关问题不定期召开会议讨论。</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D75555"/>
              </a:buClr>
              <a:buSzTx/>
              <a:buFont typeface="Wingdings" panose="05000000000000000000" pitchFamily="2" charset="2"/>
              <a:buChar char="p"/>
              <a:defRPr/>
            </a:pP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专题讨论会采取电话会议和现场会议相结合的方式，各机构负责人及联系人应按时参会，具体方式和时间安排视具体情况而定。</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D75555"/>
              </a:buClr>
              <a:buSzTx/>
              <a:buFont typeface="Wingdings" panose="05000000000000000000" pitchFamily="2" charset="2"/>
              <a:buChar char="p"/>
              <a:defRPr/>
            </a:pP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专题讨论会召集方应于专题讨论会正式召开的前一个工作日，将专题讨论会的会议时间、会议地点、会议方式、会议议题等相关事项通过电子邮件的形式发送至各参会方的负责人及联络人邮箱。</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D75555"/>
              </a:buClr>
              <a:buSzTx/>
              <a:buFont typeface="Wingdings" panose="05000000000000000000" pitchFamily="2" charset="2"/>
              <a:buChar char="p"/>
              <a:defRPr/>
            </a:pP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41E64"/>
              </a:buClr>
              <a:buSzTx/>
              <a:buFont typeface="Wingdings" panose="05000000000000000000" pitchFamily="2" charset="2"/>
              <a:buChar char="p"/>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专题讨论会议由</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召集方</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rPr>
              <a:t>记录并形成会议纪要，最终交由各方确认后定稿。</a:t>
            </a:r>
            <a:endPar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Arial" panose="020B0604020202020204" pitchFamily="34" charset="0"/>
            </a:endParaRPr>
          </a:p>
        </p:txBody>
      </p:sp>
      <p:sp>
        <p:nvSpPr>
          <p:cNvPr id="11" name="文本占位符 5"/>
          <p:cNvSpPr txBox="1"/>
          <p:nvPr/>
        </p:nvSpPr>
        <p:spPr>
          <a:xfrm>
            <a:off x="331199" y="836712"/>
            <a:ext cx="11115129" cy="6825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dirty="0">
                <a:solidFill>
                  <a:srgbClr val="C00000"/>
                </a:solidFill>
                <a:latin typeface="华文楷体" panose="02010600040101010101" charset="-122"/>
                <a:ea typeface="华文楷体" panose="02010600040101010101" charset="-122"/>
                <a:cs typeface="Arial" panose="020B0604020202020204" pitchFamily="34" charset="0"/>
              </a:rPr>
              <a:t>在工作机制方面，建立工作例会及专项会议制度，各中介机构定期向董事会办公室汇报工作进展，并根据项目具体情况不定期召开专题会议随时商议解决具体问题，为发行人提供最优解决方案，重大问题提请高层领导最终决策。</a:t>
            </a:r>
            <a:endParaRPr lang="zh-CN" altLang="en-US" sz="1600" dirty="0">
              <a:solidFill>
                <a:srgbClr val="C00000"/>
              </a:solidFill>
              <a:latin typeface="华文楷体" panose="02010600040101010101" charset="-122"/>
              <a:ea typeface="华文楷体" panose="02010600040101010101" charset="-122"/>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3.4</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建立有效的工作机制</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34</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12" name="Text Box 3"/>
          <p:cNvSpPr txBox="1">
            <a:spLocks noChangeArrowheads="1"/>
          </p:cNvSpPr>
          <p:nvPr/>
        </p:nvSpPr>
        <p:spPr bwMode="auto">
          <a:xfrm>
            <a:off x="1289735" y="838956"/>
            <a:ext cx="1442036" cy="493482"/>
          </a:xfrm>
          <a:prstGeom prst="rect">
            <a:avLst/>
          </a:prstGeom>
          <a:solidFill>
            <a:srgbClr val="BAA871"/>
          </a:solidFill>
          <a:ln w="9525" algn="ctr">
            <a:noFill/>
            <a:miter lim="800000"/>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cs typeface="Arial" panose="020B0604020202020204" pitchFamily="34" charset="0"/>
              </a:rPr>
              <a:t>申报机制</a:t>
            </a:r>
            <a:endPar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cs typeface="Arial" panose="020B0604020202020204" pitchFamily="34" charset="0"/>
            </a:endParaRPr>
          </a:p>
        </p:txBody>
      </p:sp>
      <p:sp>
        <p:nvSpPr>
          <p:cNvPr id="13" name="Text Box 3"/>
          <p:cNvSpPr txBox="1">
            <a:spLocks noChangeArrowheads="1"/>
          </p:cNvSpPr>
          <p:nvPr/>
        </p:nvSpPr>
        <p:spPr bwMode="auto">
          <a:xfrm>
            <a:off x="1289735" y="3546424"/>
            <a:ext cx="1442036" cy="493482"/>
          </a:xfrm>
          <a:prstGeom prst="rect">
            <a:avLst/>
          </a:prstGeom>
          <a:solidFill>
            <a:srgbClr val="BAA871"/>
          </a:solidFill>
          <a:ln w="9525" algn="ctr">
            <a:noFill/>
            <a:miter lim="800000"/>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cs typeface="Arial" panose="020B0604020202020204" pitchFamily="34" charset="0"/>
              </a:rPr>
              <a:t>发行上市机制</a:t>
            </a:r>
            <a:endParaRPr kumimoji="0" lang="zh-CN" altLang="en-US" sz="1400" b="1" i="0" u="none" strike="noStrike" kern="1200" cap="none" spc="0" normalizeH="0" baseline="0" noProof="0" dirty="0">
              <a:ln>
                <a:noFill/>
              </a:ln>
              <a:solidFill>
                <a:srgbClr val="FFFFFF"/>
              </a:solidFill>
              <a:effectLst/>
              <a:uLnTx/>
              <a:uFillTx/>
              <a:latin typeface="华文楷体" panose="02010600040101010101" charset="-122"/>
              <a:ea typeface="华文楷体" panose="02010600040101010101" charset="-122"/>
              <a:cs typeface="Arial" panose="020B0604020202020204" pitchFamily="34" charset="0"/>
            </a:endParaRPr>
          </a:p>
        </p:txBody>
      </p:sp>
      <p:sp>
        <p:nvSpPr>
          <p:cNvPr id="14" name="矩形 13"/>
          <p:cNvSpPr/>
          <p:nvPr/>
        </p:nvSpPr>
        <p:spPr>
          <a:xfrm>
            <a:off x="2910778" y="843677"/>
            <a:ext cx="7532815" cy="2585323"/>
          </a:xfrm>
          <a:prstGeom prst="rect">
            <a:avLst/>
          </a:prstGeom>
          <a:solidFill>
            <a:schemeClr val="bg1">
              <a:lumMod val="95000"/>
            </a:schemeClr>
          </a:solidFill>
          <a:effectLst/>
        </p:spPr>
        <p:txBody>
          <a:bodyPr wrap="square">
            <a:spAutoFit/>
          </a:bodyPr>
          <a:lstStyle/>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按照</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交易所</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的要求制作</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注册</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申请文件，起草招股说明书、发行人申请报告、发行保荐书等文件，完成券商内核并向</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交易所</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申报；</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起草、汇总、报送全套申报材料；</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组织发行人和中介机构对反馈的审核意见进行回复或整改；</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按照</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交易所</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的要求对涉及本次证券发行上市的特定事项进行尽职调查或者核查；</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根据</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交易所</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要求，组织申请文件预披露工作；</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中国证监会</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或交易所</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规定的其他工作；</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指定保荐代表人与</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交易所</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职能部门进行专业沟通，保荐代表人在</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上市</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委员会</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审核</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会议上接受委员质询；</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3355" marR="0" lvl="1"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取得中国证监会</a:t>
            </a:r>
            <a:r>
              <a:rPr kumimoji="0" lang="zh-CN" altLang="en-US"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同意注册的批准</a:t>
            </a: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文件。</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p:txBody>
      </p:sp>
      <p:sp>
        <p:nvSpPr>
          <p:cNvPr id="15" name="矩形 14"/>
          <p:cNvSpPr/>
          <p:nvPr/>
        </p:nvSpPr>
        <p:spPr>
          <a:xfrm>
            <a:off x="2910778" y="3546424"/>
            <a:ext cx="7532815" cy="2585323"/>
          </a:xfrm>
          <a:prstGeom prst="rect">
            <a:avLst/>
          </a:prstGeom>
          <a:solidFill>
            <a:schemeClr val="bg1">
              <a:lumMod val="95000"/>
            </a:schemeClr>
          </a:solidFill>
          <a:effectLst/>
        </p:spPr>
        <p:txBody>
          <a:bodyPr wrap="square">
            <a:spAutoFit/>
          </a:bodyPr>
          <a:lstStyle/>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制定发行方案；</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组建承销团队；</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出具投资价值分析报告；</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路演推介：路演具体计划的制定，管理层培训，路演所需的各种文件、工具、信息和会务的准备和管理工作；投资者分析和路演安排、询价对象的联系及申购意向反馈等；</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簿记定价：主要涉及管理程序，相应软硬件的安排、与交易所系统的对接、与收款银行的对接等工作</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信息披露：对公司的信息披露文件及向中国证监会、证券交易所提交的其他文件进行事前审阅；</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股权登记与挂牌上市：主要包括就上市及股权登记事宜与交易所、登记公司的沟通，有关文件的报备；</a:t>
            </a:r>
            <a:endPar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a:p>
            <a:pPr marL="171450" marR="0" lvl="0" indent="-171450" algn="l" defTabSz="914400" rtl="0" eaLnBrk="1" fontAlgn="auto" latinLnBrk="0" hangingPunct="1">
              <a:lnSpc>
                <a:spcPct val="150000"/>
              </a:lnSpc>
              <a:spcBef>
                <a:spcPts val="0"/>
              </a:spcBef>
              <a:spcAft>
                <a:spcPts val="0"/>
              </a:spcAft>
              <a:buClr>
                <a:srgbClr val="C00000"/>
              </a:buClr>
              <a:buSzPct val="70000"/>
              <a:buFont typeface="Wingdings" panose="05000000000000000000" pitchFamily="2" charset="2"/>
              <a:buChar char="l"/>
              <a:defRPr/>
            </a:pPr>
            <a:r>
              <a:rPr kumimoji="0" lang="zh-CN"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rPr>
              <a:t>负责发行上市阶段与证监会、证交所等相关主管部门的主要协调工作。</a:t>
            </a:r>
            <a:endParaRPr kumimoji="0" lang="en-US" altLang="zh-CN" sz="1200" b="0" i="0" u="none" strike="noStrike" kern="1200" cap="none" spc="0" normalizeH="0" baseline="0" noProof="0" dirty="0">
              <a:ln>
                <a:noFill/>
              </a:ln>
              <a:solidFill>
                <a:srgbClr val="080808"/>
              </a:solidFill>
              <a:effectLst/>
              <a:uLnTx/>
              <a:uFillTx/>
              <a:latin typeface="华文楷体" panose="02010600040101010101" charset="-122"/>
              <a:ea typeface="华文楷体" panose="02010600040101010101" charset="-122"/>
              <a:cs typeface="+mn-ea"/>
              <a:sym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524945" y="2431643"/>
            <a:ext cx="4311015" cy="280035"/>
          </a:xfrm>
          <a:prstGeom prst="rect">
            <a:avLst/>
          </a:prstGeom>
        </p:spPr>
        <p:txBody>
          <a:bodyPr vert="horz" wrap="square" lIns="0" tIns="0" rIns="0" bIns="0"/>
          <a:lstStyle/>
          <a:p>
            <a:pPr algn="l" rtl="0" eaLnBrk="0">
              <a:lnSpc>
                <a:spcPct val="74000"/>
              </a:lnSpc>
            </a:pPr>
            <a:endParaRPr lang="en-US" altLang="en-US" sz="135" dirty="0"/>
          </a:p>
          <a:p>
            <a:pPr marL="12700" eaLnBrk="0">
              <a:lnSpc>
                <a:spcPct val="84000"/>
              </a:lnSpc>
            </a:pP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第</a:t>
            </a:r>
            <a:r>
              <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四</a:t>
            </a:r>
            <a:r>
              <a:rPr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章</a:t>
            </a:r>
            <a:r>
              <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企业上市审核重点关注问题</a:t>
            </a:r>
            <a:endParaRPr lang="zh-CN" altLang="en-US" sz="2000" kern="0" spc="-3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endParaRPr>
          </a:p>
        </p:txBody>
      </p:sp>
      <p:pic>
        <p:nvPicPr>
          <p:cNvPr id="22" name="picture 22"/>
          <p:cNvPicPr>
            <a:picLocks noChangeAspect="1"/>
          </p:cNvPicPr>
          <p:nvPr/>
        </p:nvPicPr>
        <p:blipFill>
          <a:blip r:embed="rId1"/>
          <a:stretch>
            <a:fillRect/>
          </a:stretch>
        </p:blipFill>
        <p:spPr>
          <a:xfrm rot="21600000">
            <a:off x="9349741" y="6269737"/>
            <a:ext cx="1961388" cy="528827"/>
          </a:xfrm>
          <a:prstGeom prst="rect">
            <a:avLst/>
          </a:prstGeom>
        </p:spPr>
      </p:pic>
      <p:sp>
        <p:nvSpPr>
          <p:cNvPr id="24" name="path"/>
          <p:cNvSpPr/>
          <p:nvPr/>
        </p:nvSpPr>
        <p:spPr>
          <a:xfrm>
            <a:off x="493777" y="2746247"/>
            <a:ext cx="10855452" cy="65532"/>
          </a:xfrm>
          <a:custGeom>
            <a:avLst/>
            <a:gdLst/>
            <a:ahLst/>
            <a:cxnLst/>
            <a:rect l="0" t="0" r="0" b="0"/>
            <a:pathLst>
              <a:path w="17095" h="103">
                <a:moveTo>
                  <a:pt x="0" y="0"/>
                </a:moveTo>
                <a:lnTo>
                  <a:pt x="17095" y="0"/>
                </a:lnTo>
                <a:lnTo>
                  <a:pt x="17095" y="103"/>
                </a:lnTo>
                <a:lnTo>
                  <a:pt x="0" y="103"/>
                </a:lnTo>
                <a:lnTo>
                  <a:pt x="0" y="0"/>
                </a:lnTo>
                <a:close/>
              </a:path>
            </a:pathLst>
          </a:custGeom>
          <a:solidFill>
            <a:srgbClr val="E31F26">
              <a:alpha val="100000"/>
            </a:srgbClr>
          </a:solidFill>
          <a:ln cap="flat">
            <a:noFill/>
            <a:prstDash val="solid"/>
            <a:miter lim="0"/>
          </a:ln>
        </p:spPr>
        <p:txBody>
          <a:bodyPr rtlCol="0"/>
          <a:lstStyle/>
          <a:p>
            <a:pPr algn="ctr"/>
            <a:endParaRPr lang="zh-CN" altLang="en-US"/>
          </a:p>
        </p:txBody>
      </p:sp>
      <p:sp>
        <p:nvSpPr>
          <p:cNvPr id="26" name="textbox 26"/>
          <p:cNvSpPr/>
          <p:nvPr/>
        </p:nvSpPr>
        <p:spPr>
          <a:xfrm>
            <a:off x="11800381" y="6520406"/>
            <a:ext cx="93344" cy="155575"/>
          </a:xfrm>
          <a:prstGeom prst="rect">
            <a:avLst/>
          </a:prstGeom>
        </p:spPr>
        <p:txBody>
          <a:bodyPr vert="horz" wrap="square" lIns="0" tIns="0" rIns="0" bIns="0"/>
          <a:lstStyle/>
          <a:p>
            <a:pPr algn="l" rtl="0" eaLnBrk="0">
              <a:lnSpc>
                <a:spcPct val="87000"/>
              </a:lnSpc>
            </a:pPr>
            <a:endParaRPr lang="en-US" altLang="en-US" sz="13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4.1</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企业上市审核重点关注问题</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35</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sp>
        <p:nvSpPr>
          <p:cNvPr id="20" name="Freeform 60"/>
          <p:cNvSpPr/>
          <p:nvPr/>
        </p:nvSpPr>
        <p:spPr bwMode="auto">
          <a:xfrm>
            <a:off x="4885819" y="4398486"/>
            <a:ext cx="505377" cy="309587"/>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66"/>
          <p:cNvSpPr/>
          <p:nvPr/>
        </p:nvSpPr>
        <p:spPr bwMode="auto">
          <a:xfrm>
            <a:off x="4917963" y="4398486"/>
            <a:ext cx="473233" cy="309587"/>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en-US"/>
          </a:p>
        </p:txBody>
      </p:sp>
      <p:sp>
        <p:nvSpPr>
          <p:cNvPr id="22" name="矩形 21"/>
          <p:cNvSpPr/>
          <p:nvPr/>
        </p:nvSpPr>
        <p:spPr>
          <a:xfrm>
            <a:off x="5149858" y="3936901"/>
            <a:ext cx="257144" cy="1728000"/>
          </a:xfrm>
          <a:prstGeom prst="rect">
            <a:avLst/>
          </a:prstGeom>
          <a:gradFill>
            <a:gsLst>
              <a:gs pos="100000">
                <a:schemeClr val="accent3">
                  <a:lumMod val="50000"/>
                </a:schemeClr>
              </a:gs>
              <a:gs pos="0">
                <a:schemeClr val="bg1">
                  <a:lumMod val="85000"/>
                </a:schemeClr>
              </a:gs>
              <a:gs pos="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ounded Rectangle 26"/>
          <p:cNvSpPr/>
          <p:nvPr/>
        </p:nvSpPr>
        <p:spPr>
          <a:xfrm>
            <a:off x="6893080" y="4647028"/>
            <a:ext cx="3627121" cy="865525"/>
          </a:xfrm>
          <a:prstGeom prst="roundRect">
            <a:avLst>
              <a:gd name="adj" fmla="val 274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6"/>
          <p:cNvSpPr/>
          <p:nvPr/>
        </p:nvSpPr>
        <p:spPr>
          <a:xfrm>
            <a:off x="7329794" y="3507227"/>
            <a:ext cx="3304948" cy="770528"/>
          </a:xfrm>
          <a:prstGeom prst="roundRect">
            <a:avLst>
              <a:gd name="adj" fmla="val 274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6"/>
          <p:cNvSpPr/>
          <p:nvPr/>
        </p:nvSpPr>
        <p:spPr>
          <a:xfrm>
            <a:off x="7007950" y="2218489"/>
            <a:ext cx="3598077" cy="1079425"/>
          </a:xfrm>
          <a:prstGeom prst="roundRect">
            <a:avLst>
              <a:gd name="adj" fmla="val 17493"/>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6"/>
          <p:cNvSpPr/>
          <p:nvPr/>
        </p:nvSpPr>
        <p:spPr>
          <a:xfrm>
            <a:off x="1428883" y="4611736"/>
            <a:ext cx="3312413" cy="910826"/>
          </a:xfrm>
          <a:prstGeom prst="roundRect">
            <a:avLst>
              <a:gd name="adj" fmla="val 17493"/>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342208" y="3451788"/>
            <a:ext cx="2594395" cy="1034910"/>
          </a:xfrm>
          <a:prstGeom prst="roundRect">
            <a:avLst>
              <a:gd name="adj" fmla="val 17493"/>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6"/>
          <p:cNvSpPr/>
          <p:nvPr/>
        </p:nvSpPr>
        <p:spPr>
          <a:xfrm>
            <a:off x="1481449" y="2178734"/>
            <a:ext cx="2806587" cy="1034910"/>
          </a:xfrm>
          <a:prstGeom prst="roundRect">
            <a:avLst>
              <a:gd name="adj" fmla="val 17493"/>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6"/>
          <p:cNvSpPr/>
          <p:nvPr/>
        </p:nvSpPr>
        <p:spPr>
          <a:xfrm>
            <a:off x="3376045" y="825081"/>
            <a:ext cx="5239820" cy="1114494"/>
          </a:xfrm>
          <a:prstGeom prst="roundRect">
            <a:avLst>
              <a:gd name="adj" fmla="val 2744"/>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p:cNvSpPr/>
          <p:nvPr/>
        </p:nvSpPr>
        <p:spPr>
          <a:xfrm>
            <a:off x="5779934" y="2157826"/>
            <a:ext cx="234454" cy="3492000"/>
          </a:xfrm>
          <a:prstGeom prst="rect">
            <a:avLst/>
          </a:prstGeom>
          <a:gradFill>
            <a:gsLst>
              <a:gs pos="100000">
                <a:schemeClr val="accent3">
                  <a:lumMod val="50000"/>
                </a:schemeClr>
              </a:gs>
              <a:gs pos="0">
                <a:schemeClr val="bg1">
                  <a:lumMod val="85000"/>
                </a:schemeClr>
              </a:gs>
              <a:gs pos="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矩形 30"/>
          <p:cNvSpPr/>
          <p:nvPr/>
        </p:nvSpPr>
        <p:spPr>
          <a:xfrm>
            <a:off x="1490466" y="5655371"/>
            <a:ext cx="9074466" cy="694086"/>
          </a:xfrm>
          <a:prstGeom prst="rect">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57"/>
          <p:cNvSpPr txBox="1">
            <a:spLocks noChangeArrowheads="1"/>
          </p:cNvSpPr>
          <p:nvPr/>
        </p:nvSpPr>
        <p:spPr bwMode="auto">
          <a:xfrm>
            <a:off x="5124518" y="819363"/>
            <a:ext cx="163036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Clr>
                <a:srgbClr val="01458E"/>
              </a:buClr>
            </a:pPr>
            <a:r>
              <a:rPr lang="zh-CN" altLang="en-US" sz="1400" b="1" dirty="0">
                <a:solidFill>
                  <a:srgbClr val="C00000"/>
                </a:solidFill>
                <a:latin typeface="楷体" panose="02010609060101010101" charset="-122"/>
                <a:ea typeface="楷体" panose="02010609060101010101" charset="-122"/>
                <a:cs typeface="Times New Roman" panose="02020603050405020304" pitchFamily="18" charset="0"/>
              </a:rPr>
              <a:t>持续经营能力</a:t>
            </a:r>
            <a:endParaRPr lang="zh-CN" altLang="en-US" sz="1400" b="1" dirty="0">
              <a:solidFill>
                <a:srgbClr val="C00000"/>
              </a:solidFill>
              <a:latin typeface="楷体" panose="02010609060101010101" charset="-122"/>
              <a:ea typeface="楷体" panose="02010609060101010101" charset="-122"/>
              <a:cs typeface="Times New Roman" panose="02020603050405020304" pitchFamily="18" charset="0"/>
            </a:endParaRPr>
          </a:p>
        </p:txBody>
      </p:sp>
      <p:sp>
        <p:nvSpPr>
          <p:cNvPr id="33" name="文本框 58"/>
          <p:cNvSpPr txBox="1">
            <a:spLocks noChangeArrowheads="1"/>
          </p:cNvSpPr>
          <p:nvPr/>
        </p:nvSpPr>
        <p:spPr bwMode="auto">
          <a:xfrm>
            <a:off x="3464032" y="1095762"/>
            <a:ext cx="494487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Times New Roman" panose="02020603050405020304" pitchFamily="18" charset="0"/>
                <a:ea typeface="楷体" panose="02010609060101010101" charset="-122"/>
                <a:cs typeface="Times New Roman" panose="02020603050405020304" pitchFamily="18" charset="0"/>
              </a:rPr>
              <a:t>业绩实现的真实性和合理性、业绩的可持续性、业绩大幅波动、核心竞争力缺失、经营环境重大变化、销售模式</a:t>
            </a:r>
            <a:r>
              <a:rPr lang="en-US" altLang="zh-CN" sz="1200" dirty="0">
                <a:latin typeface="Times New Roman" panose="02020603050405020304" pitchFamily="18" charset="0"/>
                <a:ea typeface="楷体" panose="02010609060101010101" charset="-122"/>
                <a:cs typeface="Times New Roman" panose="02020603050405020304" pitchFamily="18" charset="0"/>
              </a:rPr>
              <a:t>/</a:t>
            </a:r>
            <a:r>
              <a:rPr lang="zh-CN" altLang="en-US" sz="1200" dirty="0">
                <a:latin typeface="Times New Roman" panose="02020603050405020304" pitchFamily="18" charset="0"/>
                <a:ea typeface="楷体" panose="02010609060101010101" charset="-122"/>
                <a:cs typeface="Times New Roman" panose="02020603050405020304" pitchFamily="18" charset="0"/>
              </a:rPr>
              <a:t>结构发生重大变化、同行业比较的合理性、毛利率波动、重大依赖性（如对客户、供应商、关联方、特定政策、协议）、员工或高管薪酬偏低或下降、员工人数持续下降等。</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sp>
        <p:nvSpPr>
          <p:cNvPr id="34" name="文本框 59"/>
          <p:cNvSpPr txBox="1">
            <a:spLocks noChangeArrowheads="1"/>
          </p:cNvSpPr>
          <p:nvPr/>
        </p:nvSpPr>
        <p:spPr bwMode="auto">
          <a:xfrm>
            <a:off x="6567121" y="1930640"/>
            <a:ext cx="178911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Clr>
                <a:srgbClr val="01458E"/>
              </a:buClr>
            </a:pPr>
            <a:r>
              <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rPr>
              <a:t>规范运行</a:t>
            </a:r>
            <a:endPar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35" name="文本框 60"/>
          <p:cNvSpPr txBox="1">
            <a:spLocks noChangeArrowheads="1"/>
          </p:cNvSpPr>
          <p:nvPr/>
        </p:nvSpPr>
        <p:spPr bwMode="auto">
          <a:xfrm>
            <a:off x="7025128" y="2268145"/>
            <a:ext cx="3567972"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Times New Roman" panose="02020603050405020304" pitchFamily="18" charset="0"/>
                <a:ea typeface="楷体" panose="02010609060101010101" charset="-122"/>
                <a:cs typeface="Times New Roman" panose="02020603050405020304" pitchFamily="18" charset="0"/>
              </a:rPr>
              <a:t>注重整个报告期内内控的完善与规范及有效性、资金占用、资产权属、安全生产事故、重大违法违规与行政处罚、商业贿赂、政策优惠取得的合规性、劳务派遣及劳务外包合规性、虚假票据融资、境外架构的搭建、挂牌、摘牌、回归及外汇的合规性等。</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sp>
        <p:nvSpPr>
          <p:cNvPr id="36" name="文本框 61"/>
          <p:cNvSpPr txBox="1">
            <a:spLocks noChangeArrowheads="1"/>
          </p:cNvSpPr>
          <p:nvPr/>
        </p:nvSpPr>
        <p:spPr bwMode="auto">
          <a:xfrm>
            <a:off x="7328324" y="3297915"/>
            <a:ext cx="203676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Clr>
                <a:srgbClr val="01458E"/>
              </a:buClr>
              <a:buFont typeface="Wingdings" panose="05000000000000000000" pitchFamily="2" charset="2"/>
              <a:buNone/>
            </a:pPr>
            <a:r>
              <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rPr>
              <a:t>会计核算</a:t>
            </a:r>
            <a:endPar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37" name="文本框 62"/>
          <p:cNvSpPr txBox="1">
            <a:spLocks noChangeArrowheads="1"/>
          </p:cNvSpPr>
          <p:nvPr/>
        </p:nvSpPr>
        <p:spPr bwMode="auto">
          <a:xfrm>
            <a:off x="7335993" y="3566917"/>
            <a:ext cx="3228938"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Times New Roman" panose="02020603050405020304" pitchFamily="18" charset="0"/>
                <a:ea typeface="楷体" panose="02010609060101010101" charset="-122"/>
                <a:cs typeface="Times New Roman" panose="02020603050405020304" pitchFamily="18" charset="0"/>
              </a:rPr>
              <a:t>会计基础薄弱、内控缺陷、审计调整、现金交易、个人卡结算、第三方回款、代垫费用、资金拆借、股份支付、研发费用与成本核算等。</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sp>
        <p:nvSpPr>
          <p:cNvPr id="38" name="文本框 63"/>
          <p:cNvSpPr txBox="1">
            <a:spLocks noChangeArrowheads="1"/>
          </p:cNvSpPr>
          <p:nvPr/>
        </p:nvSpPr>
        <p:spPr bwMode="auto">
          <a:xfrm>
            <a:off x="6874612" y="4350090"/>
            <a:ext cx="203676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Clr>
                <a:srgbClr val="01458E"/>
              </a:buClr>
              <a:buFont typeface="Wingdings" panose="05000000000000000000" pitchFamily="2" charset="2"/>
              <a:buNone/>
            </a:pPr>
            <a:r>
              <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rPr>
              <a:t>独立性</a:t>
            </a:r>
            <a:endPar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39" name="文本框 64"/>
          <p:cNvSpPr txBox="1">
            <a:spLocks noChangeArrowheads="1"/>
          </p:cNvSpPr>
          <p:nvPr/>
        </p:nvSpPr>
        <p:spPr bwMode="auto">
          <a:xfrm>
            <a:off x="6879923" y="4617689"/>
            <a:ext cx="3575051"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Times New Roman" panose="02020603050405020304" pitchFamily="18" charset="0"/>
                <a:ea typeface="楷体" panose="02010609060101010101" charset="-122"/>
                <a:cs typeface="Times New Roman" panose="02020603050405020304" pitchFamily="18" charset="0"/>
              </a:rPr>
              <a:t>董监高及核心技术人员兼职；专利、核心技术、商标、土地房产等重要资产的完整性；业务外包及业务完整性；关联企业机构独立性；关联方及关联交易；与员工或前员工之间的交易；同业竞争等。</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0" name="文本框 65"/>
          <p:cNvSpPr txBox="1">
            <a:spLocks noChangeArrowheads="1"/>
          </p:cNvSpPr>
          <p:nvPr/>
        </p:nvSpPr>
        <p:spPr bwMode="auto">
          <a:xfrm>
            <a:off x="2839644" y="4340499"/>
            <a:ext cx="188436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Clr>
                <a:srgbClr val="01458E"/>
              </a:buClr>
              <a:buFont typeface="Wingdings" panose="05000000000000000000" pitchFamily="2" charset="2"/>
              <a:buNone/>
            </a:pPr>
            <a:r>
              <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rPr>
              <a:t>信息披露</a:t>
            </a:r>
            <a:endPar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1" name="文本框 66"/>
          <p:cNvSpPr txBox="1">
            <a:spLocks noChangeArrowheads="1"/>
          </p:cNvSpPr>
          <p:nvPr/>
        </p:nvSpPr>
        <p:spPr bwMode="auto">
          <a:xfrm>
            <a:off x="1401503" y="4646434"/>
            <a:ext cx="338498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latin typeface="Times New Roman" panose="02020603050405020304" pitchFamily="18" charset="0"/>
                <a:ea typeface="楷体" panose="02010609060101010101" charset="-122"/>
                <a:cs typeface="Times New Roman" panose="02020603050405020304" pitchFamily="18" charset="0"/>
              </a:rPr>
              <a:t>虚假记载、误导性陈述、重大遗漏等；加强信息披露的针对性，强调财务信息的真实性、披露的完备性；申报材料与新三板挂牌、境外上市期间信息披露的一致性等。</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2" name="文本框 41"/>
          <p:cNvSpPr txBox="1">
            <a:spLocks noChangeArrowheads="1"/>
          </p:cNvSpPr>
          <p:nvPr/>
        </p:nvSpPr>
        <p:spPr bwMode="auto">
          <a:xfrm>
            <a:off x="1359527" y="3475658"/>
            <a:ext cx="2472473"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Times New Roman" panose="02020603050405020304" pitchFamily="18" charset="0"/>
                <a:ea typeface="楷体" panose="02010609060101010101" charset="-122"/>
                <a:cs typeface="Times New Roman" panose="02020603050405020304" pitchFamily="18" charset="0"/>
              </a:rPr>
              <a:t>项目合法合规性、项目整体行业前景、资金来源合理性、项目投资规模与公司生产和经营水平是否适应、项目生产经营许可资质、资金投向、募集资金规模合理性等。</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3" name="文本框 42"/>
          <p:cNvSpPr txBox="1">
            <a:spLocks noChangeArrowheads="1"/>
          </p:cNvSpPr>
          <p:nvPr/>
        </p:nvSpPr>
        <p:spPr bwMode="auto">
          <a:xfrm>
            <a:off x="4212886" y="2088388"/>
            <a:ext cx="90590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Clr>
                <a:srgbClr val="01458E"/>
              </a:buClr>
              <a:buFont typeface="Wingdings" panose="05000000000000000000" pitchFamily="2" charset="2"/>
              <a:buNone/>
            </a:pPr>
            <a:r>
              <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rPr>
              <a:t>主体资格</a:t>
            </a:r>
            <a:endPar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4" name="文本框 43"/>
          <p:cNvSpPr txBox="1">
            <a:spLocks noChangeArrowheads="1"/>
          </p:cNvSpPr>
          <p:nvPr/>
        </p:nvSpPr>
        <p:spPr bwMode="auto">
          <a:xfrm>
            <a:off x="1490466" y="2185335"/>
            <a:ext cx="2721115"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Times New Roman" panose="02020603050405020304" pitchFamily="18" charset="0"/>
                <a:ea typeface="楷体" panose="02010609060101010101" charset="-122"/>
                <a:cs typeface="Times New Roman" panose="02020603050405020304" pitchFamily="18" charset="0"/>
              </a:rPr>
              <a:t>业务资质完整性和合规性、资产重组合法性、评估延迟和虚假出资、股东穿透核查、股权代持、国有股权变动合法合规性、实际控制人变更、董事和高管发生重大变化等。</a:t>
            </a:r>
            <a:endParaRPr lang="en-US" altLang="zh-CN" sz="1200" dirty="0">
              <a:latin typeface="Times New Roman" panose="02020603050405020304" pitchFamily="18" charset="0"/>
              <a:ea typeface="楷体" panose="02010609060101010101" charset="-122"/>
              <a:cs typeface="Times New Roman" panose="02020603050405020304" pitchFamily="18" charset="0"/>
            </a:endParaRPr>
          </a:p>
        </p:txBody>
      </p:sp>
      <p:sp>
        <p:nvSpPr>
          <p:cNvPr id="45" name="文本框 44"/>
          <p:cNvSpPr txBox="1">
            <a:spLocks noChangeArrowheads="1"/>
          </p:cNvSpPr>
          <p:nvPr/>
        </p:nvSpPr>
        <p:spPr bwMode="auto">
          <a:xfrm>
            <a:off x="2659640" y="3203189"/>
            <a:ext cx="2038351"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Clr>
                <a:srgbClr val="01458E"/>
              </a:buClr>
              <a:buFont typeface="Wingdings" panose="05000000000000000000" pitchFamily="2" charset="2"/>
              <a:buNone/>
            </a:pPr>
            <a:r>
              <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rPr>
              <a:t>募投项目</a:t>
            </a:r>
            <a:endParaRPr lang="zh-CN" altLang="en-US" sz="1400" b="1" dirty="0">
              <a:solidFill>
                <a:srgbClr val="C0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6" name="文本框 45"/>
          <p:cNvSpPr txBox="1"/>
          <p:nvPr/>
        </p:nvSpPr>
        <p:spPr>
          <a:xfrm>
            <a:off x="1437427" y="5851984"/>
            <a:ext cx="9127504" cy="276991"/>
          </a:xfrm>
          <a:prstGeom prst="rect">
            <a:avLst/>
          </a:prstGeom>
          <a:noFill/>
          <a:ln>
            <a:noFill/>
          </a:ln>
          <a:effectLst>
            <a:outerShdw blurRad="63500" sx="102000" sy="102000" algn="ctr" rotWithShape="0">
              <a:prstClr val="black">
                <a:alpha val="40000"/>
              </a:prstClr>
            </a:outerShdw>
          </a:effectLst>
        </p:spPr>
        <p:txBody>
          <a:bodyPr wrap="square" lIns="91431" tIns="45716" rIns="91431" bIns="45716" rtlCol="0">
            <a:spAutoFit/>
          </a:bodyPr>
          <a:lstStyle/>
          <a:p>
            <a:pPr marL="171450" lvl="1" indent="-171450" algn="just">
              <a:spcBef>
                <a:spcPts val="300"/>
              </a:spcBef>
              <a:spcAft>
                <a:spcPts val="300"/>
              </a:spcAft>
              <a:buClr>
                <a:srgbClr val="C00000"/>
              </a:buClr>
              <a:buSzPct val="80000"/>
              <a:buFont typeface="Wingdings" panose="05000000000000000000" pitchFamily="2" charset="2"/>
              <a:buChar char="Ø"/>
              <a:defRPr/>
            </a:pPr>
            <a:r>
              <a:rPr lang="zh-CN" altLang="en-US" sz="1200" b="1" noProof="1">
                <a:solidFill>
                  <a:srgbClr val="C00000"/>
                </a:solidFill>
                <a:latin typeface="Times New Roman" panose="02020603050405020304" pitchFamily="18" charset="0"/>
                <a:ea typeface="楷体" panose="02010609060101010101" charset="-122"/>
                <a:cs typeface="Times New Roman" panose="02020603050405020304" pitchFamily="18" charset="0"/>
              </a:rPr>
              <a:t>持续盈利能力、独立性、规范运行</a:t>
            </a:r>
            <a:r>
              <a:rPr lang="zh-CN" altLang="en-US" sz="1200" noProof="1">
                <a:latin typeface="Times New Roman" panose="02020603050405020304" pitchFamily="18" charset="0"/>
                <a:ea typeface="楷体" panose="02010609060101010101" charset="-122"/>
                <a:cs typeface="Times New Roman" panose="02020603050405020304" pitchFamily="18" charset="0"/>
              </a:rPr>
              <a:t>是 </a:t>
            </a:r>
            <a:r>
              <a:rPr lang="en-US" altLang="zh-CN" sz="1200" noProof="1">
                <a:latin typeface="Times New Roman" panose="02020603050405020304" pitchFamily="18" charset="0"/>
                <a:ea typeface="楷体" panose="02010609060101010101" charset="-122"/>
                <a:cs typeface="Times New Roman" panose="02020603050405020304" pitchFamily="18" charset="0"/>
              </a:rPr>
              <a:t>IPO </a:t>
            </a:r>
            <a:r>
              <a:rPr lang="zh-CN" altLang="en-US" sz="1200" noProof="1">
                <a:latin typeface="Times New Roman" panose="02020603050405020304" pitchFamily="18" charset="0"/>
                <a:ea typeface="楷体" panose="02010609060101010101" charset="-122"/>
                <a:cs typeface="Times New Roman" panose="02020603050405020304" pitchFamily="18" charset="0"/>
              </a:rPr>
              <a:t>被否的三大主因，另外</a:t>
            </a:r>
            <a:r>
              <a:rPr lang="zh-CN" altLang="en-US" sz="1200" b="1" noProof="1">
                <a:solidFill>
                  <a:srgbClr val="C00000"/>
                </a:solidFill>
                <a:latin typeface="Times New Roman" panose="02020603050405020304" pitchFamily="18" charset="0"/>
                <a:ea typeface="楷体" panose="02010609060101010101" charset="-122"/>
                <a:cs typeface="Times New Roman" panose="02020603050405020304" pitchFamily="18" charset="0"/>
              </a:rPr>
              <a:t>信息披露</a:t>
            </a:r>
            <a:r>
              <a:rPr lang="zh-CN" altLang="en-US" sz="1200" noProof="1">
                <a:latin typeface="Times New Roman" panose="02020603050405020304" pitchFamily="18" charset="0"/>
                <a:ea typeface="楷体" panose="02010609060101010101" charset="-122"/>
                <a:cs typeface="Times New Roman" panose="02020603050405020304" pitchFamily="18" charset="0"/>
              </a:rPr>
              <a:t>也是</a:t>
            </a:r>
            <a:r>
              <a:rPr lang="en-US" altLang="zh-CN" sz="1200" noProof="1">
                <a:latin typeface="Times New Roman" panose="02020603050405020304" pitchFamily="18" charset="0"/>
                <a:ea typeface="楷体" panose="02010609060101010101" charset="-122"/>
                <a:cs typeface="Times New Roman" panose="02020603050405020304" pitchFamily="18" charset="0"/>
              </a:rPr>
              <a:t>IPO</a:t>
            </a:r>
            <a:r>
              <a:rPr lang="zh-CN" altLang="en-US" sz="1200" noProof="1">
                <a:latin typeface="Times New Roman" panose="02020603050405020304" pitchFamily="18" charset="0"/>
                <a:ea typeface="楷体" panose="02010609060101010101" charset="-122"/>
                <a:cs typeface="Times New Roman" panose="02020603050405020304" pitchFamily="18" charset="0"/>
              </a:rPr>
              <a:t>被否的常见原因之一。</a:t>
            </a:r>
            <a:endParaRPr lang="zh-CN" altLang="en-US" sz="1200" noProof="1">
              <a:latin typeface="Times New Roman" panose="02020603050405020304" pitchFamily="18" charset="0"/>
              <a:ea typeface="楷体" panose="02010609060101010101" charset="-122"/>
              <a:cs typeface="Times New Roman" panose="02020603050405020304" pitchFamily="18" charset="0"/>
            </a:endParaRPr>
          </a:p>
        </p:txBody>
      </p:sp>
      <p:sp>
        <p:nvSpPr>
          <p:cNvPr id="47" name="Freeform 27"/>
          <p:cNvSpPr/>
          <p:nvPr/>
        </p:nvSpPr>
        <p:spPr bwMode="auto">
          <a:xfrm>
            <a:off x="5790225" y="2103049"/>
            <a:ext cx="660740" cy="308523"/>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29"/>
          <p:cNvSpPr/>
          <p:nvPr/>
        </p:nvSpPr>
        <p:spPr bwMode="auto">
          <a:xfrm>
            <a:off x="6422392" y="1955171"/>
            <a:ext cx="276797" cy="609599"/>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31"/>
          <p:cNvSpPr/>
          <p:nvPr/>
        </p:nvSpPr>
        <p:spPr bwMode="auto">
          <a:xfrm>
            <a:off x="5790225" y="2103049"/>
            <a:ext cx="632168" cy="308523"/>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32"/>
          <p:cNvSpPr/>
          <p:nvPr/>
        </p:nvSpPr>
        <p:spPr bwMode="auto">
          <a:xfrm rot="16200000">
            <a:off x="5764941" y="1723404"/>
            <a:ext cx="276797" cy="609599"/>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en-US"/>
          </a:p>
        </p:txBody>
      </p:sp>
      <p:sp>
        <p:nvSpPr>
          <p:cNvPr id="51" name="Freeform 35"/>
          <p:cNvSpPr/>
          <p:nvPr/>
        </p:nvSpPr>
        <p:spPr bwMode="auto">
          <a:xfrm>
            <a:off x="5473248" y="2811788"/>
            <a:ext cx="259832" cy="2475630"/>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7"/>
          <p:cNvSpPr/>
          <p:nvPr/>
        </p:nvSpPr>
        <p:spPr bwMode="auto">
          <a:xfrm>
            <a:off x="5473248" y="2811788"/>
            <a:ext cx="259832" cy="2475630"/>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38"/>
          <p:cNvSpPr/>
          <p:nvPr/>
        </p:nvSpPr>
        <p:spPr bwMode="auto">
          <a:xfrm>
            <a:off x="4628196" y="2558592"/>
            <a:ext cx="1058782" cy="309587"/>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en-US"/>
          </a:p>
        </p:txBody>
      </p:sp>
      <p:sp>
        <p:nvSpPr>
          <p:cNvPr id="54" name="Freeform 39"/>
          <p:cNvSpPr/>
          <p:nvPr/>
        </p:nvSpPr>
        <p:spPr bwMode="auto">
          <a:xfrm>
            <a:off x="5100019" y="2811788"/>
            <a:ext cx="633060" cy="309587"/>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43"/>
          <p:cNvSpPr/>
          <p:nvPr/>
        </p:nvSpPr>
        <p:spPr bwMode="auto">
          <a:xfrm>
            <a:off x="4351399" y="2420063"/>
            <a:ext cx="276797" cy="609599"/>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en-US"/>
          </a:p>
        </p:txBody>
      </p:sp>
      <p:sp>
        <p:nvSpPr>
          <p:cNvPr id="56" name="Freeform 45"/>
          <p:cNvSpPr/>
          <p:nvPr/>
        </p:nvSpPr>
        <p:spPr bwMode="auto">
          <a:xfrm>
            <a:off x="6106309" y="3151162"/>
            <a:ext cx="258939" cy="2136256"/>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47"/>
          <p:cNvSpPr/>
          <p:nvPr/>
        </p:nvSpPr>
        <p:spPr bwMode="auto">
          <a:xfrm>
            <a:off x="6106309" y="3151162"/>
            <a:ext cx="258939" cy="2136256"/>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48"/>
          <p:cNvSpPr/>
          <p:nvPr/>
        </p:nvSpPr>
        <p:spPr bwMode="auto">
          <a:xfrm>
            <a:off x="6106309" y="3438968"/>
            <a:ext cx="966212" cy="308523"/>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sp>
        <p:nvSpPr>
          <p:cNvPr id="59" name="Freeform 49"/>
          <p:cNvSpPr/>
          <p:nvPr/>
        </p:nvSpPr>
        <p:spPr bwMode="auto">
          <a:xfrm>
            <a:off x="6106309" y="3438968"/>
            <a:ext cx="583058" cy="308523"/>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50"/>
          <p:cNvSpPr/>
          <p:nvPr/>
        </p:nvSpPr>
        <p:spPr bwMode="auto">
          <a:xfrm>
            <a:off x="7069688" y="3290026"/>
            <a:ext cx="276797" cy="609599"/>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sp>
        <p:nvSpPr>
          <p:cNvPr id="61" name="Freeform 51"/>
          <p:cNvSpPr/>
          <p:nvPr/>
        </p:nvSpPr>
        <p:spPr bwMode="auto">
          <a:xfrm>
            <a:off x="6660794" y="3290026"/>
            <a:ext cx="276797" cy="609599"/>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53"/>
          <p:cNvSpPr/>
          <p:nvPr/>
        </p:nvSpPr>
        <p:spPr bwMode="auto">
          <a:xfrm>
            <a:off x="6106309" y="3438968"/>
            <a:ext cx="966214" cy="291187"/>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55"/>
          <p:cNvSpPr/>
          <p:nvPr/>
        </p:nvSpPr>
        <p:spPr bwMode="auto">
          <a:xfrm>
            <a:off x="6660794" y="3290026"/>
            <a:ext cx="276797" cy="609599"/>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8" name="Freeform 57"/>
          <p:cNvSpPr/>
          <p:nvPr/>
        </p:nvSpPr>
        <p:spPr bwMode="auto">
          <a:xfrm>
            <a:off x="5157164" y="3759698"/>
            <a:ext cx="259832" cy="1527720"/>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9" name="Freeform 59"/>
          <p:cNvSpPr/>
          <p:nvPr/>
        </p:nvSpPr>
        <p:spPr bwMode="auto">
          <a:xfrm>
            <a:off x="5157164" y="3759698"/>
            <a:ext cx="259832" cy="1527720"/>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0" name="Freeform 60"/>
          <p:cNvSpPr/>
          <p:nvPr/>
        </p:nvSpPr>
        <p:spPr bwMode="auto">
          <a:xfrm>
            <a:off x="4262979" y="3633345"/>
            <a:ext cx="1154017" cy="309587"/>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en-US"/>
          </a:p>
        </p:txBody>
      </p:sp>
      <p:sp>
        <p:nvSpPr>
          <p:cNvPr id="451" name="Freeform 61"/>
          <p:cNvSpPr/>
          <p:nvPr/>
        </p:nvSpPr>
        <p:spPr bwMode="auto">
          <a:xfrm>
            <a:off x="4283359" y="3633345"/>
            <a:ext cx="1133638" cy="31463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2" name="Freeform 62"/>
          <p:cNvSpPr/>
          <p:nvPr/>
        </p:nvSpPr>
        <p:spPr bwMode="auto">
          <a:xfrm>
            <a:off x="4002990" y="3485465"/>
            <a:ext cx="280368" cy="609599"/>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en-US" dirty="0"/>
          </a:p>
        </p:txBody>
      </p:sp>
      <p:sp>
        <p:nvSpPr>
          <p:cNvPr id="453" name="Freeform 63"/>
          <p:cNvSpPr/>
          <p:nvPr/>
        </p:nvSpPr>
        <p:spPr bwMode="auto">
          <a:xfrm>
            <a:off x="4663395" y="3485465"/>
            <a:ext cx="280368" cy="609599"/>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4" name="Freeform 52"/>
          <p:cNvSpPr/>
          <p:nvPr/>
        </p:nvSpPr>
        <p:spPr bwMode="auto">
          <a:xfrm>
            <a:off x="6097400" y="4425861"/>
            <a:ext cx="554486" cy="308523"/>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p>
        </p:txBody>
      </p:sp>
      <p:sp>
        <p:nvSpPr>
          <p:cNvPr id="455" name="Freeform 54"/>
          <p:cNvSpPr/>
          <p:nvPr/>
        </p:nvSpPr>
        <p:spPr bwMode="auto">
          <a:xfrm>
            <a:off x="6651885" y="4267295"/>
            <a:ext cx="276797" cy="609599"/>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p>
        </p:txBody>
      </p:sp>
      <p:sp>
        <p:nvSpPr>
          <p:cNvPr id="456" name="Freeform 61"/>
          <p:cNvSpPr/>
          <p:nvPr/>
        </p:nvSpPr>
        <p:spPr bwMode="auto">
          <a:xfrm>
            <a:off x="4885819" y="4398486"/>
            <a:ext cx="505377" cy="309587"/>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7" name="Freeform 62"/>
          <p:cNvSpPr/>
          <p:nvPr/>
        </p:nvSpPr>
        <p:spPr bwMode="auto">
          <a:xfrm>
            <a:off x="4637595" y="4250607"/>
            <a:ext cx="280368" cy="609599"/>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solidFill>
            <a:srgbClr val="D3D2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8" name="Freeform 63"/>
          <p:cNvSpPr/>
          <p:nvPr/>
        </p:nvSpPr>
        <p:spPr bwMode="auto">
          <a:xfrm>
            <a:off x="4637595" y="4250607"/>
            <a:ext cx="280368" cy="609599"/>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9" name="Freeform 64"/>
          <p:cNvSpPr>
            <a:spLocks noEditPoints="1"/>
          </p:cNvSpPr>
          <p:nvPr/>
        </p:nvSpPr>
        <p:spPr bwMode="auto">
          <a:xfrm>
            <a:off x="4637595" y="4250607"/>
            <a:ext cx="280368" cy="609599"/>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1" name="Freeform 65"/>
          <p:cNvSpPr>
            <a:spLocks noEditPoints="1"/>
          </p:cNvSpPr>
          <p:nvPr/>
        </p:nvSpPr>
        <p:spPr bwMode="auto">
          <a:xfrm>
            <a:off x="4637595" y="4250607"/>
            <a:ext cx="280368" cy="609599"/>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2" name="Freeform 67"/>
          <p:cNvSpPr/>
          <p:nvPr/>
        </p:nvSpPr>
        <p:spPr bwMode="auto">
          <a:xfrm>
            <a:off x="4917963" y="4398486"/>
            <a:ext cx="473233" cy="309587"/>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3" name="Freeform 68"/>
          <p:cNvSpPr/>
          <p:nvPr/>
        </p:nvSpPr>
        <p:spPr bwMode="auto">
          <a:xfrm>
            <a:off x="4637595" y="4250607"/>
            <a:ext cx="280368" cy="609599"/>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en-US"/>
          </a:p>
        </p:txBody>
      </p:sp>
      <p:sp>
        <p:nvSpPr>
          <p:cNvPr id="464" name="Freeform 27"/>
          <p:cNvSpPr/>
          <p:nvPr/>
        </p:nvSpPr>
        <p:spPr bwMode="auto">
          <a:xfrm>
            <a:off x="5783875" y="2882229"/>
            <a:ext cx="660740" cy="308523"/>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5" name="Freeform 29"/>
          <p:cNvSpPr/>
          <p:nvPr/>
        </p:nvSpPr>
        <p:spPr bwMode="auto">
          <a:xfrm>
            <a:off x="6416042" y="2734351"/>
            <a:ext cx="276797" cy="609599"/>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6" name="Freeform 31"/>
          <p:cNvSpPr/>
          <p:nvPr/>
        </p:nvSpPr>
        <p:spPr bwMode="auto">
          <a:xfrm>
            <a:off x="5783875" y="2882229"/>
            <a:ext cx="632168" cy="308523"/>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7" name="Freeform 32"/>
          <p:cNvSpPr/>
          <p:nvPr/>
        </p:nvSpPr>
        <p:spPr bwMode="auto">
          <a:xfrm>
            <a:off x="6743502" y="2412613"/>
            <a:ext cx="276797" cy="609599"/>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468" name="Freeform 33"/>
          <p:cNvSpPr/>
          <p:nvPr/>
        </p:nvSpPr>
        <p:spPr bwMode="auto">
          <a:xfrm>
            <a:off x="6416042" y="2734351"/>
            <a:ext cx="276797" cy="609599"/>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9" name="矩形 468"/>
          <p:cNvSpPr/>
          <p:nvPr/>
        </p:nvSpPr>
        <p:spPr>
          <a:xfrm>
            <a:off x="6118842" y="3745751"/>
            <a:ext cx="226889" cy="1908000"/>
          </a:xfrm>
          <a:prstGeom prst="rect">
            <a:avLst/>
          </a:prstGeom>
          <a:gradFill>
            <a:gsLst>
              <a:gs pos="100000">
                <a:schemeClr val="accent3">
                  <a:lumMod val="50000"/>
                </a:schemeClr>
              </a:gs>
              <a:gs pos="0">
                <a:schemeClr val="bg1">
                  <a:lumMod val="85000"/>
                </a:schemeClr>
              </a:gs>
              <a:gs pos="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0" name="文本框 469"/>
          <p:cNvSpPr txBox="1"/>
          <p:nvPr/>
        </p:nvSpPr>
        <p:spPr>
          <a:xfrm>
            <a:off x="5691147" y="1910721"/>
            <a:ext cx="397572" cy="307768"/>
          </a:xfrm>
          <a:prstGeom prst="rect">
            <a:avLst/>
          </a:prstGeom>
          <a:noFill/>
        </p:spPr>
        <p:txBody>
          <a:bodyPr wrap="square" lIns="91431" tIns="45716" rIns="91431" bIns="45716">
            <a:spAutoFit/>
          </a:bodyPr>
          <a:lstStyle/>
          <a:p>
            <a:pPr algn="ctr">
              <a:defRPr/>
            </a:pPr>
            <a:r>
              <a:rPr lang="en-US" altLang="zh-CN"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rPr>
              <a:t>01</a:t>
            </a:r>
            <a:endParaRPr lang="zh-CN" altLang="en-US"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endParaRPr>
          </a:p>
        </p:txBody>
      </p:sp>
      <p:sp>
        <p:nvSpPr>
          <p:cNvPr id="471" name="文本框 470"/>
          <p:cNvSpPr txBox="1"/>
          <p:nvPr/>
        </p:nvSpPr>
        <p:spPr>
          <a:xfrm>
            <a:off x="6906567" y="3400342"/>
            <a:ext cx="429426" cy="307768"/>
          </a:xfrm>
          <a:prstGeom prst="rect">
            <a:avLst/>
          </a:prstGeom>
          <a:noFill/>
        </p:spPr>
        <p:txBody>
          <a:bodyPr wrap="square" lIns="91431" tIns="45716" rIns="91431" bIns="45716">
            <a:spAutoFit/>
          </a:bodyPr>
          <a:lstStyle/>
          <a:p>
            <a:pPr algn="ctr">
              <a:defRPr/>
            </a:pPr>
            <a:r>
              <a:rPr lang="en-US" altLang="zh-CN"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rPr>
              <a:t>03</a:t>
            </a:r>
            <a:endParaRPr lang="zh-CN" altLang="en-US"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endParaRPr>
          </a:p>
        </p:txBody>
      </p:sp>
      <p:sp>
        <p:nvSpPr>
          <p:cNvPr id="472" name="矩形 471"/>
          <p:cNvSpPr/>
          <p:nvPr/>
        </p:nvSpPr>
        <p:spPr>
          <a:xfrm>
            <a:off x="6016262" y="2592279"/>
            <a:ext cx="733620" cy="2868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文本框 472"/>
          <p:cNvSpPr txBox="1"/>
          <p:nvPr/>
        </p:nvSpPr>
        <p:spPr>
          <a:xfrm>
            <a:off x="6547281" y="2577914"/>
            <a:ext cx="452245" cy="307768"/>
          </a:xfrm>
          <a:prstGeom prst="rect">
            <a:avLst/>
          </a:prstGeom>
          <a:noFill/>
        </p:spPr>
        <p:txBody>
          <a:bodyPr wrap="square" lIns="91431" tIns="45716" rIns="91431" bIns="45716">
            <a:spAutoFit/>
          </a:bodyPr>
          <a:lstStyle/>
          <a:p>
            <a:pPr algn="ctr">
              <a:defRPr/>
            </a:pPr>
            <a:r>
              <a:rPr lang="en-US" altLang="zh-CN"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rPr>
              <a:t>02</a:t>
            </a:r>
            <a:endParaRPr lang="zh-CN" altLang="en-US"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endParaRPr>
          </a:p>
        </p:txBody>
      </p:sp>
      <p:sp>
        <p:nvSpPr>
          <p:cNvPr id="474" name="矩形 473"/>
          <p:cNvSpPr/>
          <p:nvPr/>
        </p:nvSpPr>
        <p:spPr>
          <a:xfrm>
            <a:off x="5459592" y="2847371"/>
            <a:ext cx="234454" cy="2808000"/>
          </a:xfrm>
          <a:prstGeom prst="rect">
            <a:avLst/>
          </a:prstGeom>
          <a:gradFill>
            <a:gsLst>
              <a:gs pos="100000">
                <a:schemeClr val="accent3">
                  <a:lumMod val="50000"/>
                </a:schemeClr>
              </a:gs>
              <a:gs pos="0">
                <a:schemeClr val="bg1">
                  <a:lumMod val="85000"/>
                </a:schemeClr>
              </a:gs>
              <a:gs pos="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5" name="文本框 474"/>
          <p:cNvSpPr txBox="1"/>
          <p:nvPr/>
        </p:nvSpPr>
        <p:spPr>
          <a:xfrm>
            <a:off x="6431634" y="4416035"/>
            <a:ext cx="538941" cy="307768"/>
          </a:xfrm>
          <a:prstGeom prst="rect">
            <a:avLst/>
          </a:prstGeom>
          <a:noFill/>
        </p:spPr>
        <p:txBody>
          <a:bodyPr wrap="square" lIns="91431" tIns="45716" rIns="91431" bIns="45716">
            <a:spAutoFit/>
          </a:bodyPr>
          <a:lstStyle/>
          <a:p>
            <a:pPr algn="ctr">
              <a:defRPr/>
            </a:pPr>
            <a:r>
              <a:rPr lang="en-US" altLang="zh-CN"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rPr>
              <a:t>04</a:t>
            </a:r>
            <a:endParaRPr lang="zh-CN" altLang="en-US"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endParaRPr>
          </a:p>
        </p:txBody>
      </p:sp>
      <p:sp>
        <p:nvSpPr>
          <p:cNvPr id="476" name="文本框 475"/>
          <p:cNvSpPr txBox="1"/>
          <p:nvPr/>
        </p:nvSpPr>
        <p:spPr>
          <a:xfrm>
            <a:off x="4624408" y="4400534"/>
            <a:ext cx="405488" cy="307768"/>
          </a:xfrm>
          <a:prstGeom prst="rect">
            <a:avLst/>
          </a:prstGeom>
          <a:noFill/>
        </p:spPr>
        <p:txBody>
          <a:bodyPr wrap="square" lIns="91431" tIns="45716" rIns="91431" bIns="45716">
            <a:spAutoFit/>
          </a:bodyPr>
          <a:lstStyle/>
          <a:p>
            <a:pPr algn="ctr">
              <a:defRPr/>
            </a:pPr>
            <a:r>
              <a:rPr lang="en-US" altLang="zh-CN" sz="1400" b="1" kern="0" dirty="0">
                <a:solidFill>
                  <a:schemeClr val="bg1"/>
                </a:solidFill>
                <a:latin typeface="Times New Roman" panose="02020603050405020304" pitchFamily="18" charset="0"/>
                <a:ea typeface="楷体" panose="02010609060101010101" charset="-122"/>
                <a:cs typeface="Times New Roman" panose="02020603050405020304" pitchFamily="18" charset="0"/>
              </a:rPr>
              <a:t>05</a:t>
            </a:r>
            <a:endParaRPr lang="zh-CN" altLang="en-US" sz="1400" b="1" kern="0" dirty="0">
              <a:solidFill>
                <a:schemeClr val="bg1"/>
              </a:solidFill>
              <a:latin typeface="Times New Roman" panose="02020603050405020304" pitchFamily="18" charset="0"/>
              <a:ea typeface="楷体" panose="02010609060101010101" charset="-122"/>
              <a:cs typeface="Times New Roman" panose="02020603050405020304" pitchFamily="18" charset="0"/>
            </a:endParaRPr>
          </a:p>
        </p:txBody>
      </p:sp>
      <p:sp>
        <p:nvSpPr>
          <p:cNvPr id="477" name="文本框 476"/>
          <p:cNvSpPr txBox="1"/>
          <p:nvPr/>
        </p:nvSpPr>
        <p:spPr>
          <a:xfrm>
            <a:off x="4016413" y="3638533"/>
            <a:ext cx="405488" cy="307768"/>
          </a:xfrm>
          <a:prstGeom prst="rect">
            <a:avLst/>
          </a:prstGeom>
          <a:noFill/>
        </p:spPr>
        <p:txBody>
          <a:bodyPr wrap="square" lIns="91431" tIns="45716" rIns="91431" bIns="45716">
            <a:spAutoFit/>
          </a:bodyPr>
          <a:lstStyle/>
          <a:p>
            <a:pPr algn="ctr">
              <a:defRPr/>
            </a:pPr>
            <a:r>
              <a:rPr lang="en-US" altLang="zh-CN" sz="1400" b="1" kern="0" dirty="0">
                <a:solidFill>
                  <a:schemeClr val="accent2">
                    <a:lumMod val="75000"/>
                  </a:schemeClr>
                </a:solidFill>
                <a:latin typeface="Times New Roman" panose="02020603050405020304" pitchFamily="18" charset="0"/>
                <a:ea typeface="楷体" panose="02010609060101010101" charset="-122"/>
                <a:cs typeface="Times New Roman" panose="02020603050405020304" pitchFamily="18" charset="0"/>
              </a:rPr>
              <a:t>06</a:t>
            </a:r>
            <a:endParaRPr lang="zh-CN" altLang="en-US" sz="1400" b="1" kern="0" dirty="0">
              <a:solidFill>
                <a:schemeClr val="accent2">
                  <a:lumMod val="75000"/>
                </a:schemeClr>
              </a:solidFill>
              <a:latin typeface="Times New Roman" panose="02020603050405020304" pitchFamily="18" charset="0"/>
              <a:ea typeface="楷体" panose="02010609060101010101" charset="-122"/>
              <a:cs typeface="Times New Roman" panose="02020603050405020304" pitchFamily="18" charset="0"/>
            </a:endParaRPr>
          </a:p>
        </p:txBody>
      </p:sp>
      <p:sp>
        <p:nvSpPr>
          <p:cNvPr id="478" name="文本框 477"/>
          <p:cNvSpPr txBox="1"/>
          <p:nvPr/>
        </p:nvSpPr>
        <p:spPr>
          <a:xfrm flipH="1">
            <a:off x="4318960" y="2562554"/>
            <a:ext cx="524815" cy="307768"/>
          </a:xfrm>
          <a:prstGeom prst="rect">
            <a:avLst/>
          </a:prstGeom>
          <a:noFill/>
          <a:ln>
            <a:noFill/>
          </a:ln>
        </p:spPr>
        <p:txBody>
          <a:bodyPr wrap="square" lIns="91431" tIns="45716" rIns="91431" bIns="45716">
            <a:spAutoFit/>
          </a:bodyPr>
          <a:lstStyle/>
          <a:p>
            <a:pPr algn="ctr">
              <a:defRPr/>
            </a:pPr>
            <a:r>
              <a:rPr lang="en-US" altLang="zh-CN"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rPr>
              <a:t>07</a:t>
            </a:r>
            <a:endParaRPr lang="zh-CN" altLang="en-US" sz="1400" b="1" kern="0" dirty="0">
              <a:solidFill>
                <a:srgbClr val="14116E"/>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5088891"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4.1</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企业上市审核重点关注问题</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36</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graphicFrame>
        <p:nvGraphicFramePr>
          <p:cNvPr id="7" name="表格 6"/>
          <p:cNvGraphicFramePr>
            <a:graphicFrameLocks noGrp="1"/>
          </p:cNvGraphicFramePr>
          <p:nvPr/>
        </p:nvGraphicFramePr>
        <p:xfrm>
          <a:off x="1104679" y="813831"/>
          <a:ext cx="9649862" cy="2083400"/>
        </p:xfrm>
        <a:graphic>
          <a:graphicData uri="http://schemas.openxmlformats.org/drawingml/2006/table">
            <a:tbl>
              <a:tblPr firstRow="1" bandRow="1"/>
              <a:tblGrid>
                <a:gridCol w="9649862"/>
              </a:tblGrid>
              <a:tr h="195517">
                <a:tc>
                  <a:txBody>
                    <a:bodyPr/>
                    <a:lstStyle>
                      <a:lvl1pPr marL="0" algn="l" defTabSz="914400" rtl="0" eaLnBrk="1" latinLnBrk="0" hangingPunct="1">
                        <a:defRPr sz="1800" b="1" kern="1200">
                          <a:solidFill>
                            <a:schemeClr val="lt1"/>
                          </a:solidFill>
                          <a:latin typeface="楷体" panose="02010609060101010101" charset="-122"/>
                          <a:ea typeface="华文楷体" panose="02010600040101010101" charset="-122"/>
                        </a:defRPr>
                      </a:lvl1pPr>
                      <a:lvl2pPr marL="457200" algn="l" defTabSz="914400" rtl="0" eaLnBrk="1" latinLnBrk="0" hangingPunct="1">
                        <a:defRPr sz="1800" b="1" kern="1200">
                          <a:solidFill>
                            <a:schemeClr val="lt1"/>
                          </a:solidFill>
                          <a:latin typeface="楷体" panose="02010609060101010101" charset="-122"/>
                          <a:ea typeface="华文楷体" panose="02010600040101010101" charset="-122"/>
                        </a:defRPr>
                      </a:lvl2pPr>
                      <a:lvl3pPr marL="914400" algn="l" defTabSz="914400" rtl="0" eaLnBrk="1" latinLnBrk="0" hangingPunct="1">
                        <a:defRPr sz="1800" b="1" kern="1200">
                          <a:solidFill>
                            <a:schemeClr val="lt1"/>
                          </a:solidFill>
                          <a:latin typeface="楷体" panose="02010609060101010101" charset="-122"/>
                          <a:ea typeface="华文楷体" panose="02010600040101010101" charset="-122"/>
                        </a:defRPr>
                      </a:lvl3pPr>
                      <a:lvl4pPr marL="1371600" algn="l" defTabSz="914400" rtl="0" eaLnBrk="1" latinLnBrk="0" hangingPunct="1">
                        <a:defRPr sz="1800" b="1" kern="1200">
                          <a:solidFill>
                            <a:schemeClr val="lt1"/>
                          </a:solidFill>
                          <a:latin typeface="楷体" panose="02010609060101010101" charset="-122"/>
                          <a:ea typeface="华文楷体" panose="02010600040101010101" charset="-122"/>
                        </a:defRPr>
                      </a:lvl4pPr>
                      <a:lvl5pPr marL="1828800" algn="l" defTabSz="914400" rtl="0" eaLnBrk="1" latinLnBrk="0" hangingPunct="1">
                        <a:defRPr sz="1800" b="1" kern="1200">
                          <a:solidFill>
                            <a:schemeClr val="lt1"/>
                          </a:solidFill>
                          <a:latin typeface="楷体" panose="02010609060101010101" charset="-122"/>
                          <a:ea typeface="华文楷体" panose="02010600040101010101" charset="-122"/>
                        </a:defRPr>
                      </a:lvl5pPr>
                      <a:lvl6pPr marL="2286000" algn="l" defTabSz="914400" rtl="0" eaLnBrk="1" latinLnBrk="0" hangingPunct="1">
                        <a:defRPr sz="1800" b="1" kern="1200">
                          <a:solidFill>
                            <a:schemeClr val="lt1"/>
                          </a:solidFill>
                          <a:latin typeface="楷体" panose="02010609060101010101" charset="-122"/>
                          <a:ea typeface="华文楷体" panose="02010600040101010101" charset="-122"/>
                        </a:defRPr>
                      </a:lvl6pPr>
                      <a:lvl7pPr marL="2743200" algn="l" defTabSz="914400" rtl="0" eaLnBrk="1" latinLnBrk="0" hangingPunct="1">
                        <a:defRPr sz="1800" b="1" kern="1200">
                          <a:solidFill>
                            <a:schemeClr val="lt1"/>
                          </a:solidFill>
                          <a:latin typeface="楷体" panose="02010609060101010101" charset="-122"/>
                          <a:ea typeface="华文楷体" panose="02010600040101010101" charset="-122"/>
                        </a:defRPr>
                      </a:lvl7pPr>
                      <a:lvl8pPr marL="3200400" algn="l" defTabSz="914400" rtl="0" eaLnBrk="1" latinLnBrk="0" hangingPunct="1">
                        <a:defRPr sz="1800" b="1" kern="1200">
                          <a:solidFill>
                            <a:schemeClr val="lt1"/>
                          </a:solidFill>
                          <a:latin typeface="楷体" panose="02010609060101010101" charset="-122"/>
                          <a:ea typeface="华文楷体" panose="02010600040101010101" charset="-122"/>
                        </a:defRPr>
                      </a:lvl8pPr>
                      <a:lvl9pPr marL="3657600" algn="l" defTabSz="914400" rtl="0" eaLnBrk="1" latinLnBrk="0" hangingPunct="1">
                        <a:defRPr sz="1800" b="1" kern="1200">
                          <a:solidFill>
                            <a:schemeClr val="lt1"/>
                          </a:solidFill>
                          <a:latin typeface="楷体" panose="02010609060101010101" charset="-122"/>
                          <a:ea typeface="华文楷体" panose="02010600040101010101" charset="-122"/>
                        </a:defRPr>
                      </a:lvl9pPr>
                    </a:lstStyle>
                    <a:p>
                      <a:pPr marL="0" indent="-349250" algn="l">
                        <a:lnSpc>
                          <a:spcPct val="100000"/>
                        </a:lnSpc>
                        <a:spcBef>
                          <a:spcPts val="200"/>
                        </a:spcBef>
                        <a:spcAft>
                          <a:spcPts val="0"/>
                        </a:spcAft>
                      </a:pPr>
                      <a:r>
                        <a:rPr lang="zh-CN" altLang="en-US" sz="1600" dirty="0">
                          <a:latin typeface="微软雅黑" panose="020B0503020204020204" pitchFamily="34" charset="-122"/>
                          <a:ea typeface="微软雅黑" panose="020B0503020204020204" pitchFamily="34" charset="-122"/>
                        </a:rPr>
                        <a:t>问题描述</a:t>
                      </a:r>
                      <a:endParaRPr lang="zh-CN" altLang="en-US" sz="1600" dirty="0">
                        <a:latin typeface="微软雅黑" panose="020B0503020204020204" pitchFamily="34" charset="-122"/>
                        <a:ea typeface="微软雅黑" panose="020B0503020204020204" pitchFamily="34" charset="-122"/>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lumMod val="75000"/>
                      </a:srgbClr>
                    </a:solidFill>
                  </a:tcPr>
                </a:tc>
              </a:tr>
              <a:tr h="1748120">
                <a:tc>
                  <a:txBody>
                    <a:bodyPr/>
                    <a:lstStyle>
                      <a:lvl1pPr marL="0" algn="l" defTabSz="914400" rtl="0" eaLnBrk="1" latinLnBrk="0" hangingPunct="1">
                        <a:defRPr sz="1800" kern="1200">
                          <a:solidFill>
                            <a:schemeClr val="dk1"/>
                          </a:solidFill>
                          <a:latin typeface="楷体" panose="02010609060101010101" charset="-122"/>
                          <a:ea typeface="华文楷体" panose="02010600040101010101" charset="-122"/>
                        </a:defRPr>
                      </a:lvl1pPr>
                      <a:lvl2pPr marL="457200" algn="l" defTabSz="914400" rtl="0" eaLnBrk="1" latinLnBrk="0" hangingPunct="1">
                        <a:defRPr sz="1800" kern="1200">
                          <a:solidFill>
                            <a:schemeClr val="dk1"/>
                          </a:solidFill>
                          <a:latin typeface="楷体" panose="02010609060101010101" charset="-122"/>
                          <a:ea typeface="华文楷体" panose="02010600040101010101" charset="-122"/>
                        </a:defRPr>
                      </a:lvl2pPr>
                      <a:lvl3pPr marL="914400" algn="l" defTabSz="914400" rtl="0" eaLnBrk="1" latinLnBrk="0" hangingPunct="1">
                        <a:defRPr sz="1800" kern="1200">
                          <a:solidFill>
                            <a:schemeClr val="dk1"/>
                          </a:solidFill>
                          <a:latin typeface="楷体" panose="02010609060101010101" charset="-122"/>
                          <a:ea typeface="华文楷体" panose="02010600040101010101" charset="-122"/>
                        </a:defRPr>
                      </a:lvl3pPr>
                      <a:lvl4pPr marL="1371600" algn="l" defTabSz="914400" rtl="0" eaLnBrk="1" latinLnBrk="0" hangingPunct="1">
                        <a:defRPr sz="1800" kern="1200">
                          <a:solidFill>
                            <a:schemeClr val="dk1"/>
                          </a:solidFill>
                          <a:latin typeface="楷体" panose="02010609060101010101" charset="-122"/>
                          <a:ea typeface="华文楷体" panose="02010600040101010101" charset="-122"/>
                        </a:defRPr>
                      </a:lvl4pPr>
                      <a:lvl5pPr marL="1828800" algn="l" defTabSz="914400" rtl="0" eaLnBrk="1" latinLnBrk="0" hangingPunct="1">
                        <a:defRPr sz="1800" kern="1200">
                          <a:solidFill>
                            <a:schemeClr val="dk1"/>
                          </a:solidFill>
                          <a:latin typeface="楷体" panose="02010609060101010101" charset="-122"/>
                          <a:ea typeface="华文楷体" panose="02010600040101010101" charset="-122"/>
                        </a:defRPr>
                      </a:lvl5pPr>
                      <a:lvl6pPr marL="2286000" algn="l" defTabSz="914400" rtl="0" eaLnBrk="1" latinLnBrk="0" hangingPunct="1">
                        <a:defRPr sz="1800" kern="1200">
                          <a:solidFill>
                            <a:schemeClr val="dk1"/>
                          </a:solidFill>
                          <a:latin typeface="楷体" panose="02010609060101010101" charset="-122"/>
                          <a:ea typeface="华文楷体" panose="02010600040101010101" charset="-122"/>
                        </a:defRPr>
                      </a:lvl6pPr>
                      <a:lvl7pPr marL="2743200" algn="l" defTabSz="914400" rtl="0" eaLnBrk="1" latinLnBrk="0" hangingPunct="1">
                        <a:defRPr sz="1800" kern="1200">
                          <a:solidFill>
                            <a:schemeClr val="dk1"/>
                          </a:solidFill>
                          <a:latin typeface="楷体" panose="02010609060101010101" charset="-122"/>
                          <a:ea typeface="华文楷体" panose="02010600040101010101" charset="-122"/>
                        </a:defRPr>
                      </a:lvl7pPr>
                      <a:lvl8pPr marL="3200400" algn="l" defTabSz="914400" rtl="0" eaLnBrk="1" latinLnBrk="0" hangingPunct="1">
                        <a:defRPr sz="1800" kern="1200">
                          <a:solidFill>
                            <a:schemeClr val="dk1"/>
                          </a:solidFill>
                          <a:latin typeface="楷体" panose="02010609060101010101" charset="-122"/>
                          <a:ea typeface="华文楷体" panose="02010600040101010101" charset="-122"/>
                        </a:defRPr>
                      </a:lvl8pPr>
                      <a:lvl9pPr marL="3657600" algn="l" defTabSz="914400" rtl="0" eaLnBrk="1" latinLnBrk="0" hangingPunct="1">
                        <a:defRPr sz="1800" kern="1200">
                          <a:solidFill>
                            <a:schemeClr val="dk1"/>
                          </a:solidFill>
                          <a:latin typeface="楷体" panose="02010609060101010101" charset="-122"/>
                          <a:ea typeface="华文楷体" panose="02010600040101010101" charset="-122"/>
                        </a:defRPr>
                      </a:lvl9pPr>
                    </a:lstStyle>
                    <a:p>
                      <a:pPr marL="0" marR="0" indent="-349250" algn="l" defTabSz="914400" rtl="0" eaLnBrk="1" fontAlgn="auto" latinLnBrk="0" hangingPunct="1">
                        <a:lnSpc>
                          <a:spcPct val="150000"/>
                        </a:lnSpc>
                        <a:spcBef>
                          <a:spcPts val="200"/>
                        </a:spcBef>
                        <a:spcAft>
                          <a:spcPts val="0"/>
                        </a:spcAft>
                        <a:buClr>
                          <a:srgbClr val="1F4E79"/>
                        </a:buClr>
                        <a:buSzTx/>
                        <a:buFont typeface="Wingdings" panose="05000000000000000000" pitchFamily="2" charset="2"/>
                        <a:buChar char="n"/>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基本情况：</a:t>
                      </a:r>
                      <a:r>
                        <a:rPr lang="zh-CN" altLang="en-US" sz="1200" b="0" kern="100" dirty="0">
                          <a:solidFill>
                            <a:schemeClr val="dk1"/>
                          </a:solidFill>
                          <a:effectLst/>
                          <a:latin typeface="+mn-ea"/>
                          <a:ea typeface="+mn-ea"/>
                          <a:cs typeface="+mn-cs"/>
                        </a:rPr>
                        <a:t>核查重点关注发行人内部控制是否健全有效、是否存在体外资金循环形成销售回款、承担成本费用、其他利益输送的情形。</a:t>
                      </a:r>
                      <a:endParaRPr lang="en-US" altLang="zh-CN" sz="1200" b="0" kern="100" dirty="0">
                        <a:solidFill>
                          <a:schemeClr val="dk1"/>
                        </a:solidFill>
                        <a:effectLst/>
                        <a:latin typeface="+mn-ea"/>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8" name="表格 7"/>
          <p:cNvGraphicFramePr>
            <a:graphicFrameLocks noGrp="1"/>
          </p:cNvGraphicFramePr>
          <p:nvPr/>
        </p:nvGraphicFramePr>
        <p:xfrm>
          <a:off x="1104679" y="1634234"/>
          <a:ext cx="9649862" cy="5047679"/>
        </p:xfrm>
        <a:graphic>
          <a:graphicData uri="http://schemas.openxmlformats.org/drawingml/2006/table">
            <a:tbl>
              <a:tblPr firstRow="1" bandRow="1"/>
              <a:tblGrid>
                <a:gridCol w="9649862"/>
              </a:tblGrid>
              <a:tr h="313716">
                <a:tc>
                  <a:txBody>
                    <a:bodyPr/>
                    <a:lstStyle>
                      <a:lvl1pPr marL="0" algn="l" defTabSz="914400" rtl="0" eaLnBrk="1" latinLnBrk="0" hangingPunct="1">
                        <a:defRPr sz="1800" b="1" kern="1200">
                          <a:solidFill>
                            <a:schemeClr val="lt1"/>
                          </a:solidFill>
                          <a:latin typeface="楷体" panose="02010609060101010101" charset="-122"/>
                          <a:ea typeface="华文楷体" panose="02010600040101010101" charset="-122"/>
                        </a:defRPr>
                      </a:lvl1pPr>
                      <a:lvl2pPr marL="457200" algn="l" defTabSz="914400" rtl="0" eaLnBrk="1" latinLnBrk="0" hangingPunct="1">
                        <a:defRPr sz="1800" b="1" kern="1200">
                          <a:solidFill>
                            <a:schemeClr val="lt1"/>
                          </a:solidFill>
                          <a:latin typeface="楷体" panose="02010609060101010101" charset="-122"/>
                          <a:ea typeface="华文楷体" panose="02010600040101010101" charset="-122"/>
                        </a:defRPr>
                      </a:lvl2pPr>
                      <a:lvl3pPr marL="914400" algn="l" defTabSz="914400" rtl="0" eaLnBrk="1" latinLnBrk="0" hangingPunct="1">
                        <a:defRPr sz="1800" b="1" kern="1200">
                          <a:solidFill>
                            <a:schemeClr val="lt1"/>
                          </a:solidFill>
                          <a:latin typeface="楷体" panose="02010609060101010101" charset="-122"/>
                          <a:ea typeface="华文楷体" panose="02010600040101010101" charset="-122"/>
                        </a:defRPr>
                      </a:lvl3pPr>
                      <a:lvl4pPr marL="1371600" algn="l" defTabSz="914400" rtl="0" eaLnBrk="1" latinLnBrk="0" hangingPunct="1">
                        <a:defRPr sz="1800" b="1" kern="1200">
                          <a:solidFill>
                            <a:schemeClr val="lt1"/>
                          </a:solidFill>
                          <a:latin typeface="楷体" panose="02010609060101010101" charset="-122"/>
                          <a:ea typeface="华文楷体" panose="02010600040101010101" charset="-122"/>
                        </a:defRPr>
                      </a:lvl4pPr>
                      <a:lvl5pPr marL="1828800" algn="l" defTabSz="914400" rtl="0" eaLnBrk="1" latinLnBrk="0" hangingPunct="1">
                        <a:defRPr sz="1800" b="1" kern="1200">
                          <a:solidFill>
                            <a:schemeClr val="lt1"/>
                          </a:solidFill>
                          <a:latin typeface="楷体" panose="02010609060101010101" charset="-122"/>
                          <a:ea typeface="华文楷体" panose="02010600040101010101" charset="-122"/>
                        </a:defRPr>
                      </a:lvl5pPr>
                      <a:lvl6pPr marL="2286000" algn="l" defTabSz="914400" rtl="0" eaLnBrk="1" latinLnBrk="0" hangingPunct="1">
                        <a:defRPr sz="1800" b="1" kern="1200">
                          <a:solidFill>
                            <a:schemeClr val="lt1"/>
                          </a:solidFill>
                          <a:latin typeface="楷体" panose="02010609060101010101" charset="-122"/>
                          <a:ea typeface="华文楷体" panose="02010600040101010101" charset="-122"/>
                        </a:defRPr>
                      </a:lvl6pPr>
                      <a:lvl7pPr marL="2743200" algn="l" defTabSz="914400" rtl="0" eaLnBrk="1" latinLnBrk="0" hangingPunct="1">
                        <a:defRPr sz="1800" b="1" kern="1200">
                          <a:solidFill>
                            <a:schemeClr val="lt1"/>
                          </a:solidFill>
                          <a:latin typeface="楷体" panose="02010609060101010101" charset="-122"/>
                          <a:ea typeface="华文楷体" panose="02010600040101010101" charset="-122"/>
                        </a:defRPr>
                      </a:lvl7pPr>
                      <a:lvl8pPr marL="3200400" algn="l" defTabSz="914400" rtl="0" eaLnBrk="1" latinLnBrk="0" hangingPunct="1">
                        <a:defRPr sz="1800" b="1" kern="1200">
                          <a:solidFill>
                            <a:schemeClr val="lt1"/>
                          </a:solidFill>
                          <a:latin typeface="楷体" panose="02010609060101010101" charset="-122"/>
                          <a:ea typeface="华文楷体" panose="02010600040101010101" charset="-122"/>
                        </a:defRPr>
                      </a:lvl8pPr>
                      <a:lvl9pPr marL="3657600" algn="l" defTabSz="914400" rtl="0" eaLnBrk="1" latinLnBrk="0" hangingPunct="1">
                        <a:defRPr sz="1800" b="1" kern="1200">
                          <a:solidFill>
                            <a:schemeClr val="lt1"/>
                          </a:solidFill>
                          <a:latin typeface="楷体" panose="02010609060101010101" charset="-122"/>
                          <a:ea typeface="华文楷体" panose="02010600040101010101" charset="-122"/>
                        </a:defRPr>
                      </a:lvl9pPr>
                    </a:lstStyle>
                    <a:p>
                      <a:pPr marL="0" indent="-349250" algn="l">
                        <a:lnSpc>
                          <a:spcPct val="100000"/>
                        </a:lnSpc>
                        <a:spcBef>
                          <a:spcPts val="200"/>
                        </a:spcBef>
                        <a:spcAft>
                          <a:spcPts val="0"/>
                        </a:spcAft>
                      </a:pPr>
                      <a:r>
                        <a:rPr lang="zh-CN" altLang="en-US" sz="1600" dirty="0">
                          <a:latin typeface="微软雅黑" panose="020B0503020204020204" pitchFamily="34" charset="-122"/>
                          <a:ea typeface="微软雅黑" panose="020B0503020204020204" pitchFamily="34" charset="-122"/>
                        </a:rPr>
                        <a:t>解决思路</a:t>
                      </a:r>
                      <a:endParaRPr lang="zh-CN" altLang="en-US" sz="1600" dirty="0">
                        <a:latin typeface="微软雅黑" panose="020B0503020204020204" pitchFamily="34" charset="-122"/>
                        <a:ea typeface="微软雅黑" panose="020B0503020204020204" pitchFamily="34" charset="-122"/>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lumMod val="75000"/>
                      </a:srgbClr>
                    </a:solidFill>
                  </a:tcPr>
                </a:tc>
              </a:tr>
              <a:tr h="4409307">
                <a:tc>
                  <a:txBody>
                    <a:bodyPr/>
                    <a:lstStyle>
                      <a:lvl1pPr marL="0" algn="l" defTabSz="914400" rtl="0" eaLnBrk="1" latinLnBrk="0" hangingPunct="1">
                        <a:defRPr sz="1800" kern="1200">
                          <a:solidFill>
                            <a:schemeClr val="dk1"/>
                          </a:solidFill>
                          <a:latin typeface="楷体" panose="02010609060101010101" charset="-122"/>
                          <a:ea typeface="华文楷体" panose="02010600040101010101" charset="-122"/>
                        </a:defRPr>
                      </a:lvl1pPr>
                      <a:lvl2pPr marL="457200" algn="l" defTabSz="914400" rtl="0" eaLnBrk="1" latinLnBrk="0" hangingPunct="1">
                        <a:defRPr sz="1800" kern="1200">
                          <a:solidFill>
                            <a:schemeClr val="dk1"/>
                          </a:solidFill>
                          <a:latin typeface="楷体" panose="02010609060101010101" charset="-122"/>
                          <a:ea typeface="华文楷体" panose="02010600040101010101" charset="-122"/>
                        </a:defRPr>
                      </a:lvl2pPr>
                      <a:lvl3pPr marL="914400" algn="l" defTabSz="914400" rtl="0" eaLnBrk="1" latinLnBrk="0" hangingPunct="1">
                        <a:defRPr sz="1800" kern="1200">
                          <a:solidFill>
                            <a:schemeClr val="dk1"/>
                          </a:solidFill>
                          <a:latin typeface="楷体" panose="02010609060101010101" charset="-122"/>
                          <a:ea typeface="华文楷体" panose="02010600040101010101" charset="-122"/>
                        </a:defRPr>
                      </a:lvl3pPr>
                      <a:lvl4pPr marL="1371600" algn="l" defTabSz="914400" rtl="0" eaLnBrk="1" latinLnBrk="0" hangingPunct="1">
                        <a:defRPr sz="1800" kern="1200">
                          <a:solidFill>
                            <a:schemeClr val="dk1"/>
                          </a:solidFill>
                          <a:latin typeface="楷体" panose="02010609060101010101" charset="-122"/>
                          <a:ea typeface="华文楷体" panose="02010600040101010101" charset="-122"/>
                        </a:defRPr>
                      </a:lvl4pPr>
                      <a:lvl5pPr marL="1828800" algn="l" defTabSz="914400" rtl="0" eaLnBrk="1" latinLnBrk="0" hangingPunct="1">
                        <a:defRPr sz="1800" kern="1200">
                          <a:solidFill>
                            <a:schemeClr val="dk1"/>
                          </a:solidFill>
                          <a:latin typeface="楷体" panose="02010609060101010101" charset="-122"/>
                          <a:ea typeface="华文楷体" panose="02010600040101010101" charset="-122"/>
                        </a:defRPr>
                      </a:lvl5pPr>
                      <a:lvl6pPr marL="2286000" algn="l" defTabSz="914400" rtl="0" eaLnBrk="1" latinLnBrk="0" hangingPunct="1">
                        <a:defRPr sz="1800" kern="1200">
                          <a:solidFill>
                            <a:schemeClr val="dk1"/>
                          </a:solidFill>
                          <a:latin typeface="楷体" panose="02010609060101010101" charset="-122"/>
                          <a:ea typeface="华文楷体" panose="02010600040101010101" charset="-122"/>
                        </a:defRPr>
                      </a:lvl6pPr>
                      <a:lvl7pPr marL="2743200" algn="l" defTabSz="914400" rtl="0" eaLnBrk="1" latinLnBrk="0" hangingPunct="1">
                        <a:defRPr sz="1800" kern="1200">
                          <a:solidFill>
                            <a:schemeClr val="dk1"/>
                          </a:solidFill>
                          <a:latin typeface="楷体" panose="02010609060101010101" charset="-122"/>
                          <a:ea typeface="华文楷体" panose="02010600040101010101" charset="-122"/>
                        </a:defRPr>
                      </a:lvl7pPr>
                      <a:lvl8pPr marL="3200400" algn="l" defTabSz="914400" rtl="0" eaLnBrk="1" latinLnBrk="0" hangingPunct="1">
                        <a:defRPr sz="1800" kern="1200">
                          <a:solidFill>
                            <a:schemeClr val="dk1"/>
                          </a:solidFill>
                          <a:latin typeface="楷体" panose="02010609060101010101" charset="-122"/>
                          <a:ea typeface="华文楷体" panose="02010600040101010101" charset="-122"/>
                        </a:defRPr>
                      </a:lvl8pPr>
                      <a:lvl9pPr marL="3657600" algn="l" defTabSz="914400" rtl="0" eaLnBrk="1" latinLnBrk="0" hangingPunct="1">
                        <a:defRPr sz="1800" kern="1200">
                          <a:solidFill>
                            <a:schemeClr val="dk1"/>
                          </a:solidFill>
                          <a:latin typeface="楷体" panose="02010609060101010101" charset="-122"/>
                          <a:ea typeface="华文楷体" panose="02010600040101010101" charset="-122"/>
                        </a:defRPr>
                      </a:lvl9pPr>
                    </a:lstStyle>
                    <a:p>
                      <a:pPr marL="0" marR="0" indent="-349250" algn="l" defTabSz="914400" rtl="0" eaLnBrk="1" fontAlgn="auto" latinLnBrk="0" hangingPunct="1">
                        <a:lnSpc>
                          <a:spcPct val="150000"/>
                        </a:lnSpc>
                        <a:spcBef>
                          <a:spcPts val="200"/>
                        </a:spcBef>
                        <a:spcAft>
                          <a:spcPts val="0"/>
                        </a:spcAft>
                        <a:buClr>
                          <a:srgbClr val="1F4E79"/>
                        </a:buClr>
                        <a:buSzTx/>
                        <a:buFont typeface="Wingdings" panose="05000000000000000000" pitchFamily="2" charset="2"/>
                        <a:buChar char="n"/>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核查范围：</a:t>
                      </a:r>
                      <a:r>
                        <a:rPr lang="zh-CN" altLang="en-US" sz="1200" b="0" kern="100" dirty="0">
                          <a:solidFill>
                            <a:schemeClr val="dk1"/>
                          </a:solidFill>
                          <a:effectLst/>
                          <a:latin typeface="+mn-ea"/>
                          <a:ea typeface="+mn-ea"/>
                          <a:cs typeface="+mn-cs"/>
                        </a:rPr>
                        <a:t>根据监管要求，对资金流水核查范围除发行人银行账户资金流水以外，应结合发行人实际情况，还包括</a:t>
                      </a:r>
                      <a:r>
                        <a:rPr lang="zh-CN" altLang="en-US" sz="1200" b="1" kern="100" dirty="0">
                          <a:solidFill>
                            <a:schemeClr val="dk1"/>
                          </a:solidFill>
                          <a:effectLst/>
                          <a:latin typeface="+mn-ea"/>
                          <a:ea typeface="+mn-ea"/>
                          <a:cs typeface="+mn-cs"/>
                        </a:rPr>
                        <a:t>控股股东、实际控制人及其配偶、实际控制人成年子女、实际控制人控制的其他主要企业、发行人其他主要关联方、董事、监事、高管、关键岗位人员、主管会计工作负责人、会计机构负责人、财务经理、出纳、实际控制人专职司机和个人助理、其他与发行人关系密切的人员等开立或控制的银行账户资金流水</a:t>
                      </a:r>
                      <a:r>
                        <a:rPr lang="zh-CN" altLang="en-US" sz="1200" b="0" kern="100" dirty="0">
                          <a:solidFill>
                            <a:schemeClr val="dk1"/>
                          </a:solidFill>
                          <a:effectLst/>
                          <a:latin typeface="+mn-ea"/>
                          <a:ea typeface="+mn-ea"/>
                          <a:cs typeface="+mn-cs"/>
                        </a:rPr>
                        <a:t>，与上述银行账户发生异常往来的发行人关联方及员工开立或控制的银行账户资金流水，以及其他与发行人实际控制人关系密切的人员和其他认为有必要核查的关联企业的报告期内银行账户资金流水。</a:t>
                      </a:r>
                      <a:endParaRPr lang="en-US" altLang="zh-CN" sz="1200" b="0" kern="100" dirty="0">
                        <a:solidFill>
                          <a:schemeClr val="dk1"/>
                        </a:solidFill>
                        <a:effectLst/>
                        <a:latin typeface="+mn-ea"/>
                        <a:ea typeface="+mn-ea"/>
                        <a:cs typeface="+mn-cs"/>
                      </a:endParaRPr>
                    </a:p>
                    <a:p>
                      <a:pPr marL="0" marR="0" indent="-349250" algn="l" defTabSz="914400" rtl="0" eaLnBrk="1" fontAlgn="auto" latinLnBrk="0" hangingPunct="1">
                        <a:lnSpc>
                          <a:spcPct val="150000"/>
                        </a:lnSpc>
                        <a:spcBef>
                          <a:spcPts val="200"/>
                        </a:spcBef>
                        <a:spcAft>
                          <a:spcPts val="0"/>
                        </a:spcAft>
                        <a:buClr>
                          <a:srgbClr val="1F4E79"/>
                        </a:buClr>
                        <a:buSzTx/>
                        <a:buFont typeface="Wingdings" panose="05000000000000000000" pitchFamily="2" charset="2"/>
                        <a:buChar char="n"/>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异常标准：</a:t>
                      </a:r>
                      <a:endParaRPr lang="en-US" altLang="zh-CN" sz="1400" b="1" kern="1200" dirty="0">
                        <a:solidFill>
                          <a:srgbClr val="C00000"/>
                        </a:solidFill>
                        <a:effectLst/>
                        <a:latin typeface="微软雅黑" panose="020B0503020204020204" pitchFamily="34" charset="-122"/>
                        <a:ea typeface="微软雅黑" panose="020B0503020204020204" pitchFamily="34" charset="-122"/>
                        <a:cs typeface="+mn-cs"/>
                      </a:endParaRPr>
                    </a:p>
                    <a:p>
                      <a:pPr marL="0" marR="0" indent="-349250" algn="l" defTabSz="914400" rtl="0" eaLnBrk="1" fontAlgn="auto" latinLnBrk="0" hangingPunct="1">
                        <a:lnSpc>
                          <a:spcPct val="150000"/>
                        </a:lnSpc>
                        <a:spcBef>
                          <a:spcPts val="200"/>
                        </a:spcBef>
                        <a:spcAft>
                          <a:spcPts val="0"/>
                        </a:spcAft>
                        <a:buClr>
                          <a:srgbClr val="1F4E79"/>
                        </a:buClr>
                        <a:buSzTx/>
                        <a:buFont typeface="Wingdings" panose="05000000000000000000" pitchFamily="2" charset="2"/>
                        <a:buChar char="ü"/>
                        <a:defRPr/>
                      </a:pPr>
                      <a:r>
                        <a:rPr lang="en-US" altLang="zh-CN" sz="1200" kern="100" dirty="0">
                          <a:solidFill>
                            <a:schemeClr val="dk1"/>
                          </a:solidFill>
                          <a:latin typeface="+mn-ea"/>
                        </a:rPr>
                        <a:t>1</a:t>
                      </a:r>
                      <a:r>
                        <a:rPr lang="zh-CN" altLang="en-US" sz="1200" kern="100" dirty="0">
                          <a:solidFill>
                            <a:schemeClr val="dk1"/>
                          </a:solidFill>
                          <a:latin typeface="+mn-ea"/>
                        </a:rPr>
                        <a:t>、法人银行账户中异常资金流水的判断标准包括但不限于以下几个方面：（</a:t>
                      </a:r>
                      <a:r>
                        <a:rPr lang="en-US" altLang="zh-CN" sz="1200" kern="100" dirty="0">
                          <a:solidFill>
                            <a:schemeClr val="dk1"/>
                          </a:solidFill>
                          <a:latin typeface="+mn-ea"/>
                        </a:rPr>
                        <a:t>1</a:t>
                      </a:r>
                      <a:r>
                        <a:rPr lang="zh-CN" altLang="en-US" sz="1200" kern="100" dirty="0">
                          <a:solidFill>
                            <a:schemeClr val="dk1"/>
                          </a:solidFill>
                          <a:latin typeface="+mn-ea"/>
                        </a:rPr>
                        <a:t>）频繁或固定期限取现或存现交易；（</a:t>
                      </a:r>
                      <a:r>
                        <a:rPr lang="en-US" altLang="zh-CN" sz="1200" kern="100" dirty="0">
                          <a:solidFill>
                            <a:schemeClr val="dk1"/>
                          </a:solidFill>
                          <a:latin typeface="+mn-ea"/>
                        </a:rPr>
                        <a:t>2</a:t>
                      </a:r>
                      <a:r>
                        <a:rPr lang="zh-CN" altLang="en-US" sz="1200" kern="100" dirty="0">
                          <a:solidFill>
                            <a:schemeClr val="dk1"/>
                          </a:solidFill>
                          <a:latin typeface="+mn-ea"/>
                        </a:rPr>
                        <a:t>）与公司主要客户、供应商的实际控制人、主要股东或主要人员的资金往来；（</a:t>
                      </a:r>
                      <a:r>
                        <a:rPr lang="en-US" altLang="zh-CN" sz="1200" kern="100" dirty="0">
                          <a:solidFill>
                            <a:schemeClr val="dk1"/>
                          </a:solidFill>
                          <a:latin typeface="+mn-ea"/>
                        </a:rPr>
                        <a:t>3</a:t>
                      </a:r>
                      <a:r>
                        <a:rPr lang="zh-CN" altLang="en-US" sz="1200" kern="100" dirty="0">
                          <a:solidFill>
                            <a:schemeClr val="dk1"/>
                          </a:solidFill>
                          <a:latin typeface="+mn-ea"/>
                        </a:rPr>
                        <a:t>）与公司员工、关联方、关键岗位人员的资金往来（工资奖金、费用报销等正常经营往来除外）；（</a:t>
                      </a:r>
                      <a:r>
                        <a:rPr lang="en-US" altLang="zh-CN" sz="1200" kern="100" dirty="0">
                          <a:solidFill>
                            <a:schemeClr val="dk1"/>
                          </a:solidFill>
                          <a:latin typeface="+mn-ea"/>
                        </a:rPr>
                        <a:t>4</a:t>
                      </a:r>
                      <a:r>
                        <a:rPr lang="zh-CN" altLang="en-US" sz="1200" kern="100" dirty="0">
                          <a:solidFill>
                            <a:schemeClr val="dk1"/>
                          </a:solidFill>
                          <a:latin typeface="+mn-ea"/>
                        </a:rPr>
                        <a:t>）项目组经综合判断认为应该重点关注的其他异常资金往来。</a:t>
                      </a:r>
                      <a:endParaRPr lang="zh-CN" altLang="en-US" sz="1200" kern="100" dirty="0">
                        <a:solidFill>
                          <a:schemeClr val="dk1"/>
                        </a:solidFill>
                        <a:latin typeface="+mn-ea"/>
                      </a:endParaRPr>
                    </a:p>
                    <a:p>
                      <a:pPr marL="0" marR="0" indent="-349250" algn="l" defTabSz="914400" rtl="0" eaLnBrk="1" fontAlgn="auto" latinLnBrk="0" hangingPunct="1">
                        <a:lnSpc>
                          <a:spcPct val="150000"/>
                        </a:lnSpc>
                        <a:spcBef>
                          <a:spcPts val="200"/>
                        </a:spcBef>
                        <a:spcAft>
                          <a:spcPts val="0"/>
                        </a:spcAft>
                        <a:buClr>
                          <a:srgbClr val="1F4E79"/>
                        </a:buClr>
                        <a:buSzTx/>
                        <a:buFont typeface="Wingdings" panose="05000000000000000000" pitchFamily="2" charset="2"/>
                        <a:buChar char="ü"/>
                        <a:defRPr/>
                      </a:pPr>
                      <a:r>
                        <a:rPr lang="en-US" altLang="zh-CN" sz="1200" kern="100" dirty="0">
                          <a:solidFill>
                            <a:schemeClr val="dk1"/>
                          </a:solidFill>
                          <a:latin typeface="+mn-ea"/>
                        </a:rPr>
                        <a:t>2</a:t>
                      </a:r>
                      <a:r>
                        <a:rPr lang="zh-CN" altLang="en-US" sz="1200" kern="100" dirty="0">
                          <a:solidFill>
                            <a:schemeClr val="dk1"/>
                          </a:solidFill>
                          <a:latin typeface="+mn-ea"/>
                        </a:rPr>
                        <a:t>、自然人银行账户中异常资金流水的判断标准包括但不限于以下几个方面：（</a:t>
                      </a:r>
                      <a:r>
                        <a:rPr lang="en-US" altLang="zh-CN" sz="1200" kern="100" dirty="0">
                          <a:solidFill>
                            <a:schemeClr val="dk1"/>
                          </a:solidFill>
                          <a:latin typeface="+mn-ea"/>
                        </a:rPr>
                        <a:t>1</a:t>
                      </a:r>
                      <a:r>
                        <a:rPr lang="zh-CN" altLang="en-US" sz="1200" kern="100" dirty="0">
                          <a:solidFill>
                            <a:schemeClr val="dk1"/>
                          </a:solidFill>
                          <a:latin typeface="+mn-ea"/>
                        </a:rPr>
                        <a:t>）频繁或固定期限取现或存现交易；（</a:t>
                      </a:r>
                      <a:r>
                        <a:rPr lang="en-US" altLang="zh-CN" sz="1200" kern="100" dirty="0">
                          <a:solidFill>
                            <a:schemeClr val="dk1"/>
                          </a:solidFill>
                          <a:latin typeface="+mn-ea"/>
                        </a:rPr>
                        <a:t>2</a:t>
                      </a:r>
                      <a:r>
                        <a:rPr lang="zh-CN" altLang="en-US" sz="1200" kern="100" dirty="0">
                          <a:solidFill>
                            <a:schemeClr val="dk1"/>
                          </a:solidFill>
                          <a:latin typeface="+mn-ea"/>
                        </a:rPr>
                        <a:t>）与公司主要客户、供应商及其实际控制人、主要股东或主要人员的资金往来；（</a:t>
                      </a:r>
                      <a:r>
                        <a:rPr lang="en-US" altLang="zh-CN" sz="1200" kern="100" dirty="0">
                          <a:solidFill>
                            <a:schemeClr val="dk1"/>
                          </a:solidFill>
                          <a:latin typeface="+mn-ea"/>
                        </a:rPr>
                        <a:t>3</a:t>
                      </a:r>
                      <a:r>
                        <a:rPr lang="zh-CN" altLang="en-US" sz="1200" kern="100" dirty="0">
                          <a:solidFill>
                            <a:schemeClr val="dk1"/>
                          </a:solidFill>
                          <a:latin typeface="+mn-ea"/>
                        </a:rPr>
                        <a:t>）与公司、公司控股子公司的资金往来（工资奖金、费用报销等正常经营往来除外）；（</a:t>
                      </a:r>
                      <a:r>
                        <a:rPr lang="en-US" altLang="zh-CN" sz="1200" kern="100" dirty="0">
                          <a:solidFill>
                            <a:schemeClr val="dk1"/>
                          </a:solidFill>
                          <a:latin typeface="+mn-ea"/>
                        </a:rPr>
                        <a:t>4</a:t>
                      </a:r>
                      <a:r>
                        <a:rPr lang="zh-CN" altLang="en-US" sz="1200" kern="100" dirty="0">
                          <a:solidFill>
                            <a:schemeClr val="dk1"/>
                          </a:solidFill>
                          <a:latin typeface="+mn-ea"/>
                        </a:rPr>
                        <a:t>）与公司控股股东、实际控制人及其近亲属、公司关联方、关键岗位人员等的资金往来（</a:t>
                      </a:r>
                      <a:r>
                        <a:rPr lang="en-US" altLang="zh-CN" sz="1200" kern="100" dirty="0">
                          <a:solidFill>
                            <a:schemeClr val="dk1"/>
                          </a:solidFill>
                          <a:latin typeface="+mn-ea"/>
                        </a:rPr>
                        <a:t>5</a:t>
                      </a:r>
                      <a:r>
                        <a:rPr lang="zh-CN" altLang="en-US" sz="1200" kern="100" dirty="0">
                          <a:solidFill>
                            <a:schemeClr val="dk1"/>
                          </a:solidFill>
                          <a:latin typeface="+mn-ea"/>
                        </a:rPr>
                        <a:t>）项目组经综合判断认为应该重点关注的其他异常资金往来。</a:t>
                      </a:r>
                      <a:endParaRPr lang="en-US" altLang="zh-CN" sz="1200" kern="100" dirty="0">
                        <a:solidFill>
                          <a:schemeClr val="dk1"/>
                        </a:solidFill>
                        <a:latin typeface="+mn-ea"/>
                      </a:endParaRPr>
                    </a:p>
                    <a:p>
                      <a:pPr marL="0" marR="0" indent="-349250" algn="l" defTabSz="914400" rtl="0" eaLnBrk="1" fontAlgn="auto" latinLnBrk="0" hangingPunct="1">
                        <a:lnSpc>
                          <a:spcPct val="150000"/>
                        </a:lnSpc>
                        <a:spcBef>
                          <a:spcPts val="200"/>
                        </a:spcBef>
                        <a:spcAft>
                          <a:spcPts val="0"/>
                        </a:spcAft>
                        <a:buClr>
                          <a:srgbClr val="1F4E79"/>
                        </a:buClr>
                        <a:buSzTx/>
                        <a:buFont typeface="Wingdings" panose="05000000000000000000" pitchFamily="2" charset="2"/>
                        <a:buChar char="n"/>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解决方案：</a:t>
                      </a:r>
                      <a:r>
                        <a:rPr lang="zh-CN" altLang="en-US" sz="1200" kern="100" dirty="0">
                          <a:solidFill>
                            <a:schemeClr val="dk1"/>
                          </a:solidFill>
                          <a:latin typeface="+mn-ea"/>
                          <a:ea typeface="华文楷体" panose="02010600040101010101" charset="-122"/>
                          <a:cs typeface="+mn-cs"/>
                        </a:rPr>
                        <a:t>对于异常资金流水流向及用途需由公司及相关人员提供合理性说明，并提供资金使用的相关支持性证据，确保不存在体外资金循环形成销售回款、承担成本费用、其他利益输送的情形。</a:t>
                      </a:r>
                      <a:endParaRPr lang="en-US" altLang="zh-CN" sz="1200" kern="100" dirty="0">
                        <a:solidFill>
                          <a:schemeClr val="dk1"/>
                        </a:solidFill>
                        <a:latin typeface="+mn-ea"/>
                        <a:ea typeface="华文楷体" panose="02010600040101010101" charset="-122"/>
                        <a:cs typeface="+mn-cs"/>
                      </a:endParaRPr>
                    </a:p>
                    <a:p>
                      <a:pPr marL="0" marR="0" indent="-349250" algn="l" defTabSz="914400" rtl="0" eaLnBrk="1" fontAlgn="auto" latinLnBrk="0" hangingPunct="1">
                        <a:lnSpc>
                          <a:spcPct val="150000"/>
                        </a:lnSpc>
                        <a:spcBef>
                          <a:spcPts val="200"/>
                        </a:spcBef>
                        <a:spcAft>
                          <a:spcPts val="0"/>
                        </a:spcAft>
                        <a:buClr>
                          <a:srgbClr val="1F4E79"/>
                        </a:buClr>
                        <a:buSzTx/>
                        <a:buFont typeface="Wingdings" panose="05000000000000000000" pitchFamily="2" charset="2"/>
                        <a:buChar char="ü"/>
                        <a:defRPr/>
                      </a:pPr>
                      <a:endParaRPr lang="zh-CN" altLang="en-US" sz="1200" kern="100" dirty="0">
                        <a:solidFill>
                          <a:schemeClr val="dk1"/>
                        </a:solidFill>
                        <a:latin typeface="+mn-ea"/>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box 434"/>
          <p:cNvSpPr/>
          <p:nvPr/>
        </p:nvSpPr>
        <p:spPr>
          <a:xfrm>
            <a:off x="228165" y="245791"/>
            <a:ext cx="6520978" cy="356871"/>
          </a:xfrm>
          <a:prstGeom prst="rect">
            <a:avLst/>
          </a:prstGeom>
        </p:spPr>
        <p:txBody>
          <a:bodyPr vert="horz" wrap="square" lIns="0" tIns="0" rIns="0" bIns="0"/>
          <a:lstStyle/>
          <a:p>
            <a:pPr eaLnBrk="0">
              <a:lnSpc>
                <a:spcPts val="2610"/>
              </a:lnSpc>
            </a:pPr>
            <a:r>
              <a:rPr lang="en-US" altLang="zh-CN"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4.2</a:t>
            </a:r>
            <a:r>
              <a:rPr lang="zh-CN" altLang="en-US" sz="2000" kern="0" spc="-7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上市准备前，给企业老板的几条建议</a:t>
            </a:r>
            <a:endParaRPr lang="en-US" altLang="en-US" sz="2000" dirty="0"/>
          </a:p>
        </p:txBody>
      </p:sp>
      <p:pic>
        <p:nvPicPr>
          <p:cNvPr id="442" name="picture 442"/>
          <p:cNvPicPr>
            <a:picLocks noChangeAspect="1"/>
          </p:cNvPicPr>
          <p:nvPr/>
        </p:nvPicPr>
        <p:blipFill>
          <a:blip r:embed="rId1"/>
          <a:stretch>
            <a:fillRect/>
          </a:stretch>
        </p:blipFill>
        <p:spPr>
          <a:xfrm rot="21600000">
            <a:off x="220739" y="665265"/>
            <a:ext cx="11406619" cy="66052"/>
          </a:xfrm>
          <a:prstGeom prst="rect">
            <a:avLst/>
          </a:prstGeom>
        </p:spPr>
      </p:pic>
      <p:sp>
        <p:nvSpPr>
          <p:cNvPr id="460" name="textbox 460"/>
          <p:cNvSpPr/>
          <p:nvPr/>
        </p:nvSpPr>
        <p:spPr>
          <a:xfrm>
            <a:off x="11740710" y="6538413"/>
            <a:ext cx="150495" cy="147955"/>
          </a:xfrm>
          <a:prstGeom prst="rect">
            <a:avLst/>
          </a:prstGeom>
        </p:spPr>
        <p:txBody>
          <a:bodyPr vert="horz" wrap="square" lIns="0" tIns="0" rIns="0" bIns="0"/>
          <a:lstStyle/>
          <a:p>
            <a:pPr algn="l" rtl="0" eaLnBrk="0">
              <a:lnSpc>
                <a:spcPct val="86000"/>
              </a:lnSpc>
            </a:pPr>
            <a:endParaRPr lang="en-US" altLang="en-US" sz="135" dirty="0">
              <a:latin typeface="华文楷体" panose="02010600040101010101" charset="-122"/>
              <a:ea typeface="华文楷体" panose="02010600040101010101" charset="-122"/>
            </a:endParaRPr>
          </a:p>
          <a:p>
            <a:pPr marL="12700" eaLnBrk="0">
              <a:lnSpc>
                <a:spcPct val="80000"/>
              </a:lnSpc>
            </a:pPr>
            <a:r>
              <a:rPr lang="en-US" altLang="en-US" sz="1000" b="1" kern="0" spc="-20" dirty="0">
                <a:solidFill>
                  <a:srgbClr val="7F7F7F">
                    <a:alpha val="100000"/>
                  </a:srgbClr>
                </a:solidFill>
                <a:latin typeface="华文楷体" panose="02010600040101010101" charset="-122"/>
                <a:ea typeface="华文楷体" panose="02010600040101010101" charset="-122"/>
                <a:cs typeface="Times New Roman" panose="02020603050405020304"/>
              </a:rPr>
              <a:t>37</a:t>
            </a:r>
            <a:endParaRPr lang="en-US" altLang="en-US" sz="1000" dirty="0">
              <a:latin typeface="华文楷体" panose="02010600040101010101" charset="-122"/>
              <a:ea typeface="华文楷体" panose="02010600040101010101" charset="-122"/>
            </a:endParaRPr>
          </a:p>
        </p:txBody>
      </p:sp>
      <p:pic>
        <p:nvPicPr>
          <p:cNvPr id="2" name="picture 22"/>
          <p:cNvPicPr>
            <a:picLocks noChangeAspect="1"/>
          </p:cNvPicPr>
          <p:nvPr/>
        </p:nvPicPr>
        <p:blipFill>
          <a:blip r:embed="rId2"/>
          <a:stretch>
            <a:fillRect/>
          </a:stretch>
        </p:blipFill>
        <p:spPr>
          <a:xfrm rot="21600000">
            <a:off x="9349741" y="6269737"/>
            <a:ext cx="1961388" cy="528827"/>
          </a:xfrm>
          <a:prstGeom prst="rect">
            <a:avLst/>
          </a:prstGeom>
        </p:spPr>
      </p:pic>
      <p:grpSp>
        <p:nvGrpSpPr>
          <p:cNvPr id="4" name="组合 3"/>
          <p:cNvGrpSpPr/>
          <p:nvPr/>
        </p:nvGrpSpPr>
        <p:grpSpPr>
          <a:xfrm>
            <a:off x="681258" y="824614"/>
            <a:ext cx="10824172" cy="2876527"/>
            <a:chOff x="681258" y="2651963"/>
            <a:chExt cx="10824172" cy="2876527"/>
          </a:xfrm>
        </p:grpSpPr>
        <p:grpSp>
          <p:nvGrpSpPr>
            <p:cNvPr id="5" name="组合 4"/>
            <p:cNvGrpSpPr/>
            <p:nvPr/>
          </p:nvGrpSpPr>
          <p:grpSpPr>
            <a:xfrm>
              <a:off x="685528" y="2651963"/>
              <a:ext cx="5219745" cy="1346736"/>
              <a:chOff x="685528" y="2651963"/>
              <a:chExt cx="5219745" cy="1346736"/>
            </a:xfrm>
          </p:grpSpPr>
          <p:sp>
            <p:nvSpPr>
              <p:cNvPr id="32" name="矩形 31"/>
              <p:cNvSpPr/>
              <p:nvPr/>
            </p:nvSpPr>
            <p:spPr>
              <a:xfrm>
                <a:off x="686569" y="2651963"/>
                <a:ext cx="5218704" cy="1346736"/>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33" name="矩形 32"/>
              <p:cNvSpPr/>
              <p:nvPr/>
            </p:nvSpPr>
            <p:spPr>
              <a:xfrm>
                <a:off x="686569" y="2651964"/>
                <a:ext cx="5218704" cy="75602"/>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a:solidFill>
                    <a:schemeClr val="bg1"/>
                  </a:solidFill>
                </a:endParaRPr>
              </a:p>
            </p:txBody>
          </p:sp>
          <p:grpSp>
            <p:nvGrpSpPr>
              <p:cNvPr id="34" name="组合 33"/>
              <p:cNvGrpSpPr/>
              <p:nvPr/>
            </p:nvGrpSpPr>
            <p:grpSpPr>
              <a:xfrm>
                <a:off x="685528" y="2741016"/>
                <a:ext cx="4856627" cy="830997"/>
                <a:chOff x="629773" y="2685261"/>
                <a:chExt cx="4856627" cy="830997"/>
              </a:xfrm>
            </p:grpSpPr>
            <p:sp>
              <p:nvSpPr>
                <p:cNvPr id="37" name="文本框 36"/>
                <p:cNvSpPr txBox="1"/>
                <p:nvPr/>
              </p:nvSpPr>
              <p:spPr>
                <a:xfrm>
                  <a:off x="629773" y="2685620"/>
                  <a:ext cx="3430604" cy="375552"/>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b="1" dirty="0">
                      <a:latin typeface="Arial" panose="020B0604020202020204" pitchFamily="34" charset="0"/>
                      <a:ea typeface="微软雅黑" panose="020B0503020204020204" pitchFamily="34" charset="-122"/>
                    </a:rPr>
                    <a:t>走上上市这条路就没有回头路</a:t>
                  </a:r>
                  <a:endParaRPr lang="en-GB" altLang="zh-CN" sz="1400" b="1" dirty="0">
                    <a:latin typeface="Arial" panose="020B0604020202020204" pitchFamily="34" charset="0"/>
                    <a:ea typeface="微软雅黑" panose="020B0503020204020204" pitchFamily="34" charset="-122"/>
                  </a:endParaRPr>
                </a:p>
              </p:txBody>
            </p:sp>
            <p:sp>
              <p:nvSpPr>
                <p:cNvPr id="36" name="文本框 35"/>
                <p:cNvSpPr txBox="1"/>
                <p:nvPr/>
              </p:nvSpPr>
              <p:spPr>
                <a:xfrm>
                  <a:off x="4560534" y="2685261"/>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1">
                              <a:lumMod val="60000"/>
                              <a:lumOff val="40000"/>
                            </a:schemeClr>
                          </a:gs>
                          <a:gs pos="50000">
                            <a:schemeClr val="accent1"/>
                          </a:gs>
                        </a:gsLst>
                        <a:lin ang="2700000" scaled="0"/>
                      </a:gradFill>
                      <a:latin typeface="Arial" panose="020B0604020202020204" pitchFamily="34" charset="0"/>
                      <a:ea typeface="微软雅黑" panose="020B0503020204020204" pitchFamily="34" charset="-122"/>
                    </a:rPr>
                    <a:t>1</a:t>
                  </a:r>
                  <a:endParaRPr kumimoji="1" lang="en-US" altLang="zh-CN" sz="4800" dirty="0">
                    <a:gradFill>
                      <a:gsLst>
                        <a:gs pos="0">
                          <a:schemeClr val="accent1">
                            <a:lumMod val="60000"/>
                            <a:lumOff val="40000"/>
                          </a:schemeClr>
                        </a:gs>
                        <a:gs pos="50000">
                          <a:schemeClr val="accent1"/>
                        </a:gs>
                      </a:gsLst>
                      <a:lin ang="2700000" scaled="0"/>
                    </a:gradFill>
                    <a:latin typeface="Arial" panose="020B0604020202020204" pitchFamily="34" charset="0"/>
                    <a:ea typeface="微软雅黑" panose="020B0503020204020204" pitchFamily="34" charset="-122"/>
                  </a:endParaRPr>
                </a:p>
              </p:txBody>
            </p:sp>
          </p:grpSp>
        </p:grpSp>
        <p:grpSp>
          <p:nvGrpSpPr>
            <p:cNvPr id="6" name="组合 5"/>
            <p:cNvGrpSpPr/>
            <p:nvPr/>
          </p:nvGrpSpPr>
          <p:grpSpPr>
            <a:xfrm>
              <a:off x="681258" y="4118611"/>
              <a:ext cx="5224015" cy="1409879"/>
              <a:chOff x="681258" y="4118611"/>
              <a:chExt cx="5224015" cy="1409879"/>
            </a:xfrm>
          </p:grpSpPr>
          <p:sp>
            <p:nvSpPr>
              <p:cNvPr id="25" name="矩形 24"/>
              <p:cNvSpPr/>
              <p:nvPr/>
            </p:nvSpPr>
            <p:spPr>
              <a:xfrm>
                <a:off x="686569" y="4205695"/>
                <a:ext cx="5218704" cy="1322795"/>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26" name="矩形 25"/>
              <p:cNvSpPr/>
              <p:nvPr/>
            </p:nvSpPr>
            <p:spPr>
              <a:xfrm>
                <a:off x="686569" y="4118611"/>
                <a:ext cx="5218704" cy="75602"/>
              </a:xfrm>
              <a:prstGeom prst="rect">
                <a:avLst/>
              </a:prstGeom>
              <a:gradFill>
                <a:gsLst>
                  <a:gs pos="0">
                    <a:schemeClr val="accent3">
                      <a:lumMod val="60000"/>
                      <a:lumOff val="40000"/>
                    </a:schemeClr>
                  </a:gs>
                  <a:gs pos="50000">
                    <a:schemeClr val="accent3"/>
                  </a:gs>
                </a:gsLst>
                <a:lin ang="2700000" scaled="0"/>
              </a:gradFill>
            </p:spPr>
            <p:txBody>
              <a:bodyPr wrap="none" lIns="108000" tIns="108000" rIns="108000" bIns="108000" rtlCol="0" anchor="ctr" anchorCtr="0">
                <a:noAutofit/>
              </a:bodyPr>
              <a:lstStyle/>
              <a:p>
                <a:pPr algn="ctr"/>
                <a:endParaRPr kumimoji="1" lang="zh-CN" altLang="en-US" sz="2000" b="1">
                  <a:noFill/>
                  <a:latin typeface="Arial" panose="020B0604020202020204" pitchFamily="34" charset="0"/>
                  <a:ea typeface="微软雅黑" panose="020B0503020204020204" pitchFamily="34" charset="-122"/>
                </a:endParaRPr>
              </a:p>
            </p:txBody>
          </p:sp>
          <p:grpSp>
            <p:nvGrpSpPr>
              <p:cNvPr id="27" name="组合 26"/>
              <p:cNvGrpSpPr/>
              <p:nvPr/>
            </p:nvGrpSpPr>
            <p:grpSpPr>
              <a:xfrm>
                <a:off x="681258" y="4207655"/>
                <a:ext cx="4860897" cy="830997"/>
                <a:chOff x="625503" y="4151900"/>
                <a:chExt cx="4860897" cy="830997"/>
              </a:xfrm>
            </p:grpSpPr>
            <p:sp>
              <p:nvSpPr>
                <p:cNvPr id="30" name="文本框 29"/>
                <p:cNvSpPr txBox="1"/>
                <p:nvPr/>
              </p:nvSpPr>
              <p:spPr>
                <a:xfrm>
                  <a:off x="625503" y="4155007"/>
                  <a:ext cx="3430604" cy="375552"/>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dirty="0">
                      <a:latin typeface="Arial" panose="020B0604020202020204" pitchFamily="34" charset="0"/>
                      <a:ea typeface="微软雅黑" panose="020B0503020204020204" pitchFamily="34" charset="-122"/>
                    </a:rPr>
                    <a:t>中介机构是甲方，企业是乙方</a:t>
                  </a:r>
                  <a:endParaRPr lang="en-GB" altLang="zh-CN" sz="1400" b="1" dirty="0">
                    <a:latin typeface="Arial" panose="020B0604020202020204" pitchFamily="34" charset="0"/>
                    <a:ea typeface="微软雅黑" panose="020B0503020204020204" pitchFamily="34" charset="-122"/>
                  </a:endParaRPr>
                </a:p>
              </p:txBody>
            </p:sp>
            <p:sp>
              <p:nvSpPr>
                <p:cNvPr id="29" name="文本框 28"/>
                <p:cNvSpPr txBox="1"/>
                <p:nvPr/>
              </p:nvSpPr>
              <p:spPr>
                <a:xfrm>
                  <a:off x="4560534" y="4151900"/>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3">
                              <a:lumMod val="60000"/>
                              <a:lumOff val="40000"/>
                            </a:schemeClr>
                          </a:gs>
                          <a:gs pos="50000">
                            <a:schemeClr val="accent3"/>
                          </a:gs>
                        </a:gsLst>
                        <a:lin ang="2700000" scaled="0"/>
                      </a:gradFill>
                      <a:latin typeface="Arial" panose="020B0604020202020204" pitchFamily="34" charset="0"/>
                      <a:ea typeface="微软雅黑" panose="020B0503020204020204" pitchFamily="34" charset="-122"/>
                    </a:rPr>
                    <a:t>3</a:t>
                  </a:r>
                  <a:endParaRPr kumimoji="1" lang="en-US" altLang="zh-CN" sz="4800" dirty="0">
                    <a:gradFill>
                      <a:gsLst>
                        <a:gs pos="0">
                          <a:schemeClr val="accent3">
                            <a:lumMod val="60000"/>
                            <a:lumOff val="40000"/>
                          </a:schemeClr>
                        </a:gs>
                        <a:gs pos="50000">
                          <a:schemeClr val="accent3"/>
                        </a:gs>
                      </a:gsLst>
                      <a:lin ang="2700000" scaled="0"/>
                    </a:gradFill>
                    <a:latin typeface="Arial" panose="020B0604020202020204" pitchFamily="34" charset="0"/>
                    <a:ea typeface="微软雅黑" panose="020B0503020204020204" pitchFamily="34" charset="-122"/>
                  </a:endParaRPr>
                </a:p>
              </p:txBody>
            </p:sp>
          </p:grpSp>
        </p:grpSp>
        <p:grpSp>
          <p:nvGrpSpPr>
            <p:cNvPr id="9" name="组合 8"/>
            <p:cNvGrpSpPr/>
            <p:nvPr/>
          </p:nvGrpSpPr>
          <p:grpSpPr>
            <a:xfrm>
              <a:off x="6286726" y="2651964"/>
              <a:ext cx="5218704" cy="1346736"/>
              <a:chOff x="6286726" y="2651964"/>
              <a:chExt cx="5218704" cy="1346736"/>
            </a:xfrm>
          </p:grpSpPr>
          <p:sp>
            <p:nvSpPr>
              <p:cNvPr id="18" name="矩形 17"/>
              <p:cNvSpPr/>
              <p:nvPr/>
            </p:nvSpPr>
            <p:spPr>
              <a:xfrm>
                <a:off x="6286726" y="2651964"/>
                <a:ext cx="5218704" cy="1346736"/>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19" name="矩形 18"/>
              <p:cNvSpPr/>
              <p:nvPr/>
            </p:nvSpPr>
            <p:spPr>
              <a:xfrm>
                <a:off x="6286726" y="2651964"/>
                <a:ext cx="5218704" cy="75602"/>
              </a:xfrm>
              <a:prstGeom prst="rect">
                <a:avLst/>
              </a:prstGeom>
              <a:gradFill>
                <a:gsLst>
                  <a:gs pos="0">
                    <a:schemeClr val="accent2">
                      <a:lumMod val="60000"/>
                      <a:lumOff val="40000"/>
                    </a:schemeClr>
                  </a:gs>
                  <a:gs pos="60000">
                    <a:schemeClr val="accent2"/>
                  </a:gs>
                </a:gsLst>
                <a:lin ang="2700000" scaled="0"/>
              </a:gra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a:solidFill>
                    <a:schemeClr val="bg1"/>
                  </a:solidFill>
                </a:endParaRPr>
              </a:p>
            </p:txBody>
          </p:sp>
          <p:grpSp>
            <p:nvGrpSpPr>
              <p:cNvPr id="20" name="组合 19"/>
              <p:cNvGrpSpPr/>
              <p:nvPr/>
            </p:nvGrpSpPr>
            <p:grpSpPr>
              <a:xfrm>
                <a:off x="6311858" y="2730129"/>
                <a:ext cx="4830454" cy="830997"/>
                <a:chOff x="6256103" y="2674374"/>
                <a:chExt cx="4830454" cy="830997"/>
              </a:xfrm>
            </p:grpSpPr>
            <p:sp>
              <p:nvSpPr>
                <p:cNvPr id="23" name="文本框 22"/>
                <p:cNvSpPr txBox="1"/>
                <p:nvPr/>
              </p:nvSpPr>
              <p:spPr>
                <a:xfrm>
                  <a:off x="6256103" y="2684346"/>
                  <a:ext cx="3430604" cy="375552"/>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dirty="0">
                      <a:latin typeface="Arial" panose="020B0604020202020204" pitchFamily="34" charset="0"/>
                      <a:ea typeface="微软雅黑" panose="020B0503020204020204" pitchFamily="34" charset="-122"/>
                    </a:rPr>
                    <a:t>规范成本一定要花</a:t>
                  </a:r>
                  <a:endParaRPr lang="en-GB" altLang="zh-CN" sz="1400" b="1" dirty="0">
                    <a:latin typeface="Arial" panose="020B0604020202020204" pitchFamily="34" charset="0"/>
                    <a:ea typeface="微软雅黑" panose="020B0503020204020204" pitchFamily="34" charset="-122"/>
                  </a:endParaRPr>
                </a:p>
              </p:txBody>
            </p:sp>
            <p:sp>
              <p:nvSpPr>
                <p:cNvPr id="22" name="文本框 21"/>
                <p:cNvSpPr txBox="1"/>
                <p:nvPr/>
              </p:nvSpPr>
              <p:spPr>
                <a:xfrm>
                  <a:off x="10160691" y="2674374"/>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2">
                              <a:lumMod val="60000"/>
                              <a:lumOff val="40000"/>
                            </a:schemeClr>
                          </a:gs>
                          <a:gs pos="50000">
                            <a:schemeClr val="accent2"/>
                          </a:gs>
                        </a:gsLst>
                        <a:lin ang="2700000" scaled="0"/>
                      </a:gradFill>
                      <a:latin typeface="Arial" panose="020B0604020202020204" pitchFamily="34" charset="0"/>
                      <a:ea typeface="微软雅黑" panose="020B0503020204020204" pitchFamily="34" charset="-122"/>
                    </a:rPr>
                    <a:t>2</a:t>
                  </a:r>
                  <a:endParaRPr kumimoji="1" lang="en-US" altLang="zh-CN" sz="4800" dirty="0">
                    <a:gradFill>
                      <a:gsLst>
                        <a:gs pos="0">
                          <a:schemeClr val="accent2">
                            <a:lumMod val="60000"/>
                            <a:lumOff val="40000"/>
                          </a:schemeClr>
                        </a:gs>
                        <a:gs pos="50000">
                          <a:schemeClr val="accent2"/>
                        </a:gs>
                      </a:gsLst>
                      <a:lin ang="2700000" scaled="0"/>
                    </a:gradFill>
                    <a:latin typeface="Arial" panose="020B0604020202020204" pitchFamily="34" charset="0"/>
                    <a:ea typeface="微软雅黑" panose="020B0503020204020204" pitchFamily="34" charset="-122"/>
                  </a:endParaRPr>
                </a:p>
              </p:txBody>
            </p:sp>
          </p:grpSp>
        </p:grpSp>
        <p:grpSp>
          <p:nvGrpSpPr>
            <p:cNvPr id="10" name="组合 9"/>
            <p:cNvGrpSpPr/>
            <p:nvPr/>
          </p:nvGrpSpPr>
          <p:grpSpPr>
            <a:xfrm>
              <a:off x="6286726" y="4107725"/>
              <a:ext cx="5218704" cy="1409879"/>
              <a:chOff x="6286726" y="4107725"/>
              <a:chExt cx="5218704" cy="1409879"/>
            </a:xfrm>
          </p:grpSpPr>
          <p:sp>
            <p:nvSpPr>
              <p:cNvPr id="11" name="矩形 10"/>
              <p:cNvSpPr/>
              <p:nvPr/>
            </p:nvSpPr>
            <p:spPr>
              <a:xfrm>
                <a:off x="6286726" y="4188765"/>
                <a:ext cx="5218704" cy="1328839"/>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12" name="矩形 11"/>
              <p:cNvSpPr/>
              <p:nvPr/>
            </p:nvSpPr>
            <p:spPr>
              <a:xfrm>
                <a:off x="6286726" y="4107725"/>
                <a:ext cx="5218704" cy="75602"/>
              </a:xfrm>
              <a:prstGeom prst="rect">
                <a:avLst/>
              </a:prstGeom>
              <a:gradFill>
                <a:gsLst>
                  <a:gs pos="0">
                    <a:schemeClr val="accent4">
                      <a:lumMod val="60000"/>
                      <a:lumOff val="40000"/>
                    </a:schemeClr>
                  </a:gs>
                  <a:gs pos="50000">
                    <a:schemeClr val="accent4"/>
                  </a:gs>
                </a:gsLst>
                <a:lin ang="2700000" scaled="0"/>
              </a:gradFill>
            </p:spPr>
            <p:txBody>
              <a:bodyPr wrap="none" lIns="108000" tIns="108000" rIns="108000" bIns="108000" rtlCol="0" anchor="ctr" anchorCtr="0">
                <a:noAutofit/>
              </a:bodyPr>
              <a:lstStyle/>
              <a:p>
                <a:pPr algn="ctr"/>
                <a:endParaRPr kumimoji="1" lang="zh-CN" altLang="en-US" sz="2000" b="1">
                  <a:noFill/>
                  <a:latin typeface="Arial" panose="020B0604020202020204" pitchFamily="34" charset="0"/>
                  <a:ea typeface="微软雅黑" panose="020B0503020204020204" pitchFamily="34" charset="-122"/>
                </a:endParaRPr>
              </a:p>
            </p:txBody>
          </p:sp>
          <p:grpSp>
            <p:nvGrpSpPr>
              <p:cNvPr id="13" name="组合 12"/>
              <p:cNvGrpSpPr/>
              <p:nvPr/>
            </p:nvGrpSpPr>
            <p:grpSpPr>
              <a:xfrm>
                <a:off x="6297736" y="4194427"/>
                <a:ext cx="4844576" cy="833339"/>
                <a:chOff x="6241981" y="4138672"/>
                <a:chExt cx="4844576" cy="833339"/>
              </a:xfrm>
            </p:grpSpPr>
            <p:sp>
              <p:nvSpPr>
                <p:cNvPr id="16" name="文本框 15"/>
                <p:cNvSpPr txBox="1"/>
                <p:nvPr/>
              </p:nvSpPr>
              <p:spPr>
                <a:xfrm>
                  <a:off x="6241981" y="4138672"/>
                  <a:ext cx="4000150" cy="377026"/>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dirty="0">
                      <a:latin typeface="Arial" panose="020B0604020202020204" pitchFamily="34" charset="0"/>
                      <a:ea typeface="微软雅黑" panose="020B0503020204020204" pitchFamily="34" charset="-122"/>
                    </a:rPr>
                    <a:t>一知半解、自作主张的处理，是</a:t>
                  </a:r>
                  <a:r>
                    <a:rPr lang="en-US" altLang="zh-CN" sz="1400" dirty="0">
                      <a:latin typeface="Arial" panose="020B0604020202020204" pitchFamily="34" charset="0"/>
                      <a:ea typeface="微软雅黑" panose="020B0503020204020204" pitchFamily="34" charset="-122"/>
                    </a:rPr>
                    <a:t>IPO</a:t>
                  </a:r>
                  <a:r>
                    <a:rPr lang="zh-CN" altLang="en-US" sz="1400" dirty="0">
                      <a:latin typeface="Arial" panose="020B0604020202020204" pitchFamily="34" charset="0"/>
                      <a:ea typeface="微软雅黑" panose="020B0503020204020204" pitchFamily="34" charset="-122"/>
                    </a:rPr>
                    <a:t>失败的前兆</a:t>
                  </a:r>
                  <a:endParaRPr lang="en-GB" altLang="zh-CN" sz="1400" b="1" dirty="0">
                    <a:latin typeface="Arial" panose="020B0604020202020204" pitchFamily="34" charset="0"/>
                    <a:ea typeface="微软雅黑" panose="020B0503020204020204" pitchFamily="34" charset="-122"/>
                  </a:endParaRPr>
                </a:p>
              </p:txBody>
            </p:sp>
            <p:sp>
              <p:nvSpPr>
                <p:cNvPr id="15" name="文本框 14"/>
                <p:cNvSpPr txBox="1"/>
                <p:nvPr/>
              </p:nvSpPr>
              <p:spPr>
                <a:xfrm>
                  <a:off x="10160691" y="4141014"/>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4">
                              <a:lumMod val="60000"/>
                              <a:lumOff val="40000"/>
                            </a:schemeClr>
                          </a:gs>
                          <a:gs pos="50000">
                            <a:schemeClr val="accent4"/>
                          </a:gs>
                        </a:gsLst>
                        <a:lin ang="2700000" scaled="0"/>
                      </a:gradFill>
                      <a:latin typeface="Arial" panose="020B0604020202020204" pitchFamily="34" charset="0"/>
                      <a:ea typeface="微软雅黑" panose="020B0503020204020204" pitchFamily="34" charset="-122"/>
                    </a:rPr>
                    <a:t>4</a:t>
                  </a:r>
                  <a:endParaRPr kumimoji="1" lang="en-US" altLang="zh-CN" sz="4800" dirty="0">
                    <a:gradFill>
                      <a:gsLst>
                        <a:gs pos="0">
                          <a:schemeClr val="accent4">
                            <a:lumMod val="60000"/>
                            <a:lumOff val="40000"/>
                          </a:schemeClr>
                        </a:gs>
                        <a:gs pos="50000">
                          <a:schemeClr val="accent4"/>
                        </a:gs>
                      </a:gsLst>
                      <a:lin ang="2700000" scaled="0"/>
                    </a:gradFill>
                    <a:latin typeface="Arial" panose="020B0604020202020204" pitchFamily="34" charset="0"/>
                    <a:ea typeface="微软雅黑" panose="020B0503020204020204" pitchFamily="34" charset="-122"/>
                  </a:endParaRPr>
                </a:p>
              </p:txBody>
            </p:sp>
          </p:grpSp>
        </p:grpSp>
      </p:grpSp>
      <p:sp>
        <p:nvSpPr>
          <p:cNvPr id="474" name="文本框 473"/>
          <p:cNvSpPr txBox="1"/>
          <p:nvPr/>
        </p:nvSpPr>
        <p:spPr>
          <a:xfrm>
            <a:off x="681258" y="1288304"/>
            <a:ext cx="4298956" cy="600164"/>
          </a:xfrm>
          <a:prstGeom prst="rect">
            <a:avLst/>
          </a:prstGeom>
          <a:noFill/>
        </p:spPr>
        <p:txBody>
          <a:bodyPr wrap="square" rtlCol="0">
            <a:spAutoFit/>
          </a:bodyPr>
          <a:lstStyle/>
          <a:p>
            <a:r>
              <a:rPr lang="zh-CN" altLang="en-US" sz="1100" dirty="0">
                <a:latin typeface="华文楷体" panose="02010600040101010101" charset="-122"/>
                <a:ea typeface="华文楷体" panose="02010600040101010101" charset="-122"/>
              </a:rPr>
              <a:t>一旦决定上市，老板的心态要摆正，一旦上道就没有回头路可走。上市是一条艰苦的道路，需要有长期奋斗的决议和毅力。企业老板是头狼，需要把一往无前的决心从上到下贯彻下去。</a:t>
            </a:r>
            <a:endParaRPr lang="zh-CN" altLang="en-US" sz="1100" dirty="0">
              <a:latin typeface="华文楷体" panose="02010600040101010101" charset="-122"/>
              <a:ea typeface="华文楷体" panose="02010600040101010101" charset="-122"/>
            </a:endParaRPr>
          </a:p>
        </p:txBody>
      </p:sp>
      <p:sp>
        <p:nvSpPr>
          <p:cNvPr id="475" name="文本框 474"/>
          <p:cNvSpPr txBox="1"/>
          <p:nvPr/>
        </p:nvSpPr>
        <p:spPr>
          <a:xfrm>
            <a:off x="6277827" y="1272285"/>
            <a:ext cx="4298956" cy="938719"/>
          </a:xfrm>
          <a:prstGeom prst="rect">
            <a:avLst/>
          </a:prstGeom>
          <a:noFill/>
        </p:spPr>
        <p:txBody>
          <a:bodyPr wrap="square" rtlCol="0">
            <a:spAutoFit/>
          </a:bodyPr>
          <a:lstStyle/>
          <a:p>
            <a:r>
              <a:rPr lang="zh-CN" altLang="en-US" sz="1100" dirty="0">
                <a:latin typeface="华文楷体" panose="02010600040101010101" charset="-122"/>
                <a:ea typeface="华文楷体" panose="02010600040101010101" charset="-122"/>
              </a:rPr>
              <a:t>要成为公众公司，就需要守法、按照上市公司的规范要求运作，因此企业需要合法纳税，在环保、工商、社保、公积金、海关、安全生产、技术质量监督等方面手法经营。如果有企业有投机取巧的心态，或者顶风作案，你要想清楚，因为最后可能得不偿失，前功尽弃，有可能导致无法上市。</a:t>
            </a:r>
            <a:endParaRPr lang="zh-CN" altLang="en-US" sz="1100" dirty="0">
              <a:latin typeface="华文楷体" panose="02010600040101010101" charset="-122"/>
              <a:ea typeface="华文楷体" panose="02010600040101010101" charset="-122"/>
            </a:endParaRPr>
          </a:p>
        </p:txBody>
      </p:sp>
      <p:sp>
        <p:nvSpPr>
          <p:cNvPr id="476" name="文本框 475"/>
          <p:cNvSpPr txBox="1"/>
          <p:nvPr/>
        </p:nvSpPr>
        <p:spPr>
          <a:xfrm>
            <a:off x="681258" y="2751675"/>
            <a:ext cx="4298956" cy="938719"/>
          </a:xfrm>
          <a:prstGeom prst="rect">
            <a:avLst/>
          </a:prstGeom>
          <a:noFill/>
        </p:spPr>
        <p:txBody>
          <a:bodyPr wrap="square" rtlCol="0">
            <a:spAutoFit/>
          </a:bodyPr>
          <a:lstStyle/>
          <a:p>
            <a:r>
              <a:rPr lang="zh-CN" altLang="en-US" sz="1100" dirty="0">
                <a:latin typeface="华文楷体" panose="02010600040101010101" charset="-122"/>
                <a:ea typeface="华文楷体" panose="02010600040101010101" charset="-122"/>
              </a:rPr>
              <a:t>在上市过程中，中介机构第一位的。若变成公司主导</a:t>
            </a:r>
            <a:r>
              <a:rPr lang="en-US" altLang="zh-CN" sz="1100" dirty="0">
                <a:latin typeface="华文楷体" panose="02010600040101010101" charset="-122"/>
                <a:ea typeface="华文楷体" panose="02010600040101010101" charset="-122"/>
              </a:rPr>
              <a:t>PO</a:t>
            </a:r>
            <a:r>
              <a:rPr lang="zh-CN" altLang="en-US" sz="1100" dirty="0">
                <a:latin typeface="华文楷体" panose="02010600040101010101" charset="-122"/>
                <a:ea typeface="华文楷体" panose="02010600040101010101" charset="-122"/>
              </a:rPr>
              <a:t>日常进程和协调各机构，券商弱势，则可能无法有效开展工作，调查受阻等情形会出现，甚至存在企业造假而阻挠调查的情形，甚至没有调查清楚报申请材料，最终会在反馈中撤材料而牺牲大局。企业越是强势，越是主导调查等事项，造假风险越大，地雷越多。</a:t>
            </a:r>
            <a:endParaRPr lang="zh-CN" altLang="en-US" sz="1100" dirty="0">
              <a:latin typeface="华文楷体" panose="02010600040101010101" charset="-122"/>
              <a:ea typeface="华文楷体" panose="02010600040101010101" charset="-122"/>
            </a:endParaRPr>
          </a:p>
        </p:txBody>
      </p:sp>
      <p:sp>
        <p:nvSpPr>
          <p:cNvPr id="477" name="文本框 476"/>
          <p:cNvSpPr txBox="1"/>
          <p:nvPr/>
        </p:nvSpPr>
        <p:spPr>
          <a:xfrm>
            <a:off x="6277827" y="2778909"/>
            <a:ext cx="4298956" cy="769441"/>
          </a:xfrm>
          <a:prstGeom prst="rect">
            <a:avLst/>
          </a:prstGeom>
          <a:noFill/>
        </p:spPr>
        <p:txBody>
          <a:bodyPr wrap="square" rtlCol="0">
            <a:spAutoFit/>
          </a:bodyPr>
          <a:lstStyle/>
          <a:p>
            <a:r>
              <a:rPr lang="zh-CN" altLang="en-US" sz="1100" dirty="0">
                <a:latin typeface="华文楷体" panose="02010600040101010101" charset="-122"/>
                <a:ea typeface="华文楷体" panose="02010600040101010101" charset="-122"/>
              </a:rPr>
              <a:t>最怕的是企业对上市有一点了解，但又不专业、没经历，却经常和中介机构唱反调。这种情况下，中介机构花大量的时间去扫盲。经过多轮的、长期的心理折磨，现场的中介最终无法抗拒执拗的企业负责人，就将错就错吧，让后就影响上市。</a:t>
            </a:r>
            <a:endParaRPr lang="zh-CN" altLang="en-US" sz="1100" dirty="0">
              <a:latin typeface="华文楷体" panose="02010600040101010101" charset="-122"/>
              <a:ea typeface="华文楷体" panose="02010600040101010101" charset="-122"/>
            </a:endParaRPr>
          </a:p>
        </p:txBody>
      </p:sp>
      <p:grpSp>
        <p:nvGrpSpPr>
          <p:cNvPr id="478" name="组合 477"/>
          <p:cNvGrpSpPr/>
          <p:nvPr/>
        </p:nvGrpSpPr>
        <p:grpSpPr>
          <a:xfrm>
            <a:off x="686699" y="3736560"/>
            <a:ext cx="10824172" cy="2876527"/>
            <a:chOff x="681258" y="2651963"/>
            <a:chExt cx="10824172" cy="2876527"/>
          </a:xfrm>
        </p:grpSpPr>
        <p:grpSp>
          <p:nvGrpSpPr>
            <p:cNvPr id="479" name="组合 478"/>
            <p:cNvGrpSpPr/>
            <p:nvPr/>
          </p:nvGrpSpPr>
          <p:grpSpPr>
            <a:xfrm>
              <a:off x="685528" y="2651963"/>
              <a:ext cx="5219745" cy="1346736"/>
              <a:chOff x="685528" y="2651963"/>
              <a:chExt cx="5219745" cy="1346736"/>
            </a:xfrm>
          </p:grpSpPr>
          <p:sp>
            <p:nvSpPr>
              <p:cNvPr id="498" name="矩形 497"/>
              <p:cNvSpPr/>
              <p:nvPr/>
            </p:nvSpPr>
            <p:spPr>
              <a:xfrm>
                <a:off x="686569" y="2651963"/>
                <a:ext cx="5218704" cy="1346736"/>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499" name="矩形 498"/>
              <p:cNvSpPr/>
              <p:nvPr/>
            </p:nvSpPr>
            <p:spPr>
              <a:xfrm>
                <a:off x="686569" y="2651964"/>
                <a:ext cx="5218704" cy="75602"/>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a:solidFill>
                    <a:schemeClr val="bg1"/>
                  </a:solidFill>
                </a:endParaRPr>
              </a:p>
            </p:txBody>
          </p:sp>
          <p:grpSp>
            <p:nvGrpSpPr>
              <p:cNvPr id="500" name="组合 499"/>
              <p:cNvGrpSpPr/>
              <p:nvPr/>
            </p:nvGrpSpPr>
            <p:grpSpPr>
              <a:xfrm>
                <a:off x="685528" y="2741016"/>
                <a:ext cx="4856627" cy="830997"/>
                <a:chOff x="629773" y="2685261"/>
                <a:chExt cx="4856627" cy="830997"/>
              </a:xfrm>
            </p:grpSpPr>
            <p:sp>
              <p:nvSpPr>
                <p:cNvPr id="501" name="文本框 500"/>
                <p:cNvSpPr txBox="1"/>
                <p:nvPr/>
              </p:nvSpPr>
              <p:spPr>
                <a:xfrm>
                  <a:off x="629773" y="2685620"/>
                  <a:ext cx="3430604" cy="375552"/>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b="1" dirty="0">
                      <a:latin typeface="Arial" panose="020B0604020202020204" pitchFamily="34" charset="0"/>
                      <a:ea typeface="微软雅黑" panose="020B0503020204020204" pitchFamily="34" charset="-122"/>
                    </a:rPr>
                    <a:t>构建和谐，减少举报</a:t>
                  </a:r>
                  <a:endParaRPr lang="en-GB" altLang="zh-CN" sz="1400" b="1" dirty="0">
                    <a:latin typeface="Arial" panose="020B0604020202020204" pitchFamily="34" charset="0"/>
                    <a:ea typeface="微软雅黑" panose="020B0503020204020204" pitchFamily="34" charset="-122"/>
                  </a:endParaRPr>
                </a:p>
              </p:txBody>
            </p:sp>
            <p:sp>
              <p:nvSpPr>
                <p:cNvPr id="502" name="文本框 501"/>
                <p:cNvSpPr txBox="1"/>
                <p:nvPr/>
              </p:nvSpPr>
              <p:spPr>
                <a:xfrm>
                  <a:off x="4560534" y="2685261"/>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1">
                              <a:lumMod val="60000"/>
                              <a:lumOff val="40000"/>
                            </a:schemeClr>
                          </a:gs>
                          <a:gs pos="50000">
                            <a:schemeClr val="accent1"/>
                          </a:gs>
                        </a:gsLst>
                        <a:lin ang="2700000" scaled="0"/>
                      </a:gradFill>
                      <a:latin typeface="Arial" panose="020B0604020202020204" pitchFamily="34" charset="0"/>
                      <a:ea typeface="微软雅黑" panose="020B0503020204020204" pitchFamily="34" charset="-122"/>
                    </a:rPr>
                    <a:t>5</a:t>
                  </a:r>
                  <a:endParaRPr kumimoji="1" lang="en-US" altLang="zh-CN" sz="4800" dirty="0">
                    <a:gradFill>
                      <a:gsLst>
                        <a:gs pos="0">
                          <a:schemeClr val="accent1">
                            <a:lumMod val="60000"/>
                            <a:lumOff val="40000"/>
                          </a:schemeClr>
                        </a:gs>
                        <a:gs pos="50000">
                          <a:schemeClr val="accent1"/>
                        </a:gs>
                      </a:gsLst>
                      <a:lin ang="2700000" scaled="0"/>
                    </a:gradFill>
                    <a:latin typeface="Arial" panose="020B0604020202020204" pitchFamily="34" charset="0"/>
                    <a:ea typeface="微软雅黑" panose="020B0503020204020204" pitchFamily="34" charset="-122"/>
                  </a:endParaRPr>
                </a:p>
              </p:txBody>
            </p:sp>
          </p:grpSp>
        </p:grpSp>
        <p:grpSp>
          <p:nvGrpSpPr>
            <p:cNvPr id="480" name="组合 479"/>
            <p:cNvGrpSpPr/>
            <p:nvPr/>
          </p:nvGrpSpPr>
          <p:grpSpPr>
            <a:xfrm>
              <a:off x="681258" y="4118611"/>
              <a:ext cx="5224015" cy="1409879"/>
              <a:chOff x="681258" y="4118611"/>
              <a:chExt cx="5224015" cy="1409879"/>
            </a:xfrm>
          </p:grpSpPr>
          <p:sp>
            <p:nvSpPr>
              <p:cNvPr id="493" name="矩形 492"/>
              <p:cNvSpPr/>
              <p:nvPr/>
            </p:nvSpPr>
            <p:spPr>
              <a:xfrm>
                <a:off x="686569" y="4205695"/>
                <a:ext cx="5218704" cy="1322795"/>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494" name="矩形 493"/>
              <p:cNvSpPr/>
              <p:nvPr/>
            </p:nvSpPr>
            <p:spPr>
              <a:xfrm>
                <a:off x="686569" y="4118611"/>
                <a:ext cx="5218704" cy="75602"/>
              </a:xfrm>
              <a:prstGeom prst="rect">
                <a:avLst/>
              </a:prstGeom>
              <a:gradFill>
                <a:gsLst>
                  <a:gs pos="0">
                    <a:schemeClr val="accent3">
                      <a:lumMod val="60000"/>
                      <a:lumOff val="40000"/>
                    </a:schemeClr>
                  </a:gs>
                  <a:gs pos="50000">
                    <a:schemeClr val="accent3"/>
                  </a:gs>
                </a:gsLst>
                <a:lin ang="2700000" scaled="0"/>
              </a:gradFill>
            </p:spPr>
            <p:txBody>
              <a:bodyPr wrap="none" lIns="108000" tIns="108000" rIns="108000" bIns="108000" rtlCol="0" anchor="ctr" anchorCtr="0">
                <a:noAutofit/>
              </a:bodyPr>
              <a:lstStyle/>
              <a:p>
                <a:pPr algn="ctr"/>
                <a:endParaRPr kumimoji="1" lang="zh-CN" altLang="en-US" sz="2000" b="1">
                  <a:noFill/>
                  <a:latin typeface="Arial" panose="020B0604020202020204" pitchFamily="34" charset="0"/>
                  <a:ea typeface="微软雅黑" panose="020B0503020204020204" pitchFamily="34" charset="-122"/>
                </a:endParaRPr>
              </a:p>
            </p:txBody>
          </p:sp>
          <p:grpSp>
            <p:nvGrpSpPr>
              <p:cNvPr id="495" name="组合 494"/>
              <p:cNvGrpSpPr/>
              <p:nvPr/>
            </p:nvGrpSpPr>
            <p:grpSpPr>
              <a:xfrm>
                <a:off x="681258" y="4207655"/>
                <a:ext cx="4860897" cy="830997"/>
                <a:chOff x="625503" y="4151900"/>
                <a:chExt cx="4860897" cy="830997"/>
              </a:xfrm>
            </p:grpSpPr>
            <p:sp>
              <p:nvSpPr>
                <p:cNvPr id="496" name="文本框 495"/>
                <p:cNvSpPr txBox="1"/>
                <p:nvPr/>
              </p:nvSpPr>
              <p:spPr>
                <a:xfrm>
                  <a:off x="625503" y="4155007"/>
                  <a:ext cx="3879858" cy="377026"/>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dirty="0">
                      <a:latin typeface="Arial" panose="020B0604020202020204" pitchFamily="34" charset="0"/>
                      <a:ea typeface="微软雅黑" panose="020B0503020204020204" pitchFamily="34" charset="-122"/>
                    </a:rPr>
                    <a:t>企业老板要降低身段，主动参与项目</a:t>
                  </a:r>
                  <a:endParaRPr lang="en-GB" altLang="zh-CN" sz="1400" b="1" dirty="0">
                    <a:latin typeface="Arial" panose="020B0604020202020204" pitchFamily="34" charset="0"/>
                    <a:ea typeface="微软雅黑" panose="020B0503020204020204" pitchFamily="34" charset="-122"/>
                  </a:endParaRPr>
                </a:p>
              </p:txBody>
            </p:sp>
            <p:sp>
              <p:nvSpPr>
                <p:cNvPr id="497" name="文本框 496"/>
                <p:cNvSpPr txBox="1"/>
                <p:nvPr/>
              </p:nvSpPr>
              <p:spPr>
                <a:xfrm>
                  <a:off x="4560534" y="4151900"/>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3">
                              <a:lumMod val="60000"/>
                              <a:lumOff val="40000"/>
                            </a:schemeClr>
                          </a:gs>
                          <a:gs pos="50000">
                            <a:schemeClr val="accent3"/>
                          </a:gs>
                        </a:gsLst>
                        <a:lin ang="2700000" scaled="0"/>
                      </a:gradFill>
                      <a:latin typeface="Arial" panose="020B0604020202020204" pitchFamily="34" charset="0"/>
                      <a:ea typeface="微软雅黑" panose="020B0503020204020204" pitchFamily="34" charset="-122"/>
                    </a:rPr>
                    <a:t>7</a:t>
                  </a:r>
                  <a:endParaRPr kumimoji="1" lang="en-US" altLang="zh-CN" sz="4800" dirty="0">
                    <a:gradFill>
                      <a:gsLst>
                        <a:gs pos="0">
                          <a:schemeClr val="accent3">
                            <a:lumMod val="60000"/>
                            <a:lumOff val="40000"/>
                          </a:schemeClr>
                        </a:gs>
                        <a:gs pos="50000">
                          <a:schemeClr val="accent3"/>
                        </a:gs>
                      </a:gsLst>
                      <a:lin ang="2700000" scaled="0"/>
                    </a:gradFill>
                    <a:latin typeface="Arial" panose="020B0604020202020204" pitchFamily="34" charset="0"/>
                    <a:ea typeface="微软雅黑" panose="020B0503020204020204" pitchFamily="34" charset="-122"/>
                  </a:endParaRPr>
                </a:p>
              </p:txBody>
            </p:sp>
          </p:grpSp>
        </p:grpSp>
        <p:grpSp>
          <p:nvGrpSpPr>
            <p:cNvPr id="481" name="组合 480"/>
            <p:cNvGrpSpPr/>
            <p:nvPr/>
          </p:nvGrpSpPr>
          <p:grpSpPr>
            <a:xfrm>
              <a:off x="6286726" y="2651964"/>
              <a:ext cx="5218704" cy="1346736"/>
              <a:chOff x="6286726" y="2651964"/>
              <a:chExt cx="5218704" cy="1346736"/>
            </a:xfrm>
          </p:grpSpPr>
          <p:sp>
            <p:nvSpPr>
              <p:cNvPr id="488" name="矩形 487"/>
              <p:cNvSpPr/>
              <p:nvPr/>
            </p:nvSpPr>
            <p:spPr>
              <a:xfrm>
                <a:off x="6286726" y="2651964"/>
                <a:ext cx="5218704" cy="1346736"/>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489" name="矩形 488"/>
              <p:cNvSpPr/>
              <p:nvPr/>
            </p:nvSpPr>
            <p:spPr>
              <a:xfrm>
                <a:off x="6286726" y="2651964"/>
                <a:ext cx="5218704" cy="75602"/>
              </a:xfrm>
              <a:prstGeom prst="rect">
                <a:avLst/>
              </a:prstGeom>
              <a:gradFill>
                <a:gsLst>
                  <a:gs pos="0">
                    <a:schemeClr val="accent2">
                      <a:lumMod val="60000"/>
                      <a:lumOff val="40000"/>
                    </a:schemeClr>
                  </a:gs>
                  <a:gs pos="60000">
                    <a:schemeClr val="accent2"/>
                  </a:gs>
                </a:gsLst>
                <a:lin ang="2700000" scaled="0"/>
              </a:gra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3765"/>
                <a:endParaRPr lang="zh-CN" altLang="en-US" sz="2000" b="1">
                  <a:solidFill>
                    <a:schemeClr val="bg1"/>
                  </a:solidFill>
                </a:endParaRPr>
              </a:p>
            </p:txBody>
          </p:sp>
          <p:grpSp>
            <p:nvGrpSpPr>
              <p:cNvPr id="490" name="组合 489"/>
              <p:cNvGrpSpPr/>
              <p:nvPr/>
            </p:nvGrpSpPr>
            <p:grpSpPr>
              <a:xfrm>
                <a:off x="6311858" y="2730129"/>
                <a:ext cx="4830454" cy="830997"/>
                <a:chOff x="6256103" y="2674374"/>
                <a:chExt cx="4830454" cy="830997"/>
              </a:xfrm>
            </p:grpSpPr>
            <p:sp>
              <p:nvSpPr>
                <p:cNvPr id="491" name="文本框 490"/>
                <p:cNvSpPr txBox="1"/>
                <p:nvPr/>
              </p:nvSpPr>
              <p:spPr>
                <a:xfrm>
                  <a:off x="6256103" y="2684346"/>
                  <a:ext cx="3430604" cy="375552"/>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dirty="0">
                      <a:latin typeface="Arial" panose="020B0604020202020204" pitchFamily="34" charset="0"/>
                      <a:ea typeface="微软雅黑" panose="020B0503020204020204" pitchFamily="34" charset="-122"/>
                    </a:rPr>
                    <a:t>对加班加点的企业员工和中介机构好点</a:t>
                  </a:r>
                  <a:endParaRPr lang="en-GB" altLang="zh-CN" sz="1400" b="1" dirty="0">
                    <a:latin typeface="Arial" panose="020B0604020202020204" pitchFamily="34" charset="0"/>
                    <a:ea typeface="微软雅黑" panose="020B0503020204020204" pitchFamily="34" charset="-122"/>
                  </a:endParaRPr>
                </a:p>
              </p:txBody>
            </p:sp>
            <p:sp>
              <p:nvSpPr>
                <p:cNvPr id="492" name="文本框 491"/>
                <p:cNvSpPr txBox="1"/>
                <p:nvPr/>
              </p:nvSpPr>
              <p:spPr>
                <a:xfrm>
                  <a:off x="10160691" y="2674374"/>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2">
                              <a:lumMod val="60000"/>
                              <a:lumOff val="40000"/>
                            </a:schemeClr>
                          </a:gs>
                          <a:gs pos="50000">
                            <a:schemeClr val="accent2"/>
                          </a:gs>
                        </a:gsLst>
                        <a:lin ang="2700000" scaled="0"/>
                      </a:gradFill>
                      <a:latin typeface="Arial" panose="020B0604020202020204" pitchFamily="34" charset="0"/>
                      <a:ea typeface="微软雅黑" panose="020B0503020204020204" pitchFamily="34" charset="-122"/>
                    </a:rPr>
                    <a:t>6</a:t>
                  </a:r>
                  <a:endParaRPr kumimoji="1" lang="en-US" altLang="zh-CN" sz="4800" dirty="0">
                    <a:gradFill>
                      <a:gsLst>
                        <a:gs pos="0">
                          <a:schemeClr val="accent2">
                            <a:lumMod val="60000"/>
                            <a:lumOff val="40000"/>
                          </a:schemeClr>
                        </a:gs>
                        <a:gs pos="50000">
                          <a:schemeClr val="accent2"/>
                        </a:gs>
                      </a:gsLst>
                      <a:lin ang="2700000" scaled="0"/>
                    </a:gradFill>
                    <a:latin typeface="Arial" panose="020B0604020202020204" pitchFamily="34" charset="0"/>
                    <a:ea typeface="微软雅黑" panose="020B0503020204020204" pitchFamily="34" charset="-122"/>
                  </a:endParaRPr>
                </a:p>
              </p:txBody>
            </p:sp>
          </p:grpSp>
        </p:grpSp>
        <p:grpSp>
          <p:nvGrpSpPr>
            <p:cNvPr id="482" name="组合 481"/>
            <p:cNvGrpSpPr/>
            <p:nvPr/>
          </p:nvGrpSpPr>
          <p:grpSpPr>
            <a:xfrm>
              <a:off x="6286726" y="4107725"/>
              <a:ext cx="5218704" cy="1409879"/>
              <a:chOff x="6286726" y="4107725"/>
              <a:chExt cx="5218704" cy="1409879"/>
            </a:xfrm>
          </p:grpSpPr>
          <p:sp>
            <p:nvSpPr>
              <p:cNvPr id="483" name="矩形 482"/>
              <p:cNvSpPr/>
              <p:nvPr/>
            </p:nvSpPr>
            <p:spPr>
              <a:xfrm>
                <a:off x="6286726" y="4188765"/>
                <a:ext cx="5218704" cy="1328839"/>
              </a:xfrm>
              <a:prstGeom prst="rect">
                <a:avLst/>
              </a:prstGeom>
              <a:solidFill>
                <a:schemeClr val="tx1">
                  <a:lumMod val="95000"/>
                  <a:lumOff val="5000"/>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484" name="矩形 483"/>
              <p:cNvSpPr/>
              <p:nvPr/>
            </p:nvSpPr>
            <p:spPr>
              <a:xfrm>
                <a:off x="6286726" y="4107725"/>
                <a:ext cx="5218704" cy="75602"/>
              </a:xfrm>
              <a:prstGeom prst="rect">
                <a:avLst/>
              </a:prstGeom>
              <a:gradFill>
                <a:gsLst>
                  <a:gs pos="0">
                    <a:schemeClr val="accent4">
                      <a:lumMod val="60000"/>
                      <a:lumOff val="40000"/>
                    </a:schemeClr>
                  </a:gs>
                  <a:gs pos="50000">
                    <a:schemeClr val="accent4"/>
                  </a:gs>
                </a:gsLst>
                <a:lin ang="2700000" scaled="0"/>
              </a:gradFill>
            </p:spPr>
            <p:txBody>
              <a:bodyPr wrap="none" lIns="108000" tIns="108000" rIns="108000" bIns="108000" rtlCol="0" anchor="ctr" anchorCtr="0">
                <a:noAutofit/>
              </a:bodyPr>
              <a:lstStyle/>
              <a:p>
                <a:pPr algn="ctr"/>
                <a:endParaRPr kumimoji="1" lang="zh-CN" altLang="en-US" sz="2000" b="1">
                  <a:noFill/>
                  <a:latin typeface="Arial" panose="020B0604020202020204" pitchFamily="34" charset="0"/>
                  <a:ea typeface="微软雅黑" panose="020B0503020204020204" pitchFamily="34" charset="-122"/>
                </a:endParaRPr>
              </a:p>
            </p:txBody>
          </p:sp>
          <p:grpSp>
            <p:nvGrpSpPr>
              <p:cNvPr id="485" name="组合 484"/>
              <p:cNvGrpSpPr/>
              <p:nvPr/>
            </p:nvGrpSpPr>
            <p:grpSpPr>
              <a:xfrm>
                <a:off x="6297736" y="4194427"/>
                <a:ext cx="4844576" cy="833339"/>
                <a:chOff x="6241981" y="4138672"/>
                <a:chExt cx="4844576" cy="833339"/>
              </a:xfrm>
            </p:grpSpPr>
            <p:sp>
              <p:nvSpPr>
                <p:cNvPr id="486" name="文本框 485"/>
                <p:cNvSpPr txBox="1"/>
                <p:nvPr/>
              </p:nvSpPr>
              <p:spPr>
                <a:xfrm>
                  <a:off x="6241981" y="4138672"/>
                  <a:ext cx="4000150" cy="377026"/>
                </a:xfrm>
                <a:prstGeom prst="rect">
                  <a:avLst/>
                </a:prstGeom>
                <a:noFill/>
              </p:spPr>
              <p:txBody>
                <a:bodyPr wrap="square" rtlCol="0">
                  <a:spAutoFit/>
                </a:bodyPr>
                <a:lstStyle>
                  <a:defPPr>
                    <a:defRPr lang="zh-CN"/>
                  </a:defPPr>
                  <a:lvl1pPr>
                    <a:lnSpc>
                      <a:spcPct val="150000"/>
                    </a:lnSpc>
                    <a:defRPr kumimoji="0" sz="1200" b="1" i="0" u="none" strike="noStrike" cap="none" spc="0" normalizeH="0" baseline="0">
                      <a:ln>
                        <a:noFill/>
                      </a:ln>
                      <a:effectLst/>
                      <a:uLnTx/>
                      <a:uFillTx/>
                    </a:defRPr>
                  </a:lvl1pPr>
                </a:lstStyle>
                <a:p>
                  <a:r>
                    <a:rPr lang="zh-CN" altLang="en-US" sz="1400" b="1" dirty="0">
                      <a:latin typeface="Arial" panose="020B0604020202020204" pitchFamily="34" charset="0"/>
                      <a:ea typeface="微软雅黑" panose="020B0503020204020204" pitchFamily="34" charset="-122"/>
                    </a:rPr>
                    <a:t>尊重，还是尊重</a:t>
                  </a:r>
                  <a:endParaRPr lang="en-GB" altLang="zh-CN" sz="1400" b="1" dirty="0">
                    <a:latin typeface="Arial" panose="020B0604020202020204" pitchFamily="34" charset="0"/>
                    <a:ea typeface="微软雅黑" panose="020B0503020204020204" pitchFamily="34" charset="-122"/>
                  </a:endParaRPr>
                </a:p>
              </p:txBody>
            </p:sp>
            <p:sp>
              <p:nvSpPr>
                <p:cNvPr id="487" name="文本框 486"/>
                <p:cNvSpPr txBox="1"/>
                <p:nvPr/>
              </p:nvSpPr>
              <p:spPr>
                <a:xfrm>
                  <a:off x="10160691" y="4141014"/>
                  <a:ext cx="925866" cy="830997"/>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6000" b="1" i="0" u="none" strike="noStrike" cap="none" spc="0" normalizeH="0" baseline="0">
                      <a:ln>
                        <a:noFill/>
                      </a:ln>
                      <a:solidFill>
                        <a:srgbClr val="FFFFFF">
                          <a:alpha val="90000"/>
                        </a:srgbClr>
                      </a:solidFill>
                      <a:effectLst/>
                      <a:uLnTx/>
                      <a:uFillTx/>
                    </a:defRPr>
                  </a:lvl1pPr>
                </a:lstStyle>
                <a:p>
                  <a:pPr algn="ctr" defTabSz="914400"/>
                  <a:r>
                    <a:rPr kumimoji="1" lang="en-US" altLang="zh-CN" sz="4800" dirty="0">
                      <a:gradFill>
                        <a:gsLst>
                          <a:gs pos="0">
                            <a:schemeClr val="accent4">
                              <a:lumMod val="60000"/>
                              <a:lumOff val="40000"/>
                            </a:schemeClr>
                          </a:gs>
                          <a:gs pos="50000">
                            <a:schemeClr val="accent4"/>
                          </a:gs>
                        </a:gsLst>
                        <a:lin ang="2700000" scaled="0"/>
                      </a:gradFill>
                      <a:latin typeface="Arial" panose="020B0604020202020204" pitchFamily="34" charset="0"/>
                      <a:ea typeface="微软雅黑" panose="020B0503020204020204" pitchFamily="34" charset="-122"/>
                    </a:rPr>
                    <a:t>8</a:t>
                  </a:r>
                  <a:endParaRPr kumimoji="1" lang="en-US" altLang="zh-CN" sz="4800" dirty="0">
                    <a:gradFill>
                      <a:gsLst>
                        <a:gs pos="0">
                          <a:schemeClr val="accent4">
                            <a:lumMod val="60000"/>
                            <a:lumOff val="40000"/>
                          </a:schemeClr>
                        </a:gs>
                        <a:gs pos="50000">
                          <a:schemeClr val="accent4"/>
                        </a:gs>
                      </a:gsLst>
                      <a:lin ang="2700000" scaled="0"/>
                    </a:gradFill>
                    <a:latin typeface="Arial" panose="020B0604020202020204" pitchFamily="34" charset="0"/>
                    <a:ea typeface="微软雅黑" panose="020B0503020204020204" pitchFamily="34" charset="-122"/>
                  </a:endParaRPr>
                </a:p>
              </p:txBody>
            </p:sp>
          </p:grpSp>
        </p:grpSp>
      </p:grpSp>
      <p:sp>
        <p:nvSpPr>
          <p:cNvPr id="503" name="文本框 502"/>
          <p:cNvSpPr txBox="1"/>
          <p:nvPr/>
        </p:nvSpPr>
        <p:spPr>
          <a:xfrm>
            <a:off x="686699" y="4129491"/>
            <a:ext cx="4244530" cy="1015663"/>
          </a:xfrm>
          <a:prstGeom prst="rect">
            <a:avLst/>
          </a:prstGeom>
          <a:noFill/>
        </p:spPr>
        <p:txBody>
          <a:bodyPr wrap="square" rtlCol="0">
            <a:spAutoFit/>
          </a:bodyPr>
          <a:lstStyle/>
          <a:p>
            <a:r>
              <a:rPr lang="zh-CN" altLang="en-US" sz="1000" dirty="0">
                <a:latin typeface="华文楷体" panose="02010600040101010101" charset="-122"/>
                <a:ea typeface="华文楷体" panose="02010600040101010101" charset="-122"/>
              </a:rPr>
              <a:t>举报来源多了，可能是内部员工，也可能是竞争对手，还有可能是股东，甚至是中介机构。在上市过程中，老板财富几何数的增加，但有多少人眼红、多少人对你不满？竞争对手对你恨之入骨等情形清楚吗？上市过程中要低调，要处理好和现员工、离职的员工、竞争对手、供应商、客户、券商等中介机构的关系，不要因为小事构成矛盾升级。哪个企业敢说自己零瑕疵？</a:t>
            </a:r>
            <a:endParaRPr lang="zh-CN" altLang="en-US" sz="1000" dirty="0">
              <a:latin typeface="华文楷体" panose="02010600040101010101" charset="-122"/>
              <a:ea typeface="华文楷体" panose="02010600040101010101" charset="-122"/>
            </a:endParaRPr>
          </a:p>
        </p:txBody>
      </p:sp>
      <p:sp>
        <p:nvSpPr>
          <p:cNvPr id="504" name="文本框 503"/>
          <p:cNvSpPr txBox="1"/>
          <p:nvPr/>
        </p:nvSpPr>
        <p:spPr>
          <a:xfrm>
            <a:off x="6283267" y="4075371"/>
            <a:ext cx="4444603" cy="1169551"/>
          </a:xfrm>
          <a:prstGeom prst="rect">
            <a:avLst/>
          </a:prstGeom>
          <a:noFill/>
        </p:spPr>
        <p:txBody>
          <a:bodyPr wrap="square" rtlCol="0">
            <a:spAutoFit/>
          </a:bodyPr>
          <a:lstStyle/>
          <a:p>
            <a:r>
              <a:rPr lang="zh-CN" altLang="en-US" sz="1000" dirty="0">
                <a:latin typeface="华文楷体" panose="02010600040101010101" charset="-122"/>
                <a:ea typeface="华文楷体" panose="02010600040101010101" charset="-122"/>
              </a:rPr>
              <a:t>在上市过程中，公司的财务、证券部等经常需要加班，而中介机构也是如此。财务人员、证券事务代表很多时候被老板认为非核心员工，没有股份，加班是份内事。中介机构加班，老板认为理所当然。但其实错了。由于加班导致员工正常的生活、工作长时间遭到破坏的话，特别是加班的员工没股份引发的内心矛盾可能导致举报事项的发生。对他们好点，他们可能会卖力点，若给非人待遇，住脏乱差酒店，吃地沟油盒饭和路边小摊小店，我想风险在增加。</a:t>
            </a:r>
            <a:endParaRPr lang="zh-CN" altLang="en-US" sz="1000" dirty="0">
              <a:latin typeface="华文楷体" panose="02010600040101010101" charset="-122"/>
              <a:ea typeface="华文楷体" panose="02010600040101010101" charset="-122"/>
            </a:endParaRPr>
          </a:p>
        </p:txBody>
      </p:sp>
      <p:sp>
        <p:nvSpPr>
          <p:cNvPr id="505" name="文本框 504"/>
          <p:cNvSpPr txBox="1"/>
          <p:nvPr/>
        </p:nvSpPr>
        <p:spPr>
          <a:xfrm>
            <a:off x="686699" y="5663621"/>
            <a:ext cx="4298956" cy="769441"/>
          </a:xfrm>
          <a:prstGeom prst="rect">
            <a:avLst/>
          </a:prstGeom>
          <a:noFill/>
        </p:spPr>
        <p:txBody>
          <a:bodyPr wrap="square" rtlCol="0">
            <a:spAutoFit/>
          </a:bodyPr>
          <a:lstStyle/>
          <a:p>
            <a:r>
              <a:rPr lang="zh-CN" altLang="en-US" sz="1100" dirty="0">
                <a:latin typeface="华文楷体" panose="02010600040101010101" charset="-122"/>
                <a:ea typeface="华文楷体" panose="02010600040101010101" charset="-122"/>
              </a:rPr>
              <a:t>老板高高在上，从不参与中介机构协调会，董秘、财务总监不敢拍板，那个就叫折磨中介机构。上市涉及方方面面的事情，有很多事情只有老板才能拍板决定，如果老板不参与项目、不了解项目，那</a:t>
            </a:r>
            <a:r>
              <a:rPr lang="en-US" altLang="zh-CN" sz="1100" dirty="0">
                <a:latin typeface="华文楷体" panose="02010600040101010101" charset="-122"/>
                <a:ea typeface="华文楷体" panose="02010600040101010101" charset="-122"/>
              </a:rPr>
              <a:t>IPO</a:t>
            </a:r>
            <a:r>
              <a:rPr lang="zh-CN" altLang="en-US" sz="1100" dirty="0">
                <a:latin typeface="华文楷体" panose="02010600040101010101" charset="-122"/>
                <a:ea typeface="华文楷体" panose="02010600040101010101" charset="-122"/>
              </a:rPr>
              <a:t>进程就会迟迟无法往后推进。另外，老板是需要上发审会的。</a:t>
            </a:r>
            <a:endParaRPr lang="zh-CN" altLang="en-US" sz="1100" dirty="0">
              <a:latin typeface="华文楷体" panose="02010600040101010101" charset="-122"/>
              <a:ea typeface="华文楷体" panose="02010600040101010101" charset="-122"/>
            </a:endParaRPr>
          </a:p>
        </p:txBody>
      </p:sp>
      <p:sp>
        <p:nvSpPr>
          <p:cNvPr id="506" name="文本框 505"/>
          <p:cNvSpPr txBox="1"/>
          <p:nvPr/>
        </p:nvSpPr>
        <p:spPr>
          <a:xfrm>
            <a:off x="6283268" y="5690855"/>
            <a:ext cx="4298956" cy="600164"/>
          </a:xfrm>
          <a:prstGeom prst="rect">
            <a:avLst/>
          </a:prstGeom>
          <a:noFill/>
        </p:spPr>
        <p:txBody>
          <a:bodyPr wrap="square" rtlCol="0">
            <a:spAutoFit/>
          </a:bodyPr>
          <a:lstStyle/>
          <a:p>
            <a:r>
              <a:rPr lang="zh-CN" altLang="en-US" sz="1100" dirty="0">
                <a:latin typeface="华文楷体" panose="02010600040101010101" charset="-122"/>
                <a:ea typeface="华文楷体" panose="02010600040101010101" charset="-122"/>
              </a:rPr>
              <a:t>不要动不动就说给了中介机构多少钱，你们就应该加班，就应该保姆式服务，就应跪式服务。不要动不动说加班的公司员工是份内工作，对他们说上不成最好，因为不用再加班了。尊重，还是尊重。</a:t>
            </a:r>
            <a:endParaRPr lang="zh-CN" altLang="en-US" sz="1100" dirty="0">
              <a:latin typeface="华文楷体" panose="02010600040101010101" charset="-122"/>
              <a:ea typeface="华文楷体" panose="0201060004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textbox 1020"/>
          <p:cNvSpPr/>
          <p:nvPr/>
        </p:nvSpPr>
        <p:spPr>
          <a:xfrm>
            <a:off x="651677" y="1352841"/>
            <a:ext cx="10951209" cy="884555"/>
          </a:xfrm>
          <a:prstGeom prst="rect">
            <a:avLst/>
          </a:prstGeom>
        </p:spPr>
        <p:txBody>
          <a:bodyPr vert="horz" wrap="square" lIns="0" tIns="0" rIns="0" bIns="0"/>
          <a:lstStyle/>
          <a:p>
            <a:pPr algn="l" rtl="0" eaLnBrk="0">
              <a:lnSpc>
                <a:spcPct val="83000"/>
              </a:lnSpc>
            </a:pPr>
            <a:endParaRPr lang="en-US" altLang="en-US" sz="135" dirty="0"/>
          </a:p>
          <a:p>
            <a:pPr algn="r" eaLnBrk="0">
              <a:lnSpc>
                <a:spcPts val="1825"/>
              </a:lnSpc>
            </a:pPr>
            <a:r>
              <a:rPr sz="1400" kern="0" spc="-1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本材料是基于可靠的且目前已公开的信息撰写，力求但不保证该信</a:t>
            </a:r>
            <a:r>
              <a:rPr sz="1400" kern="0" spc="-2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息的准确性和完整性。本材料仅代表撰写人（发言人）的观点，如无</a:t>
            </a:r>
            <a:endParaRPr lang="en-US" altLang="en-US" sz="1400" dirty="0"/>
          </a:p>
          <a:p>
            <a:pPr marL="12700" indent="10795" eaLnBrk="0">
              <a:lnSpc>
                <a:spcPct val="146000"/>
              </a:lnSpc>
              <a:spcBef>
                <a:spcPts val="30"/>
              </a:spcBef>
            </a:pPr>
            <a:r>
              <a:rPr sz="1400" kern="0" dirty="0">
                <a:solidFill>
                  <a:srgbClr val="000000">
                    <a:alpha val="100000"/>
                  </a:srgbClr>
                </a:solidFill>
                <a:latin typeface="华文楷体" panose="02010600040101010101" charset="-122"/>
                <a:ea typeface="华文楷体" panose="02010600040101010101" charset="-122"/>
                <a:cs typeface="华文楷体" panose="02010600040101010101" charset="-122"/>
              </a:rPr>
              <a:t>书面授权，不代表东方证券承销保荐有限公司立场。在任何情况下，本材料中的信息或所表述的意见并不构成对</a:t>
            </a:r>
            <a:r>
              <a:rPr sz="1400" kern="0" spc="-11" dirty="0">
                <a:solidFill>
                  <a:srgbClr val="000000">
                    <a:alpha val="100000"/>
                  </a:srgbClr>
                </a:solidFill>
                <a:latin typeface="华文楷体" panose="02010600040101010101" charset="-122"/>
                <a:ea typeface="华文楷体" panose="02010600040101010101" charset="-122"/>
                <a:cs typeface="华文楷体" panose="02010600040101010101" charset="-122"/>
              </a:rPr>
              <a:t>任何人的投资建议，投资者若使用内容需自行承担风险。</a:t>
            </a:r>
            <a:endParaRPr lang="en-US" altLang="en-US" sz="1400" dirty="0"/>
          </a:p>
        </p:txBody>
      </p:sp>
      <p:graphicFrame>
        <p:nvGraphicFramePr>
          <p:cNvPr id="1022" name="table 1022"/>
          <p:cNvGraphicFramePr>
            <a:graphicFrameLocks noGrp="1"/>
          </p:cNvGraphicFramePr>
          <p:nvPr/>
        </p:nvGraphicFramePr>
        <p:xfrm>
          <a:off x="416789" y="79084"/>
          <a:ext cx="11014075" cy="579057"/>
        </p:xfrm>
        <a:graphic>
          <a:graphicData uri="http://schemas.openxmlformats.org/drawingml/2006/table">
            <a:tbl>
              <a:tblPr/>
              <a:tblGrid>
                <a:gridCol w="11014075"/>
              </a:tblGrid>
              <a:tr h="571500">
                <a:tc>
                  <a:txBody>
                    <a:bodyPr/>
                    <a:lstStyle/>
                    <a:p>
                      <a:pPr algn="l" rtl="0" eaLnBrk="0">
                        <a:lnSpc>
                          <a:spcPct val="187000"/>
                        </a:lnSpc>
                      </a:pPr>
                      <a:endParaRPr lang="en-US" altLang="en-US" sz="1100" dirty="0"/>
                    </a:p>
                    <a:p>
                      <a:pPr algn="l" rtl="0" eaLnBrk="0">
                        <a:lnSpc>
                          <a:spcPct val="7000"/>
                        </a:lnSpc>
                      </a:pPr>
                      <a:endParaRPr lang="en-US" altLang="en-US" sz="100" dirty="0"/>
                    </a:p>
                    <a:p>
                      <a:pPr marL="30480" algn="l" rtl="0" eaLnBrk="0">
                        <a:lnSpc>
                          <a:spcPct val="86000"/>
                        </a:lnSpc>
                      </a:pPr>
                      <a:r>
                        <a:rPr sz="2000" kern="0" spc="-5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免责声明</a:t>
                      </a:r>
                      <a:endParaRPr lang="en-US" altLang="en-US" sz="2000" dirty="0"/>
                    </a:p>
                  </a:txBody>
                  <a:tcPr marL="0" marR="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pic>
        <p:nvPicPr>
          <p:cNvPr id="1024" name="picture 1024"/>
          <p:cNvPicPr>
            <a:picLocks noChangeAspect="1"/>
          </p:cNvPicPr>
          <p:nvPr/>
        </p:nvPicPr>
        <p:blipFill>
          <a:blip r:embed="rId1"/>
          <a:stretch>
            <a:fillRect/>
          </a:stretch>
        </p:blipFill>
        <p:spPr>
          <a:xfrm rot="21600000">
            <a:off x="8836155" y="6109715"/>
            <a:ext cx="2712719" cy="748284"/>
          </a:xfrm>
          <a:prstGeom prst="rect">
            <a:avLst/>
          </a:prstGeom>
        </p:spPr>
      </p:pic>
      <p:pic>
        <p:nvPicPr>
          <p:cNvPr id="1026" name="picture 1026"/>
          <p:cNvPicPr>
            <a:picLocks noChangeAspect="1"/>
          </p:cNvPicPr>
          <p:nvPr/>
        </p:nvPicPr>
        <p:blipFill>
          <a:blip r:embed="rId2"/>
          <a:stretch>
            <a:fillRect/>
          </a:stretch>
        </p:blipFill>
        <p:spPr>
          <a:xfrm rot="21600000">
            <a:off x="220739" y="665265"/>
            <a:ext cx="11406619" cy="66052"/>
          </a:xfrm>
          <a:prstGeom prst="rect">
            <a:avLst/>
          </a:prstGeom>
        </p:spPr>
      </p:pic>
      <p:sp>
        <p:nvSpPr>
          <p:cNvPr id="1028" name="textbox 1028"/>
          <p:cNvSpPr/>
          <p:nvPr/>
        </p:nvSpPr>
        <p:spPr>
          <a:xfrm>
            <a:off x="11740524" y="6538413"/>
            <a:ext cx="156211" cy="1479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0000"/>
              </a:lnSpc>
            </a:pPr>
            <a:r>
              <a:rPr lang="en-US" sz="1000" b="1" kern="0" dirty="0">
                <a:solidFill>
                  <a:srgbClr val="7F7F7F">
                    <a:alpha val="100000"/>
                  </a:srgbClr>
                </a:solidFill>
                <a:latin typeface="Times New Roman" panose="02020603050405020304"/>
                <a:ea typeface="Times New Roman" panose="02020603050405020304"/>
                <a:cs typeface="Times New Roman" panose="02020603050405020304"/>
              </a:rPr>
              <a:t>38</a:t>
            </a:r>
            <a:endParaRPr lang="en-US" alt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p:nvPr/>
        </p:nvSpPr>
        <p:spPr>
          <a:xfrm>
            <a:off x="508474" y="1847319"/>
            <a:ext cx="5777865" cy="4354829"/>
          </a:xfrm>
          <a:prstGeom prst="rect">
            <a:avLst/>
          </a:prstGeom>
        </p:spPr>
        <p:txBody>
          <a:bodyPr vert="horz" wrap="square" lIns="0" tIns="0" rIns="0" bIns="0"/>
          <a:lstStyle/>
          <a:p>
            <a:pPr algn="l" rtl="0" eaLnBrk="0">
              <a:lnSpc>
                <a:spcPct val="83000"/>
              </a:lnSpc>
            </a:pPr>
            <a:endParaRPr lang="en-US" altLang="en-US" sz="135" dirty="0"/>
          </a:p>
          <a:p>
            <a:pPr marL="12700" eaLnBrk="0">
              <a:lnSpc>
                <a:spcPct val="92000"/>
              </a:lnSpc>
            </a:pPr>
            <a:r>
              <a:rPr sz="900" kern="0" spc="91" dirty="0" err="1">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证监会部门规章</a:t>
            </a:r>
            <a:r>
              <a:rPr lang="zh-CN" altLang="en-US" sz="900" kern="0" spc="9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a:t>
            </a:r>
            <a:r>
              <a:rPr lang="en-US" altLang="zh-CN" sz="900" kern="0" spc="9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57</a:t>
            </a:r>
            <a:r>
              <a:rPr lang="zh-CN" altLang="en-US" sz="900" kern="0" spc="9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部）</a:t>
            </a:r>
            <a:endParaRPr lang="en-US" altLang="en-US" sz="900" dirty="0"/>
          </a:p>
          <a:p>
            <a:pPr marL="15875" eaLnBrk="0">
              <a:lnSpc>
                <a:spcPts val="1105"/>
              </a:lnSpc>
              <a:spcBef>
                <a:spcPts val="795"/>
              </a:spcBef>
            </a:pPr>
            <a:r>
              <a:rPr sz="900" kern="0" spc="51" dirty="0">
                <a:solidFill>
                  <a:srgbClr val="C00000">
                    <a:alpha val="100000"/>
                  </a:srgbClr>
                </a:solidFill>
                <a:latin typeface="Wingdings" panose="05000000000000000000"/>
                <a:ea typeface="Wingdings" panose="05000000000000000000"/>
                <a:cs typeface="Wingdings" panose="05000000000000000000"/>
              </a:rPr>
              <a:t>.</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《首次公开发行股票注</a:t>
            </a:r>
            <a:r>
              <a:rPr sz="9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册管理办法》</a:t>
            </a:r>
            <a:endParaRPr lang="en-US" altLang="en-US" sz="900" dirty="0"/>
          </a:p>
          <a:p>
            <a:pPr marL="15875" eaLnBrk="0">
              <a:lnSpc>
                <a:spcPts val="1295"/>
              </a:lnSpc>
              <a:spcBef>
                <a:spcPts val="1330"/>
              </a:spcBef>
            </a:pPr>
            <a:r>
              <a:rPr sz="900" kern="0" spc="40" dirty="0">
                <a:solidFill>
                  <a:srgbClr val="C00000">
                    <a:alpha val="100000"/>
                  </a:srgbClr>
                </a:solidFill>
                <a:latin typeface="Wingdings" panose="05000000000000000000"/>
                <a:ea typeface="Wingdings" panose="05000000000000000000"/>
                <a:cs typeface="Wingdings" panose="05000000000000000000"/>
              </a:rPr>
              <a:t>.</a:t>
            </a:r>
            <a:r>
              <a:rPr sz="9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sz="900" kern="0" spc="4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上市公司证券发行注册管理办法</a:t>
            </a:r>
            <a:r>
              <a:rPr sz="9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a:t>
            </a:r>
            <a:endParaRPr lang="en-US" altLang="en-US" sz="900" dirty="0"/>
          </a:p>
          <a:p>
            <a:pPr algn="l" rtl="0" eaLnBrk="0">
              <a:lnSpc>
                <a:spcPct val="136000"/>
              </a:lnSpc>
            </a:pPr>
            <a:endParaRPr lang="en-US" altLang="en-US" sz="1000" dirty="0"/>
          </a:p>
          <a:p>
            <a:pPr marL="15875" eaLnBrk="0">
              <a:lnSpc>
                <a:spcPts val="1105"/>
              </a:lnSpc>
              <a:spcBef>
                <a:spcPts val="280"/>
              </a:spcBef>
            </a:pPr>
            <a:r>
              <a:rPr sz="900" kern="0" spc="51" dirty="0">
                <a:solidFill>
                  <a:srgbClr val="C00000">
                    <a:alpha val="100000"/>
                  </a:srgbClr>
                </a:solidFill>
                <a:latin typeface="Wingdings" panose="05000000000000000000"/>
                <a:ea typeface="Wingdings" panose="05000000000000000000"/>
                <a:cs typeface="Wingdings" panose="05000000000000000000"/>
              </a:rPr>
              <a:t>.</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《上市公司重大资产重</a:t>
            </a:r>
            <a:r>
              <a:rPr sz="9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组管理办法》</a:t>
            </a:r>
            <a:endParaRPr lang="en-US" altLang="en-US" sz="900" dirty="0"/>
          </a:p>
          <a:p>
            <a:pPr algn="l" rtl="0" eaLnBrk="0">
              <a:lnSpc>
                <a:spcPct val="101000"/>
              </a:lnSpc>
            </a:pPr>
            <a:endParaRPr lang="en-US" altLang="en-US" sz="1000" dirty="0"/>
          </a:p>
          <a:p>
            <a:pPr marL="15875" eaLnBrk="0">
              <a:lnSpc>
                <a:spcPts val="1105"/>
              </a:lnSpc>
              <a:spcBef>
                <a:spcPts val="270"/>
              </a:spcBef>
            </a:pPr>
            <a:r>
              <a:rPr sz="900" kern="0" spc="31" dirty="0">
                <a:solidFill>
                  <a:srgbClr val="C00000">
                    <a:alpha val="100000"/>
                  </a:srgbClr>
                </a:solidFill>
                <a:latin typeface="Wingdings" panose="05000000000000000000"/>
                <a:ea typeface="Wingdings" panose="05000000000000000000"/>
                <a:cs typeface="Wingdings" panose="05000000000000000000"/>
              </a:rPr>
              <a:t>.</a:t>
            </a:r>
            <a:r>
              <a:rPr sz="900" kern="0" spc="31" dirty="0">
                <a:solidFill>
                  <a:srgbClr val="000000">
                    <a:alpha val="100000"/>
                  </a:srgbClr>
                </a:solidFill>
                <a:latin typeface="楷体" panose="02010609060101010101" charset="-122"/>
                <a:ea typeface="楷体" panose="02010609060101010101" charset="-122"/>
                <a:cs typeface="楷体" panose="02010609060101010101" charset="-122"/>
              </a:rPr>
              <a:t>《证券发行与承销管理办法》</a:t>
            </a:r>
            <a:endParaRPr lang="en-US" altLang="en-US" sz="900" dirty="0"/>
          </a:p>
          <a:p>
            <a:pPr marL="24765" eaLnBrk="0">
              <a:lnSpc>
                <a:spcPct val="90000"/>
              </a:lnSpc>
              <a:spcBef>
                <a:spcPts val="910"/>
              </a:spcBef>
            </a:pPr>
            <a:r>
              <a:rPr sz="900" kern="0" spc="71" dirty="0" err="1">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交易所规则</a:t>
            </a:r>
            <a:r>
              <a:rPr lang="zh-CN" altLang="en-US" sz="900" kern="0" spc="7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（上交所</a:t>
            </a:r>
            <a:r>
              <a:rPr lang="en-US" altLang="zh-CN" sz="900" kern="0" spc="7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26</a:t>
            </a:r>
            <a:r>
              <a:rPr lang="zh-CN" altLang="en-US" sz="900" kern="0" spc="7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部，深交所</a:t>
            </a:r>
            <a:r>
              <a:rPr lang="en-US" altLang="zh-CN" sz="900" kern="0" spc="7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30</a:t>
            </a:r>
            <a:r>
              <a:rPr lang="zh-CN" altLang="en-US" sz="900" kern="0" spc="7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部，北交所</a:t>
            </a:r>
            <a:r>
              <a:rPr lang="en-US" altLang="zh-CN" sz="900" kern="0" spc="7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18</a:t>
            </a:r>
            <a:r>
              <a:rPr lang="zh-CN" altLang="en-US" sz="900" kern="0" spc="71" dirty="0">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部）</a:t>
            </a:r>
            <a:endParaRPr lang="en-US" altLang="en-US" sz="900" dirty="0"/>
          </a:p>
          <a:p>
            <a:pPr marL="15875" eaLnBrk="0">
              <a:lnSpc>
                <a:spcPts val="1105"/>
              </a:lnSpc>
              <a:spcBef>
                <a:spcPts val="810"/>
              </a:spcBef>
            </a:pPr>
            <a:r>
              <a:rPr sz="900" kern="0" spc="60" dirty="0">
                <a:solidFill>
                  <a:srgbClr val="C00000">
                    <a:alpha val="100000"/>
                  </a:srgbClr>
                </a:solidFill>
                <a:latin typeface="Wingdings" panose="05000000000000000000"/>
                <a:ea typeface="Wingdings" panose="05000000000000000000"/>
                <a:cs typeface="Wingdings" panose="05000000000000000000"/>
              </a:rPr>
              <a:t>.</a:t>
            </a:r>
            <a:r>
              <a:rPr sz="9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上海</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深圳证券交易所股票</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发行上市审核规则</a:t>
            </a:r>
            <a:endParaRPr lang="en-US" altLang="en-US" sz="900" dirty="0"/>
          </a:p>
          <a:p>
            <a:pPr marL="15875" eaLnBrk="0">
              <a:lnSpc>
                <a:spcPts val="1105"/>
              </a:lnSpc>
              <a:spcBef>
                <a:spcPts val="820"/>
              </a:spcBef>
            </a:pPr>
            <a:r>
              <a:rPr sz="900" kern="0" spc="60" dirty="0">
                <a:solidFill>
                  <a:srgbClr val="C00000">
                    <a:alpha val="100000"/>
                  </a:srgbClr>
                </a:solidFill>
                <a:latin typeface="Wingdings" panose="05000000000000000000"/>
                <a:ea typeface="Wingdings" panose="05000000000000000000"/>
                <a:cs typeface="Wingdings" panose="05000000000000000000"/>
              </a:rPr>
              <a:t>.</a:t>
            </a:r>
            <a:r>
              <a:rPr sz="9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上海</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深圳证券交易所上市公司证券发行上市审核规则</a:t>
            </a:r>
            <a:endParaRPr lang="en-US" altLang="en-US" sz="900" dirty="0"/>
          </a:p>
          <a:p>
            <a:pPr marL="15875" eaLnBrk="0">
              <a:lnSpc>
                <a:spcPts val="1105"/>
              </a:lnSpc>
              <a:spcBef>
                <a:spcPts val="820"/>
              </a:spcBef>
            </a:pPr>
            <a:r>
              <a:rPr sz="900" kern="0" spc="60" dirty="0">
                <a:solidFill>
                  <a:srgbClr val="C00000">
                    <a:alpha val="100000"/>
                  </a:srgbClr>
                </a:solidFill>
                <a:latin typeface="Wingdings" panose="05000000000000000000"/>
                <a:ea typeface="Wingdings" panose="05000000000000000000"/>
                <a:cs typeface="Wingdings" panose="05000000000000000000"/>
              </a:rPr>
              <a:t>.</a:t>
            </a:r>
            <a:r>
              <a:rPr sz="9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上海</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深圳证券交易所上市公司重大资产重组审核规则</a:t>
            </a:r>
            <a:endParaRPr lang="en-US" altLang="en-US" sz="900" dirty="0"/>
          </a:p>
          <a:p>
            <a:pPr marL="15875" eaLnBrk="0">
              <a:lnSpc>
                <a:spcPts val="1105"/>
              </a:lnSpc>
              <a:spcBef>
                <a:spcPts val="820"/>
              </a:spcBef>
            </a:pPr>
            <a:r>
              <a:rPr sz="900" kern="0" spc="71" dirty="0">
                <a:solidFill>
                  <a:srgbClr val="C00000">
                    <a:alpha val="100000"/>
                  </a:srgbClr>
                </a:solidFill>
                <a:latin typeface="Wingdings" panose="05000000000000000000"/>
                <a:ea typeface="Wingdings" panose="05000000000000000000"/>
                <a:cs typeface="Wingdings" panose="05000000000000000000"/>
              </a:rPr>
              <a:t>.</a:t>
            </a:r>
            <a:r>
              <a:rPr sz="9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上海</a:t>
            </a:r>
            <a:r>
              <a:rPr sz="900" kern="0" spc="71" dirty="0">
                <a:solidFill>
                  <a:srgbClr val="000000">
                    <a:alpha val="100000"/>
                  </a:srgbClr>
                </a:solidFill>
                <a:latin typeface="Times New Roman" panose="02020603050405020304"/>
                <a:ea typeface="Times New Roman" panose="02020603050405020304"/>
                <a:cs typeface="Times New Roman" panose="02020603050405020304"/>
              </a:rPr>
              <a:t>/</a:t>
            </a:r>
            <a:r>
              <a:rPr sz="900" kern="0" spc="71" dirty="0">
                <a:solidFill>
                  <a:srgbClr val="000000">
                    <a:alpha val="100000"/>
                  </a:srgbClr>
                </a:solidFill>
                <a:latin typeface="华文楷体" panose="02010600040101010101" charset="-122"/>
                <a:ea typeface="华文楷体" panose="02010600040101010101" charset="-122"/>
                <a:cs typeface="华文楷体" panose="02010600040101010101" charset="-122"/>
              </a:rPr>
              <a:t>深圳证券交易所首次公开发行证券发行与承销业务实施</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细则</a:t>
            </a:r>
            <a:endParaRPr lang="en-US" altLang="en-US" sz="900" dirty="0"/>
          </a:p>
          <a:p>
            <a:pPr marL="15875" eaLnBrk="0">
              <a:lnSpc>
                <a:spcPts val="1105"/>
              </a:lnSpc>
              <a:spcBef>
                <a:spcPts val="820"/>
              </a:spcBef>
            </a:pPr>
            <a:r>
              <a:rPr sz="900" kern="0" spc="51" dirty="0">
                <a:solidFill>
                  <a:srgbClr val="C00000">
                    <a:alpha val="100000"/>
                  </a:srgbClr>
                </a:solidFill>
                <a:latin typeface="Wingdings" panose="05000000000000000000"/>
                <a:ea typeface="Wingdings" panose="05000000000000000000"/>
                <a:cs typeface="Wingdings" panose="05000000000000000000"/>
              </a:rPr>
              <a:t>.</a:t>
            </a:r>
            <a:r>
              <a:rPr sz="900" kern="0" spc="5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上海</a:t>
            </a:r>
            <a:r>
              <a:rPr sz="900" kern="0" spc="51" dirty="0">
                <a:solidFill>
                  <a:srgbClr val="000000">
                    <a:alpha val="100000"/>
                  </a:srgbClr>
                </a:solidFill>
                <a:latin typeface="Times New Roman" panose="02020603050405020304"/>
                <a:ea typeface="Times New Roman" panose="02020603050405020304"/>
                <a:cs typeface="Times New Roman" panose="02020603050405020304"/>
              </a:rPr>
              <a:t>/</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深圳证券交易</a:t>
            </a:r>
            <a:r>
              <a:rPr sz="900" kern="0" spc="40" dirty="0">
                <a:solidFill>
                  <a:srgbClr val="000000">
                    <a:alpha val="100000"/>
                  </a:srgbClr>
                </a:solidFill>
                <a:latin typeface="华文楷体" panose="02010600040101010101" charset="-122"/>
                <a:ea typeface="华文楷体" panose="02010600040101010101" charset="-122"/>
                <a:cs typeface="华文楷体" panose="02010600040101010101" charset="-122"/>
              </a:rPr>
              <a:t>所股票上市规则</a:t>
            </a:r>
            <a:endParaRPr lang="en-US" altLang="en-US" sz="900" dirty="0"/>
          </a:p>
          <a:p>
            <a:pPr marL="15875" eaLnBrk="0">
              <a:lnSpc>
                <a:spcPts val="1295"/>
              </a:lnSpc>
              <a:spcBef>
                <a:spcPts val="730"/>
              </a:spcBef>
            </a:pPr>
            <a:r>
              <a:rPr sz="900" kern="0" spc="60" dirty="0">
                <a:solidFill>
                  <a:srgbClr val="C00000">
                    <a:alpha val="100000"/>
                  </a:srgbClr>
                </a:solidFill>
                <a:latin typeface="Wingdings" panose="05000000000000000000"/>
                <a:ea typeface="Wingdings" panose="05000000000000000000"/>
                <a:cs typeface="Wingdings" panose="05000000000000000000"/>
              </a:rPr>
              <a:t>.</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上海证券交易所科创板股票上市规则（</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20</a:t>
            </a:r>
            <a:r>
              <a:rPr sz="900" kern="0" spc="51" dirty="0">
                <a:solidFill>
                  <a:srgbClr val="000000">
                    <a:alpha val="100000"/>
                  </a:srgbClr>
                </a:solidFill>
                <a:latin typeface="Times New Roman" panose="02020603050405020304"/>
                <a:ea typeface="Times New Roman" panose="02020603050405020304"/>
                <a:cs typeface="Times New Roman" panose="02020603050405020304"/>
              </a:rPr>
              <a:t>20</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年</a:t>
            </a:r>
            <a:r>
              <a:rPr sz="900" kern="0" spc="51" dirty="0">
                <a:solidFill>
                  <a:srgbClr val="000000">
                    <a:alpha val="100000"/>
                  </a:srgbClr>
                </a:solidFill>
                <a:latin typeface="Times New Roman" panose="02020603050405020304"/>
                <a:ea typeface="Times New Roman" panose="02020603050405020304"/>
                <a:cs typeface="Times New Roman" panose="02020603050405020304"/>
              </a:rPr>
              <a:t>12</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月修订）</a:t>
            </a:r>
            <a:endParaRPr lang="en-US" altLang="en-US" sz="900" dirty="0"/>
          </a:p>
          <a:p>
            <a:pPr marL="15875" eaLnBrk="0">
              <a:lnSpc>
                <a:spcPts val="1295"/>
              </a:lnSpc>
              <a:spcBef>
                <a:spcPts val="625"/>
              </a:spcBef>
            </a:pPr>
            <a:r>
              <a:rPr sz="900" kern="0" spc="60" dirty="0">
                <a:solidFill>
                  <a:srgbClr val="C00000">
                    <a:alpha val="100000"/>
                  </a:srgbClr>
                </a:solidFill>
                <a:latin typeface="Wingdings" panose="05000000000000000000"/>
                <a:ea typeface="Wingdings" panose="05000000000000000000"/>
                <a:cs typeface="Wingdings" panose="05000000000000000000"/>
              </a:rPr>
              <a:t>.</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深圳证券交易所创业板股票上市规则（</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2</a:t>
            </a:r>
            <a:r>
              <a:rPr sz="900" kern="0" spc="51" dirty="0">
                <a:solidFill>
                  <a:srgbClr val="000000">
                    <a:alpha val="100000"/>
                  </a:srgbClr>
                </a:solidFill>
                <a:latin typeface="Times New Roman" panose="02020603050405020304"/>
                <a:ea typeface="Times New Roman" panose="02020603050405020304"/>
                <a:cs typeface="Times New Roman" panose="02020603050405020304"/>
              </a:rPr>
              <a:t>023</a:t>
            </a:r>
            <a:r>
              <a:rPr sz="900" kern="0" spc="51" dirty="0">
                <a:solidFill>
                  <a:srgbClr val="000000">
                    <a:alpha val="100000"/>
                  </a:srgbClr>
                </a:solidFill>
                <a:latin typeface="华文楷体" panose="02010600040101010101" charset="-122"/>
                <a:ea typeface="华文楷体" panose="02010600040101010101" charset="-122"/>
                <a:cs typeface="华文楷体" panose="02010600040101010101" charset="-122"/>
              </a:rPr>
              <a:t>年修订稿）</a:t>
            </a:r>
            <a:endParaRPr lang="en-US" altLang="en-US" sz="900" dirty="0"/>
          </a:p>
          <a:p>
            <a:pPr marL="12700" eaLnBrk="0">
              <a:lnSpc>
                <a:spcPct val="92000"/>
              </a:lnSpc>
              <a:spcBef>
                <a:spcPts val="830"/>
              </a:spcBef>
            </a:pPr>
            <a:r>
              <a:rPr sz="900" kern="0" spc="100" dirty="0" err="1">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证监会信息披露内容与格式准</a:t>
            </a:r>
            <a:r>
              <a:rPr sz="900" kern="0" spc="91" dirty="0" err="1">
                <a:ln w="3614" cap="flat" cmpd="sng">
                  <a:solidFill>
                    <a:srgbClr val="9B3518">
                      <a:alpha val="100000"/>
                    </a:srgbClr>
                  </a:solidFill>
                  <a:prstDash val="solid"/>
                  <a:bevel/>
                </a:ln>
                <a:solidFill>
                  <a:srgbClr val="9B3518">
                    <a:alpha val="100000"/>
                  </a:srgbClr>
                </a:solidFill>
                <a:latin typeface="华文楷体" panose="02010600040101010101" charset="-122"/>
                <a:ea typeface="华文楷体" panose="02010600040101010101" charset="-122"/>
                <a:cs typeface="华文楷体" panose="02010600040101010101" charset="-122"/>
              </a:rPr>
              <a:t>则</a:t>
            </a:r>
            <a:endParaRPr lang="en-US" altLang="en-US" sz="900" dirty="0"/>
          </a:p>
          <a:p>
            <a:pPr marL="15875" eaLnBrk="0">
              <a:lnSpc>
                <a:spcPts val="1105"/>
              </a:lnSpc>
              <a:spcBef>
                <a:spcPts val="1410"/>
              </a:spcBef>
            </a:pPr>
            <a:r>
              <a:rPr sz="900" kern="0" spc="71" dirty="0">
                <a:solidFill>
                  <a:srgbClr val="C00000">
                    <a:alpha val="100000"/>
                  </a:srgbClr>
                </a:solidFill>
                <a:latin typeface="Wingdings" panose="05000000000000000000"/>
                <a:ea typeface="Wingdings" panose="05000000000000000000"/>
                <a:cs typeface="Wingdings" panose="05000000000000000000"/>
              </a:rPr>
              <a:t>.</a:t>
            </a:r>
            <a:r>
              <a:rPr sz="900" kern="0" spc="71" dirty="0">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sz="9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公开发行证券的公司信息披露内容与</a:t>
            </a:r>
            <a:r>
              <a:rPr sz="9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格式准则第</a:t>
            </a:r>
            <a:r>
              <a:rPr sz="900" kern="0" spc="60" dirty="0" err="1">
                <a:solidFill>
                  <a:srgbClr val="000000">
                    <a:alpha val="100000"/>
                  </a:srgbClr>
                </a:solidFill>
                <a:latin typeface="Times New Roman" panose="02020603050405020304"/>
                <a:ea typeface="Times New Roman" panose="02020603050405020304"/>
                <a:cs typeface="Times New Roman" panose="02020603050405020304"/>
              </a:rPr>
              <a:t>X</a:t>
            </a:r>
            <a:r>
              <a:rPr sz="9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号</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a:t>
            </a:r>
            <a:r>
              <a:rPr sz="9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招股说明书》等</a:t>
            </a:r>
            <a:endParaRPr lang="en-US" altLang="en-US" sz="900" dirty="0"/>
          </a:p>
          <a:p>
            <a:pPr algn="l" rtl="0" eaLnBrk="0">
              <a:lnSpc>
                <a:spcPct val="138000"/>
              </a:lnSpc>
            </a:pPr>
            <a:endParaRPr lang="en-US" altLang="en-US" sz="1000" dirty="0"/>
          </a:p>
          <a:p>
            <a:pPr algn="l" rtl="0" eaLnBrk="0">
              <a:lnSpc>
                <a:spcPct val="114000"/>
              </a:lnSpc>
            </a:pPr>
            <a:endParaRPr lang="en-US" altLang="en-US" sz="200" dirty="0"/>
          </a:p>
          <a:p>
            <a:pPr marL="15875" eaLnBrk="0">
              <a:lnSpc>
                <a:spcPts val="1295"/>
              </a:lnSpc>
              <a:spcBef>
                <a:spcPts val="0"/>
              </a:spcBef>
            </a:pPr>
            <a:r>
              <a:rPr sz="900" kern="0" spc="71" dirty="0">
                <a:solidFill>
                  <a:srgbClr val="C00000">
                    <a:alpha val="100000"/>
                  </a:srgbClr>
                </a:solidFill>
                <a:latin typeface="Wingdings" panose="05000000000000000000"/>
                <a:ea typeface="Wingdings" panose="05000000000000000000"/>
                <a:cs typeface="Wingdings" panose="05000000000000000000"/>
              </a:rPr>
              <a:t>.</a:t>
            </a:r>
            <a:r>
              <a:rPr sz="900" kern="0" spc="71" dirty="0">
                <a:solidFill>
                  <a:srgbClr val="000000">
                    <a:alpha val="100000"/>
                  </a:srgbClr>
                </a:solidFill>
                <a:latin typeface="华文楷体" panose="02010600040101010101" charset="-122"/>
                <a:ea typeface="华文楷体" panose="02010600040101010101" charset="-122"/>
                <a:cs typeface="华文楷体" panose="02010600040101010101" charset="-122"/>
              </a:rPr>
              <a:t>《公开发行证券的公司信息披露内容与格式准则第</a:t>
            </a:r>
            <a:r>
              <a:rPr sz="900" kern="0" spc="71" dirty="0">
                <a:solidFill>
                  <a:srgbClr val="000000">
                    <a:alpha val="100000"/>
                  </a:srgbClr>
                </a:solidFill>
                <a:latin typeface="Times New Roman" panose="02020603050405020304"/>
                <a:ea typeface="Times New Roman" panose="02020603050405020304"/>
                <a:cs typeface="Times New Roman" panose="02020603050405020304"/>
              </a:rPr>
              <a:t>26</a:t>
            </a:r>
            <a:r>
              <a:rPr sz="900" kern="0" spc="71" dirty="0">
                <a:solidFill>
                  <a:srgbClr val="000000">
                    <a:alpha val="100000"/>
                  </a:srgbClr>
                </a:solidFill>
                <a:latin typeface="华文楷体" panose="02010600040101010101" charset="-122"/>
                <a:ea typeface="华文楷体" panose="02010600040101010101" charset="-122"/>
                <a:cs typeface="华文楷体" panose="02010600040101010101" charset="-122"/>
              </a:rPr>
              <a:t>号</a:t>
            </a:r>
            <a:r>
              <a:rPr sz="900" kern="0" spc="71" dirty="0">
                <a:solidFill>
                  <a:srgbClr val="000000">
                    <a:alpha val="100000"/>
                  </a:srgbClr>
                </a:solidFill>
                <a:latin typeface="Times New Roman" panose="02020603050405020304"/>
                <a:ea typeface="Times New Roman" panose="02020603050405020304"/>
                <a:cs typeface="Times New Roman" panose="02020603050405020304"/>
              </a:rPr>
              <a:t>—</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上市公司重大资产重组（</a:t>
            </a:r>
            <a:r>
              <a:rPr sz="900" kern="0" spc="60" dirty="0">
                <a:solidFill>
                  <a:srgbClr val="000000">
                    <a:alpha val="100000"/>
                  </a:srgbClr>
                </a:solidFill>
                <a:latin typeface="Times New Roman" panose="02020603050405020304"/>
                <a:ea typeface="Times New Roman" panose="02020603050405020304"/>
                <a:cs typeface="Times New Roman" panose="02020603050405020304"/>
              </a:rPr>
              <a:t>2023</a:t>
            </a:r>
            <a:r>
              <a:rPr sz="900" kern="0" spc="60" dirty="0">
                <a:solidFill>
                  <a:srgbClr val="000000">
                    <a:alpha val="100000"/>
                  </a:srgbClr>
                </a:solidFill>
                <a:latin typeface="华文楷体" panose="02010600040101010101" charset="-122"/>
                <a:ea typeface="华文楷体" panose="02010600040101010101" charset="-122"/>
                <a:cs typeface="华文楷体" panose="02010600040101010101" charset="-122"/>
              </a:rPr>
              <a:t>修改）》等</a:t>
            </a:r>
            <a:endParaRPr lang="en-US" altLang="en-US" sz="900" dirty="0"/>
          </a:p>
        </p:txBody>
      </p:sp>
      <p:pic>
        <p:nvPicPr>
          <p:cNvPr id="30" name="picture 30"/>
          <p:cNvPicPr>
            <a:picLocks noChangeAspect="1"/>
          </p:cNvPicPr>
          <p:nvPr/>
        </p:nvPicPr>
        <p:blipFill>
          <a:blip r:embed="rId1"/>
          <a:stretch>
            <a:fillRect/>
          </a:stretch>
        </p:blipFill>
        <p:spPr>
          <a:xfrm rot="21600000">
            <a:off x="4764482" y="1961807"/>
            <a:ext cx="7019988" cy="1746123"/>
          </a:xfrm>
          <a:prstGeom prst="rect">
            <a:avLst/>
          </a:prstGeom>
        </p:spPr>
      </p:pic>
      <p:sp>
        <p:nvSpPr>
          <p:cNvPr id="32" name="textbox 32"/>
          <p:cNvSpPr/>
          <p:nvPr/>
        </p:nvSpPr>
        <p:spPr>
          <a:xfrm>
            <a:off x="6499931" y="2092309"/>
            <a:ext cx="5195571" cy="3137535"/>
          </a:xfrm>
          <a:prstGeom prst="rect">
            <a:avLst/>
          </a:prstGeom>
        </p:spPr>
        <p:txBody>
          <a:bodyPr vert="horz" wrap="square" lIns="0" tIns="0" rIns="0" bIns="0"/>
          <a:lstStyle/>
          <a:p>
            <a:pPr algn="l" rtl="0" eaLnBrk="0">
              <a:lnSpc>
                <a:spcPct val="87000"/>
              </a:lnSpc>
            </a:pPr>
            <a:endParaRPr lang="en-US" altLang="en-US" sz="135" dirty="0"/>
          </a:p>
          <a:p>
            <a:pPr marL="14605" eaLnBrk="0">
              <a:lnSpc>
                <a:spcPct val="92000"/>
              </a:lnSpc>
            </a:pP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就</a:t>
            </a:r>
            <a:r>
              <a:rPr sz="900" kern="0" dirty="0" err="1">
                <a:solidFill>
                  <a:srgbClr val="000000">
                    <a:alpha val="100000"/>
                  </a:srgbClr>
                </a:solidFill>
                <a:latin typeface="Times New Roman" panose="02020603050405020304"/>
                <a:ea typeface="Times New Roman" panose="02020603050405020304"/>
                <a:cs typeface="Times New Roman" panose="02020603050405020304"/>
              </a:rPr>
              <a:t>IPO</a:t>
            </a: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发行条件、注册程序、信息披露、监</a:t>
            </a:r>
            <a:r>
              <a:rPr sz="9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督管理和法律责任等进行规定</a:t>
            </a:r>
            <a:endParaRPr lang="en-US" altLang="en-US" sz="900" dirty="0"/>
          </a:p>
          <a:p>
            <a:pPr marL="12700" indent="5715" eaLnBrk="0">
              <a:lnSpc>
                <a:spcPct val="102000"/>
              </a:lnSpc>
              <a:spcBef>
                <a:spcPts val="905"/>
              </a:spcBef>
            </a:pPr>
            <a:r>
              <a:rPr sz="9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又称《再融资注册办法</a:t>
            </a:r>
            <a:r>
              <a:rPr sz="900" kern="0" spc="71" dirty="0">
                <a:solidFill>
                  <a:srgbClr val="000000">
                    <a:alpha val="100000"/>
                  </a:srgbClr>
                </a:solidFill>
                <a:latin typeface="华文楷体" panose="02010600040101010101" charset="-122"/>
                <a:ea typeface="华文楷体" panose="02010600040101010101" charset="-122"/>
                <a:cs typeface="华文楷体" panose="02010600040101010101" charset="-122"/>
              </a:rPr>
              <a:t>》，</a:t>
            </a:r>
            <a:r>
              <a:rPr sz="9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就上市公司再融资发行条件</a:t>
            </a:r>
            <a:r>
              <a:rPr sz="900" kern="0" spc="6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、发行程序、信息披露、发行与承销、</a:t>
            </a:r>
            <a:r>
              <a:rPr sz="900" kern="0" spc="9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监督管理和法律责任等进行规定</a:t>
            </a:r>
            <a:endParaRPr lang="en-US" altLang="en-US" sz="900" dirty="0"/>
          </a:p>
          <a:p>
            <a:pPr marL="19050" indent="-4445" eaLnBrk="0">
              <a:lnSpc>
                <a:spcPct val="102000"/>
              </a:lnSpc>
              <a:spcBef>
                <a:spcPts val="915"/>
              </a:spcBef>
            </a:pP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就上市公司重大资产重</a:t>
            </a:r>
            <a:r>
              <a:rPr sz="9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组的原则和标准、程序、信息管理、发行股份购买资产、监督管理和</a:t>
            </a: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法律责任做出规定</a:t>
            </a:r>
            <a:endParaRPr lang="en-US" altLang="en-US" sz="900" dirty="0"/>
          </a:p>
          <a:p>
            <a:pPr marL="14605" eaLnBrk="0">
              <a:lnSpc>
                <a:spcPct val="92000"/>
              </a:lnSpc>
              <a:spcBef>
                <a:spcPts val="925"/>
              </a:spcBef>
            </a:pP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就定价与配售、证券承销、上市公司证券发行与承销的特别规定、信</a:t>
            </a:r>
            <a:r>
              <a:rPr sz="900" kern="0" spc="7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息披露等做出规定</a:t>
            </a:r>
            <a:endParaRPr lang="en-US" altLang="en-US" sz="900" dirty="0"/>
          </a:p>
          <a:p>
            <a:pPr algn="l" rtl="0" eaLnBrk="0">
              <a:lnSpc>
                <a:spcPct val="108000"/>
              </a:lnSpc>
            </a:pPr>
            <a:endParaRPr lang="en-US" altLang="en-US" sz="1000" dirty="0"/>
          </a:p>
          <a:p>
            <a:pPr algn="l" rtl="0" eaLnBrk="0">
              <a:lnSpc>
                <a:spcPct val="108000"/>
              </a:lnSpc>
            </a:pPr>
            <a:endParaRPr lang="en-US" altLang="en-US" sz="1000" dirty="0"/>
          </a:p>
          <a:p>
            <a:pPr marL="14605" eaLnBrk="0">
              <a:lnSpc>
                <a:spcPct val="92000"/>
              </a:lnSpc>
              <a:spcBef>
                <a:spcPts val="270"/>
              </a:spcBef>
            </a:pPr>
            <a:r>
              <a:rPr sz="900" kern="0" spc="100" dirty="0">
                <a:solidFill>
                  <a:srgbClr val="000000">
                    <a:alpha val="100000"/>
                  </a:srgbClr>
                </a:solidFill>
                <a:latin typeface="华文楷体" panose="02010600040101010101" charset="-122"/>
                <a:ea typeface="华文楷体" panose="02010600040101010101" charset="-122"/>
                <a:cs typeface="华文楷体" panose="02010600040101010101" charset="-122"/>
              </a:rPr>
              <a:t>就</a:t>
            </a:r>
            <a:r>
              <a:rPr sz="900" kern="0" dirty="0">
                <a:solidFill>
                  <a:srgbClr val="000000">
                    <a:alpha val="100000"/>
                  </a:srgbClr>
                </a:solidFill>
                <a:latin typeface="Times New Roman" panose="02020603050405020304"/>
                <a:ea typeface="Times New Roman" panose="02020603050405020304"/>
                <a:cs typeface="Times New Roman" panose="02020603050405020304"/>
              </a:rPr>
              <a:t>IPO</a:t>
            </a:r>
            <a:r>
              <a:rPr sz="900" kern="0" spc="100" dirty="0">
                <a:solidFill>
                  <a:srgbClr val="000000">
                    <a:alpha val="100000"/>
                  </a:srgbClr>
                </a:solidFill>
                <a:latin typeface="华文楷体" panose="02010600040101010101" charset="-122"/>
                <a:ea typeface="华文楷体" panose="02010600040101010101" charset="-122"/>
                <a:cs typeface="华文楷体" panose="02010600040101010101" charset="-122"/>
              </a:rPr>
              <a:t>审核程序和内容进行规定</a:t>
            </a:r>
            <a:endParaRPr lang="en-US" altLang="en-US" sz="900" dirty="0"/>
          </a:p>
          <a:p>
            <a:pPr marL="14605" eaLnBrk="0">
              <a:lnSpc>
                <a:spcPct val="92000"/>
              </a:lnSpc>
              <a:spcBef>
                <a:spcPts val="910"/>
              </a:spcBef>
            </a:pPr>
            <a:r>
              <a:rPr sz="900" kern="0" spc="91" dirty="0">
                <a:solidFill>
                  <a:srgbClr val="000000">
                    <a:alpha val="100000"/>
                  </a:srgbClr>
                </a:solidFill>
                <a:latin typeface="华文楷体" panose="02010600040101010101" charset="-122"/>
                <a:ea typeface="华文楷体" panose="02010600040101010101" charset="-122"/>
                <a:cs typeface="华文楷体" panose="02010600040101010101" charset="-122"/>
              </a:rPr>
              <a:t>就上市公司再融资审核程序和内容进行规定</a:t>
            </a:r>
            <a:endParaRPr lang="en-US" altLang="en-US" sz="900" dirty="0"/>
          </a:p>
          <a:p>
            <a:pPr marL="14605" eaLnBrk="0">
              <a:lnSpc>
                <a:spcPct val="87000"/>
              </a:lnSpc>
              <a:spcBef>
                <a:spcPts val="935"/>
              </a:spcBef>
            </a:pPr>
            <a:r>
              <a:rPr sz="900" kern="0" spc="100" dirty="0">
                <a:solidFill>
                  <a:srgbClr val="000000">
                    <a:alpha val="100000"/>
                  </a:srgbClr>
                </a:solidFill>
                <a:latin typeface="华文楷体" panose="02010600040101010101" charset="-122"/>
                <a:ea typeface="华文楷体" panose="02010600040101010101" charset="-122"/>
                <a:cs typeface="华文楷体" panose="02010600040101010101" charset="-122"/>
              </a:rPr>
              <a:t>就上市公司重大资产重组</a:t>
            </a:r>
            <a:r>
              <a:rPr sz="900" kern="0" spc="91" dirty="0">
                <a:solidFill>
                  <a:srgbClr val="000000">
                    <a:alpha val="100000"/>
                  </a:srgbClr>
                </a:solidFill>
                <a:latin typeface="华文楷体" panose="02010600040101010101" charset="-122"/>
                <a:ea typeface="华文楷体" panose="02010600040101010101" charset="-122"/>
                <a:cs typeface="华文楷体" panose="02010600040101010101" charset="-122"/>
              </a:rPr>
              <a:t>的审核程序和内容进行规定</a:t>
            </a:r>
            <a:endParaRPr lang="en-US" altLang="en-US" sz="900" dirty="0"/>
          </a:p>
          <a:p>
            <a:pPr marL="14605" eaLnBrk="0">
              <a:lnSpc>
                <a:spcPts val="1895"/>
              </a:lnSpc>
            </a:pPr>
            <a:r>
              <a:rPr sz="900" kern="0" spc="100" dirty="0">
                <a:solidFill>
                  <a:srgbClr val="000000">
                    <a:alpha val="100000"/>
                  </a:srgbClr>
                </a:solidFill>
                <a:latin typeface="华文楷体" panose="02010600040101010101" charset="-122"/>
                <a:ea typeface="华文楷体" panose="02010600040101010101" charset="-122"/>
                <a:cs typeface="华文楷体" panose="02010600040101010101" charset="-122"/>
              </a:rPr>
              <a:t>就</a:t>
            </a:r>
            <a:r>
              <a:rPr sz="900" kern="0" dirty="0">
                <a:solidFill>
                  <a:srgbClr val="000000">
                    <a:alpha val="100000"/>
                  </a:srgbClr>
                </a:solidFill>
                <a:latin typeface="Times New Roman" panose="02020603050405020304"/>
                <a:ea typeface="Times New Roman" panose="02020603050405020304"/>
                <a:cs typeface="Times New Roman" panose="02020603050405020304"/>
              </a:rPr>
              <a:t>IPO</a:t>
            </a:r>
            <a:r>
              <a:rPr sz="900" kern="0" spc="100" dirty="0">
                <a:solidFill>
                  <a:srgbClr val="000000">
                    <a:alpha val="100000"/>
                  </a:srgbClr>
                </a:solidFill>
                <a:latin typeface="华文楷体" panose="02010600040101010101" charset="-122"/>
                <a:ea typeface="华文楷体" panose="02010600040101010101" charset="-122"/>
                <a:cs typeface="华文楷体" panose="02010600040101010101" charset="-122"/>
              </a:rPr>
              <a:t>发行与承销实施细则进行规定</a:t>
            </a:r>
            <a:endParaRPr lang="en-US" altLang="en-US" sz="900" dirty="0"/>
          </a:p>
          <a:p>
            <a:pPr marL="13970" eaLnBrk="0">
              <a:lnSpc>
                <a:spcPct val="88000"/>
              </a:lnSpc>
              <a:spcBef>
                <a:spcPts val="990"/>
              </a:spcBef>
            </a:pPr>
            <a:r>
              <a:rPr sz="900" kern="0" spc="9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适应沪深主板改革需要，对主板持续监管业务规则进行修</a:t>
            </a: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订</a:t>
            </a:r>
            <a:endParaRPr lang="en-US" altLang="en-US" sz="900" dirty="0"/>
          </a:p>
          <a:p>
            <a:pPr marL="13970" eaLnBrk="0">
              <a:lnSpc>
                <a:spcPts val="1920"/>
              </a:lnSpc>
            </a:pPr>
            <a:r>
              <a:rPr sz="900" kern="0" spc="9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适应科创板需要，对科创板持续监管业务规则进</a:t>
            </a: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行修订</a:t>
            </a:r>
            <a:endParaRPr lang="en-US" altLang="en-US" sz="900" dirty="0"/>
          </a:p>
          <a:p>
            <a:pPr algn="l" rtl="0" eaLnBrk="0">
              <a:lnSpc>
                <a:spcPct val="101000"/>
              </a:lnSpc>
            </a:pPr>
            <a:endParaRPr lang="en-US" altLang="en-US" sz="800" dirty="0"/>
          </a:p>
          <a:p>
            <a:pPr marL="13970" eaLnBrk="0">
              <a:lnSpc>
                <a:spcPct val="92000"/>
              </a:lnSpc>
              <a:spcBef>
                <a:spcPts val="5"/>
              </a:spcBef>
            </a:pPr>
            <a:r>
              <a:rPr sz="900" kern="0" spc="91" dirty="0" err="1">
                <a:solidFill>
                  <a:srgbClr val="000000">
                    <a:alpha val="100000"/>
                  </a:srgbClr>
                </a:solidFill>
                <a:latin typeface="华文楷体" panose="02010600040101010101" charset="-122"/>
                <a:ea typeface="华文楷体" panose="02010600040101010101" charset="-122"/>
                <a:cs typeface="华文楷体" panose="02010600040101010101" charset="-122"/>
              </a:rPr>
              <a:t>适应创业板改革需要，对创业板持续监管业务规则进行修</a:t>
            </a:r>
            <a:r>
              <a:rPr sz="900" kern="0" spc="80" dirty="0" err="1">
                <a:solidFill>
                  <a:srgbClr val="000000">
                    <a:alpha val="100000"/>
                  </a:srgbClr>
                </a:solidFill>
                <a:latin typeface="华文楷体" panose="02010600040101010101" charset="-122"/>
                <a:ea typeface="华文楷体" panose="02010600040101010101" charset="-122"/>
                <a:cs typeface="华文楷体" panose="02010600040101010101" charset="-122"/>
              </a:rPr>
              <a:t>订</a:t>
            </a:r>
            <a:endParaRPr lang="en-US" altLang="en-US" sz="900" dirty="0"/>
          </a:p>
        </p:txBody>
      </p:sp>
      <p:pic>
        <p:nvPicPr>
          <p:cNvPr id="34" name="picture 34"/>
          <p:cNvPicPr>
            <a:picLocks noChangeAspect="1"/>
          </p:cNvPicPr>
          <p:nvPr/>
        </p:nvPicPr>
        <p:blipFill>
          <a:blip r:embed="rId2"/>
          <a:stretch>
            <a:fillRect/>
          </a:stretch>
        </p:blipFill>
        <p:spPr>
          <a:xfrm rot="21600000">
            <a:off x="402934" y="903947"/>
            <a:ext cx="11235639" cy="821195"/>
          </a:xfrm>
          <a:prstGeom prst="rect">
            <a:avLst/>
          </a:prstGeom>
        </p:spPr>
      </p:pic>
      <p:pic>
        <p:nvPicPr>
          <p:cNvPr id="36" name="picture 36"/>
          <p:cNvPicPr>
            <a:picLocks noChangeAspect="1"/>
          </p:cNvPicPr>
          <p:nvPr/>
        </p:nvPicPr>
        <p:blipFill>
          <a:blip r:embed="rId3"/>
          <a:stretch>
            <a:fillRect/>
          </a:stretch>
        </p:blipFill>
        <p:spPr>
          <a:xfrm rot="21600000">
            <a:off x="8836155" y="6109715"/>
            <a:ext cx="2712719" cy="748284"/>
          </a:xfrm>
          <a:prstGeom prst="rect">
            <a:avLst/>
          </a:prstGeom>
        </p:spPr>
      </p:pic>
      <p:sp>
        <p:nvSpPr>
          <p:cNvPr id="38" name="textbox 38"/>
          <p:cNvSpPr/>
          <p:nvPr/>
        </p:nvSpPr>
        <p:spPr>
          <a:xfrm>
            <a:off x="6492981" y="5638201"/>
            <a:ext cx="5125720" cy="567691"/>
          </a:xfrm>
          <a:prstGeom prst="rect">
            <a:avLst/>
          </a:prstGeom>
        </p:spPr>
        <p:txBody>
          <a:bodyPr vert="horz" wrap="square" lIns="0" tIns="0" rIns="0" bIns="0"/>
          <a:lstStyle/>
          <a:p>
            <a:pPr algn="l" rtl="0" eaLnBrk="0">
              <a:lnSpc>
                <a:spcPct val="83000"/>
              </a:lnSpc>
            </a:pPr>
            <a:endParaRPr lang="en-US" altLang="en-US" sz="135" dirty="0"/>
          </a:p>
          <a:p>
            <a:pPr marL="12700" eaLnBrk="0">
              <a:lnSpc>
                <a:spcPts val="1140"/>
              </a:lnSpc>
            </a:pPr>
            <a:r>
              <a:rPr sz="900" kern="0" spc="111" dirty="0">
                <a:solidFill>
                  <a:srgbClr val="000000">
                    <a:alpha val="100000"/>
                  </a:srgbClr>
                </a:solidFill>
                <a:latin typeface="楷体" panose="02010609060101010101" charset="-122"/>
                <a:ea typeface="楷体" panose="02010609060101010101" charset="-122"/>
                <a:cs typeface="楷体" panose="02010609060101010101" charset="-122"/>
              </a:rPr>
              <a:t>对招股书、再融资募集说明书、</a:t>
            </a:r>
            <a:r>
              <a:rPr sz="900" kern="0" spc="100" dirty="0">
                <a:solidFill>
                  <a:srgbClr val="000000">
                    <a:alpha val="100000"/>
                  </a:srgbClr>
                </a:solidFill>
                <a:latin typeface="楷体" panose="02010609060101010101" charset="-122"/>
                <a:ea typeface="楷体" panose="02010609060101010101" charset="-122"/>
                <a:cs typeface="楷体" panose="02010609060101010101" charset="-122"/>
              </a:rPr>
              <a:t>上市申请文件清单及相关证券期货法律适用意见等进行规定</a:t>
            </a:r>
            <a:endParaRPr lang="en-US" altLang="en-US" sz="900" dirty="0"/>
          </a:p>
          <a:p>
            <a:pPr algn="l" rtl="0" eaLnBrk="0">
              <a:lnSpc>
                <a:spcPct val="142000"/>
              </a:lnSpc>
            </a:pPr>
            <a:endParaRPr lang="en-US" altLang="en-US" sz="1000" dirty="0"/>
          </a:p>
          <a:p>
            <a:pPr algn="l" rtl="0" eaLnBrk="0">
              <a:lnSpc>
                <a:spcPct val="117000"/>
              </a:lnSpc>
            </a:pPr>
            <a:endParaRPr lang="en-US" altLang="en-US" sz="200" dirty="0"/>
          </a:p>
          <a:p>
            <a:pPr marL="12700" eaLnBrk="0">
              <a:lnSpc>
                <a:spcPts val="1140"/>
              </a:lnSpc>
            </a:pPr>
            <a:r>
              <a:rPr sz="900" kern="0" spc="111" dirty="0">
                <a:solidFill>
                  <a:srgbClr val="000000">
                    <a:alpha val="100000"/>
                  </a:srgbClr>
                </a:solidFill>
                <a:latin typeface="楷体" panose="02010609060101010101" charset="-122"/>
                <a:ea typeface="楷体" panose="02010609060101010101" charset="-122"/>
                <a:cs typeface="楷体" panose="02010609060101010101" charset="-122"/>
              </a:rPr>
              <a:t>对上市公司重大资产重组</a:t>
            </a:r>
            <a:r>
              <a:rPr sz="900" kern="0" spc="100" dirty="0">
                <a:solidFill>
                  <a:srgbClr val="000000">
                    <a:alpha val="100000"/>
                  </a:srgbClr>
                </a:solidFill>
                <a:latin typeface="楷体" panose="02010609060101010101" charset="-122"/>
                <a:ea typeface="楷体" panose="02010609060101010101" charset="-122"/>
                <a:cs typeface="楷体" panose="02010609060101010101" charset="-122"/>
              </a:rPr>
              <a:t>申请文件及相关证券期货法律适用意见等进行规定</a:t>
            </a:r>
            <a:endParaRPr lang="en-US" altLang="en-US" sz="900" dirty="0"/>
          </a:p>
        </p:txBody>
      </p:sp>
      <p:sp>
        <p:nvSpPr>
          <p:cNvPr id="40" name="textbox 40"/>
          <p:cNvSpPr/>
          <p:nvPr/>
        </p:nvSpPr>
        <p:spPr>
          <a:xfrm>
            <a:off x="4439645" y="1043953"/>
            <a:ext cx="3165475" cy="412751"/>
          </a:xfrm>
          <a:prstGeom prst="rect">
            <a:avLst/>
          </a:prstGeom>
        </p:spPr>
        <p:txBody>
          <a:bodyPr vert="horz" wrap="square" lIns="0" tIns="0" rIns="0" bIns="0"/>
          <a:lstStyle/>
          <a:p>
            <a:pPr algn="l" rtl="0" eaLnBrk="0">
              <a:lnSpc>
                <a:spcPct val="83000"/>
              </a:lnSpc>
            </a:pPr>
            <a:endParaRPr lang="en-US" altLang="en-US" sz="135" dirty="0"/>
          </a:p>
          <a:p>
            <a:pPr marL="1168400" eaLnBrk="0">
              <a:lnSpc>
                <a:spcPts val="1500"/>
              </a:lnSpc>
            </a:pPr>
            <a:r>
              <a:rPr sz="1200" kern="0" spc="-11" dirty="0">
                <a:ln w="470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《证券法》与</a:t>
            </a:r>
            <a:endParaRPr lang="en-US" altLang="en-US" sz="1200" dirty="0"/>
          </a:p>
          <a:p>
            <a:pPr marL="92075" eaLnBrk="0">
              <a:lnSpc>
                <a:spcPts val="1485"/>
              </a:lnSpc>
              <a:spcBef>
                <a:spcPts val="60"/>
              </a:spcBef>
            </a:pPr>
            <a:r>
              <a:rPr sz="1200" kern="0" spc="60" dirty="0">
                <a:ln w="470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《全面实行股票发行注册制总体实施方案》</a:t>
            </a:r>
            <a:endParaRPr lang="en-US" altLang="en-US" sz="1200" dirty="0"/>
          </a:p>
        </p:txBody>
      </p:sp>
      <p:sp>
        <p:nvSpPr>
          <p:cNvPr id="42" name="textbox 42"/>
          <p:cNvSpPr/>
          <p:nvPr/>
        </p:nvSpPr>
        <p:spPr>
          <a:xfrm>
            <a:off x="228165" y="307414"/>
            <a:ext cx="3931920" cy="276225"/>
          </a:xfrm>
          <a:prstGeom prst="rect">
            <a:avLst/>
          </a:prstGeom>
        </p:spPr>
        <p:txBody>
          <a:bodyPr vert="horz" wrap="square" lIns="0" tIns="0" rIns="0" bIns="0"/>
          <a:lstStyle/>
          <a:p>
            <a:pPr algn="l" rtl="0" eaLnBrk="0">
              <a:lnSpc>
                <a:spcPct val="85000"/>
              </a:lnSpc>
            </a:pPr>
            <a:endParaRPr lang="en-US" altLang="en-US" sz="135" dirty="0"/>
          </a:p>
          <a:p>
            <a:pPr marL="12700" eaLnBrk="0">
              <a:lnSpc>
                <a:spcPct val="82000"/>
              </a:lnSpc>
            </a:pP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1.1全面注册制主要法规及内容说明</a:t>
            </a:r>
            <a:endParaRPr lang="en-US" altLang="en-US" sz="2000" dirty="0"/>
          </a:p>
        </p:txBody>
      </p:sp>
      <p:pic>
        <p:nvPicPr>
          <p:cNvPr id="44" name="picture 44"/>
          <p:cNvPicPr>
            <a:picLocks noChangeAspect="1"/>
          </p:cNvPicPr>
          <p:nvPr/>
        </p:nvPicPr>
        <p:blipFill>
          <a:blip r:embed="rId4"/>
          <a:stretch>
            <a:fillRect/>
          </a:stretch>
        </p:blipFill>
        <p:spPr>
          <a:xfrm rot="21600000">
            <a:off x="220739" y="665265"/>
            <a:ext cx="11406619" cy="66052"/>
          </a:xfrm>
          <a:prstGeom prst="rect">
            <a:avLst/>
          </a:prstGeom>
        </p:spPr>
      </p:pic>
      <p:sp>
        <p:nvSpPr>
          <p:cNvPr id="46" name="textbox 46"/>
          <p:cNvSpPr/>
          <p:nvPr/>
        </p:nvSpPr>
        <p:spPr>
          <a:xfrm>
            <a:off x="8204353" y="1536270"/>
            <a:ext cx="525144" cy="172085"/>
          </a:xfrm>
          <a:prstGeom prst="rect">
            <a:avLst/>
          </a:prstGeom>
        </p:spPr>
        <p:txBody>
          <a:bodyPr vert="horz" wrap="square" lIns="0" tIns="0" rIns="0" bIns="0"/>
          <a:lstStyle/>
          <a:p>
            <a:pPr algn="l" rtl="0" eaLnBrk="0">
              <a:lnSpc>
                <a:spcPct val="83000"/>
              </a:lnSpc>
            </a:pPr>
            <a:endParaRPr lang="en-US" altLang="en-US" sz="135" dirty="0"/>
          </a:p>
          <a:p>
            <a:pPr marL="12700" eaLnBrk="0">
              <a:lnSpc>
                <a:spcPts val="1150"/>
              </a:lnSpc>
            </a:pPr>
            <a:r>
              <a:rPr sz="900" kern="0" spc="80" dirty="0">
                <a:ln w="3614"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主要内容</a:t>
            </a:r>
            <a:endParaRPr lang="en-US" altLang="en-US" sz="900" dirty="0"/>
          </a:p>
        </p:txBody>
      </p:sp>
      <p:sp>
        <p:nvSpPr>
          <p:cNvPr id="48" name="textbox 48"/>
          <p:cNvSpPr/>
          <p:nvPr/>
        </p:nvSpPr>
        <p:spPr>
          <a:xfrm>
            <a:off x="2442471" y="1543596"/>
            <a:ext cx="265429" cy="154304"/>
          </a:xfrm>
          <a:prstGeom prst="rect">
            <a:avLst/>
          </a:prstGeom>
        </p:spPr>
        <p:txBody>
          <a:bodyPr vert="horz" wrap="square" lIns="0" tIns="0" rIns="0" bIns="0"/>
          <a:lstStyle/>
          <a:p>
            <a:pPr algn="l" rtl="0" eaLnBrk="0">
              <a:lnSpc>
                <a:spcPct val="82000"/>
              </a:lnSpc>
            </a:pPr>
            <a:endParaRPr lang="en-US" altLang="en-US" sz="135" dirty="0"/>
          </a:p>
          <a:p>
            <a:pPr marL="12700" eaLnBrk="0">
              <a:lnSpc>
                <a:spcPct val="94000"/>
              </a:lnSpc>
            </a:pPr>
            <a:r>
              <a:rPr sz="900" kern="0" spc="31" dirty="0">
                <a:ln w="3614"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法规</a:t>
            </a:r>
            <a:endParaRPr lang="en-US" altLang="en-US" sz="900" dirty="0"/>
          </a:p>
        </p:txBody>
      </p:sp>
      <p:sp>
        <p:nvSpPr>
          <p:cNvPr id="50" name="textbox 50"/>
          <p:cNvSpPr/>
          <p:nvPr/>
        </p:nvSpPr>
        <p:spPr>
          <a:xfrm>
            <a:off x="11735215" y="6520406"/>
            <a:ext cx="158751" cy="168911"/>
          </a:xfrm>
          <a:prstGeom prst="rect">
            <a:avLst/>
          </a:prstGeom>
        </p:spPr>
        <p:txBody>
          <a:bodyPr vert="horz" wrap="square" lIns="0" tIns="0" rIns="0" bIns="0"/>
          <a:lstStyle/>
          <a:p>
            <a:pPr algn="l" rtl="0" eaLnBrk="0">
              <a:lnSpc>
                <a:spcPct val="79000"/>
              </a:lnSpc>
            </a:pPr>
            <a:endParaRPr lang="en-US" altLang="en-US" sz="135" dirty="0"/>
          </a:p>
          <a:p>
            <a:pPr marL="12700" eaLnBrk="0">
              <a:lnSpc>
                <a:spcPct val="86000"/>
              </a:lnSpc>
            </a:pPr>
            <a:r>
              <a:rPr sz="1100" b="1" kern="0" spc="-11" dirty="0">
                <a:solidFill>
                  <a:srgbClr val="898989">
                    <a:alpha val="100000"/>
                  </a:srgbClr>
                </a:solidFill>
                <a:latin typeface="Times New Roman" panose="02020603050405020304"/>
                <a:ea typeface="Times New Roman" panose="02020603050405020304"/>
                <a:cs typeface="Times New Roman" panose="02020603050405020304"/>
              </a:rPr>
              <a:t>4</a:t>
            </a:r>
            <a:endParaRPr lang="en-US" alt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80"/>
          <p:cNvPicPr>
            <a:picLocks noChangeAspect="1"/>
          </p:cNvPicPr>
          <p:nvPr/>
        </p:nvPicPr>
        <p:blipFill>
          <a:blip r:embed="rId1"/>
          <a:stretch>
            <a:fillRect/>
          </a:stretch>
        </p:blipFill>
        <p:spPr>
          <a:xfrm rot="21600000">
            <a:off x="8836155" y="6109715"/>
            <a:ext cx="2712719" cy="748284"/>
          </a:xfrm>
          <a:prstGeom prst="rect">
            <a:avLst/>
          </a:prstGeom>
        </p:spPr>
      </p:pic>
      <p:sp>
        <p:nvSpPr>
          <p:cNvPr id="84" name="textbox 84"/>
          <p:cNvSpPr/>
          <p:nvPr/>
        </p:nvSpPr>
        <p:spPr>
          <a:xfrm>
            <a:off x="228166" y="307160"/>
            <a:ext cx="5205095"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1.2全面注册制各板块定位以及与</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核准制的区别</a:t>
            </a:r>
            <a:endParaRPr lang="en-US" altLang="en-US" sz="2000" dirty="0"/>
          </a:p>
        </p:txBody>
      </p:sp>
      <p:pic>
        <p:nvPicPr>
          <p:cNvPr id="86" name="picture 86"/>
          <p:cNvPicPr>
            <a:picLocks noChangeAspect="1"/>
          </p:cNvPicPr>
          <p:nvPr/>
        </p:nvPicPr>
        <p:blipFill>
          <a:blip r:embed="rId2"/>
          <a:stretch>
            <a:fillRect/>
          </a:stretch>
        </p:blipFill>
        <p:spPr>
          <a:xfrm rot="21600000">
            <a:off x="220739" y="665265"/>
            <a:ext cx="11406619" cy="66052"/>
          </a:xfrm>
          <a:prstGeom prst="rect">
            <a:avLst/>
          </a:prstGeom>
        </p:spPr>
      </p:pic>
      <p:grpSp>
        <p:nvGrpSpPr>
          <p:cNvPr id="3" name="组合 2"/>
          <p:cNvGrpSpPr/>
          <p:nvPr/>
        </p:nvGrpSpPr>
        <p:grpSpPr>
          <a:xfrm>
            <a:off x="804356" y="1581180"/>
            <a:ext cx="10313324" cy="4034029"/>
            <a:chOff x="946475" y="1630858"/>
            <a:chExt cx="10313324" cy="4034029"/>
          </a:xfrm>
        </p:grpSpPr>
        <p:cxnSp>
          <p:nvCxnSpPr>
            <p:cNvPr id="4" name="直接连接符 3"/>
            <p:cNvCxnSpPr/>
            <p:nvPr/>
          </p:nvCxnSpPr>
          <p:spPr>
            <a:xfrm>
              <a:off x="4866855" y="3426799"/>
              <a:ext cx="246888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5289" y="2254953"/>
              <a:ext cx="0" cy="237446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rot="18204882" flipH="1">
              <a:off x="4303101" y="1625409"/>
              <a:ext cx="3585798" cy="3607182"/>
              <a:chOff x="4172168" y="1666394"/>
              <a:chExt cx="3795189" cy="3817821"/>
            </a:xfrm>
          </p:grpSpPr>
          <p:sp>
            <p:nvSpPr>
              <p:cNvPr id="18" name="任意多边形: 形状 17"/>
              <p:cNvSpPr/>
              <p:nvPr/>
            </p:nvSpPr>
            <p:spPr bwMode="auto">
              <a:xfrm>
                <a:off x="4494090" y="1666394"/>
                <a:ext cx="2515036" cy="1219791"/>
              </a:xfrm>
              <a:custGeom>
                <a:avLst/>
                <a:gdLst>
                  <a:gd name="T0" fmla="*/ 13 w 241"/>
                  <a:gd name="T1" fmla="*/ 117 h 117"/>
                  <a:gd name="T2" fmla="*/ 103 w 241"/>
                  <a:gd name="T3" fmla="*/ 104 h 117"/>
                  <a:gd name="T4" fmla="*/ 76 w 241"/>
                  <a:gd name="T5" fmla="*/ 84 h 117"/>
                  <a:gd name="T6" fmla="*/ 152 w 241"/>
                  <a:gd name="T7" fmla="*/ 58 h 117"/>
                  <a:gd name="T8" fmla="*/ 204 w 241"/>
                  <a:gd name="T9" fmla="*/ 70 h 117"/>
                  <a:gd name="T10" fmla="*/ 205 w 241"/>
                  <a:gd name="T11" fmla="*/ 71 h 117"/>
                  <a:gd name="T12" fmla="*/ 200 w 241"/>
                  <a:gd name="T13" fmla="*/ 32 h 117"/>
                  <a:gd name="T14" fmla="*/ 241 w 241"/>
                  <a:gd name="T15" fmla="*/ 26 h 117"/>
                  <a:gd name="T16" fmla="*/ 228 w 241"/>
                  <a:gd name="T17" fmla="*/ 19 h 117"/>
                  <a:gd name="T18" fmla="*/ 137 w 241"/>
                  <a:gd name="T19" fmla="*/ 2 h 117"/>
                  <a:gd name="T20" fmla="*/ 29 w 241"/>
                  <a:gd name="T21" fmla="*/ 49 h 117"/>
                  <a:gd name="T22" fmla="*/ 0 w 241"/>
                  <a:gd name="T23" fmla="*/ 27 h 117"/>
                  <a:gd name="T24" fmla="*/ 13 w 241"/>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17">
                    <a:moveTo>
                      <a:pt x="13" y="117"/>
                    </a:moveTo>
                    <a:cubicBezTo>
                      <a:pt x="103" y="104"/>
                      <a:pt x="103" y="104"/>
                      <a:pt x="103" y="104"/>
                    </a:cubicBezTo>
                    <a:cubicBezTo>
                      <a:pt x="76" y="84"/>
                      <a:pt x="76" y="84"/>
                      <a:pt x="76" y="84"/>
                    </a:cubicBezTo>
                    <a:cubicBezTo>
                      <a:pt x="97" y="67"/>
                      <a:pt x="124" y="58"/>
                      <a:pt x="152" y="58"/>
                    </a:cubicBezTo>
                    <a:cubicBezTo>
                      <a:pt x="169" y="58"/>
                      <a:pt x="187" y="62"/>
                      <a:pt x="204" y="70"/>
                    </a:cubicBezTo>
                    <a:cubicBezTo>
                      <a:pt x="205" y="70"/>
                      <a:pt x="205" y="70"/>
                      <a:pt x="205" y="71"/>
                    </a:cubicBezTo>
                    <a:cubicBezTo>
                      <a:pt x="200" y="32"/>
                      <a:pt x="200" y="32"/>
                      <a:pt x="200" y="32"/>
                    </a:cubicBezTo>
                    <a:cubicBezTo>
                      <a:pt x="241" y="26"/>
                      <a:pt x="241" y="26"/>
                      <a:pt x="241" y="26"/>
                    </a:cubicBezTo>
                    <a:cubicBezTo>
                      <a:pt x="237" y="24"/>
                      <a:pt x="233" y="21"/>
                      <a:pt x="228" y="19"/>
                    </a:cubicBezTo>
                    <a:cubicBezTo>
                      <a:pt x="199" y="5"/>
                      <a:pt x="168" y="0"/>
                      <a:pt x="137" y="2"/>
                    </a:cubicBezTo>
                    <a:cubicBezTo>
                      <a:pt x="97" y="6"/>
                      <a:pt x="59" y="22"/>
                      <a:pt x="29" y="49"/>
                    </a:cubicBezTo>
                    <a:cubicBezTo>
                      <a:pt x="0" y="27"/>
                      <a:pt x="0" y="27"/>
                      <a:pt x="0" y="27"/>
                    </a:cubicBezTo>
                    <a:lnTo>
                      <a:pt x="13" y="117"/>
                    </a:lnTo>
                    <a:close/>
                  </a:path>
                </a:pathLst>
              </a:custGeom>
              <a:gradFill>
                <a:gsLst>
                  <a:gs pos="0">
                    <a:schemeClr val="accent1">
                      <a:lumMod val="60000"/>
                      <a:lumOff val="40000"/>
                    </a:schemeClr>
                  </a:gs>
                  <a:gs pos="50000">
                    <a:schemeClr val="accent1"/>
                  </a:gs>
                </a:gsLst>
                <a:lin ang="2700000" scaled="0"/>
              </a:gradFill>
            </p:spPr>
            <p:txBody>
              <a:bodyPr wrap="none" lIns="108000" tIns="108000" rIns="108000" bIns="108000" rtlCol="0" anchor="ctr" anchorCtr="0">
                <a:noAutofit/>
              </a:bodyPr>
              <a:lstStyle/>
              <a:p>
                <a:pPr algn="ctr"/>
                <a:endParaRPr kumimoji="1" lang="zh-CN" altLang="en-US" sz="1200" b="1" dirty="0">
                  <a:solidFill>
                    <a:srgbClr val="FFFFFF"/>
                  </a:solidFill>
                </a:endParaRPr>
              </a:p>
            </p:txBody>
          </p:sp>
          <p:sp>
            <p:nvSpPr>
              <p:cNvPr id="19" name="任意多边形: 形状 18"/>
              <p:cNvSpPr/>
              <p:nvPr/>
            </p:nvSpPr>
            <p:spPr bwMode="auto">
              <a:xfrm>
                <a:off x="4172168" y="2624621"/>
                <a:ext cx="1219792" cy="2515034"/>
              </a:xfrm>
              <a:custGeom>
                <a:avLst/>
                <a:gdLst>
                  <a:gd name="T0" fmla="*/ 117 w 117"/>
                  <a:gd name="T1" fmla="*/ 228 h 241"/>
                  <a:gd name="T2" fmla="*/ 104 w 117"/>
                  <a:gd name="T3" fmla="*/ 139 h 241"/>
                  <a:gd name="T4" fmla="*/ 83 w 117"/>
                  <a:gd name="T5" fmla="*/ 166 h 241"/>
                  <a:gd name="T6" fmla="*/ 58 w 117"/>
                  <a:gd name="T7" fmla="*/ 99 h 241"/>
                  <a:gd name="T8" fmla="*/ 70 w 117"/>
                  <a:gd name="T9" fmla="*/ 37 h 241"/>
                  <a:gd name="T10" fmla="*/ 70 w 117"/>
                  <a:gd name="T11" fmla="*/ 36 h 241"/>
                  <a:gd name="T12" fmla="*/ 31 w 117"/>
                  <a:gd name="T13" fmla="*/ 42 h 241"/>
                  <a:gd name="T14" fmla="*/ 26 w 117"/>
                  <a:gd name="T15" fmla="*/ 0 h 241"/>
                  <a:gd name="T16" fmla="*/ 19 w 117"/>
                  <a:gd name="T17" fmla="*/ 13 h 241"/>
                  <a:gd name="T18" fmla="*/ 2 w 117"/>
                  <a:gd name="T19" fmla="*/ 102 h 241"/>
                  <a:gd name="T20" fmla="*/ 49 w 117"/>
                  <a:gd name="T21" fmla="*/ 212 h 241"/>
                  <a:gd name="T22" fmla="*/ 27 w 117"/>
                  <a:gd name="T23" fmla="*/ 241 h 241"/>
                  <a:gd name="T24" fmla="*/ 117 w 117"/>
                  <a:gd name="T25" fmla="*/ 2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241">
                    <a:moveTo>
                      <a:pt x="117" y="228"/>
                    </a:moveTo>
                    <a:cubicBezTo>
                      <a:pt x="104" y="139"/>
                      <a:pt x="104" y="139"/>
                      <a:pt x="104" y="139"/>
                    </a:cubicBezTo>
                    <a:cubicBezTo>
                      <a:pt x="83" y="166"/>
                      <a:pt x="83" y="166"/>
                      <a:pt x="83" y="166"/>
                    </a:cubicBezTo>
                    <a:cubicBezTo>
                      <a:pt x="69" y="146"/>
                      <a:pt x="60" y="123"/>
                      <a:pt x="58" y="99"/>
                    </a:cubicBezTo>
                    <a:cubicBezTo>
                      <a:pt x="57" y="78"/>
                      <a:pt x="60" y="57"/>
                      <a:pt x="70" y="37"/>
                    </a:cubicBezTo>
                    <a:cubicBezTo>
                      <a:pt x="70" y="37"/>
                      <a:pt x="70" y="37"/>
                      <a:pt x="70" y="36"/>
                    </a:cubicBezTo>
                    <a:cubicBezTo>
                      <a:pt x="31" y="42"/>
                      <a:pt x="31" y="42"/>
                      <a:pt x="31" y="42"/>
                    </a:cubicBezTo>
                    <a:cubicBezTo>
                      <a:pt x="26" y="0"/>
                      <a:pt x="26" y="0"/>
                      <a:pt x="26" y="0"/>
                    </a:cubicBezTo>
                    <a:cubicBezTo>
                      <a:pt x="23" y="5"/>
                      <a:pt x="21" y="9"/>
                      <a:pt x="19" y="13"/>
                    </a:cubicBezTo>
                    <a:cubicBezTo>
                      <a:pt x="5" y="42"/>
                      <a:pt x="0" y="73"/>
                      <a:pt x="2" y="102"/>
                    </a:cubicBezTo>
                    <a:cubicBezTo>
                      <a:pt x="5" y="143"/>
                      <a:pt x="21" y="182"/>
                      <a:pt x="49" y="212"/>
                    </a:cubicBezTo>
                    <a:cubicBezTo>
                      <a:pt x="27" y="241"/>
                      <a:pt x="27" y="241"/>
                      <a:pt x="27" y="241"/>
                    </a:cubicBezTo>
                    <a:lnTo>
                      <a:pt x="117" y="228"/>
                    </a:lnTo>
                    <a:close/>
                  </a:path>
                </a:pathLst>
              </a:custGeom>
              <a:gradFill>
                <a:gsLst>
                  <a:gs pos="0">
                    <a:schemeClr val="accent2">
                      <a:lumMod val="60000"/>
                      <a:lumOff val="40000"/>
                    </a:schemeClr>
                  </a:gs>
                  <a:gs pos="50000">
                    <a:schemeClr val="accent2"/>
                  </a:gs>
                </a:gsLst>
                <a:lin ang="2700000" scaled="0"/>
              </a:gradFill>
            </p:spPr>
            <p:txBody>
              <a:bodyPr wrap="none" lIns="108000" tIns="108000" rIns="108000" bIns="108000" rtlCol="0" anchor="ctr" anchorCtr="0">
                <a:noAutofit/>
              </a:bodyPr>
              <a:lstStyle/>
              <a:p>
                <a:pPr algn="ctr"/>
                <a:endParaRPr kumimoji="1" lang="zh-CN" altLang="en-US" sz="1200" b="1">
                  <a:solidFill>
                    <a:srgbClr val="FFFFFF"/>
                  </a:solidFill>
                </a:endParaRPr>
              </a:p>
            </p:txBody>
          </p:sp>
          <p:sp>
            <p:nvSpPr>
              <p:cNvPr id="20" name="任意多边形: 形状 19"/>
              <p:cNvSpPr/>
              <p:nvPr/>
            </p:nvSpPr>
            <p:spPr bwMode="auto">
              <a:xfrm>
                <a:off x="5130398" y="4251849"/>
                <a:ext cx="2515036" cy="1232366"/>
              </a:xfrm>
              <a:custGeom>
                <a:avLst/>
                <a:gdLst>
                  <a:gd name="T0" fmla="*/ 241 w 241"/>
                  <a:gd name="T1" fmla="*/ 90 h 118"/>
                  <a:gd name="T2" fmla="*/ 228 w 241"/>
                  <a:gd name="T3" fmla="*/ 0 h 118"/>
                  <a:gd name="T4" fmla="*/ 138 w 241"/>
                  <a:gd name="T5" fmla="*/ 13 h 118"/>
                  <a:gd name="T6" fmla="*/ 165 w 241"/>
                  <a:gd name="T7" fmla="*/ 33 h 118"/>
                  <a:gd name="T8" fmla="*/ 96 w 241"/>
                  <a:gd name="T9" fmla="*/ 59 h 118"/>
                  <a:gd name="T10" fmla="*/ 37 w 241"/>
                  <a:gd name="T11" fmla="*/ 47 h 118"/>
                  <a:gd name="T12" fmla="*/ 36 w 241"/>
                  <a:gd name="T13" fmla="*/ 46 h 118"/>
                  <a:gd name="T14" fmla="*/ 42 w 241"/>
                  <a:gd name="T15" fmla="*/ 85 h 118"/>
                  <a:gd name="T16" fmla="*/ 0 w 241"/>
                  <a:gd name="T17" fmla="*/ 91 h 118"/>
                  <a:gd name="T18" fmla="*/ 13 w 241"/>
                  <a:gd name="T19" fmla="*/ 98 h 118"/>
                  <a:gd name="T20" fmla="*/ 112 w 241"/>
                  <a:gd name="T21" fmla="*/ 114 h 118"/>
                  <a:gd name="T22" fmla="*/ 212 w 241"/>
                  <a:gd name="T23" fmla="*/ 68 h 118"/>
                  <a:gd name="T24" fmla="*/ 241 w 241"/>
                  <a:gd name="T25"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18">
                    <a:moveTo>
                      <a:pt x="241" y="90"/>
                    </a:moveTo>
                    <a:cubicBezTo>
                      <a:pt x="228" y="0"/>
                      <a:pt x="228" y="0"/>
                      <a:pt x="228" y="0"/>
                    </a:cubicBezTo>
                    <a:cubicBezTo>
                      <a:pt x="138" y="13"/>
                      <a:pt x="138" y="13"/>
                      <a:pt x="138" y="13"/>
                    </a:cubicBezTo>
                    <a:cubicBezTo>
                      <a:pt x="165" y="33"/>
                      <a:pt x="165" y="33"/>
                      <a:pt x="165" y="33"/>
                    </a:cubicBezTo>
                    <a:cubicBezTo>
                      <a:pt x="145" y="48"/>
                      <a:pt x="121" y="57"/>
                      <a:pt x="96" y="59"/>
                    </a:cubicBezTo>
                    <a:cubicBezTo>
                      <a:pt x="76" y="60"/>
                      <a:pt x="56" y="56"/>
                      <a:pt x="37" y="47"/>
                    </a:cubicBezTo>
                    <a:cubicBezTo>
                      <a:pt x="36" y="47"/>
                      <a:pt x="36" y="47"/>
                      <a:pt x="36" y="46"/>
                    </a:cubicBezTo>
                    <a:cubicBezTo>
                      <a:pt x="42" y="85"/>
                      <a:pt x="42" y="85"/>
                      <a:pt x="42" y="85"/>
                    </a:cubicBezTo>
                    <a:cubicBezTo>
                      <a:pt x="0" y="91"/>
                      <a:pt x="0" y="91"/>
                      <a:pt x="0" y="91"/>
                    </a:cubicBezTo>
                    <a:cubicBezTo>
                      <a:pt x="4" y="93"/>
                      <a:pt x="8" y="96"/>
                      <a:pt x="13" y="98"/>
                    </a:cubicBezTo>
                    <a:cubicBezTo>
                      <a:pt x="45" y="113"/>
                      <a:pt x="79" y="118"/>
                      <a:pt x="112" y="114"/>
                    </a:cubicBezTo>
                    <a:cubicBezTo>
                      <a:pt x="149" y="109"/>
                      <a:pt x="184" y="93"/>
                      <a:pt x="212" y="68"/>
                    </a:cubicBezTo>
                    <a:lnTo>
                      <a:pt x="241" y="90"/>
                    </a:lnTo>
                    <a:close/>
                  </a:path>
                </a:pathLst>
              </a:custGeom>
              <a:gradFill>
                <a:gsLst>
                  <a:gs pos="0">
                    <a:schemeClr val="accent3">
                      <a:lumMod val="60000"/>
                      <a:lumOff val="40000"/>
                    </a:schemeClr>
                  </a:gs>
                  <a:gs pos="50000">
                    <a:schemeClr val="accent3"/>
                  </a:gs>
                </a:gsLst>
                <a:lin ang="2700000" scaled="0"/>
              </a:gradFill>
            </p:spPr>
            <p:txBody>
              <a:bodyPr wrap="none" lIns="108000" tIns="108000" rIns="108000" bIns="108000" rtlCol="0" anchor="ctr" anchorCtr="0">
                <a:noAutofit/>
              </a:bodyPr>
              <a:lstStyle/>
              <a:p>
                <a:pPr algn="ctr"/>
                <a:endParaRPr kumimoji="1" lang="zh-CN" altLang="en-US" sz="1200" b="1" dirty="0">
                  <a:solidFill>
                    <a:srgbClr val="FFFFFF"/>
                  </a:solidFill>
                </a:endParaRPr>
              </a:p>
            </p:txBody>
          </p:sp>
          <p:sp>
            <p:nvSpPr>
              <p:cNvPr id="21" name="任意多边形: 形状 20"/>
              <p:cNvSpPr/>
              <p:nvPr/>
            </p:nvSpPr>
            <p:spPr bwMode="auto">
              <a:xfrm>
                <a:off x="6747565" y="1998378"/>
                <a:ext cx="1219792" cy="2504973"/>
              </a:xfrm>
              <a:custGeom>
                <a:avLst/>
                <a:gdLst>
                  <a:gd name="T0" fmla="*/ 0 w 117"/>
                  <a:gd name="T1" fmla="*/ 13 h 240"/>
                  <a:gd name="T2" fmla="*/ 13 w 117"/>
                  <a:gd name="T3" fmla="*/ 102 h 240"/>
                  <a:gd name="T4" fmla="*/ 34 w 117"/>
                  <a:gd name="T5" fmla="*/ 75 h 240"/>
                  <a:gd name="T6" fmla="*/ 59 w 117"/>
                  <a:gd name="T7" fmla="*/ 143 h 240"/>
                  <a:gd name="T8" fmla="*/ 47 w 117"/>
                  <a:gd name="T9" fmla="*/ 204 h 240"/>
                  <a:gd name="T10" fmla="*/ 47 w 117"/>
                  <a:gd name="T11" fmla="*/ 205 h 240"/>
                  <a:gd name="T12" fmla="*/ 86 w 117"/>
                  <a:gd name="T13" fmla="*/ 199 h 240"/>
                  <a:gd name="T14" fmla="*/ 92 w 117"/>
                  <a:gd name="T15" fmla="*/ 240 h 240"/>
                  <a:gd name="T16" fmla="*/ 98 w 117"/>
                  <a:gd name="T17" fmla="*/ 228 h 240"/>
                  <a:gd name="T18" fmla="*/ 115 w 117"/>
                  <a:gd name="T19" fmla="*/ 139 h 240"/>
                  <a:gd name="T20" fmla="*/ 68 w 117"/>
                  <a:gd name="T21" fmla="*/ 29 h 240"/>
                  <a:gd name="T22" fmla="*/ 90 w 117"/>
                  <a:gd name="T23" fmla="*/ 0 h 240"/>
                  <a:gd name="T24" fmla="*/ 0 w 117"/>
                  <a:gd name="T25" fmla="*/ 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240">
                    <a:moveTo>
                      <a:pt x="0" y="13"/>
                    </a:moveTo>
                    <a:cubicBezTo>
                      <a:pt x="13" y="102"/>
                      <a:pt x="13" y="102"/>
                      <a:pt x="13" y="102"/>
                    </a:cubicBezTo>
                    <a:cubicBezTo>
                      <a:pt x="34" y="75"/>
                      <a:pt x="34" y="75"/>
                      <a:pt x="34" y="75"/>
                    </a:cubicBezTo>
                    <a:cubicBezTo>
                      <a:pt x="49" y="95"/>
                      <a:pt x="58" y="118"/>
                      <a:pt x="59" y="143"/>
                    </a:cubicBezTo>
                    <a:cubicBezTo>
                      <a:pt x="60" y="163"/>
                      <a:pt x="57" y="184"/>
                      <a:pt x="47" y="204"/>
                    </a:cubicBezTo>
                    <a:cubicBezTo>
                      <a:pt x="47" y="204"/>
                      <a:pt x="47" y="204"/>
                      <a:pt x="47" y="205"/>
                    </a:cubicBezTo>
                    <a:cubicBezTo>
                      <a:pt x="86" y="199"/>
                      <a:pt x="86" y="199"/>
                      <a:pt x="86" y="199"/>
                    </a:cubicBezTo>
                    <a:cubicBezTo>
                      <a:pt x="92" y="240"/>
                      <a:pt x="92" y="240"/>
                      <a:pt x="92" y="240"/>
                    </a:cubicBezTo>
                    <a:cubicBezTo>
                      <a:pt x="94" y="236"/>
                      <a:pt x="96" y="232"/>
                      <a:pt x="98" y="228"/>
                    </a:cubicBezTo>
                    <a:cubicBezTo>
                      <a:pt x="112" y="199"/>
                      <a:pt x="117" y="168"/>
                      <a:pt x="115" y="139"/>
                    </a:cubicBezTo>
                    <a:cubicBezTo>
                      <a:pt x="112" y="98"/>
                      <a:pt x="96" y="59"/>
                      <a:pt x="68" y="29"/>
                    </a:cubicBezTo>
                    <a:cubicBezTo>
                      <a:pt x="90" y="0"/>
                      <a:pt x="90" y="0"/>
                      <a:pt x="90" y="0"/>
                    </a:cubicBezTo>
                    <a:lnTo>
                      <a:pt x="0" y="13"/>
                    </a:lnTo>
                    <a:close/>
                  </a:path>
                </a:pathLst>
              </a:custGeom>
              <a:gradFill>
                <a:gsLst>
                  <a:gs pos="0">
                    <a:schemeClr val="accent4">
                      <a:lumMod val="60000"/>
                      <a:lumOff val="40000"/>
                    </a:schemeClr>
                  </a:gs>
                  <a:gs pos="50000">
                    <a:schemeClr val="accent4"/>
                  </a:gs>
                </a:gsLst>
                <a:lin ang="2700000" scaled="0"/>
              </a:gradFill>
            </p:spPr>
            <p:txBody>
              <a:bodyPr wrap="none" lIns="108000" tIns="108000" rIns="108000" bIns="108000" rtlCol="0" anchor="ctr" anchorCtr="0">
                <a:noAutofit/>
              </a:bodyPr>
              <a:lstStyle/>
              <a:p>
                <a:pPr algn="ctr"/>
                <a:endParaRPr kumimoji="1" lang="zh-CN" altLang="en-US" sz="1200" b="1">
                  <a:solidFill>
                    <a:srgbClr val="FFFFFF"/>
                  </a:solidFill>
                </a:endParaRPr>
              </a:p>
            </p:txBody>
          </p:sp>
        </p:grpSp>
        <p:sp>
          <p:nvSpPr>
            <p:cNvPr id="7" name="文本框 6"/>
            <p:cNvSpPr txBox="1"/>
            <p:nvPr/>
          </p:nvSpPr>
          <p:spPr>
            <a:xfrm>
              <a:off x="5249543" y="2722872"/>
              <a:ext cx="800219" cy="584775"/>
            </a:xfrm>
            <a:prstGeom prst="rect">
              <a:avLst/>
            </a:prstGeom>
            <a:noFill/>
          </p:spPr>
          <p:txBody>
            <a:bodyPr wrap="none" rtlCol="0" anchor="ctr" anchorCtr="0">
              <a:spAutoFit/>
            </a:bodyPr>
            <a:lstStyle/>
            <a:p>
              <a:r>
                <a:rPr lang="zh-CN" altLang="en-US" sz="1600" b="1" dirty="0">
                  <a:solidFill>
                    <a:schemeClr val="accent1"/>
                  </a:solidFill>
                  <a:latin typeface="Arial" panose="020B0604020202020204" pitchFamily="34" charset="0"/>
                  <a:ea typeface="微软雅黑" panose="020B0503020204020204" pitchFamily="34" charset="-122"/>
                </a:rPr>
                <a:t>强调板</a:t>
              </a:r>
              <a:endParaRPr lang="en-US" altLang="zh-CN" sz="1600" b="1" dirty="0">
                <a:solidFill>
                  <a:schemeClr val="accent1"/>
                </a:solidFill>
                <a:latin typeface="Arial" panose="020B0604020202020204" pitchFamily="34" charset="0"/>
                <a:ea typeface="微软雅黑" panose="020B0503020204020204" pitchFamily="34" charset="-122"/>
              </a:endParaRPr>
            </a:p>
            <a:p>
              <a:r>
                <a:rPr lang="zh-CN" altLang="en-US" sz="1600" b="1" dirty="0">
                  <a:solidFill>
                    <a:schemeClr val="accent1"/>
                  </a:solidFill>
                  <a:latin typeface="Arial" panose="020B0604020202020204" pitchFamily="34" charset="0"/>
                  <a:ea typeface="微软雅黑" panose="020B0503020204020204" pitchFamily="34" charset="-122"/>
                </a:rPr>
                <a:t>块定位</a:t>
              </a:r>
              <a:endParaRPr lang="zh-CN" altLang="en-US" sz="1600" b="1" dirty="0">
                <a:solidFill>
                  <a:schemeClr val="accent1"/>
                </a:solidFill>
                <a:latin typeface="Arial" panose="020B0604020202020204" pitchFamily="34" charset="0"/>
                <a:ea typeface="微软雅黑" panose="020B0503020204020204" pitchFamily="34" charset="-122"/>
              </a:endParaRPr>
            </a:p>
          </p:txBody>
        </p:sp>
        <p:sp>
          <p:nvSpPr>
            <p:cNvPr id="8" name="文本框 7"/>
            <p:cNvSpPr txBox="1"/>
            <p:nvPr/>
          </p:nvSpPr>
          <p:spPr>
            <a:xfrm>
              <a:off x="6233597" y="2699863"/>
              <a:ext cx="800219" cy="584775"/>
            </a:xfrm>
            <a:prstGeom prst="rect">
              <a:avLst/>
            </a:prstGeom>
            <a:noFill/>
          </p:spPr>
          <p:txBody>
            <a:bodyPr wrap="none" rtlCol="0" anchor="ctr" anchorCtr="0">
              <a:spAutoFit/>
            </a:bodyPr>
            <a:lstStyle/>
            <a:p>
              <a:r>
                <a:rPr lang="zh-CN" altLang="en-US" sz="1600" b="1" dirty="0">
                  <a:solidFill>
                    <a:schemeClr val="accent2"/>
                  </a:solidFill>
                  <a:latin typeface="+mn-ea"/>
                </a:rPr>
                <a:t>优化上</a:t>
              </a:r>
              <a:endParaRPr lang="en-US" altLang="zh-CN" sz="1600" b="1" dirty="0">
                <a:solidFill>
                  <a:schemeClr val="accent2"/>
                </a:solidFill>
                <a:latin typeface="+mn-ea"/>
              </a:endParaRPr>
            </a:p>
            <a:p>
              <a:r>
                <a:rPr lang="zh-CN" altLang="en-US" sz="1600" b="1" dirty="0">
                  <a:solidFill>
                    <a:schemeClr val="accent2"/>
                  </a:solidFill>
                  <a:latin typeface="+mn-ea"/>
                </a:rPr>
                <a:t>市条件</a:t>
              </a:r>
              <a:endParaRPr lang="zh-CN" altLang="en-US" sz="1600" b="1" dirty="0">
                <a:solidFill>
                  <a:schemeClr val="accent2"/>
                </a:solidFill>
                <a:latin typeface="+mn-ea"/>
              </a:endParaRPr>
            </a:p>
          </p:txBody>
        </p:sp>
        <p:sp>
          <p:nvSpPr>
            <p:cNvPr id="9" name="文本框 8"/>
            <p:cNvSpPr txBox="1"/>
            <p:nvPr/>
          </p:nvSpPr>
          <p:spPr>
            <a:xfrm>
              <a:off x="6233597" y="3565941"/>
              <a:ext cx="800219" cy="584775"/>
            </a:xfrm>
            <a:prstGeom prst="rect">
              <a:avLst/>
            </a:prstGeom>
            <a:noFill/>
          </p:spPr>
          <p:txBody>
            <a:bodyPr wrap="none" rtlCol="0" anchor="ctr" anchorCtr="0">
              <a:spAutoFit/>
            </a:bodyPr>
            <a:lstStyle/>
            <a:p>
              <a:r>
                <a:rPr lang="zh-CN" altLang="en-US" sz="1600" b="1" dirty="0">
                  <a:solidFill>
                    <a:schemeClr val="accent3"/>
                  </a:solidFill>
                  <a:latin typeface="Arial" panose="020B0604020202020204" pitchFamily="34" charset="0"/>
                  <a:ea typeface="微软雅黑" panose="020B0503020204020204" pitchFamily="34" charset="-122"/>
                </a:rPr>
                <a:t>审核公</a:t>
              </a:r>
              <a:endParaRPr lang="en-US" altLang="zh-CN" sz="1600" b="1" dirty="0">
                <a:solidFill>
                  <a:schemeClr val="accent3"/>
                </a:solidFill>
                <a:latin typeface="Arial" panose="020B0604020202020204" pitchFamily="34" charset="0"/>
                <a:ea typeface="微软雅黑" panose="020B0503020204020204" pitchFamily="34" charset="-122"/>
              </a:endParaRPr>
            </a:p>
            <a:p>
              <a:r>
                <a:rPr lang="zh-CN" altLang="en-US" sz="1600" b="1" dirty="0">
                  <a:solidFill>
                    <a:schemeClr val="accent3"/>
                  </a:solidFill>
                  <a:latin typeface="Arial" panose="020B0604020202020204" pitchFamily="34" charset="0"/>
                  <a:ea typeface="微软雅黑" panose="020B0503020204020204" pitchFamily="34" charset="-122"/>
                </a:rPr>
                <a:t>开透明</a:t>
              </a:r>
              <a:endParaRPr lang="zh-CN" altLang="en-US" sz="1600" b="1" dirty="0">
                <a:solidFill>
                  <a:schemeClr val="accent3"/>
                </a:solidFill>
                <a:latin typeface="Arial" panose="020B0604020202020204" pitchFamily="34" charset="0"/>
                <a:ea typeface="微软雅黑" panose="020B0503020204020204" pitchFamily="34" charset="-122"/>
              </a:endParaRPr>
            </a:p>
          </p:txBody>
        </p:sp>
        <p:sp>
          <p:nvSpPr>
            <p:cNvPr id="10" name="文本框 9"/>
            <p:cNvSpPr txBox="1"/>
            <p:nvPr/>
          </p:nvSpPr>
          <p:spPr>
            <a:xfrm>
              <a:off x="5258071" y="3553867"/>
              <a:ext cx="800219" cy="584775"/>
            </a:xfrm>
            <a:prstGeom prst="rect">
              <a:avLst/>
            </a:prstGeom>
            <a:noFill/>
          </p:spPr>
          <p:txBody>
            <a:bodyPr wrap="none" rtlCol="0" anchor="ctr" anchorCtr="0">
              <a:spAutoFit/>
            </a:bodyPr>
            <a:lstStyle/>
            <a:p>
              <a:r>
                <a:rPr lang="zh-CN" altLang="en-US" sz="1600" b="1" dirty="0">
                  <a:solidFill>
                    <a:schemeClr val="accent4"/>
                  </a:solidFill>
                  <a:latin typeface="Arial" panose="020B0604020202020204" pitchFamily="34" charset="0"/>
                  <a:ea typeface="微软雅黑" panose="020B0503020204020204" pitchFamily="34" charset="-122"/>
                </a:rPr>
                <a:t>充分信</a:t>
              </a:r>
              <a:endParaRPr lang="en-US" altLang="zh-CN" sz="1600" b="1" dirty="0">
                <a:solidFill>
                  <a:schemeClr val="accent4"/>
                </a:solidFill>
                <a:latin typeface="Arial" panose="020B0604020202020204" pitchFamily="34" charset="0"/>
                <a:ea typeface="微软雅黑" panose="020B0503020204020204" pitchFamily="34" charset="-122"/>
              </a:endParaRPr>
            </a:p>
            <a:p>
              <a:r>
                <a:rPr lang="zh-CN" altLang="en-US" sz="1600" b="1" dirty="0">
                  <a:solidFill>
                    <a:schemeClr val="accent4"/>
                  </a:solidFill>
                  <a:latin typeface="Arial" panose="020B0604020202020204" pitchFamily="34" charset="0"/>
                  <a:ea typeface="微软雅黑" panose="020B0503020204020204" pitchFamily="34" charset="-122"/>
                </a:rPr>
                <a:t>息披露</a:t>
              </a:r>
              <a:endParaRPr lang="zh-CN" altLang="en-US" sz="1600" b="1" dirty="0">
                <a:solidFill>
                  <a:schemeClr val="accent4"/>
                </a:solidFill>
                <a:latin typeface="Arial" panose="020B0604020202020204" pitchFamily="34" charset="0"/>
                <a:ea typeface="微软雅黑" panose="020B0503020204020204" pitchFamily="34" charset="-122"/>
              </a:endParaRPr>
            </a:p>
          </p:txBody>
        </p:sp>
        <p:sp>
          <p:nvSpPr>
            <p:cNvPr id="11" name="任意多边形: 形状 10"/>
            <p:cNvSpPr/>
            <p:nvPr/>
          </p:nvSpPr>
          <p:spPr>
            <a:xfrm>
              <a:off x="1364524" y="2260978"/>
              <a:ext cx="226228" cy="275406"/>
            </a:xfrm>
            <a:custGeom>
              <a:avLst/>
              <a:gdLst>
                <a:gd name="connsiteX0" fmla="*/ 284197 w 438150"/>
                <a:gd name="connsiteY0" fmla="*/ 621 h 533400"/>
                <a:gd name="connsiteX1" fmla="*/ 286102 w 438150"/>
                <a:gd name="connsiteY1" fmla="*/ 621 h 533400"/>
                <a:gd name="connsiteX2" fmla="*/ 286102 w 438150"/>
                <a:gd name="connsiteY2" fmla="*/ 124446 h 533400"/>
                <a:gd name="connsiteX3" fmla="*/ 286102 w 438150"/>
                <a:gd name="connsiteY3" fmla="*/ 126351 h 533400"/>
                <a:gd name="connsiteX4" fmla="*/ 314677 w 438150"/>
                <a:gd name="connsiteY4" fmla="*/ 153021 h 533400"/>
                <a:gd name="connsiteX5" fmla="*/ 314677 w 438150"/>
                <a:gd name="connsiteY5" fmla="*/ 153021 h 533400"/>
                <a:gd name="connsiteX6" fmla="*/ 438502 w 438150"/>
                <a:gd name="connsiteY6" fmla="*/ 153021 h 533400"/>
                <a:gd name="connsiteX7" fmla="*/ 438502 w 438150"/>
                <a:gd name="connsiteY7" fmla="*/ 154926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4197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49907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724 w 438150"/>
                <a:gd name="connsiteY34" fmla="*/ 133971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12" name="矩形: 圆角 11"/>
            <p:cNvSpPr/>
            <p:nvPr/>
          </p:nvSpPr>
          <p:spPr>
            <a:xfrm>
              <a:off x="946475" y="1645210"/>
              <a:ext cx="2867477" cy="1643363"/>
            </a:xfrm>
            <a:prstGeom prst="roundRect">
              <a:avLst>
                <a:gd name="adj" fmla="val 10000"/>
              </a:avLst>
            </a:prstGeom>
            <a:solidFill>
              <a:schemeClr val="accent1">
                <a:alpha val="15000"/>
              </a:schemeClr>
            </a:solidFill>
            <a:ln w="12700" cap="flat">
              <a:noFill/>
              <a:prstDash val="solid"/>
              <a:miter/>
            </a:ln>
            <a:effectLst/>
          </p:spPr>
          <p:txBody>
            <a:bodyPr rtlCol="0" anchor="ctr"/>
            <a:lstStyle/>
            <a:p>
              <a:endParaRPr lang="zh-CN" altLang="en-US" sz="1200" dirty="0"/>
            </a:p>
          </p:txBody>
        </p:sp>
        <p:sp>
          <p:nvSpPr>
            <p:cNvPr id="13" name="矩形 12"/>
            <p:cNvSpPr/>
            <p:nvPr/>
          </p:nvSpPr>
          <p:spPr>
            <a:xfrm>
              <a:off x="1335704" y="1900444"/>
              <a:ext cx="2632609" cy="1261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71450" lvl="0" indent="-171450" algn="l">
                <a:buClr>
                  <a:srgbClr val="FF0000"/>
                </a:buClr>
                <a:buFont typeface="Wingdings" panose="05000000000000000000" pitchFamily="2" charset="2"/>
                <a:buChar char="Ø"/>
              </a:pPr>
              <a:r>
                <a:rPr lang="zh-CN" altLang="en-US" sz="1200" dirty="0">
                  <a:solidFill>
                    <a:schemeClr val="tx1"/>
                  </a:solidFill>
                  <a:latin typeface="华文楷体" panose="02010600040101010101" charset="-122"/>
                  <a:ea typeface="华文楷体" panose="02010600040101010101" charset="-122"/>
                </a:rPr>
                <a:t>主板聚焦大盘蓝筹股</a:t>
              </a:r>
              <a:endParaRPr lang="zh-CN" altLang="en-US" sz="1200" dirty="0">
                <a:solidFill>
                  <a:schemeClr val="tx1"/>
                </a:solidFill>
                <a:latin typeface="华文楷体" panose="02010600040101010101" charset="-122"/>
                <a:ea typeface="华文楷体" panose="02010600040101010101" charset="-122"/>
              </a:endParaRPr>
            </a:p>
            <a:p>
              <a:pPr marL="171450" lvl="0" indent="-171450" algn="l">
                <a:buClr>
                  <a:srgbClr val="FF0000"/>
                </a:buClr>
                <a:buFont typeface="Wingdings" panose="05000000000000000000" pitchFamily="2" charset="2"/>
                <a:buChar char="Ø"/>
              </a:pPr>
              <a:r>
                <a:rPr lang="zh-CN" altLang="en-US" sz="1200" dirty="0">
                  <a:solidFill>
                    <a:schemeClr val="tx1"/>
                  </a:solidFill>
                  <a:latin typeface="华文楷体" panose="02010600040101010101" charset="-122"/>
                  <a:ea typeface="华文楷体" panose="02010600040101010101" charset="-122"/>
                </a:rPr>
                <a:t>科创板聚焦卡脖子行业</a:t>
              </a:r>
              <a:endParaRPr lang="zh-CN" altLang="en-US" sz="1200" dirty="0">
                <a:solidFill>
                  <a:schemeClr val="tx1"/>
                </a:solidFill>
                <a:latin typeface="华文楷体" panose="02010600040101010101" charset="-122"/>
                <a:ea typeface="华文楷体" panose="02010600040101010101" charset="-122"/>
              </a:endParaRPr>
            </a:p>
            <a:p>
              <a:pPr marL="171450" lvl="0" indent="-171450" algn="l">
                <a:buClr>
                  <a:srgbClr val="FF0000"/>
                </a:buClr>
                <a:buFont typeface="Wingdings" panose="05000000000000000000" pitchFamily="2" charset="2"/>
                <a:buChar char="Ø"/>
              </a:pPr>
              <a:r>
                <a:rPr lang="zh-CN" altLang="en-US" sz="1200" dirty="0">
                  <a:solidFill>
                    <a:schemeClr val="tx1"/>
                  </a:solidFill>
                  <a:latin typeface="华文楷体" panose="02010600040101010101" charset="-122"/>
                  <a:ea typeface="华文楷体" panose="02010600040101010101" charset="-122"/>
                </a:rPr>
                <a:t>创业板强调三创四新</a:t>
              </a:r>
              <a:endParaRPr lang="zh-CN" altLang="en-US" sz="1200" dirty="0">
                <a:solidFill>
                  <a:schemeClr val="tx1"/>
                </a:solidFill>
                <a:latin typeface="华文楷体" panose="02010600040101010101" charset="-122"/>
                <a:ea typeface="华文楷体" panose="02010600040101010101" charset="-122"/>
              </a:endParaRPr>
            </a:p>
            <a:p>
              <a:pPr marL="171450" lvl="0" indent="-171450" algn="l">
                <a:buClr>
                  <a:srgbClr val="FF0000"/>
                </a:buClr>
                <a:buFont typeface="Wingdings" panose="05000000000000000000" pitchFamily="2" charset="2"/>
                <a:buChar char="Ø"/>
              </a:pPr>
              <a:r>
                <a:rPr lang="zh-CN" altLang="en-US" sz="1200" dirty="0">
                  <a:solidFill>
                    <a:schemeClr val="tx1"/>
                  </a:solidFill>
                  <a:latin typeface="华文楷体" panose="02010600040101010101" charset="-122"/>
                  <a:ea typeface="华文楷体" panose="02010600040101010101" charset="-122"/>
                </a:rPr>
                <a:t>北交所坚持服务创新型中小企业，重点面向专精特新企业</a:t>
              </a:r>
              <a:endParaRPr lang="zh-CN" altLang="en-US" sz="1200" dirty="0">
                <a:solidFill>
                  <a:schemeClr val="tx1"/>
                </a:solidFill>
                <a:latin typeface="华文楷体" panose="02010600040101010101" charset="-122"/>
                <a:ea typeface="华文楷体" panose="02010600040101010101" charset="-122"/>
              </a:endParaRPr>
            </a:p>
            <a:p>
              <a:endParaRPr kumimoji="1" lang="en-US" altLang="zh-CN" sz="1600" b="1" dirty="0">
                <a:solidFill>
                  <a:schemeClr val="tx1"/>
                </a:solidFill>
                <a:latin typeface="Arial" panose="020B0604020202020204" pitchFamily="34" charset="0"/>
                <a:ea typeface="微软雅黑" panose="020B0503020204020204" pitchFamily="34" charset="-122"/>
              </a:endParaRPr>
            </a:p>
          </p:txBody>
        </p:sp>
        <p:sp>
          <p:nvSpPr>
            <p:cNvPr id="14" name="矩形: 圆角 13"/>
            <p:cNvSpPr/>
            <p:nvPr/>
          </p:nvSpPr>
          <p:spPr>
            <a:xfrm>
              <a:off x="8373825" y="1630858"/>
              <a:ext cx="2885974" cy="1643362"/>
            </a:xfrm>
            <a:prstGeom prst="roundRect">
              <a:avLst>
                <a:gd name="adj" fmla="val 10000"/>
              </a:avLst>
            </a:prstGeom>
            <a:solidFill>
              <a:schemeClr val="accent2">
                <a:alpha val="15000"/>
              </a:schemeClr>
            </a:solidFill>
            <a:ln w="12700" cap="flat">
              <a:noFill/>
              <a:prstDash val="solid"/>
              <a:miter/>
            </a:ln>
            <a:effectLst/>
          </p:spPr>
          <p:txBody>
            <a:bodyPr rtlCol="0" anchor="ctr"/>
            <a:lstStyle/>
            <a:p>
              <a:endParaRPr lang="zh-CN" altLang="en-US" sz="1200" dirty="0"/>
            </a:p>
          </p:txBody>
        </p:sp>
        <p:sp>
          <p:nvSpPr>
            <p:cNvPr id="15" name="矩形 14"/>
            <p:cNvSpPr/>
            <p:nvPr/>
          </p:nvSpPr>
          <p:spPr>
            <a:xfrm>
              <a:off x="8515325" y="1650350"/>
              <a:ext cx="2566627"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71450" indent="-171450">
                <a:buClr>
                  <a:srgbClr val="FF0000"/>
                </a:buClr>
                <a:buFont typeface="Wingdings" panose="05000000000000000000" pitchFamily="2" charset="2"/>
                <a:buChar char="Ø"/>
              </a:pPr>
              <a:r>
                <a:rPr kumimoji="1" lang="zh-CN" altLang="en-US" sz="1200" dirty="0">
                  <a:solidFill>
                    <a:schemeClr val="tx1"/>
                  </a:solidFill>
                  <a:latin typeface="华文楷体" panose="02010600040101010101" charset="-122"/>
                  <a:ea typeface="华文楷体" panose="02010600040101010101" charset="-122"/>
                </a:rPr>
                <a:t>仅保留企业公开发行股票必要的资格条件、合规条件，将核准制下的实质性门槛尽可能转化为信息披露要求；</a:t>
              </a:r>
              <a:endParaRPr kumimoji="1" lang="en-US" altLang="zh-CN" sz="1200" dirty="0">
                <a:solidFill>
                  <a:schemeClr val="tx1"/>
                </a:solidFill>
                <a:latin typeface="华文楷体" panose="02010600040101010101" charset="-122"/>
                <a:ea typeface="华文楷体" panose="02010600040101010101" charset="-122"/>
              </a:endParaRPr>
            </a:p>
            <a:p>
              <a:pPr marL="171450" indent="-171450">
                <a:buClr>
                  <a:srgbClr val="FF0000"/>
                </a:buClr>
                <a:buFont typeface="Wingdings" panose="05000000000000000000" pitchFamily="2" charset="2"/>
                <a:buChar char="Ø"/>
              </a:pPr>
              <a:r>
                <a:rPr kumimoji="1" lang="zh-CN" altLang="en-US" sz="1200" dirty="0">
                  <a:solidFill>
                    <a:schemeClr val="tx1"/>
                  </a:solidFill>
                  <a:latin typeface="华文楷体" panose="02010600040101010101" charset="-122"/>
                  <a:ea typeface="华文楷体" panose="02010600040101010101" charset="-122"/>
                </a:rPr>
                <a:t>监管部门不再对企业的投资价值作出判断，主板设置多元包容的上市条件，并与科创板、创业板、北交所拉开距离</a:t>
              </a:r>
              <a:endParaRPr kumimoji="1" lang="zh-CN" altLang="en-US" sz="1200" dirty="0">
                <a:solidFill>
                  <a:schemeClr val="tx1"/>
                </a:solidFill>
                <a:latin typeface="华文楷体" panose="02010600040101010101" charset="-122"/>
                <a:ea typeface="华文楷体" panose="02010600040101010101" charset="-122"/>
              </a:endParaRPr>
            </a:p>
          </p:txBody>
        </p:sp>
        <p:sp>
          <p:nvSpPr>
            <p:cNvPr id="16" name="矩形: 圆角 15"/>
            <p:cNvSpPr/>
            <p:nvPr/>
          </p:nvSpPr>
          <p:spPr>
            <a:xfrm>
              <a:off x="8419948" y="4077087"/>
              <a:ext cx="2839851" cy="1587800"/>
            </a:xfrm>
            <a:prstGeom prst="roundRect">
              <a:avLst>
                <a:gd name="adj" fmla="val 10000"/>
              </a:avLst>
            </a:prstGeom>
            <a:solidFill>
              <a:schemeClr val="accent3">
                <a:alpha val="15000"/>
              </a:schemeClr>
            </a:solidFill>
            <a:ln w="12700" cap="flat">
              <a:noFill/>
              <a:prstDash val="solid"/>
              <a:miter/>
            </a:ln>
            <a:effectLst/>
          </p:spPr>
          <p:txBody>
            <a:bodyPr rtlCol="0" anchor="ctr"/>
            <a:lstStyle/>
            <a:p>
              <a:endParaRPr lang="zh-CN" altLang="en-US" sz="1200"/>
            </a:p>
          </p:txBody>
        </p:sp>
        <p:sp>
          <p:nvSpPr>
            <p:cNvPr id="17" name="矩形: 圆角 16"/>
            <p:cNvSpPr/>
            <p:nvPr/>
          </p:nvSpPr>
          <p:spPr>
            <a:xfrm>
              <a:off x="946475" y="4077087"/>
              <a:ext cx="2867477" cy="1583097"/>
            </a:xfrm>
            <a:prstGeom prst="roundRect">
              <a:avLst>
                <a:gd name="adj" fmla="val 10000"/>
              </a:avLst>
            </a:prstGeom>
            <a:solidFill>
              <a:schemeClr val="accent4">
                <a:alpha val="15000"/>
              </a:schemeClr>
            </a:solidFill>
            <a:ln w="12700" cap="flat">
              <a:noFill/>
              <a:prstDash val="solid"/>
              <a:miter/>
            </a:ln>
            <a:effectLst/>
          </p:spPr>
          <p:txBody>
            <a:bodyPr rtlCol="0" anchor="ctr"/>
            <a:lstStyle/>
            <a:p>
              <a:endParaRPr lang="zh-CN" altLang="en-US" sz="1200"/>
            </a:p>
          </p:txBody>
        </p:sp>
      </p:grpSp>
      <p:sp>
        <p:nvSpPr>
          <p:cNvPr id="22" name="文本框 21"/>
          <p:cNvSpPr txBox="1"/>
          <p:nvPr/>
        </p:nvSpPr>
        <p:spPr>
          <a:xfrm>
            <a:off x="8342357" y="4357517"/>
            <a:ext cx="2885974" cy="830997"/>
          </a:xfrm>
          <a:prstGeom prst="rect">
            <a:avLst/>
          </a:prstGeom>
          <a:noFill/>
        </p:spPr>
        <p:txBody>
          <a:bodyPr wrap="square">
            <a:spAutoFit/>
          </a:bodyPr>
          <a:lstStyle/>
          <a:p>
            <a:pPr marL="171450" indent="-171450">
              <a:buClr>
                <a:srgbClr val="FF0000"/>
              </a:buClr>
              <a:buFont typeface="Wingdings" panose="05000000000000000000" pitchFamily="2" charset="2"/>
              <a:buChar char="Ø"/>
            </a:pPr>
            <a:r>
              <a:rPr kumimoji="1" lang="zh-CN" altLang="en-US" sz="1200" dirty="0">
                <a:solidFill>
                  <a:schemeClr val="tx1"/>
                </a:solidFill>
                <a:latin typeface="华文楷体" panose="02010600040101010101" charset="-122"/>
                <a:ea typeface="华文楷体" panose="02010600040101010101" charset="-122"/>
              </a:rPr>
              <a:t>审核注册的标准、程序、内容、过程、结果全部向社会公开，公权力运行全程透明，严格制衡，接受社会监督，</a:t>
            </a:r>
            <a:endParaRPr kumimoji="1" lang="zh-CN" altLang="en-US" sz="1200" dirty="0">
              <a:solidFill>
                <a:schemeClr val="tx1"/>
              </a:solidFill>
              <a:latin typeface="华文楷体" panose="02010600040101010101" charset="-122"/>
              <a:ea typeface="华文楷体" panose="02010600040101010101" charset="-122"/>
            </a:endParaRPr>
          </a:p>
          <a:p>
            <a:pPr marL="171450" indent="-171450">
              <a:buClr>
                <a:srgbClr val="FF0000"/>
              </a:buClr>
              <a:buFont typeface="Wingdings" panose="05000000000000000000" pitchFamily="2" charset="2"/>
              <a:buChar char="Ø"/>
            </a:pPr>
            <a:r>
              <a:rPr kumimoji="1" lang="zh-CN" altLang="en-US" sz="1200" dirty="0">
                <a:solidFill>
                  <a:schemeClr val="tx1"/>
                </a:solidFill>
                <a:latin typeface="华文楷体" panose="02010600040101010101" charset="-122"/>
                <a:ea typeface="华文楷体" panose="02010600040101010101" charset="-122"/>
              </a:rPr>
              <a:t>与核准制有根本的区别</a:t>
            </a:r>
            <a:endParaRPr kumimoji="1" lang="zh-CN" altLang="en-US" sz="1200" dirty="0">
              <a:solidFill>
                <a:schemeClr val="tx1"/>
              </a:solidFill>
              <a:latin typeface="华文楷体" panose="02010600040101010101" charset="-122"/>
              <a:ea typeface="华文楷体" panose="02010600040101010101" charset="-122"/>
            </a:endParaRPr>
          </a:p>
        </p:txBody>
      </p:sp>
      <p:sp>
        <p:nvSpPr>
          <p:cNvPr id="23" name="文本框 22"/>
          <p:cNvSpPr txBox="1"/>
          <p:nvPr/>
        </p:nvSpPr>
        <p:spPr>
          <a:xfrm>
            <a:off x="804356" y="3971604"/>
            <a:ext cx="2926058" cy="1754326"/>
          </a:xfrm>
          <a:prstGeom prst="rect">
            <a:avLst/>
          </a:prstGeom>
          <a:noFill/>
        </p:spPr>
        <p:txBody>
          <a:bodyPr wrap="square">
            <a:spAutoFit/>
          </a:bodyPr>
          <a:lstStyle/>
          <a:p>
            <a:pPr marL="171450" indent="-171450">
              <a:buClr>
                <a:srgbClr val="FF0000"/>
              </a:buClr>
              <a:buFont typeface="Wingdings" panose="05000000000000000000" pitchFamily="2" charset="2"/>
              <a:buChar char="Ø"/>
            </a:pPr>
            <a:r>
              <a:rPr kumimoji="1" lang="zh-CN" altLang="en-US" sz="1200" dirty="0">
                <a:solidFill>
                  <a:schemeClr val="tx1"/>
                </a:solidFill>
                <a:latin typeface="华文楷体" panose="02010600040101010101" charset="-122"/>
                <a:ea typeface="华文楷体" panose="02010600040101010101" charset="-122"/>
              </a:rPr>
              <a:t>实行注册制，绝不意味着放松质量要求，审核把关更加严格</a:t>
            </a:r>
            <a:endParaRPr kumimoji="1" lang="zh-CN" altLang="en-US" sz="1200" dirty="0">
              <a:solidFill>
                <a:schemeClr val="tx1"/>
              </a:solidFill>
              <a:latin typeface="华文楷体" panose="02010600040101010101" charset="-122"/>
              <a:ea typeface="华文楷体" panose="02010600040101010101" charset="-122"/>
            </a:endParaRPr>
          </a:p>
          <a:p>
            <a:pPr marL="171450" indent="-171450">
              <a:buClr>
                <a:srgbClr val="FF0000"/>
              </a:buClr>
              <a:buFont typeface="Wingdings" panose="05000000000000000000" pitchFamily="2" charset="2"/>
              <a:buChar char="Ø"/>
            </a:pPr>
            <a:r>
              <a:rPr kumimoji="1" lang="zh-CN" altLang="en-US" sz="1200" dirty="0">
                <a:solidFill>
                  <a:schemeClr val="tx1"/>
                </a:solidFill>
                <a:latin typeface="华文楷体" panose="02010600040101010101" charset="-122"/>
                <a:ea typeface="华文楷体" panose="02010600040101010101" charset="-122"/>
              </a:rPr>
              <a:t>审核工作主要通过问询来进行，督促发行人真实、准确、完整披露信息</a:t>
            </a:r>
            <a:endParaRPr kumimoji="1" lang="zh-CN" altLang="en-US" sz="1200" dirty="0">
              <a:solidFill>
                <a:schemeClr val="tx1"/>
              </a:solidFill>
              <a:latin typeface="华文楷体" panose="02010600040101010101" charset="-122"/>
              <a:ea typeface="华文楷体" panose="02010600040101010101" charset="-122"/>
            </a:endParaRPr>
          </a:p>
          <a:p>
            <a:pPr marL="171450" indent="-171450">
              <a:buClr>
                <a:srgbClr val="FF0000"/>
              </a:buClr>
              <a:buFont typeface="Wingdings" panose="05000000000000000000" pitchFamily="2" charset="2"/>
              <a:buChar char="Ø"/>
            </a:pPr>
            <a:r>
              <a:rPr kumimoji="1" lang="zh-CN" altLang="en-US" sz="1200" dirty="0">
                <a:solidFill>
                  <a:schemeClr val="tx1"/>
                </a:solidFill>
                <a:latin typeface="华文楷体" panose="02010600040101010101" charset="-122"/>
                <a:ea typeface="华文楷体" panose="02010600040101010101" charset="-122"/>
              </a:rPr>
              <a:t>同时，综合运用多要素校验、现场督导、现场检查、投诉举报核查、监管执法等多种方式，压实发行人的信息披露第一责任、中介机构的“看门人”责任</a:t>
            </a:r>
            <a:endParaRPr kumimoji="1" lang="zh-CN" altLang="en-US" sz="1200" dirty="0">
              <a:solidFill>
                <a:schemeClr val="tx1"/>
              </a:solidFill>
              <a:latin typeface="华文楷体" panose="02010600040101010101" charset="-122"/>
              <a:ea typeface="华文楷体" panose="02010600040101010101" charset="-122"/>
            </a:endParaRPr>
          </a:p>
        </p:txBody>
      </p:sp>
      <p:sp>
        <p:nvSpPr>
          <p:cNvPr id="2" name="textbox 50"/>
          <p:cNvSpPr/>
          <p:nvPr/>
        </p:nvSpPr>
        <p:spPr>
          <a:xfrm>
            <a:off x="11735215" y="6520406"/>
            <a:ext cx="158751" cy="168911"/>
          </a:xfrm>
          <a:prstGeom prst="rect">
            <a:avLst/>
          </a:prstGeom>
        </p:spPr>
        <p:txBody>
          <a:bodyPr vert="horz" wrap="square" lIns="0" tIns="0" rIns="0" bIns="0"/>
          <a:lstStyle/>
          <a:p>
            <a:pPr algn="l" rtl="0" eaLnBrk="0">
              <a:lnSpc>
                <a:spcPct val="79000"/>
              </a:lnSpc>
            </a:pPr>
            <a:endParaRPr lang="en-US" altLang="en-US" sz="135" dirty="0"/>
          </a:p>
          <a:p>
            <a:pPr marL="12700" eaLnBrk="0">
              <a:lnSpc>
                <a:spcPct val="86000"/>
              </a:lnSpc>
            </a:pPr>
            <a:r>
              <a:rPr lang="en-US" altLang="en-US" sz="1100" b="1" kern="0" spc="-11" dirty="0">
                <a:solidFill>
                  <a:srgbClr val="898989">
                    <a:alpha val="100000"/>
                  </a:srgbClr>
                </a:solidFill>
                <a:latin typeface="Times New Roman" panose="02020603050405020304"/>
                <a:cs typeface="Times New Roman" panose="02020603050405020304"/>
              </a:rPr>
              <a:t>5</a:t>
            </a:r>
            <a:endParaRPr lang="en-US" alt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2"/>
          <p:cNvSpPr/>
          <p:nvPr/>
        </p:nvSpPr>
        <p:spPr>
          <a:xfrm>
            <a:off x="228166" y="307160"/>
            <a:ext cx="4702809"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11"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1.3全面注册制下关于首发的主要</a:t>
            </a: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调整内容</a:t>
            </a:r>
            <a:endParaRPr lang="en-US" altLang="en-US" sz="2000" dirty="0"/>
          </a:p>
        </p:txBody>
      </p:sp>
      <p:pic>
        <p:nvPicPr>
          <p:cNvPr id="124" name="picture 124"/>
          <p:cNvPicPr>
            <a:picLocks noChangeAspect="1"/>
          </p:cNvPicPr>
          <p:nvPr/>
        </p:nvPicPr>
        <p:blipFill>
          <a:blip r:embed="rId1"/>
          <a:stretch>
            <a:fillRect/>
          </a:stretch>
        </p:blipFill>
        <p:spPr>
          <a:xfrm rot="21600000">
            <a:off x="220739" y="665265"/>
            <a:ext cx="11406619" cy="66052"/>
          </a:xfrm>
          <a:prstGeom prst="rect">
            <a:avLst/>
          </a:prstGeom>
        </p:spPr>
      </p:pic>
      <p:pic>
        <p:nvPicPr>
          <p:cNvPr id="2" name="picture 80"/>
          <p:cNvPicPr>
            <a:picLocks noChangeAspect="1"/>
          </p:cNvPicPr>
          <p:nvPr/>
        </p:nvPicPr>
        <p:blipFill>
          <a:blip r:embed="rId2"/>
          <a:stretch>
            <a:fillRect/>
          </a:stretch>
        </p:blipFill>
        <p:spPr>
          <a:xfrm rot="21600000">
            <a:off x="8836155" y="6109715"/>
            <a:ext cx="2712719" cy="748284"/>
          </a:xfrm>
          <a:prstGeom prst="rect">
            <a:avLst/>
          </a:prstGeom>
        </p:spPr>
      </p:pic>
      <p:pic>
        <p:nvPicPr>
          <p:cNvPr id="5" name="图片 4"/>
          <p:cNvPicPr>
            <a:picLocks noChangeAspect="1"/>
          </p:cNvPicPr>
          <p:nvPr/>
        </p:nvPicPr>
        <p:blipFill>
          <a:blip r:embed="rId3"/>
          <a:stretch>
            <a:fillRect/>
          </a:stretch>
        </p:blipFill>
        <p:spPr>
          <a:xfrm>
            <a:off x="783771" y="829664"/>
            <a:ext cx="10330543" cy="5589777"/>
          </a:xfrm>
          <a:prstGeom prst="rect">
            <a:avLst/>
          </a:prstGeom>
        </p:spPr>
      </p:pic>
      <p:sp>
        <p:nvSpPr>
          <p:cNvPr id="4" name="textbox 50"/>
          <p:cNvSpPr/>
          <p:nvPr/>
        </p:nvSpPr>
        <p:spPr>
          <a:xfrm>
            <a:off x="11735215" y="6520406"/>
            <a:ext cx="158751" cy="168911"/>
          </a:xfrm>
          <a:prstGeom prst="rect">
            <a:avLst/>
          </a:prstGeom>
        </p:spPr>
        <p:txBody>
          <a:bodyPr vert="horz" wrap="square" lIns="0" tIns="0" rIns="0" bIns="0"/>
          <a:lstStyle/>
          <a:p>
            <a:pPr algn="l" rtl="0" eaLnBrk="0">
              <a:lnSpc>
                <a:spcPct val="79000"/>
              </a:lnSpc>
            </a:pPr>
            <a:endParaRPr lang="en-US" altLang="en-US" sz="135" dirty="0"/>
          </a:p>
          <a:p>
            <a:pPr marL="12700" eaLnBrk="0">
              <a:lnSpc>
                <a:spcPct val="86000"/>
              </a:lnSpc>
            </a:pPr>
            <a:r>
              <a:rPr lang="en-US" altLang="en-US" sz="1100" b="1" kern="0" spc="-11" dirty="0">
                <a:solidFill>
                  <a:srgbClr val="898989">
                    <a:alpha val="100000"/>
                  </a:srgbClr>
                </a:solidFill>
                <a:latin typeface="Times New Roman" panose="02020603050405020304"/>
                <a:cs typeface="Times New Roman" panose="02020603050405020304"/>
              </a:rPr>
              <a:t>6</a:t>
            </a:r>
            <a:endParaRPr lang="en-US" alt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4"/>
          <p:cNvSpPr/>
          <p:nvPr/>
        </p:nvSpPr>
        <p:spPr>
          <a:xfrm>
            <a:off x="3248741" y="2696743"/>
            <a:ext cx="7662544" cy="1606551"/>
          </a:xfrm>
          <a:prstGeom prst="rect">
            <a:avLst/>
          </a:prstGeom>
        </p:spPr>
        <p:txBody>
          <a:bodyPr vert="horz" wrap="square" lIns="0" tIns="0" rIns="0" bIns="0"/>
          <a:lstStyle/>
          <a:p>
            <a:pPr algn="l" rtl="0" eaLnBrk="0">
              <a:lnSpc>
                <a:spcPct val="85000"/>
              </a:lnSpc>
            </a:pPr>
            <a:endParaRPr lang="en-US" altLang="en-US" sz="135" dirty="0"/>
          </a:p>
          <a:p>
            <a:pPr marL="12700" eaLnBrk="0">
              <a:lnSpc>
                <a:spcPct val="95000"/>
              </a:lnSpc>
            </a:pPr>
            <a:r>
              <a:rPr sz="900" kern="0" dirty="0" err="1">
                <a:solidFill>
                  <a:srgbClr val="000000">
                    <a:alpha val="100000"/>
                  </a:srgbClr>
                </a:solidFill>
                <a:latin typeface="Wingdings" panose="05000000000000000000"/>
                <a:ea typeface="Wingdings" panose="05000000000000000000"/>
                <a:cs typeface="Wingdings" panose="05000000000000000000"/>
              </a:rPr>
              <a:t>n</a:t>
            </a:r>
            <a:r>
              <a:rPr sz="1200" kern="0" dirty="0" err="1">
                <a:solidFill>
                  <a:srgbClr val="000000">
                    <a:alpha val="100000"/>
                  </a:srgbClr>
                </a:solidFill>
                <a:latin typeface="楷体" panose="02010609060101010101" charset="-122"/>
                <a:ea typeface="楷体" panose="02010609060101010101" charset="-122"/>
                <a:cs typeface="楷体" panose="02010609060101010101" charset="-122"/>
              </a:rPr>
              <a:t>综合考虑预计市值、收入、净利润、现金流等组合指标，制</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定多元化、差异化的上市条件</a:t>
            </a:r>
            <a:endParaRPr lang="en-US" altLang="en-US" sz="1200" dirty="0"/>
          </a:p>
          <a:p>
            <a:pPr marL="12700" eaLnBrk="0">
              <a:lnSpc>
                <a:spcPct val="96000"/>
              </a:lnSpc>
              <a:spcBef>
                <a:spcPts val="505"/>
              </a:spcBef>
            </a:pPr>
            <a:r>
              <a:rPr sz="900" kern="0" dirty="0" err="1">
                <a:solidFill>
                  <a:srgbClr val="000000">
                    <a:alpha val="100000"/>
                  </a:srgbClr>
                </a:solidFill>
                <a:latin typeface="Wingdings" panose="05000000000000000000"/>
                <a:ea typeface="Wingdings" panose="05000000000000000000"/>
                <a:cs typeface="Wingdings" panose="05000000000000000000"/>
              </a:rPr>
              <a:t>Ø</a:t>
            </a:r>
            <a:r>
              <a:rPr sz="1200" u="sng" kern="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取消最近一期末不存在未弥补亏损、无形资产占净资产的比例限制等要求</a:t>
            </a:r>
            <a:endParaRPr lang="en-US" altLang="en-US" sz="1200" dirty="0"/>
          </a:p>
          <a:p>
            <a:pPr marL="12700" eaLnBrk="0">
              <a:lnSpc>
                <a:spcPct val="96000"/>
              </a:lnSpc>
              <a:spcBef>
                <a:spcPts val="505"/>
              </a:spcBef>
            </a:pPr>
            <a:r>
              <a:rPr sz="900" kern="0" spc="-11" dirty="0">
                <a:solidFill>
                  <a:srgbClr val="000000">
                    <a:alpha val="100000"/>
                  </a:srgbClr>
                </a:solidFill>
                <a:latin typeface="Wingdings" panose="05000000000000000000"/>
                <a:ea typeface="Wingdings" panose="05000000000000000000"/>
                <a:cs typeface="Wingdings" panose="05000000000000000000"/>
              </a:rPr>
              <a:t>Ø</a:t>
            </a:r>
            <a:r>
              <a:rPr sz="1200" u="sng" kern="0" spc="-11"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新增“</a:t>
            </a:r>
            <a:r>
              <a:rPr sz="1200" u="sng" kern="0" spc="-11"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预计市值收入现金流</a:t>
            </a:r>
            <a:r>
              <a:rPr sz="1200" u="sng" kern="0" spc="-11"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a:t>
            </a:r>
            <a:r>
              <a:rPr sz="1200" u="sng" kern="0" spc="-11"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预计市值收入”两</a:t>
            </a:r>
            <a:r>
              <a:rPr sz="1200" u="sng" kern="0" spc="-2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套指标体系</a:t>
            </a:r>
            <a:endParaRPr lang="en-US" altLang="en-US" sz="1200" dirty="0"/>
          </a:p>
          <a:p>
            <a:pPr marL="186055" indent="-173990" eaLnBrk="0">
              <a:lnSpc>
                <a:spcPct val="104000"/>
              </a:lnSpc>
              <a:spcBef>
                <a:spcPts val="490"/>
              </a:spcBef>
            </a:pPr>
            <a:r>
              <a:rPr sz="900" kern="0" dirty="0" err="1">
                <a:solidFill>
                  <a:srgbClr val="000000">
                    <a:alpha val="100000"/>
                  </a:srgbClr>
                </a:solidFill>
                <a:latin typeface="Wingdings" panose="05000000000000000000"/>
                <a:ea typeface="Wingdings" panose="05000000000000000000"/>
                <a:cs typeface="Wingdings" panose="05000000000000000000"/>
              </a:rPr>
              <a:t>Ø</a:t>
            </a:r>
            <a:r>
              <a:rPr sz="1200" kern="0" dirty="0" err="1">
                <a:solidFill>
                  <a:srgbClr val="000000">
                    <a:alpha val="100000"/>
                  </a:srgbClr>
                </a:solidFill>
                <a:latin typeface="楷体" panose="02010609060101010101" charset="-122"/>
                <a:ea typeface="楷体" panose="02010609060101010101" charset="-122"/>
                <a:cs typeface="楷体" panose="02010609060101010101" charset="-122"/>
              </a:rPr>
              <a:t>明确已在境外上市和未在境外上市的</a:t>
            </a:r>
            <a:r>
              <a:rPr sz="1200" u="sng" kern="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红筹企业</a:t>
            </a:r>
            <a:r>
              <a:rPr sz="1200" kern="0" dirty="0" err="1">
                <a:solidFill>
                  <a:srgbClr val="000000">
                    <a:alpha val="100000"/>
                  </a:srgbClr>
                </a:solidFill>
                <a:latin typeface="楷体" panose="02010609060101010101" charset="-122"/>
                <a:ea typeface="楷体" panose="02010609060101010101" charset="-122"/>
                <a:cs typeface="楷体" panose="02010609060101010101" charset="-122"/>
              </a:rPr>
              <a:t>的上市标准，并结合主板市场特点，</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设置</a:t>
            </a:r>
            <a:r>
              <a:rPr sz="1200" u="sng" kern="0" spc="-11"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存在表决权差异安排</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的企</a:t>
            </a: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业的上市标准</a:t>
            </a:r>
            <a:endParaRPr lang="en-US" altLang="en-US" sz="1200" dirty="0"/>
          </a:p>
          <a:p>
            <a:pPr marL="12700" eaLnBrk="0">
              <a:lnSpc>
                <a:spcPct val="95000"/>
              </a:lnSpc>
              <a:spcBef>
                <a:spcPts val="470"/>
              </a:spcBef>
            </a:pPr>
            <a:r>
              <a:rPr sz="900" kern="0" dirty="0" err="1">
                <a:solidFill>
                  <a:srgbClr val="000000">
                    <a:alpha val="100000"/>
                  </a:srgbClr>
                </a:solidFill>
                <a:latin typeface="Wingdings" panose="05000000000000000000"/>
                <a:ea typeface="Wingdings" panose="05000000000000000000"/>
                <a:cs typeface="Wingdings" panose="05000000000000000000"/>
              </a:rPr>
              <a:t>Ø</a:t>
            </a:r>
            <a:r>
              <a:rPr sz="1200" kern="0" dirty="0" err="1">
                <a:solidFill>
                  <a:srgbClr val="000000">
                    <a:alpha val="100000"/>
                  </a:srgbClr>
                </a:solidFill>
                <a:latin typeface="楷体" panose="02010609060101010101" charset="-122"/>
                <a:ea typeface="楷体" panose="02010609060101010101" charset="-122"/>
                <a:cs typeface="楷体" panose="02010609060101010101" charset="-122"/>
              </a:rPr>
              <a:t>适应性调整重新上市条件，总体与首次公开发行股票上市标准</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保持一致</a:t>
            </a:r>
            <a:endParaRPr lang="en-US" altLang="en-US" sz="1200" dirty="0"/>
          </a:p>
          <a:p>
            <a:pPr algn="l" rtl="0" eaLnBrk="0">
              <a:lnSpc>
                <a:spcPct val="106000"/>
              </a:lnSpc>
            </a:pPr>
            <a:endParaRPr lang="en-US" altLang="en-US" sz="400" dirty="0"/>
          </a:p>
          <a:p>
            <a:pPr marL="12700" eaLnBrk="0">
              <a:lnSpc>
                <a:spcPct val="95000"/>
              </a:lnSpc>
              <a:spcBef>
                <a:spcPts val="5"/>
              </a:spcBef>
            </a:pPr>
            <a:r>
              <a:rPr sz="900" kern="0" dirty="0" err="1">
                <a:solidFill>
                  <a:srgbClr val="000000">
                    <a:alpha val="100000"/>
                  </a:srgbClr>
                </a:solidFill>
                <a:latin typeface="Wingdings" panose="05000000000000000000"/>
                <a:ea typeface="Wingdings" panose="05000000000000000000"/>
                <a:cs typeface="Wingdings" panose="05000000000000000000"/>
              </a:rPr>
              <a:t>Ø</a:t>
            </a:r>
            <a:r>
              <a:rPr sz="1200" u="sng" kern="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放松同业竞争、关联交易等上市条件，与其他注册制板块趋同</a:t>
            </a:r>
            <a:endParaRPr lang="en-US" altLang="en-US" sz="1200" dirty="0"/>
          </a:p>
        </p:txBody>
      </p:sp>
      <p:sp>
        <p:nvSpPr>
          <p:cNvPr id="156" name="textbox 156"/>
          <p:cNvSpPr/>
          <p:nvPr/>
        </p:nvSpPr>
        <p:spPr>
          <a:xfrm>
            <a:off x="3240486" y="1553743"/>
            <a:ext cx="7199631" cy="438151"/>
          </a:xfrm>
          <a:prstGeom prst="rect">
            <a:avLst/>
          </a:prstGeom>
        </p:spPr>
        <p:txBody>
          <a:bodyPr vert="horz" wrap="square" lIns="0" tIns="0" rIns="0" bIns="0"/>
          <a:lstStyle/>
          <a:p>
            <a:pPr algn="l" rtl="0" eaLnBrk="0">
              <a:lnSpc>
                <a:spcPct val="85000"/>
              </a:lnSpc>
            </a:pPr>
            <a:endParaRPr lang="en-US" altLang="en-US" sz="135" dirty="0"/>
          </a:p>
          <a:p>
            <a:pPr marL="12700" eaLnBrk="0">
              <a:lnSpc>
                <a:spcPct val="95000"/>
              </a:lnSpc>
            </a:pPr>
            <a:r>
              <a:rPr sz="900" kern="0" spc="-11" dirty="0" err="1">
                <a:solidFill>
                  <a:srgbClr val="000000">
                    <a:alpha val="100000"/>
                  </a:srgbClr>
                </a:solidFill>
                <a:latin typeface="Wingdings" panose="05000000000000000000"/>
                <a:ea typeface="Wingdings" panose="05000000000000000000"/>
                <a:cs typeface="Wingdings" panose="05000000000000000000"/>
              </a:rPr>
              <a:t>n</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突出“</a:t>
            </a:r>
            <a:r>
              <a:rPr sz="1200" u="sng" kern="0" spc="-11"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大盘蓝筹</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”特色，重点支持业务模式成熟、经营业绩稳定、规模较大</a:t>
            </a: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、具有行业代表性的优质企业</a:t>
            </a:r>
            <a:endParaRPr lang="en-US" altLang="en-US" sz="1200" dirty="0"/>
          </a:p>
          <a:p>
            <a:pPr algn="l" rtl="0" eaLnBrk="0">
              <a:lnSpc>
                <a:spcPct val="106000"/>
              </a:lnSpc>
            </a:pPr>
            <a:endParaRPr lang="en-US" altLang="en-US" sz="400" dirty="0"/>
          </a:p>
          <a:p>
            <a:pPr marL="12700" eaLnBrk="0">
              <a:lnSpc>
                <a:spcPct val="95000"/>
              </a:lnSpc>
              <a:spcBef>
                <a:spcPts val="5"/>
              </a:spcBef>
            </a:pPr>
            <a:r>
              <a:rPr sz="900" kern="0" spc="-11" dirty="0" err="1">
                <a:solidFill>
                  <a:srgbClr val="000000">
                    <a:alpha val="100000"/>
                  </a:srgbClr>
                </a:solidFill>
                <a:latin typeface="Wingdings" panose="05000000000000000000"/>
                <a:ea typeface="Wingdings" panose="05000000000000000000"/>
                <a:cs typeface="Wingdings" panose="05000000000000000000"/>
              </a:rPr>
              <a:t>n</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明确在主板上市的，应充分披露业务模式的成熟度、经营稳定性和行业地位</a:t>
            </a:r>
            <a:endParaRPr lang="en-US" altLang="en-US" sz="1200" dirty="0"/>
          </a:p>
        </p:txBody>
      </p:sp>
      <p:sp>
        <p:nvSpPr>
          <p:cNvPr id="158" name="textbox 158"/>
          <p:cNvSpPr/>
          <p:nvPr/>
        </p:nvSpPr>
        <p:spPr>
          <a:xfrm>
            <a:off x="3218528" y="4939605"/>
            <a:ext cx="5063491" cy="440055"/>
          </a:xfrm>
          <a:prstGeom prst="rect">
            <a:avLst/>
          </a:prstGeom>
        </p:spPr>
        <p:txBody>
          <a:bodyPr vert="horz" wrap="square" lIns="0" tIns="0" rIns="0" bIns="0"/>
          <a:lstStyle/>
          <a:p>
            <a:pPr algn="l" rtl="0" eaLnBrk="0">
              <a:lnSpc>
                <a:spcPct val="85000"/>
              </a:lnSpc>
            </a:pPr>
            <a:endParaRPr lang="en-US" altLang="en-US" sz="135" dirty="0"/>
          </a:p>
          <a:p>
            <a:pPr marL="12700" eaLnBrk="0">
              <a:lnSpc>
                <a:spcPct val="95000"/>
              </a:lnSpc>
            </a:pPr>
            <a:r>
              <a:rPr sz="900" kern="0" dirty="0" err="1">
                <a:solidFill>
                  <a:srgbClr val="000000">
                    <a:alpha val="100000"/>
                  </a:srgbClr>
                </a:solidFill>
                <a:latin typeface="Wingdings" panose="05000000000000000000"/>
                <a:ea typeface="Wingdings" panose="05000000000000000000"/>
                <a:cs typeface="Wingdings" panose="05000000000000000000"/>
              </a:rPr>
              <a:t>n</a:t>
            </a:r>
            <a:r>
              <a:rPr sz="1200" kern="0" dirty="0" err="1">
                <a:solidFill>
                  <a:srgbClr val="000000">
                    <a:alpha val="100000"/>
                  </a:srgbClr>
                </a:solidFill>
                <a:latin typeface="楷体" panose="02010609060101010101" charset="-122"/>
                <a:ea typeface="楷体" panose="02010609060101010101" charset="-122"/>
                <a:cs typeface="楷体" panose="02010609060101010101" charset="-122"/>
              </a:rPr>
              <a:t>统一了首发上市申请文件，缩短上市</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申请决定期限，简化流程、提升效率</a:t>
            </a:r>
            <a:endParaRPr lang="en-US" altLang="en-US" sz="1200" dirty="0"/>
          </a:p>
          <a:p>
            <a:pPr algn="l" rtl="0" eaLnBrk="0">
              <a:lnSpc>
                <a:spcPct val="106000"/>
              </a:lnSpc>
            </a:pPr>
            <a:endParaRPr lang="en-US" altLang="en-US" sz="400" dirty="0"/>
          </a:p>
          <a:p>
            <a:pPr marL="12700" eaLnBrk="0">
              <a:lnSpc>
                <a:spcPct val="96000"/>
              </a:lnSpc>
              <a:spcBef>
                <a:spcPts val="5"/>
              </a:spcBef>
            </a:pPr>
            <a:r>
              <a:rPr sz="900" kern="0" spc="-11" dirty="0" err="1">
                <a:solidFill>
                  <a:srgbClr val="000000">
                    <a:alpha val="100000"/>
                  </a:srgbClr>
                </a:solidFill>
                <a:latin typeface="Wingdings" panose="05000000000000000000"/>
                <a:ea typeface="Wingdings" panose="05000000000000000000"/>
                <a:cs typeface="Wingdings" panose="05000000000000000000"/>
              </a:rPr>
              <a:t>n</a:t>
            </a:r>
            <a:r>
              <a:rPr sz="1200" kern="0" spc="-11" dirty="0" err="1">
                <a:solidFill>
                  <a:srgbClr val="000000">
                    <a:alpha val="100000"/>
                  </a:srgbClr>
                </a:solidFill>
                <a:latin typeface="楷体" panose="02010609060101010101" charset="-122"/>
                <a:ea typeface="楷体" panose="02010609060101010101" charset="-122"/>
                <a:cs typeface="楷体" panose="02010609060101010101" charset="-122"/>
              </a:rPr>
              <a:t>由交易所负责发行</a:t>
            </a: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上市审核并报证监会注册</a:t>
            </a:r>
            <a:endParaRPr lang="en-US" altLang="en-US" sz="1200" dirty="0"/>
          </a:p>
        </p:txBody>
      </p:sp>
      <p:sp>
        <p:nvSpPr>
          <p:cNvPr id="160" name="textbox 160"/>
          <p:cNvSpPr/>
          <p:nvPr/>
        </p:nvSpPr>
        <p:spPr>
          <a:xfrm>
            <a:off x="228166" y="307160"/>
            <a:ext cx="5890895" cy="276225"/>
          </a:xfrm>
          <a:prstGeom prst="rect">
            <a:avLst/>
          </a:prstGeom>
        </p:spPr>
        <p:txBody>
          <a:bodyPr vert="horz" wrap="square" lIns="0" tIns="0" rIns="0" bIns="0"/>
          <a:lstStyle/>
          <a:p>
            <a:pPr algn="l" rtl="0" eaLnBrk="0">
              <a:lnSpc>
                <a:spcPct val="87000"/>
              </a:lnSpc>
            </a:pPr>
            <a:endParaRPr lang="en-US" altLang="en-US" sz="135" dirty="0"/>
          </a:p>
          <a:p>
            <a:pPr marL="12700" eaLnBrk="0">
              <a:lnSpc>
                <a:spcPct val="82000"/>
              </a:lnSpc>
            </a:pPr>
            <a:r>
              <a:rPr sz="2000" kern="0" spc="-2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1.3.1全面注册制下关于首发的主要调整内容——</a:t>
            </a:r>
            <a:r>
              <a:rPr sz="2000" kern="0" spc="-20" dirty="0" err="1">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主板</a:t>
            </a:r>
            <a:endParaRPr lang="en-US" altLang="en-US" sz="2000" dirty="0"/>
          </a:p>
        </p:txBody>
      </p:sp>
      <p:pic>
        <p:nvPicPr>
          <p:cNvPr id="162" name="picture 162"/>
          <p:cNvPicPr>
            <a:picLocks noChangeAspect="1"/>
          </p:cNvPicPr>
          <p:nvPr/>
        </p:nvPicPr>
        <p:blipFill>
          <a:blip r:embed="rId1"/>
          <a:stretch>
            <a:fillRect/>
          </a:stretch>
        </p:blipFill>
        <p:spPr>
          <a:xfrm rot="21600000">
            <a:off x="9349741" y="6269737"/>
            <a:ext cx="1961388" cy="528827"/>
          </a:xfrm>
          <a:prstGeom prst="rect">
            <a:avLst/>
          </a:prstGeom>
        </p:spPr>
      </p:pic>
      <p:sp>
        <p:nvSpPr>
          <p:cNvPr id="164" name="path"/>
          <p:cNvSpPr/>
          <p:nvPr/>
        </p:nvSpPr>
        <p:spPr>
          <a:xfrm>
            <a:off x="704405" y="2921813"/>
            <a:ext cx="1013675" cy="886511"/>
          </a:xfrm>
          <a:custGeom>
            <a:avLst/>
            <a:gdLst/>
            <a:ahLst/>
            <a:cxnLst/>
            <a:rect l="0" t="0" r="0" b="0"/>
            <a:pathLst>
              <a:path w="1596" h="1396">
                <a:moveTo>
                  <a:pt x="251" y="246"/>
                </a:moveTo>
                <a:cubicBezTo>
                  <a:pt x="499" y="0"/>
                  <a:pt x="902" y="1"/>
                  <a:pt x="1149" y="250"/>
                </a:cubicBezTo>
                <a:cubicBezTo>
                  <a:pt x="1298" y="401"/>
                  <a:pt x="1447" y="551"/>
                  <a:pt x="1596" y="701"/>
                </a:cubicBezTo>
                <a:cubicBezTo>
                  <a:pt x="1445" y="850"/>
                  <a:pt x="1295" y="999"/>
                  <a:pt x="1145" y="1149"/>
                </a:cubicBezTo>
                <a:cubicBezTo>
                  <a:pt x="896" y="1396"/>
                  <a:pt x="494" y="1394"/>
                  <a:pt x="247" y="1145"/>
                </a:cubicBezTo>
                <a:cubicBezTo>
                  <a:pt x="0" y="896"/>
                  <a:pt x="1" y="494"/>
                  <a:pt x="251" y="246"/>
                </a:cubicBezTo>
              </a:path>
            </a:pathLst>
          </a:custGeom>
          <a:solidFill>
            <a:srgbClr val="EADDCA">
              <a:alpha val="100000"/>
            </a:srgbClr>
          </a:solidFill>
          <a:ln cap="flat">
            <a:noFill/>
            <a:prstDash val="solid"/>
            <a:miter lim="0"/>
          </a:ln>
        </p:spPr>
        <p:txBody>
          <a:bodyPr rtlCol="0"/>
          <a:lstStyle/>
          <a:p>
            <a:pPr algn="ctr"/>
            <a:endParaRPr lang="zh-CN" altLang="en-US"/>
          </a:p>
        </p:txBody>
      </p:sp>
      <p:sp>
        <p:nvSpPr>
          <p:cNvPr id="166" name="path"/>
          <p:cNvSpPr/>
          <p:nvPr/>
        </p:nvSpPr>
        <p:spPr>
          <a:xfrm>
            <a:off x="767629" y="4724730"/>
            <a:ext cx="974113" cy="807351"/>
          </a:xfrm>
          <a:custGeom>
            <a:avLst/>
            <a:gdLst/>
            <a:ahLst/>
            <a:cxnLst/>
            <a:rect l="0" t="0" r="0" b="0"/>
            <a:pathLst>
              <a:path w="1534" h="1271">
                <a:moveTo>
                  <a:pt x="187" y="184"/>
                </a:moveTo>
                <a:cubicBezTo>
                  <a:pt x="437" y="-62"/>
                  <a:pt x="839" y="-60"/>
                  <a:pt x="1086" y="188"/>
                </a:cubicBezTo>
                <a:cubicBezTo>
                  <a:pt x="1235" y="338"/>
                  <a:pt x="1384" y="489"/>
                  <a:pt x="1534" y="639"/>
                </a:cubicBezTo>
                <a:cubicBezTo>
                  <a:pt x="1383" y="788"/>
                  <a:pt x="1233" y="937"/>
                  <a:pt x="1083" y="1086"/>
                </a:cubicBezTo>
                <a:cubicBezTo>
                  <a:pt x="833" y="1333"/>
                  <a:pt x="431" y="1332"/>
                  <a:pt x="184" y="1083"/>
                </a:cubicBezTo>
                <a:cubicBezTo>
                  <a:pt x="-62" y="833"/>
                  <a:pt x="-60" y="431"/>
                  <a:pt x="187" y="184"/>
                </a:cubicBezTo>
              </a:path>
            </a:pathLst>
          </a:custGeom>
          <a:solidFill>
            <a:srgbClr val="BE384B">
              <a:alpha val="100000"/>
            </a:srgbClr>
          </a:solidFill>
          <a:ln cap="flat">
            <a:noFill/>
            <a:prstDash val="solid"/>
            <a:miter lim="0"/>
          </a:ln>
        </p:spPr>
        <p:txBody>
          <a:bodyPr rtlCol="0"/>
          <a:lstStyle/>
          <a:p>
            <a:pPr algn="ctr"/>
            <a:endParaRPr lang="zh-CN" altLang="en-US"/>
          </a:p>
        </p:txBody>
      </p:sp>
      <p:sp>
        <p:nvSpPr>
          <p:cNvPr id="168" name="path"/>
          <p:cNvSpPr/>
          <p:nvPr/>
        </p:nvSpPr>
        <p:spPr>
          <a:xfrm>
            <a:off x="745427" y="1217105"/>
            <a:ext cx="1007732" cy="883031"/>
          </a:xfrm>
          <a:custGeom>
            <a:avLst/>
            <a:gdLst/>
            <a:ahLst/>
            <a:cxnLst/>
            <a:rect l="0" t="0" r="0" b="0"/>
            <a:pathLst>
              <a:path w="1586" h="1390">
                <a:moveTo>
                  <a:pt x="246" y="243"/>
                </a:moveTo>
                <a:cubicBezTo>
                  <a:pt x="492" y="0"/>
                  <a:pt x="892" y="3"/>
                  <a:pt x="1139" y="252"/>
                </a:cubicBezTo>
                <a:cubicBezTo>
                  <a:pt x="1288" y="403"/>
                  <a:pt x="1437" y="553"/>
                  <a:pt x="1586" y="703"/>
                </a:cubicBezTo>
                <a:cubicBezTo>
                  <a:pt x="1438" y="851"/>
                  <a:pt x="1289" y="998"/>
                  <a:pt x="1140" y="1146"/>
                </a:cubicBezTo>
                <a:cubicBezTo>
                  <a:pt x="894" y="1390"/>
                  <a:pt x="494" y="1386"/>
                  <a:pt x="247" y="1137"/>
                </a:cubicBezTo>
                <a:cubicBezTo>
                  <a:pt x="0" y="888"/>
                  <a:pt x="0" y="488"/>
                  <a:pt x="246" y="243"/>
                </a:cubicBezTo>
              </a:path>
            </a:pathLst>
          </a:custGeom>
          <a:solidFill>
            <a:srgbClr val="E6DEB9">
              <a:alpha val="100000"/>
            </a:srgbClr>
          </a:solidFill>
          <a:ln cap="flat">
            <a:noFill/>
            <a:prstDash val="solid"/>
            <a:miter lim="0"/>
          </a:ln>
        </p:spPr>
        <p:txBody>
          <a:bodyPr rtlCol="0"/>
          <a:lstStyle/>
          <a:p>
            <a:pPr algn="ctr"/>
            <a:endParaRPr lang="zh-CN" altLang="en-US"/>
          </a:p>
        </p:txBody>
      </p:sp>
      <p:pic>
        <p:nvPicPr>
          <p:cNvPr id="170" name="picture 170"/>
          <p:cNvPicPr>
            <a:picLocks noChangeAspect="1"/>
          </p:cNvPicPr>
          <p:nvPr/>
        </p:nvPicPr>
        <p:blipFill>
          <a:blip r:embed="rId2"/>
          <a:stretch>
            <a:fillRect/>
          </a:stretch>
        </p:blipFill>
        <p:spPr>
          <a:xfrm rot="21600000">
            <a:off x="220739" y="665265"/>
            <a:ext cx="11406619" cy="66052"/>
          </a:xfrm>
          <a:prstGeom prst="rect">
            <a:avLst/>
          </a:prstGeom>
        </p:spPr>
      </p:pic>
      <p:sp>
        <p:nvSpPr>
          <p:cNvPr id="172" name="textbox 172"/>
          <p:cNvSpPr/>
          <p:nvPr/>
        </p:nvSpPr>
        <p:spPr>
          <a:xfrm>
            <a:off x="1834490" y="5027349"/>
            <a:ext cx="1243964" cy="201929"/>
          </a:xfrm>
          <a:prstGeom prst="rect">
            <a:avLst/>
          </a:prstGeom>
        </p:spPr>
        <p:txBody>
          <a:bodyPr vert="horz" wrap="square" lIns="0" tIns="0" rIns="0" bIns="0"/>
          <a:lstStyle/>
          <a:p>
            <a:pPr algn="l" rtl="0" eaLnBrk="0">
              <a:lnSpc>
                <a:spcPct val="88000"/>
              </a:lnSpc>
            </a:pPr>
            <a:endParaRPr lang="en-US" altLang="en-US" sz="135" dirty="0"/>
          </a:p>
          <a:p>
            <a:pPr marL="12700" eaLnBrk="0">
              <a:lnSpc>
                <a:spcPct val="96000"/>
              </a:lnSpc>
            </a:pPr>
            <a:r>
              <a:rPr sz="1200" kern="0" spc="-11" dirty="0">
                <a:ln w="4358" cap="flat" cmpd="sng">
                  <a:solidFill>
                    <a:srgbClr val="CBAA7B">
                      <a:alpha val="100000"/>
                    </a:srgbClr>
                  </a:solidFill>
                  <a:prstDash val="solid"/>
                  <a:bevel/>
                </a:ln>
                <a:solidFill>
                  <a:srgbClr val="CBAA7B">
                    <a:alpha val="100000"/>
                  </a:srgbClr>
                </a:solidFill>
                <a:latin typeface="楷体" panose="02010609060101010101" charset="-122"/>
                <a:ea typeface="楷体" panose="02010609060101010101" charset="-122"/>
                <a:cs typeface="楷体" panose="02010609060101010101" charset="-122"/>
              </a:rPr>
              <a:t>优化审核注册机制</a:t>
            </a:r>
            <a:endParaRPr lang="en-US" altLang="en-US" sz="1200" dirty="0"/>
          </a:p>
        </p:txBody>
      </p:sp>
      <p:sp>
        <p:nvSpPr>
          <p:cNvPr id="174" name="textbox 174"/>
          <p:cNvSpPr/>
          <p:nvPr/>
        </p:nvSpPr>
        <p:spPr>
          <a:xfrm>
            <a:off x="1799897" y="3282340"/>
            <a:ext cx="1241425" cy="203200"/>
          </a:xfrm>
          <a:prstGeom prst="rect">
            <a:avLst/>
          </a:prstGeom>
        </p:spPr>
        <p:txBody>
          <a:bodyPr vert="horz" wrap="square" lIns="0" tIns="0" rIns="0" bIns="0"/>
          <a:lstStyle/>
          <a:p>
            <a:pPr algn="l" rtl="0" eaLnBrk="0">
              <a:lnSpc>
                <a:spcPct val="84000"/>
              </a:lnSpc>
            </a:pPr>
            <a:endParaRPr lang="en-US" altLang="en-US" sz="135" dirty="0"/>
          </a:p>
          <a:p>
            <a:pPr marL="12700" eaLnBrk="0">
              <a:lnSpc>
                <a:spcPct val="97000"/>
              </a:lnSpc>
            </a:pPr>
            <a:r>
              <a:rPr sz="1200" kern="0" spc="-11"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丰富完善上市条件</a:t>
            </a:r>
            <a:endParaRPr lang="en-US" altLang="en-US" sz="1200" dirty="0"/>
          </a:p>
        </p:txBody>
      </p:sp>
      <p:sp>
        <p:nvSpPr>
          <p:cNvPr id="176" name="textbox 176"/>
          <p:cNvSpPr/>
          <p:nvPr/>
        </p:nvSpPr>
        <p:spPr>
          <a:xfrm>
            <a:off x="1790965" y="1595488"/>
            <a:ext cx="1229995" cy="205104"/>
          </a:xfrm>
          <a:prstGeom prst="rect">
            <a:avLst/>
          </a:prstGeom>
        </p:spPr>
        <p:txBody>
          <a:bodyPr vert="horz" wrap="square" lIns="0" tIns="0" rIns="0" bIns="0"/>
          <a:lstStyle/>
          <a:p>
            <a:pPr algn="l" rtl="0" eaLnBrk="0">
              <a:lnSpc>
                <a:spcPct val="84000"/>
              </a:lnSpc>
            </a:pPr>
            <a:endParaRPr lang="en-US" altLang="en-US" sz="135" dirty="0"/>
          </a:p>
          <a:p>
            <a:pPr marL="12700" eaLnBrk="0">
              <a:lnSpc>
                <a:spcPct val="98000"/>
              </a:lnSpc>
            </a:pPr>
            <a:r>
              <a:rPr sz="1200" kern="0" spc="-20" dirty="0">
                <a:ln w="4358" cap="flat" cmpd="sng">
                  <a:solidFill>
                    <a:srgbClr val="C7674B">
                      <a:alpha val="100000"/>
                    </a:srgbClr>
                  </a:solidFill>
                  <a:prstDash val="solid"/>
                  <a:bevel/>
                </a:ln>
                <a:solidFill>
                  <a:srgbClr val="C7674B">
                    <a:alpha val="100000"/>
                  </a:srgbClr>
                </a:solidFill>
                <a:latin typeface="楷体" panose="02010609060101010101" charset="-122"/>
                <a:ea typeface="楷体" panose="02010609060101010101" charset="-122"/>
                <a:cs typeface="楷体" panose="02010609060101010101" charset="-122"/>
              </a:rPr>
              <a:t>明确板块定位要求</a:t>
            </a:r>
            <a:endParaRPr lang="en-US" altLang="en-US" sz="1200" dirty="0"/>
          </a:p>
        </p:txBody>
      </p:sp>
      <p:pic>
        <p:nvPicPr>
          <p:cNvPr id="178" name="picture 178"/>
          <p:cNvPicPr>
            <a:picLocks noChangeAspect="1"/>
          </p:cNvPicPr>
          <p:nvPr/>
        </p:nvPicPr>
        <p:blipFill>
          <a:blip r:embed="rId3"/>
          <a:stretch>
            <a:fillRect/>
          </a:stretch>
        </p:blipFill>
        <p:spPr>
          <a:xfrm rot="21600000">
            <a:off x="3104619" y="4325697"/>
            <a:ext cx="7729219" cy="13335"/>
          </a:xfrm>
          <a:prstGeom prst="rect">
            <a:avLst/>
          </a:prstGeom>
        </p:spPr>
      </p:pic>
      <p:pic>
        <p:nvPicPr>
          <p:cNvPr id="180" name="picture 180"/>
          <p:cNvPicPr>
            <a:picLocks noChangeAspect="1"/>
          </p:cNvPicPr>
          <p:nvPr/>
        </p:nvPicPr>
        <p:blipFill>
          <a:blip r:embed="rId4"/>
          <a:stretch>
            <a:fillRect/>
          </a:stretch>
        </p:blipFill>
        <p:spPr>
          <a:xfrm rot="21600000">
            <a:off x="3136264" y="2055495"/>
            <a:ext cx="7698104" cy="13335"/>
          </a:xfrm>
          <a:prstGeom prst="rect">
            <a:avLst/>
          </a:prstGeom>
        </p:spPr>
      </p:pic>
      <p:pic>
        <p:nvPicPr>
          <p:cNvPr id="182" name="picture 182"/>
          <p:cNvPicPr>
            <a:picLocks noChangeAspect="1"/>
          </p:cNvPicPr>
          <p:nvPr/>
        </p:nvPicPr>
        <p:blipFill>
          <a:blip r:embed="rId5"/>
          <a:stretch>
            <a:fillRect/>
          </a:stretch>
        </p:blipFill>
        <p:spPr>
          <a:xfrm rot="21600000">
            <a:off x="3185429" y="5385475"/>
            <a:ext cx="7649209" cy="13335"/>
          </a:xfrm>
          <a:prstGeom prst="rect">
            <a:avLst/>
          </a:prstGeom>
        </p:spPr>
      </p:pic>
      <p:sp>
        <p:nvSpPr>
          <p:cNvPr id="184" name="textbox 184"/>
          <p:cNvSpPr/>
          <p:nvPr/>
        </p:nvSpPr>
        <p:spPr>
          <a:xfrm>
            <a:off x="11802907" y="6522370"/>
            <a:ext cx="90805" cy="153671"/>
          </a:xfrm>
          <a:prstGeom prst="rect">
            <a:avLst/>
          </a:prstGeom>
        </p:spPr>
        <p:txBody>
          <a:bodyPr vert="horz" wrap="square" lIns="0" tIns="0" rIns="0" bIns="0"/>
          <a:lstStyle/>
          <a:p>
            <a:pPr algn="l" rtl="0" eaLnBrk="0">
              <a:lnSpc>
                <a:spcPct val="86000"/>
              </a:lnSpc>
            </a:pPr>
            <a:endParaRPr lang="en-US" altLang="en-US" sz="135" dirty="0"/>
          </a:p>
          <a:p>
            <a:pPr marL="12700" eaLnBrk="0">
              <a:lnSpc>
                <a:spcPct val="76000"/>
              </a:lnSpc>
            </a:pPr>
            <a:r>
              <a:rPr sz="1100" b="1" kern="0" spc="-11" dirty="0">
                <a:solidFill>
                  <a:srgbClr val="898989">
                    <a:alpha val="100000"/>
                  </a:srgbClr>
                </a:solidFill>
                <a:latin typeface="Times New Roman" panose="02020603050405020304"/>
                <a:ea typeface="Times New Roman" panose="02020603050405020304"/>
                <a:cs typeface="Times New Roman" panose="02020603050405020304"/>
              </a:rPr>
              <a:t>7</a:t>
            </a:r>
            <a:endParaRPr lang="en-US" alt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
          <p:cNvSpPr/>
          <p:nvPr/>
        </p:nvSpPr>
        <p:spPr>
          <a:xfrm>
            <a:off x="313946" y="1434083"/>
            <a:ext cx="11219687" cy="451104"/>
          </a:xfrm>
          <a:prstGeom prst="rect">
            <a:avLst/>
          </a:prstGeom>
          <a:solidFill>
            <a:srgbClr val="C4161C">
              <a:alpha val="100000"/>
            </a:srgbClr>
          </a:solidFill>
          <a:ln cap="flat">
            <a:noFill/>
            <a:prstDash val="solid"/>
            <a:miter lim="0"/>
          </a:ln>
        </p:spPr>
        <p:txBody>
          <a:bodyPr rtlCol="0"/>
          <a:lstStyle/>
          <a:p>
            <a:pPr algn="ctr"/>
            <a:endParaRPr lang="zh-CN" altLang="en-US"/>
          </a:p>
        </p:txBody>
      </p:sp>
      <p:pic>
        <p:nvPicPr>
          <p:cNvPr id="188" name="picture 188"/>
          <p:cNvPicPr>
            <a:picLocks noChangeAspect="1"/>
          </p:cNvPicPr>
          <p:nvPr/>
        </p:nvPicPr>
        <p:blipFill>
          <a:blip r:embed="rId1"/>
          <a:stretch>
            <a:fillRect/>
          </a:stretch>
        </p:blipFill>
        <p:spPr>
          <a:xfrm rot="21600000">
            <a:off x="8836155" y="6109715"/>
            <a:ext cx="2712719" cy="748284"/>
          </a:xfrm>
          <a:prstGeom prst="rect">
            <a:avLst/>
          </a:prstGeom>
        </p:spPr>
      </p:pic>
      <p:graphicFrame>
        <p:nvGraphicFramePr>
          <p:cNvPr id="190" name="table 190"/>
          <p:cNvGraphicFramePr>
            <a:graphicFrameLocks noGrp="1"/>
          </p:cNvGraphicFramePr>
          <p:nvPr/>
        </p:nvGraphicFramePr>
        <p:xfrm>
          <a:off x="310262" y="1881607"/>
          <a:ext cx="11227435" cy="4358641"/>
        </p:xfrm>
        <a:graphic>
          <a:graphicData uri="http://schemas.openxmlformats.org/drawingml/2006/table">
            <a:tbl>
              <a:tblPr/>
              <a:tblGrid>
                <a:gridCol w="801369"/>
                <a:gridCol w="4897120"/>
                <a:gridCol w="4036695"/>
                <a:gridCol w="1492251"/>
              </a:tblGrid>
              <a:tr h="1287144">
                <a:tc>
                  <a:txBody>
                    <a:bodyPr/>
                    <a:lstStyle/>
                    <a:p>
                      <a:pPr algn="l" rtl="0" eaLnBrk="0">
                        <a:lnSpc>
                          <a:spcPct val="103000"/>
                        </a:lnSpc>
                      </a:pPr>
                      <a:endParaRPr lang="en-US" altLang="en-US" sz="1100" dirty="0"/>
                    </a:p>
                    <a:p>
                      <a:pPr algn="l" rtl="0" eaLnBrk="0">
                        <a:lnSpc>
                          <a:spcPct val="104000"/>
                        </a:lnSpc>
                      </a:pPr>
                      <a:endParaRPr lang="en-US" altLang="en-US" sz="1100" dirty="0"/>
                    </a:p>
                    <a:p>
                      <a:pPr algn="l" rtl="0" eaLnBrk="0">
                        <a:lnSpc>
                          <a:spcPct val="104000"/>
                        </a:lnSpc>
                      </a:pPr>
                      <a:endParaRPr lang="en-US" altLang="en-US" sz="1100" dirty="0"/>
                    </a:p>
                    <a:p>
                      <a:pPr marL="258445" indent="-149225" algn="l" rtl="0" eaLnBrk="0">
                        <a:lnSpc>
                          <a:spcPct val="99000"/>
                        </a:lnSpc>
                        <a:spcBef>
                          <a:spcPts val="5"/>
                        </a:spcBef>
                      </a:pPr>
                      <a:r>
                        <a:rPr sz="1200" kern="0" spc="-30" dirty="0" err="1">
                          <a:solidFill>
                            <a:srgbClr val="000000">
                              <a:alpha val="100000"/>
                            </a:srgbClr>
                          </a:solidFill>
                          <a:latin typeface="楷体" panose="02010609060101010101" charset="-122"/>
                          <a:ea typeface="楷体" panose="02010609060101010101" charset="-122"/>
                          <a:cs typeface="楷体" panose="02010609060101010101" charset="-122"/>
                        </a:rPr>
                        <a:t>发行上市</a:t>
                      </a:r>
                      <a:r>
                        <a:rPr sz="1200" kern="0" spc="-50" dirty="0" err="1">
                          <a:solidFill>
                            <a:srgbClr val="000000">
                              <a:alpha val="100000"/>
                            </a:srgbClr>
                          </a:solidFill>
                          <a:latin typeface="楷体" panose="02010609060101010101" charset="-122"/>
                          <a:ea typeface="楷体" panose="02010609060101010101" charset="-122"/>
                          <a:cs typeface="楷体" panose="02010609060101010101" charset="-122"/>
                        </a:rPr>
                        <a:t>条件</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4000"/>
                        </a:lnSpc>
                      </a:pPr>
                      <a:endParaRPr lang="en-US" altLang="en-US" sz="1100" dirty="0"/>
                    </a:p>
                    <a:p>
                      <a:pPr algn="l" rtl="0" eaLnBrk="0">
                        <a:lnSpc>
                          <a:spcPct val="124000"/>
                        </a:lnSpc>
                      </a:pPr>
                      <a:endParaRPr lang="en-US" altLang="en-US" sz="1100" dirty="0"/>
                    </a:p>
                    <a:p>
                      <a:pPr marL="275590" indent="-171450" algn="l" rtl="0" eaLnBrk="0">
                        <a:lnSpc>
                          <a:spcPct val="100000"/>
                        </a:lnSpc>
                        <a:spcBef>
                          <a:spcPts val="0"/>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发行后股本总额不低于</a:t>
                      </a:r>
                      <a:r>
                        <a:rPr sz="1200" kern="0" spc="-20" dirty="0">
                          <a:solidFill>
                            <a:srgbClr val="000000">
                              <a:alpha val="100000"/>
                            </a:srgbClr>
                          </a:solidFill>
                          <a:latin typeface="Times New Roman" panose="02020603050405020304"/>
                          <a:ea typeface="Times New Roman" panose="02020603050405020304"/>
                          <a:cs typeface="Times New Roman" panose="02020603050405020304"/>
                        </a:rPr>
                        <a:t>5000</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万元</a:t>
                      </a:r>
                      <a:endParaRPr lang="en-US" altLang="en-US" sz="1200" dirty="0"/>
                    </a:p>
                    <a:p>
                      <a:pPr marL="275590" indent="-171450" algn="l" rtl="0" eaLnBrk="0">
                        <a:lnSpc>
                          <a:spcPct val="101000"/>
                        </a:lnSpc>
                        <a:spcBef>
                          <a:spcPts val="5"/>
                        </a:spcBef>
                        <a:buClr>
                          <a:srgbClr val="FF0000"/>
                        </a:buClr>
                        <a:buFont typeface="Wingdings" panose="05000000000000000000" pitchFamily="2" charset="2"/>
                        <a:buChar char="Ø"/>
                      </a:pPr>
                      <a:r>
                        <a:rPr sz="1200" kern="0" spc="0" dirty="0">
                          <a:solidFill>
                            <a:srgbClr val="000000">
                              <a:alpha val="100000"/>
                            </a:srgbClr>
                          </a:solidFill>
                          <a:latin typeface="楷体" panose="02010609060101010101" charset="-122"/>
                          <a:ea typeface="楷体" panose="02010609060101010101" charset="-122"/>
                          <a:cs typeface="楷体" panose="02010609060101010101" charset="-122"/>
                        </a:rPr>
                        <a:t>公开发行的股份达到公司股份总数的</a:t>
                      </a:r>
                      <a:r>
                        <a:rPr sz="1200" kern="0" spc="0" dirty="0">
                          <a:solidFill>
                            <a:srgbClr val="000000">
                              <a:alpha val="100000"/>
                            </a:srgbClr>
                          </a:solidFill>
                          <a:latin typeface="Times New Roman" panose="02020603050405020304"/>
                          <a:ea typeface="Times New Roman" panose="02020603050405020304"/>
                          <a:cs typeface="Times New Roman" panose="02020603050405020304"/>
                        </a:rPr>
                        <a:t>25%</a:t>
                      </a:r>
                      <a:r>
                        <a:rPr sz="1200" kern="0" spc="0" dirty="0">
                          <a:solidFill>
                            <a:srgbClr val="000000">
                              <a:alpha val="100000"/>
                            </a:srgbClr>
                          </a:solidFill>
                          <a:latin typeface="楷体" panose="02010609060101010101" charset="-122"/>
                          <a:ea typeface="楷体" panose="02010609060101010101" charset="-122"/>
                          <a:cs typeface="楷体" panose="02010609060101010101" charset="-122"/>
                        </a:rPr>
                        <a:t>以上；公司股本总额超过</a:t>
                      </a:r>
                      <a:r>
                        <a:rPr sz="1200" kern="0" spc="0" dirty="0">
                          <a:solidFill>
                            <a:srgbClr val="000000">
                              <a:alpha val="100000"/>
                            </a:srgbClr>
                          </a:solidFill>
                          <a:latin typeface="Times New Roman" panose="02020603050405020304"/>
                          <a:ea typeface="Times New Roman" panose="02020603050405020304"/>
                          <a:cs typeface="Times New Roman" panose="02020603050405020304"/>
                        </a:rPr>
                        <a:t>4</a:t>
                      </a:r>
                      <a:r>
                        <a:rPr sz="1200" kern="0" spc="0" dirty="0">
                          <a:solidFill>
                            <a:srgbClr val="000000">
                              <a:alpha val="100000"/>
                            </a:srgbClr>
                          </a:solidFill>
                          <a:latin typeface="楷体" panose="02010609060101010101" charset="-122"/>
                          <a:ea typeface="楷体" panose="02010609060101010101" charset="-122"/>
                          <a:cs typeface="楷体" panose="02010609060101010101" charset="-122"/>
                        </a:rPr>
                        <a:t>亿元的公开发行股份的比例为</a:t>
                      </a:r>
                      <a:r>
                        <a:rPr sz="1200" kern="0" spc="0" dirty="0">
                          <a:solidFill>
                            <a:srgbClr val="000000">
                              <a:alpha val="100000"/>
                            </a:srgbClr>
                          </a:solidFill>
                          <a:latin typeface="Times New Roman" panose="02020603050405020304"/>
                          <a:ea typeface="Times New Roman" panose="02020603050405020304"/>
                          <a:cs typeface="Times New Roman" panose="02020603050405020304"/>
                        </a:rPr>
                        <a:t>1</a:t>
                      </a:r>
                      <a:r>
                        <a:rPr sz="1200" kern="0" spc="-10" dirty="0">
                          <a:solidFill>
                            <a:srgbClr val="000000">
                              <a:alpha val="100000"/>
                            </a:srgbClr>
                          </a:solidFill>
                          <a:latin typeface="Times New Roman" panose="02020603050405020304"/>
                          <a:ea typeface="Times New Roman" panose="02020603050405020304"/>
                          <a:cs typeface="Times New Roman" panose="02020603050405020304"/>
                        </a:rPr>
                        <a:t>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以上</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3000"/>
                        </a:lnSpc>
                      </a:pPr>
                      <a:endParaRPr lang="en-US" altLang="en-US" sz="700" dirty="0"/>
                    </a:p>
                    <a:p>
                      <a:pPr marL="275590" indent="-171450" algn="l" defTabSz="914400" rtl="0" eaLnBrk="0" latinLnBrk="0" hangingPunct="1">
                        <a:lnSpc>
                          <a:spcPct val="100000"/>
                        </a:lnSpc>
                        <a:spcBef>
                          <a:spcPts val="5"/>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发行后股本总额不低于</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5000</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万元</a:t>
                      </a: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00000"/>
                        </a:lnSpc>
                        <a:spcBef>
                          <a:spcPts val="5"/>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公开发行的股份达到公司股份总数的</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25%</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以上；公司股本总额超过</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4</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亿元的公开发行股份的比例为</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10%</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以上</a:t>
                      </a: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99000"/>
                        </a:lnSpc>
                        <a:spcBef>
                          <a:spcPts val="15"/>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最近一期末无形资产扣除土地使用权、水面养殖权、采矿权等后占净资产的比例不高于</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20%</a:t>
                      </a: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01000"/>
                        </a:lnSpc>
                        <a:spcBef>
                          <a:spcPts val="20"/>
                        </a:spcBef>
                        <a:buClr>
                          <a:srgbClr val="FF0000"/>
                        </a:buClr>
                        <a:buFont typeface="Wingdings" panose="05000000000000000000" pitchFamily="2" charset="2"/>
                        <a:buChar char="Ø"/>
                      </a:pP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最近一期末不存在未弥补亏损</a:t>
                      </a:r>
                      <a:endParaRPr lang="en-US" altLang="en-US" sz="1200" kern="0" spc="-20" dirty="0">
                        <a:solidFill>
                          <a:srgbClr val="000000">
                            <a:alpha val="100000"/>
                          </a:srgbClr>
                        </a:solidFill>
                        <a:latin typeface="楷体" panose="02010609060101010101" charset="-122"/>
                        <a:ea typeface="楷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32000"/>
                        </a:lnSpc>
                      </a:pPr>
                      <a:endParaRPr lang="en-US" altLang="en-US" sz="1100" dirty="0"/>
                    </a:p>
                    <a:p>
                      <a:pPr marL="147955" algn="l" rtl="0" eaLnBrk="0">
                        <a:lnSpc>
                          <a:spcPct val="96000"/>
                        </a:lnSpc>
                        <a:spcBef>
                          <a:spcPts val="0"/>
                        </a:spcBef>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注册制取消了最近</a:t>
                      </a:r>
                      <a:endParaRPr lang="en-US" altLang="en-US" sz="1200" dirty="0"/>
                    </a:p>
                    <a:p>
                      <a:pPr marL="142875" algn="l" rtl="0" eaLnBrk="0">
                        <a:lnSpc>
                          <a:spcPct val="97000"/>
                        </a:lnSpc>
                        <a:spcBef>
                          <a:spcPts val="60"/>
                        </a:spcBef>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一期末不存在未弥</a:t>
                      </a:r>
                      <a:endParaRPr lang="en-US" altLang="en-US" sz="1200" dirty="0"/>
                    </a:p>
                    <a:p>
                      <a:pPr marL="140970" algn="l" rtl="0" eaLnBrk="0">
                        <a:lnSpc>
                          <a:spcPct val="96000"/>
                        </a:lnSpc>
                        <a:spcBef>
                          <a:spcPts val="50"/>
                        </a:spcBef>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补亏损、无形资产</a:t>
                      </a:r>
                      <a:endParaRPr lang="en-US" altLang="en-US" sz="1200" dirty="0"/>
                    </a:p>
                    <a:p>
                      <a:pPr marL="161925" algn="l" rtl="0" eaLnBrk="0">
                        <a:lnSpc>
                          <a:spcPct val="96000"/>
                        </a:lnSpc>
                        <a:spcBef>
                          <a:spcPts val="60"/>
                        </a:spcBef>
                      </a:pPr>
                      <a:r>
                        <a:rPr sz="1200" kern="0" spc="-30" dirty="0">
                          <a:solidFill>
                            <a:srgbClr val="000000">
                              <a:alpha val="100000"/>
                            </a:srgbClr>
                          </a:solidFill>
                          <a:latin typeface="楷体" panose="02010609060101010101" charset="-122"/>
                          <a:ea typeface="楷体" panose="02010609060101010101" charset="-122"/>
                          <a:cs typeface="楷体" panose="02010609060101010101" charset="-122"/>
                        </a:rPr>
                        <a:t>占净资产的比例限</a:t>
                      </a:r>
                      <a:endParaRPr lang="en-US" altLang="en-US" sz="1200" dirty="0"/>
                    </a:p>
                    <a:p>
                      <a:pPr marL="448310" algn="l" rtl="0" eaLnBrk="0">
                        <a:lnSpc>
                          <a:spcPct val="98000"/>
                        </a:lnSpc>
                        <a:spcBef>
                          <a:spcPts val="50"/>
                        </a:spcBef>
                      </a:pPr>
                      <a:r>
                        <a:rPr sz="1200" kern="0" spc="-30" dirty="0">
                          <a:solidFill>
                            <a:srgbClr val="000000">
                              <a:alpha val="100000"/>
                            </a:srgbClr>
                          </a:solidFill>
                          <a:latin typeface="楷体" panose="02010609060101010101" charset="-122"/>
                          <a:ea typeface="楷体" panose="02010609060101010101" charset="-122"/>
                          <a:cs typeface="楷体" panose="02010609060101010101" charset="-122"/>
                        </a:rPr>
                        <a:t>制等要求</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8391">
                <a:tc rowSpan="3">
                  <a:txBody>
                    <a:bodyPr/>
                    <a:lstStyle/>
                    <a:p>
                      <a:pPr algn="l" rtl="0" eaLnBrk="0">
                        <a:lnSpc>
                          <a:spcPct val="106000"/>
                        </a:lnSpc>
                      </a:pPr>
                      <a:endParaRPr lang="en-US" altLang="en-US" sz="1100" dirty="0"/>
                    </a:p>
                    <a:p>
                      <a:pPr algn="l" rtl="0" eaLnBrk="0">
                        <a:lnSpc>
                          <a:spcPct val="106000"/>
                        </a:lnSpc>
                      </a:pPr>
                      <a:endParaRPr lang="en-US" altLang="en-US" sz="1100" dirty="0"/>
                    </a:p>
                    <a:p>
                      <a:pPr algn="l" rtl="0" eaLnBrk="0">
                        <a:lnSpc>
                          <a:spcPct val="106000"/>
                        </a:lnSpc>
                      </a:pPr>
                      <a:endParaRPr lang="en-US" altLang="en-US" sz="1100" dirty="0"/>
                    </a:p>
                    <a:p>
                      <a:pPr algn="l" rtl="0" eaLnBrk="0">
                        <a:lnSpc>
                          <a:spcPct val="106000"/>
                        </a:lnSpc>
                      </a:pPr>
                      <a:endParaRPr lang="en-US" altLang="en-US" sz="1100" dirty="0"/>
                    </a:p>
                    <a:p>
                      <a:pPr algn="l" rtl="0" eaLnBrk="0">
                        <a:lnSpc>
                          <a:spcPct val="106000"/>
                        </a:lnSpc>
                      </a:pPr>
                      <a:endParaRPr lang="en-US" altLang="en-US" sz="1100" dirty="0"/>
                    </a:p>
                    <a:p>
                      <a:pPr algn="l" rtl="0" eaLnBrk="0">
                        <a:lnSpc>
                          <a:spcPct val="106000"/>
                        </a:lnSpc>
                      </a:pPr>
                      <a:endParaRPr lang="en-US" altLang="en-US" sz="1100" dirty="0"/>
                    </a:p>
                    <a:p>
                      <a:pPr algn="l" rtl="0" eaLnBrk="0">
                        <a:lnSpc>
                          <a:spcPct val="106000"/>
                        </a:lnSpc>
                      </a:pPr>
                      <a:endParaRPr lang="en-US" altLang="en-US" sz="1100" dirty="0"/>
                    </a:p>
                    <a:p>
                      <a:pPr algn="l" rtl="0" eaLnBrk="0">
                        <a:lnSpc>
                          <a:spcPct val="106000"/>
                        </a:lnSpc>
                      </a:pPr>
                      <a:endParaRPr lang="en-US" altLang="en-US" sz="1100" dirty="0"/>
                    </a:p>
                    <a:p>
                      <a:pPr algn="l" rtl="0" eaLnBrk="0">
                        <a:lnSpc>
                          <a:spcPct val="107000"/>
                        </a:lnSpc>
                      </a:pPr>
                      <a:endParaRPr lang="en-US" altLang="en-US" sz="1100" dirty="0"/>
                    </a:p>
                    <a:p>
                      <a:pPr algn="l" rtl="0" eaLnBrk="0">
                        <a:lnSpc>
                          <a:spcPct val="9000"/>
                        </a:lnSpc>
                      </a:pPr>
                      <a:endParaRPr lang="en-US" altLang="en-US" sz="100" dirty="0"/>
                    </a:p>
                    <a:p>
                      <a:pPr marL="106045" algn="l" rtl="0" eaLnBrk="0">
                        <a:lnSpc>
                          <a:spcPct val="97000"/>
                        </a:lnSpc>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财务指标</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lang="en-US" altLang="en-US" sz="700" dirty="0"/>
                    </a:p>
                    <a:p>
                      <a:pPr marL="104140" algn="l" rtl="0" eaLnBrk="0">
                        <a:lnSpc>
                          <a:spcPct val="100000"/>
                        </a:lnSpc>
                        <a:spcBef>
                          <a:spcPts val="0"/>
                        </a:spcBef>
                      </a:pPr>
                      <a:r>
                        <a:rPr sz="1200" kern="0" spc="-20" dirty="0" err="1">
                          <a:solidFill>
                            <a:srgbClr val="C00000">
                              <a:alpha val="100000"/>
                            </a:srgbClr>
                          </a:solidFill>
                          <a:latin typeface="Wingdings" panose="05000000000000000000"/>
                          <a:ea typeface="Wingdings" panose="05000000000000000000"/>
                          <a:cs typeface="Wingdings" panose="05000000000000000000"/>
                        </a:rPr>
                        <a:t>n</a:t>
                      </a:r>
                      <a:r>
                        <a:rPr sz="1200" kern="0" spc="-2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净利润</a:t>
                      </a:r>
                      <a:r>
                        <a:rPr sz="1200" b="1" kern="0" spc="-20" dirty="0" err="1">
                          <a:solidFill>
                            <a:srgbClr val="000000">
                              <a:alpha val="100000"/>
                            </a:srgbClr>
                          </a:solidFill>
                          <a:latin typeface="Times New Roman" panose="02020603050405020304"/>
                          <a:ea typeface="Times New Roman" panose="02020603050405020304"/>
                          <a:cs typeface="Times New Roman" panose="02020603050405020304"/>
                        </a:rPr>
                        <a:t>+</a:t>
                      </a:r>
                      <a:r>
                        <a:rPr sz="1200" kern="0" spc="-2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现金流</a:t>
                      </a:r>
                      <a:r>
                        <a:rPr sz="1200" b="1" kern="0" spc="-20" dirty="0">
                          <a:solidFill>
                            <a:srgbClr val="000000">
                              <a:alpha val="100000"/>
                            </a:srgbClr>
                          </a:solidFill>
                          <a:latin typeface="Times New Roman" panose="02020603050405020304"/>
                          <a:ea typeface="Times New Roman" panose="02020603050405020304"/>
                          <a:cs typeface="Times New Roman" panose="02020603050405020304"/>
                        </a:rPr>
                        <a:t>/</a:t>
                      </a:r>
                      <a:r>
                        <a:rPr sz="1200" kern="0" spc="-2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营业收入</a:t>
                      </a:r>
                      <a:endParaRPr lang="en-US" altLang="en-US" sz="1200" dirty="0"/>
                    </a:p>
                    <a:p>
                      <a:pPr marL="275590" indent="-171450" algn="l" rtl="0" eaLnBrk="0">
                        <a:lnSpc>
                          <a:spcPct val="99000"/>
                        </a:lnSpc>
                        <a:spcBef>
                          <a:spcPts val="15"/>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最近三年净利润均为正且最近三年净利润累计不低于</a:t>
                      </a:r>
                      <a:r>
                        <a:rPr sz="1200" b="1" u="sng" kern="0" spc="-20" dirty="0">
                          <a:solidFill>
                            <a:srgbClr val="000000">
                              <a:alpha val="100000"/>
                            </a:srgbClr>
                          </a:solidFill>
                          <a:latin typeface="Times New Roman" panose="02020603050405020304"/>
                          <a:ea typeface="Times New Roman" panose="02020603050405020304"/>
                          <a:cs typeface="Times New Roman" panose="02020603050405020304"/>
                        </a:rPr>
                        <a:t>1.5</a:t>
                      </a:r>
                      <a:r>
                        <a:rPr sz="1200" u="sng" kern="0" spc="-2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亿元</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，最近</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一年净利润不低于</a:t>
                      </a:r>
                      <a:r>
                        <a:rPr sz="1200" b="1" u="sng" kern="0" spc="-10" dirty="0">
                          <a:solidFill>
                            <a:srgbClr val="000000">
                              <a:alpha val="100000"/>
                            </a:srgbClr>
                          </a:solidFill>
                          <a:latin typeface="Times New Roman" panose="02020603050405020304"/>
                          <a:ea typeface="Times New Roman" panose="02020603050405020304"/>
                          <a:cs typeface="Times New Roman" panose="02020603050405020304"/>
                        </a:rPr>
                        <a:t>6000</a:t>
                      </a:r>
                      <a:r>
                        <a:rPr sz="1200" u="sng" kern="0" spc="-1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万元</a:t>
                      </a:r>
                      <a:endParaRPr lang="en-US" altLang="en-US" sz="1200" dirty="0"/>
                    </a:p>
                    <a:p>
                      <a:pPr marL="275590" indent="-171450" algn="l" rtl="0" eaLnBrk="0">
                        <a:lnSpc>
                          <a:spcPct val="101000"/>
                        </a:lnSpc>
                        <a:spcBef>
                          <a:spcPts val="15"/>
                        </a:spcBef>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最近三年经营活动产生的现金流量净额累计不低于</a:t>
                      </a:r>
                      <a:r>
                        <a:rPr sz="1200" b="1" u="sng" kern="0" spc="-10" dirty="0">
                          <a:solidFill>
                            <a:srgbClr val="000000">
                              <a:alpha val="100000"/>
                            </a:srgbClr>
                          </a:solidFill>
                          <a:latin typeface="Times New Roman" panose="02020603050405020304"/>
                          <a:ea typeface="Times New Roman" panose="02020603050405020304"/>
                          <a:cs typeface="Times New Roman" panose="02020603050405020304"/>
                        </a:rPr>
                        <a:t>1</a:t>
                      </a:r>
                      <a:r>
                        <a:rPr sz="1200" u="sng" kern="0" spc="-1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亿元</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或者营业收入累计不低于</a:t>
                      </a:r>
                      <a:r>
                        <a:rPr sz="1200" b="1" u="sng" kern="0" spc="-10" dirty="0">
                          <a:solidFill>
                            <a:srgbClr val="000000">
                              <a:alpha val="100000"/>
                            </a:srgbClr>
                          </a:solidFill>
                          <a:latin typeface="Times New Roman" panose="02020603050405020304"/>
                          <a:ea typeface="Times New Roman" panose="02020603050405020304"/>
                          <a:cs typeface="Times New Roman" panose="02020603050405020304"/>
                        </a:rPr>
                        <a:t>10</a:t>
                      </a:r>
                      <a:r>
                        <a:rPr sz="1200" u="sng" kern="0" spc="-1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275590" indent="-171450" algn="l" defTabSz="914400" rtl="0" eaLnBrk="0" latinLnBrk="0" hangingPunct="1">
                        <a:lnSpc>
                          <a:spcPct val="118000"/>
                        </a:lnSpc>
                        <a:buClr>
                          <a:srgbClr val="FF0000"/>
                        </a:buClr>
                        <a:buFont typeface="Wingdings" panose="05000000000000000000" pitchFamily="2" charset="2"/>
                        <a:buChar char="Ø"/>
                      </a:pP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18000"/>
                        </a:lnSpc>
                        <a:buClr>
                          <a:srgbClr val="FF0000"/>
                        </a:buClr>
                        <a:buFont typeface="Wingdings" panose="05000000000000000000" pitchFamily="2" charset="2"/>
                        <a:buChar char="Ø"/>
                      </a:pP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18000"/>
                        </a:lnSpc>
                        <a:buClr>
                          <a:srgbClr val="FF0000"/>
                        </a:buClr>
                        <a:buFont typeface="Wingdings" panose="05000000000000000000" pitchFamily="2" charset="2"/>
                        <a:buChar char="Ø"/>
                      </a:pP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18000"/>
                        </a:lnSpc>
                        <a:buClr>
                          <a:srgbClr val="FF0000"/>
                        </a:buClr>
                        <a:buFont typeface="Wingdings" panose="05000000000000000000" pitchFamily="2" charset="2"/>
                        <a:buChar char="Ø"/>
                      </a:pP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19000"/>
                        </a:lnSpc>
                        <a:buClr>
                          <a:srgbClr val="FF0000"/>
                        </a:buClr>
                        <a:buFont typeface="Wingdings" panose="05000000000000000000" pitchFamily="2" charset="2"/>
                        <a:buChar char="Ø"/>
                      </a:pPr>
                      <a:endParaRPr lang="en-US" altLang="en-US" sz="1200" kern="0" spc="-20" dirty="0">
                        <a:solidFill>
                          <a:srgbClr val="000000">
                            <a:alpha val="100000"/>
                          </a:srgbClr>
                        </a:solidFill>
                        <a:latin typeface="楷体" panose="02010609060101010101" charset="-122"/>
                        <a:ea typeface="楷体" panose="02010609060101010101" charset="-122"/>
                      </a:endParaRPr>
                    </a:p>
                    <a:p>
                      <a:pPr marL="104140" indent="0" algn="l" defTabSz="914400" rtl="0" eaLnBrk="0" latinLnBrk="0" hangingPunct="1">
                        <a:lnSpc>
                          <a:spcPct val="100000"/>
                        </a:lnSpc>
                        <a:spcBef>
                          <a:spcPts val="0"/>
                        </a:spcBef>
                        <a:buClr>
                          <a:srgbClr val="FF0000"/>
                        </a:buClr>
                        <a:buFont typeface="Wingdings" panose="05000000000000000000" pitchFamily="2" charset="2"/>
                        <a:buNone/>
                      </a:pPr>
                      <a:r>
                        <a:rPr lang="en-US" altLang="zh-CN" sz="1200" kern="0" spc="-20" dirty="0" err="1">
                          <a:solidFill>
                            <a:srgbClr val="C00000">
                              <a:alpha val="100000"/>
                            </a:srgbClr>
                          </a:solidFill>
                          <a:latin typeface="Wingdings" panose="05000000000000000000"/>
                          <a:ea typeface="Wingdings" panose="05000000000000000000"/>
                          <a:cs typeface="Wingdings" panose="05000000000000000000"/>
                        </a:rPr>
                        <a:t>n</a:t>
                      </a: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净利润</a:t>
                      </a:r>
                      <a:r>
                        <a:rPr sz="1200" kern="0" spc="-20" dirty="0" err="1">
                          <a:solidFill>
                            <a:srgbClr val="000000">
                              <a:alpha val="100000"/>
                            </a:srgbClr>
                          </a:solidFill>
                          <a:latin typeface="楷体" panose="02010609060101010101" charset="-122"/>
                          <a:ea typeface="楷体" panose="02010609060101010101" charset="-122"/>
                          <a:cs typeface="Times New Roman" panose="02020603050405020304"/>
                        </a:rPr>
                        <a:t>+</a:t>
                      </a: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现金流</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a:t>
                      </a: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营业收入</a:t>
                      </a: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ts val="1460"/>
                        </a:lnSpc>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最近</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3</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个会计年度净利润均为正数且累计超过人民币</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3000</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万元，净利润以扣除非经常性损益前后较低者为计算依据</a:t>
                      </a: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00000"/>
                        </a:lnSpc>
                        <a:spcBef>
                          <a:spcPts val="5"/>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最近</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3</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个会计年度经营活动产生的现金流量净额累计超过</a:t>
                      </a:r>
                      <a:r>
                        <a:rPr lang="zh-CN" altLang="en-US" sz="1200" kern="0" spc="-20" dirty="0">
                          <a:solidFill>
                            <a:srgbClr val="000000">
                              <a:alpha val="100000"/>
                            </a:srgbClr>
                          </a:solidFill>
                          <a:latin typeface="楷体" panose="02010609060101010101" charset="-122"/>
                          <a:ea typeface="楷体" panose="02010609060101010101" charset="-122"/>
                          <a:cs typeface="楷体" panose="02010609060101010101" charset="-122"/>
                        </a:rPr>
                        <a:t>人</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民币</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5000</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万元；或者最近</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3</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个会计年度营业收入累计超过人民币</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3</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kern="0" spc="-20" dirty="0">
                        <a:solidFill>
                          <a:srgbClr val="000000">
                            <a:alpha val="100000"/>
                          </a:srgbClr>
                        </a:solidFill>
                        <a:latin typeface="楷体" panose="02010609060101010101" charset="-122"/>
                        <a:ea typeface="楷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eaLnBrk="0">
                        <a:lnSpc>
                          <a:spcPct val="104000"/>
                        </a:lnSpc>
                      </a:pPr>
                      <a:endParaRPr lang="en-US" altLang="en-US" sz="1100" dirty="0"/>
                    </a:p>
                    <a:p>
                      <a:pPr algn="l" rtl="0" eaLnBrk="0">
                        <a:lnSpc>
                          <a:spcPct val="104000"/>
                        </a:lnSpc>
                      </a:pPr>
                      <a:endParaRPr lang="en-US" altLang="en-US" sz="1100" dirty="0"/>
                    </a:p>
                    <a:p>
                      <a:pPr algn="l" rtl="0" eaLnBrk="0">
                        <a:lnSpc>
                          <a:spcPct val="104000"/>
                        </a:lnSpc>
                      </a:pPr>
                      <a:endParaRPr lang="en-US" altLang="en-US" sz="1100" dirty="0"/>
                    </a:p>
                    <a:p>
                      <a:pPr algn="l" rtl="0" eaLnBrk="0">
                        <a:lnSpc>
                          <a:spcPct val="104000"/>
                        </a:lnSpc>
                      </a:pPr>
                      <a:endParaRPr lang="en-US" altLang="en-US" sz="1100" dirty="0"/>
                    </a:p>
                    <a:p>
                      <a:pPr algn="l" rtl="0" eaLnBrk="0">
                        <a:lnSpc>
                          <a:spcPct val="104000"/>
                        </a:lnSpc>
                      </a:pPr>
                      <a:endParaRPr lang="en-US" altLang="en-US" sz="1100" dirty="0"/>
                    </a:p>
                    <a:p>
                      <a:pPr algn="l" rtl="0" eaLnBrk="0">
                        <a:lnSpc>
                          <a:spcPct val="105000"/>
                        </a:lnSpc>
                      </a:pPr>
                      <a:endParaRPr lang="en-US" altLang="en-US" sz="1100" dirty="0"/>
                    </a:p>
                    <a:p>
                      <a:pPr algn="l" rtl="0" eaLnBrk="0">
                        <a:lnSpc>
                          <a:spcPct val="105000"/>
                        </a:lnSpc>
                      </a:pPr>
                      <a:endParaRPr lang="en-US" altLang="en-US" sz="1100" dirty="0"/>
                    </a:p>
                    <a:p>
                      <a:pPr algn="l" rtl="0" eaLnBrk="0">
                        <a:lnSpc>
                          <a:spcPct val="105000"/>
                        </a:lnSpc>
                      </a:pPr>
                      <a:endParaRPr lang="en-US" altLang="en-US" sz="1100" dirty="0"/>
                    </a:p>
                    <a:p>
                      <a:pPr algn="l" rtl="0" eaLnBrk="0">
                        <a:lnSpc>
                          <a:spcPct val="9000"/>
                        </a:lnSpc>
                      </a:pPr>
                      <a:endParaRPr lang="en-US" altLang="en-US" sz="100" dirty="0"/>
                    </a:p>
                    <a:p>
                      <a:pPr marL="147955" algn="l" rtl="0" eaLnBrk="0">
                        <a:lnSpc>
                          <a:spcPct val="97000"/>
                        </a:lnSpc>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注册制新增两套指</a:t>
                      </a:r>
                      <a:endParaRPr lang="en-US" altLang="en-US" sz="1200" dirty="0"/>
                    </a:p>
                    <a:p>
                      <a:pPr marL="140335" algn="l" rtl="0" eaLnBrk="0">
                        <a:lnSpc>
                          <a:spcPct val="96000"/>
                        </a:lnSpc>
                        <a:spcBef>
                          <a:spcPts val="45"/>
                        </a:spcBef>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标体系进一步提升</a:t>
                      </a:r>
                      <a:endParaRPr lang="en-US" altLang="en-US" sz="1200" dirty="0"/>
                    </a:p>
                    <a:p>
                      <a:pPr marL="370840" algn="l" rtl="0" eaLnBrk="0">
                        <a:lnSpc>
                          <a:spcPct val="98000"/>
                        </a:lnSpc>
                        <a:spcBef>
                          <a:spcPts val="50"/>
                        </a:spcBef>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市场包容性</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755">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2000"/>
                        </a:lnSpc>
                      </a:pPr>
                      <a:endParaRPr lang="en-US" altLang="en-US" sz="700" dirty="0"/>
                    </a:p>
                    <a:p>
                      <a:pPr marL="104140" algn="l" rtl="0" eaLnBrk="0">
                        <a:lnSpc>
                          <a:spcPct val="100000"/>
                        </a:lnSpc>
                        <a:spcBef>
                          <a:spcPts val="5"/>
                        </a:spcBef>
                      </a:pPr>
                      <a:r>
                        <a:rPr sz="1200" kern="0" spc="-20" dirty="0" err="1">
                          <a:solidFill>
                            <a:srgbClr val="C00000">
                              <a:alpha val="100000"/>
                            </a:srgbClr>
                          </a:solidFill>
                          <a:latin typeface="Wingdings" panose="05000000000000000000"/>
                          <a:ea typeface="Wingdings" panose="05000000000000000000"/>
                          <a:cs typeface="Wingdings" panose="05000000000000000000"/>
                        </a:rPr>
                        <a:t>n</a:t>
                      </a:r>
                      <a:r>
                        <a:rPr sz="1200" kern="0" spc="-2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市值</a:t>
                      </a:r>
                      <a:r>
                        <a:rPr sz="1200" b="1" kern="0" spc="-20" dirty="0" err="1">
                          <a:solidFill>
                            <a:srgbClr val="000000">
                              <a:alpha val="100000"/>
                            </a:srgbClr>
                          </a:solidFill>
                          <a:latin typeface="Times New Roman" panose="02020603050405020304"/>
                          <a:ea typeface="Times New Roman" panose="02020603050405020304"/>
                          <a:cs typeface="Times New Roman" panose="02020603050405020304"/>
                        </a:rPr>
                        <a:t>+</a:t>
                      </a:r>
                      <a:r>
                        <a:rPr sz="1200" kern="0" spc="-2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净利润</a:t>
                      </a:r>
                      <a:r>
                        <a:rPr sz="1200" b="1" kern="0" spc="-20" dirty="0" err="1">
                          <a:solidFill>
                            <a:srgbClr val="000000">
                              <a:alpha val="100000"/>
                            </a:srgbClr>
                          </a:solidFill>
                          <a:latin typeface="Times New Roman" panose="02020603050405020304"/>
                          <a:ea typeface="Times New Roman" panose="02020603050405020304"/>
                          <a:cs typeface="Times New Roman" panose="02020603050405020304"/>
                        </a:rPr>
                        <a:t>+</a:t>
                      </a:r>
                      <a:r>
                        <a:rPr sz="1200" kern="0" spc="-2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营业收入</a:t>
                      </a:r>
                      <a:r>
                        <a:rPr sz="1200" b="1" kern="0" spc="-20" dirty="0" err="1">
                          <a:solidFill>
                            <a:srgbClr val="000000">
                              <a:alpha val="100000"/>
                            </a:srgbClr>
                          </a:solidFill>
                          <a:latin typeface="Times New Roman" panose="02020603050405020304"/>
                          <a:ea typeface="Times New Roman" panose="02020603050405020304"/>
                          <a:cs typeface="Times New Roman" panose="02020603050405020304"/>
                        </a:rPr>
                        <a:t>+</a:t>
                      </a:r>
                      <a:r>
                        <a:rPr sz="1200" kern="0" spc="-2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现金流</a:t>
                      </a:r>
                      <a:endParaRPr lang="en-US" altLang="en-US" sz="1200" dirty="0"/>
                    </a:p>
                    <a:p>
                      <a:pPr marL="275590" indent="-171450" algn="l" rtl="0" eaLnBrk="0">
                        <a:lnSpc>
                          <a:spcPct val="100000"/>
                        </a:lnSpc>
                        <a:spcBef>
                          <a:spcPts val="5"/>
                        </a:spcBef>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预计市值不低于</a:t>
                      </a:r>
                      <a:r>
                        <a:rPr sz="1200" b="1" u="sng" kern="0" spc="10" dirty="0">
                          <a:solidFill>
                            <a:srgbClr val="000000">
                              <a:alpha val="100000"/>
                            </a:srgbClr>
                          </a:solidFill>
                          <a:latin typeface="Times New Roman" panose="02020603050405020304"/>
                          <a:ea typeface="Times New Roman" panose="02020603050405020304"/>
                          <a:cs typeface="Times New Roman" panose="02020603050405020304"/>
                        </a:rPr>
                        <a:t>50</a:t>
                      </a:r>
                      <a:r>
                        <a:rPr sz="1200" u="sng" kern="0" spc="1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sz="1200" u="sng" kern="1200" spc="0" dirty="0">
                        <a:ln w="4358" cap="flat" cmpd="sng">
                          <a:solidFill>
                            <a:srgbClr val="000000">
                              <a:alpha val="100000"/>
                            </a:srgbClr>
                          </a:solidFill>
                          <a:prstDash val="solid"/>
                          <a:bevel/>
                        </a:ln>
                        <a:solidFill>
                          <a:schemeClr val="tx1"/>
                        </a:solidFill>
                        <a:latin typeface="+mn-lt"/>
                        <a:ea typeface="+mn-ea"/>
                        <a:cs typeface="+mn-cs"/>
                      </a:endParaRPr>
                    </a:p>
                    <a:p>
                      <a:pPr marL="275590" indent="-171450" algn="l" rtl="0" eaLnBrk="0">
                        <a:lnSpc>
                          <a:spcPct val="100000"/>
                        </a:lnSpc>
                        <a:spcBef>
                          <a:spcPts val="5"/>
                        </a:spcBef>
                        <a:buClr>
                          <a:srgbClr val="FF0000"/>
                        </a:buClr>
                        <a:buFont typeface="Wingdings" panose="05000000000000000000" pitchFamily="2" charset="2"/>
                        <a:buChar char="Ø"/>
                      </a:pPr>
                      <a:r>
                        <a:rPr sz="1200" kern="0" spc="-40" dirty="0" err="1">
                          <a:solidFill>
                            <a:srgbClr val="000000">
                              <a:alpha val="100000"/>
                            </a:srgbClr>
                          </a:solidFill>
                          <a:latin typeface="楷体" panose="02010609060101010101" charset="-122"/>
                          <a:ea typeface="楷体" panose="02010609060101010101" charset="-122"/>
                          <a:cs typeface="楷体" panose="02010609060101010101" charset="-122"/>
                        </a:rPr>
                        <a:t>最近一年净利润为正</a:t>
                      </a:r>
                      <a:endParaRPr lang="en-US" altLang="en-US" sz="1200" dirty="0"/>
                    </a:p>
                    <a:p>
                      <a:pPr marL="275590" indent="-171450" algn="l" rtl="0" eaLnBrk="0">
                        <a:lnSpc>
                          <a:spcPct val="100000"/>
                        </a:lnSpc>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最近一年营业收入不低</a:t>
                      </a:r>
                      <a:r>
                        <a:rPr sz="1200" kern="0" spc="-30" dirty="0">
                          <a:solidFill>
                            <a:srgbClr val="000000">
                              <a:alpha val="100000"/>
                            </a:srgbClr>
                          </a:solidFill>
                          <a:latin typeface="楷体" panose="02010609060101010101" charset="-122"/>
                          <a:ea typeface="楷体" panose="02010609060101010101" charset="-122"/>
                          <a:cs typeface="楷体" panose="02010609060101010101" charset="-122"/>
                        </a:rPr>
                        <a:t>于</a:t>
                      </a:r>
                      <a:r>
                        <a:rPr sz="1200" b="1" u="sng" kern="0" spc="-30" dirty="0">
                          <a:solidFill>
                            <a:srgbClr val="000000">
                              <a:alpha val="100000"/>
                            </a:srgbClr>
                          </a:solidFill>
                          <a:latin typeface="Times New Roman" panose="02020603050405020304"/>
                          <a:ea typeface="Times New Roman" panose="02020603050405020304"/>
                          <a:cs typeface="Times New Roman" panose="02020603050405020304"/>
                        </a:rPr>
                        <a:t>6</a:t>
                      </a:r>
                      <a:r>
                        <a:rPr sz="1200" u="sng" kern="0" spc="-3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dirty="0"/>
                    </a:p>
                    <a:p>
                      <a:pPr marL="275590" indent="-171450" algn="l" rtl="0" eaLnBrk="0">
                        <a:lnSpc>
                          <a:spcPct val="101000"/>
                        </a:lnSpc>
                        <a:spcBef>
                          <a:spcPts val="5"/>
                        </a:spcBef>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最近三年经营活动产生的现金流量净额累计不低</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于</a:t>
                      </a:r>
                      <a:r>
                        <a:rPr sz="1200" b="1" u="sng" kern="0" spc="-20" dirty="0">
                          <a:solidFill>
                            <a:srgbClr val="000000">
                              <a:alpha val="100000"/>
                            </a:srgbClr>
                          </a:solidFill>
                          <a:latin typeface="Times New Roman" panose="02020603050405020304"/>
                          <a:ea typeface="Times New Roman" panose="02020603050405020304"/>
                          <a:cs typeface="Times New Roman" panose="02020603050405020304"/>
                        </a:rPr>
                        <a:t>1.5</a:t>
                      </a:r>
                      <a:r>
                        <a:rPr sz="1200" u="sng" kern="0" spc="-20" dirty="0">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5351">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4000"/>
                        </a:lnSpc>
                      </a:pPr>
                      <a:endParaRPr lang="en-US" altLang="en-US" sz="500" dirty="0"/>
                    </a:p>
                    <a:p>
                      <a:pPr marL="104140" algn="l" rtl="0" eaLnBrk="0">
                        <a:lnSpc>
                          <a:spcPct val="100000"/>
                        </a:lnSpc>
                        <a:spcBef>
                          <a:spcPts val="5"/>
                        </a:spcBef>
                      </a:pPr>
                      <a:r>
                        <a:rPr sz="1200" kern="0" spc="-30" dirty="0" err="1">
                          <a:solidFill>
                            <a:srgbClr val="C00000">
                              <a:alpha val="100000"/>
                            </a:srgbClr>
                          </a:solidFill>
                          <a:latin typeface="Wingdings" panose="05000000000000000000"/>
                          <a:ea typeface="Wingdings" panose="05000000000000000000"/>
                          <a:cs typeface="Wingdings" panose="05000000000000000000"/>
                        </a:rPr>
                        <a:t>n</a:t>
                      </a:r>
                      <a:r>
                        <a:rPr sz="1200" kern="0" spc="-3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市值</a:t>
                      </a:r>
                      <a:r>
                        <a:rPr sz="1200" b="1" kern="0" spc="-30" dirty="0" err="1">
                          <a:solidFill>
                            <a:srgbClr val="000000">
                              <a:alpha val="100000"/>
                            </a:srgbClr>
                          </a:solidFill>
                          <a:latin typeface="Times New Roman" panose="02020603050405020304"/>
                          <a:ea typeface="Times New Roman" panose="02020603050405020304"/>
                          <a:cs typeface="Times New Roman" panose="02020603050405020304"/>
                        </a:rPr>
                        <a:t>+</a:t>
                      </a:r>
                      <a:r>
                        <a:rPr sz="1200" kern="0" spc="-3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净利润</a:t>
                      </a:r>
                      <a:r>
                        <a:rPr sz="1200" b="1" kern="0" spc="-30" dirty="0" err="1">
                          <a:solidFill>
                            <a:srgbClr val="000000">
                              <a:alpha val="100000"/>
                            </a:srgbClr>
                          </a:solidFill>
                          <a:latin typeface="Times New Roman" panose="02020603050405020304"/>
                          <a:ea typeface="Times New Roman" panose="02020603050405020304"/>
                          <a:cs typeface="Times New Roman" panose="02020603050405020304"/>
                        </a:rPr>
                        <a:t>+</a:t>
                      </a:r>
                      <a:r>
                        <a:rPr sz="1200" kern="0" spc="-30" dirty="0" err="1">
                          <a:ln w="4358" cap="flat" cmpd="sng">
                            <a:solidFill>
                              <a:srgbClr val="000000">
                                <a:alpha val="100000"/>
                              </a:srgbClr>
                            </a:solidFill>
                            <a:prstDash val="solid"/>
                            <a:bevel/>
                          </a:ln>
                          <a:solidFill>
                            <a:srgbClr val="000000">
                              <a:alpha val="100000"/>
                            </a:srgbClr>
                          </a:solidFill>
                          <a:latin typeface="楷体" panose="02010609060101010101" charset="-122"/>
                          <a:ea typeface="楷体" panose="02010609060101010101" charset="-122"/>
                          <a:cs typeface="楷体" panose="02010609060101010101" charset="-122"/>
                        </a:rPr>
                        <a:t>营业收入</a:t>
                      </a:r>
                      <a:endParaRPr lang="en-US" altLang="en-US" sz="1200" dirty="0"/>
                    </a:p>
                    <a:p>
                      <a:pPr marL="275590" indent="-171450" algn="l" defTabSz="914400" rtl="0" eaLnBrk="0" latinLnBrk="0" hangingPunct="1">
                        <a:lnSpc>
                          <a:spcPct val="100000"/>
                        </a:lnSpc>
                        <a:spcBef>
                          <a:spcPts val="5"/>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预计市值不低于</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80</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99000"/>
                        </a:lnSpc>
                        <a:spcBef>
                          <a:spcPts val="10"/>
                        </a:spcBef>
                        <a:buClr>
                          <a:srgbClr val="FF0000"/>
                        </a:buClr>
                        <a:buFont typeface="Wingdings" panose="05000000000000000000" pitchFamily="2" charset="2"/>
                        <a:buChar char="Ø"/>
                      </a:pP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最近一年净利润为正</a:t>
                      </a:r>
                      <a:endParaRPr lang="en-US" altLang="en-US" sz="1200" kern="0" spc="-20" dirty="0">
                        <a:solidFill>
                          <a:srgbClr val="000000">
                            <a:alpha val="100000"/>
                          </a:srgbClr>
                        </a:solidFill>
                        <a:latin typeface="楷体" panose="02010609060101010101" charset="-122"/>
                        <a:ea typeface="楷体" panose="02010609060101010101" charset="-122"/>
                      </a:endParaRPr>
                    </a:p>
                    <a:p>
                      <a:pPr marL="275590" indent="-171450" algn="l" defTabSz="914400" rtl="0" eaLnBrk="0" latinLnBrk="0" hangingPunct="1">
                        <a:lnSpc>
                          <a:spcPct val="101000"/>
                        </a:lnSpc>
                        <a:spcBef>
                          <a:spcPts val="5"/>
                        </a:spcBef>
                        <a:buClr>
                          <a:srgbClr val="FF0000"/>
                        </a:buClr>
                        <a:buFont typeface="Wingdings" panose="05000000000000000000" pitchFamily="2" charset="2"/>
                        <a:buChar char="Ø"/>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最近一年营业收入不低于</a:t>
                      </a:r>
                      <a:r>
                        <a:rPr sz="1200" kern="0" spc="-20" dirty="0">
                          <a:solidFill>
                            <a:srgbClr val="000000">
                              <a:alpha val="100000"/>
                            </a:srgbClr>
                          </a:solidFill>
                          <a:latin typeface="楷体" panose="02010609060101010101" charset="-122"/>
                          <a:ea typeface="楷体" panose="02010609060101010101" charset="-122"/>
                          <a:cs typeface="Times New Roman" panose="02020603050405020304"/>
                        </a:rPr>
                        <a:t>8</a:t>
                      </a: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kern="0" spc="-20" dirty="0">
                        <a:solidFill>
                          <a:srgbClr val="000000">
                            <a:alpha val="100000"/>
                          </a:srgbClr>
                        </a:solidFill>
                        <a:latin typeface="楷体" panose="02010609060101010101" charset="-122"/>
                        <a:ea typeface="楷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92" name="textbox 192"/>
          <p:cNvSpPr/>
          <p:nvPr/>
        </p:nvSpPr>
        <p:spPr>
          <a:xfrm>
            <a:off x="228166" y="245791"/>
            <a:ext cx="6616700" cy="356871"/>
          </a:xfrm>
          <a:prstGeom prst="rect">
            <a:avLst/>
          </a:prstGeom>
        </p:spPr>
        <p:txBody>
          <a:bodyPr vert="horz" wrap="square" lIns="0" tIns="0" rIns="0" bIns="0"/>
          <a:lstStyle/>
          <a:p>
            <a:pPr eaLnBrk="0">
              <a:lnSpc>
                <a:spcPts val="2610"/>
              </a:lnSpc>
            </a:pPr>
            <a:r>
              <a:rPr sz="2000" kern="0" spc="-6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1.3.2全面注册制下关于首发的主要调整内容——</a:t>
            </a:r>
            <a:r>
              <a:rPr sz="2000" kern="0" spc="-60" dirty="0" err="1">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主板</a:t>
            </a:r>
            <a:endParaRPr lang="en-US" altLang="en-US" sz="2000" dirty="0"/>
          </a:p>
        </p:txBody>
      </p:sp>
      <p:sp>
        <p:nvSpPr>
          <p:cNvPr id="194" name="textbox 194"/>
          <p:cNvSpPr/>
          <p:nvPr/>
        </p:nvSpPr>
        <p:spPr>
          <a:xfrm>
            <a:off x="486706" y="1066824"/>
            <a:ext cx="7943215" cy="255904"/>
          </a:xfrm>
          <a:prstGeom prst="rect">
            <a:avLst/>
          </a:prstGeom>
        </p:spPr>
        <p:txBody>
          <a:bodyPr vert="horz" wrap="square" lIns="0" tIns="0" rIns="0" bIns="0"/>
          <a:lstStyle/>
          <a:p>
            <a:pPr algn="l" rtl="0" eaLnBrk="0">
              <a:lnSpc>
                <a:spcPct val="83000"/>
              </a:lnSpc>
            </a:pPr>
            <a:endParaRPr lang="en-US" altLang="en-US" sz="135" dirty="0"/>
          </a:p>
          <a:p>
            <a:pPr algn="r" eaLnBrk="0">
              <a:lnSpc>
                <a:spcPts val="1810"/>
              </a:lnSpc>
            </a:pPr>
            <a:r>
              <a:rPr sz="1500" kern="0" spc="80" dirty="0">
                <a:ln w="5793" cap="flat" cmpd="sng">
                  <a:solidFill>
                    <a:srgbClr val="BE384B">
                      <a:alpha val="100000"/>
                    </a:srgbClr>
                  </a:solidFill>
                  <a:prstDash val="solid"/>
                  <a:bevel/>
                </a:ln>
                <a:solidFill>
                  <a:srgbClr val="BE384B">
                    <a:alpha val="100000"/>
                  </a:srgbClr>
                </a:solidFill>
                <a:latin typeface="楷体" panose="02010609060101010101" charset="-122"/>
                <a:ea typeface="楷体" panose="02010609060101010101" charset="-122"/>
                <a:cs typeface="楷体" panose="02010609060101010101" charset="-122"/>
              </a:rPr>
              <a:t>本次注册制改革在主板发行上市条件和财务指标上进行了修订，对于一般</a:t>
            </a:r>
            <a:r>
              <a:rPr sz="1500" kern="0" spc="71" dirty="0">
                <a:ln w="5793" cap="flat" cmpd="sng">
                  <a:solidFill>
                    <a:srgbClr val="BE384B">
                      <a:alpha val="100000"/>
                    </a:srgbClr>
                  </a:solidFill>
                  <a:prstDash val="solid"/>
                  <a:bevel/>
                </a:ln>
                <a:solidFill>
                  <a:srgbClr val="BE384B">
                    <a:alpha val="100000"/>
                  </a:srgbClr>
                </a:solidFill>
                <a:latin typeface="楷体" panose="02010609060101010101" charset="-122"/>
                <a:ea typeface="楷体" panose="02010609060101010101" charset="-122"/>
                <a:cs typeface="楷体" panose="02010609060101010101" charset="-122"/>
              </a:rPr>
              <a:t>企业具体如下：</a:t>
            </a:r>
            <a:endParaRPr lang="en-US" altLang="en-US" sz="1500" dirty="0"/>
          </a:p>
        </p:txBody>
      </p:sp>
      <p:pic>
        <p:nvPicPr>
          <p:cNvPr id="196" name="picture 196"/>
          <p:cNvPicPr>
            <a:picLocks noChangeAspect="1"/>
          </p:cNvPicPr>
          <p:nvPr/>
        </p:nvPicPr>
        <p:blipFill>
          <a:blip r:embed="rId2"/>
          <a:stretch>
            <a:fillRect/>
          </a:stretch>
        </p:blipFill>
        <p:spPr>
          <a:xfrm rot="21600000">
            <a:off x="220739" y="665265"/>
            <a:ext cx="11406619" cy="66052"/>
          </a:xfrm>
          <a:prstGeom prst="rect">
            <a:avLst/>
          </a:prstGeom>
        </p:spPr>
      </p:pic>
      <p:sp>
        <p:nvSpPr>
          <p:cNvPr id="198" name="textbox 198"/>
          <p:cNvSpPr/>
          <p:nvPr/>
        </p:nvSpPr>
        <p:spPr>
          <a:xfrm>
            <a:off x="403868" y="6615912"/>
            <a:ext cx="2049145" cy="146051"/>
          </a:xfrm>
          <a:prstGeom prst="rect">
            <a:avLst/>
          </a:prstGeom>
        </p:spPr>
        <p:txBody>
          <a:bodyPr vert="horz" wrap="square" lIns="0" tIns="0" rIns="0" bIns="0"/>
          <a:lstStyle/>
          <a:p>
            <a:pPr algn="l" rtl="0" eaLnBrk="0">
              <a:lnSpc>
                <a:spcPct val="80000"/>
              </a:lnSpc>
            </a:pPr>
            <a:endParaRPr lang="en-US" altLang="en-US" sz="135" dirty="0"/>
          </a:p>
          <a:p>
            <a:pPr marL="12700" eaLnBrk="0">
              <a:lnSpc>
                <a:spcPct val="99000"/>
              </a:lnSpc>
            </a:pPr>
            <a:r>
              <a:rPr sz="800" kern="0" dirty="0">
                <a:solidFill>
                  <a:srgbClr val="000000">
                    <a:alpha val="100000"/>
                  </a:srgbClr>
                </a:solidFill>
                <a:latin typeface="楷体" panose="02010609060101010101" charset="-122"/>
                <a:ea typeface="楷体" panose="02010609060101010101" charset="-122"/>
                <a:cs typeface="楷体" panose="02010609060101010101" charset="-122"/>
              </a:rPr>
              <a:t>注：净利润以扣除非经常性</a:t>
            </a:r>
            <a:r>
              <a:rPr sz="800" kern="0" spc="-11" dirty="0">
                <a:solidFill>
                  <a:srgbClr val="000000">
                    <a:alpha val="100000"/>
                  </a:srgbClr>
                </a:solidFill>
                <a:latin typeface="楷体" panose="02010609060101010101" charset="-122"/>
                <a:ea typeface="楷体" panose="02010609060101010101" charset="-122"/>
                <a:cs typeface="楷体" panose="02010609060101010101" charset="-122"/>
              </a:rPr>
              <a:t>损益前后孰低为准</a:t>
            </a:r>
            <a:endParaRPr lang="en-US" altLang="en-US" sz="800" dirty="0"/>
          </a:p>
        </p:txBody>
      </p:sp>
      <p:sp>
        <p:nvSpPr>
          <p:cNvPr id="200" name="rect"/>
          <p:cNvSpPr/>
          <p:nvPr/>
        </p:nvSpPr>
        <p:spPr>
          <a:xfrm>
            <a:off x="314073" y="1427582"/>
            <a:ext cx="11219815" cy="12700"/>
          </a:xfrm>
          <a:prstGeom prst="rect">
            <a:avLst/>
          </a:prstGeom>
          <a:solidFill>
            <a:srgbClr val="D66E49">
              <a:alpha val="100000"/>
            </a:srgbClr>
          </a:solidFill>
          <a:ln cap="flat">
            <a:noFill/>
            <a:prstDash val="solid"/>
            <a:miter lim="0"/>
          </a:ln>
        </p:spPr>
        <p:txBody>
          <a:bodyPr rtlCol="0"/>
          <a:lstStyle/>
          <a:p>
            <a:pPr algn="ctr"/>
            <a:endParaRPr lang="zh-CN" altLang="en-US"/>
          </a:p>
        </p:txBody>
      </p:sp>
      <p:sp>
        <p:nvSpPr>
          <p:cNvPr id="202" name="textbox 202"/>
          <p:cNvSpPr/>
          <p:nvPr/>
        </p:nvSpPr>
        <p:spPr>
          <a:xfrm>
            <a:off x="438163" y="1573734"/>
            <a:ext cx="551815" cy="189229"/>
          </a:xfrm>
          <a:prstGeom prst="rect">
            <a:avLst/>
          </a:prstGeom>
        </p:spPr>
        <p:txBody>
          <a:bodyPr vert="horz" wrap="square" lIns="0" tIns="0" rIns="0" bIns="0"/>
          <a:lstStyle/>
          <a:p>
            <a:pPr algn="l" rtl="0" eaLnBrk="0">
              <a:lnSpc>
                <a:spcPct val="89000"/>
              </a:lnSpc>
            </a:pPr>
            <a:endParaRPr lang="en-US" altLang="en-US" sz="135" dirty="0"/>
          </a:p>
          <a:p>
            <a:pPr marL="12700" eaLnBrk="0">
              <a:lnSpc>
                <a:spcPct val="97000"/>
              </a:lnSpc>
            </a:pPr>
            <a:r>
              <a:rPr sz="1100" b="1" kern="0" spc="-11" dirty="0">
                <a:solidFill>
                  <a:srgbClr val="FFFFFF">
                    <a:alpha val="100000"/>
                  </a:srgbClr>
                </a:solidFill>
                <a:latin typeface="Times New Roman" panose="02020603050405020304"/>
                <a:ea typeface="Times New Roman" panose="02020603050405020304"/>
                <a:cs typeface="Times New Roman" panose="02020603050405020304"/>
              </a:rPr>
              <a:t>IPO</a:t>
            </a:r>
            <a:r>
              <a:rPr sz="1100" kern="0" spc="-11" dirty="0">
                <a:ln w="401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条件</a:t>
            </a:r>
            <a:endParaRPr lang="en-US" altLang="en-US" sz="1100" dirty="0"/>
          </a:p>
        </p:txBody>
      </p:sp>
      <p:sp>
        <p:nvSpPr>
          <p:cNvPr id="204" name="textbox 204"/>
          <p:cNvSpPr/>
          <p:nvPr/>
        </p:nvSpPr>
        <p:spPr>
          <a:xfrm>
            <a:off x="7805021" y="1574370"/>
            <a:ext cx="445769" cy="190500"/>
          </a:xfrm>
          <a:prstGeom prst="rect">
            <a:avLst/>
          </a:prstGeom>
        </p:spPr>
        <p:txBody>
          <a:bodyPr vert="horz" wrap="square" lIns="0" tIns="0" rIns="0" bIns="0"/>
          <a:lstStyle/>
          <a:p>
            <a:pPr algn="l" rtl="0" eaLnBrk="0">
              <a:lnSpc>
                <a:spcPct val="88000"/>
              </a:lnSpc>
            </a:pPr>
            <a:endParaRPr lang="en-US" altLang="en-US" sz="135" dirty="0"/>
          </a:p>
          <a:p>
            <a:pPr marL="12700" eaLnBrk="0">
              <a:lnSpc>
                <a:spcPct val="98000"/>
              </a:lnSpc>
            </a:pPr>
            <a:r>
              <a:rPr sz="1100" kern="0" spc="-11" dirty="0">
                <a:ln w="401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核准制</a:t>
            </a:r>
            <a:endParaRPr lang="en-US" altLang="en-US" sz="1100" dirty="0"/>
          </a:p>
        </p:txBody>
      </p:sp>
      <p:sp>
        <p:nvSpPr>
          <p:cNvPr id="206" name="textbox 206"/>
          <p:cNvSpPr/>
          <p:nvPr/>
        </p:nvSpPr>
        <p:spPr>
          <a:xfrm>
            <a:off x="3349302" y="1574373"/>
            <a:ext cx="434340" cy="193039"/>
          </a:xfrm>
          <a:prstGeom prst="rect">
            <a:avLst/>
          </a:prstGeom>
        </p:spPr>
        <p:txBody>
          <a:bodyPr vert="horz" wrap="square" lIns="0" tIns="0" rIns="0" bIns="0"/>
          <a:lstStyle/>
          <a:p>
            <a:pPr algn="l" rtl="0" eaLnBrk="0">
              <a:lnSpc>
                <a:spcPct val="81000"/>
              </a:lnSpc>
            </a:pPr>
            <a:endParaRPr lang="en-US" altLang="en-US" sz="135" dirty="0"/>
          </a:p>
          <a:p>
            <a:pPr marL="12700" eaLnBrk="0"/>
            <a:r>
              <a:rPr sz="1100" kern="0" spc="-40" dirty="0">
                <a:ln w="401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注册制</a:t>
            </a:r>
            <a:endParaRPr lang="en-US" altLang="en-US" sz="1100" dirty="0"/>
          </a:p>
        </p:txBody>
      </p:sp>
      <p:sp>
        <p:nvSpPr>
          <p:cNvPr id="208" name="textbox 208"/>
          <p:cNvSpPr/>
          <p:nvPr/>
        </p:nvSpPr>
        <p:spPr>
          <a:xfrm>
            <a:off x="10645475" y="1574372"/>
            <a:ext cx="297815" cy="189229"/>
          </a:xfrm>
          <a:prstGeom prst="rect">
            <a:avLst/>
          </a:prstGeom>
        </p:spPr>
        <p:txBody>
          <a:bodyPr vert="horz" wrap="square" lIns="0" tIns="0" rIns="0" bIns="0"/>
          <a:lstStyle/>
          <a:p>
            <a:pPr algn="l" rtl="0" eaLnBrk="0">
              <a:lnSpc>
                <a:spcPct val="89000"/>
              </a:lnSpc>
            </a:pPr>
            <a:endParaRPr lang="en-US" altLang="en-US" sz="135" dirty="0"/>
          </a:p>
          <a:p>
            <a:pPr marL="12700" eaLnBrk="0">
              <a:lnSpc>
                <a:spcPct val="97000"/>
              </a:lnSpc>
            </a:pPr>
            <a:r>
              <a:rPr sz="1100" kern="0" spc="-40" dirty="0">
                <a:ln w="401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差异</a:t>
            </a:r>
            <a:endParaRPr lang="en-US" altLang="en-US" sz="1100" dirty="0"/>
          </a:p>
        </p:txBody>
      </p:sp>
      <p:sp>
        <p:nvSpPr>
          <p:cNvPr id="210" name="textbox 210"/>
          <p:cNvSpPr/>
          <p:nvPr/>
        </p:nvSpPr>
        <p:spPr>
          <a:xfrm>
            <a:off x="11736555" y="6538815"/>
            <a:ext cx="88264" cy="147955"/>
          </a:xfrm>
          <a:prstGeom prst="rect">
            <a:avLst/>
          </a:prstGeom>
        </p:spPr>
        <p:txBody>
          <a:bodyPr vert="horz" wrap="square" lIns="0" tIns="0" rIns="0" bIns="0"/>
          <a:lstStyle/>
          <a:p>
            <a:pPr algn="l" rtl="0" eaLnBrk="0">
              <a:lnSpc>
                <a:spcPct val="84000"/>
              </a:lnSpc>
            </a:pPr>
            <a:endParaRPr lang="en-US" altLang="en-US" sz="135" dirty="0"/>
          </a:p>
          <a:p>
            <a:pPr marL="12700" eaLnBrk="0">
              <a:lnSpc>
                <a:spcPct val="80000"/>
              </a:lnSpc>
            </a:pPr>
            <a:r>
              <a:rPr sz="1000" b="1" kern="0" spc="-11" dirty="0">
                <a:solidFill>
                  <a:srgbClr val="7F7F7F">
                    <a:alpha val="100000"/>
                  </a:srgbClr>
                </a:solidFill>
                <a:latin typeface="Times New Roman" panose="02020603050405020304"/>
                <a:ea typeface="Times New Roman" panose="02020603050405020304"/>
                <a:cs typeface="Times New Roman" panose="02020603050405020304"/>
              </a:rPr>
              <a:t>8</a:t>
            </a:r>
            <a:endParaRPr lang="en-US" alt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 name="table 212"/>
          <p:cNvGraphicFramePr>
            <a:graphicFrameLocks noGrp="1"/>
          </p:cNvGraphicFramePr>
          <p:nvPr/>
        </p:nvGraphicFramePr>
        <p:xfrm>
          <a:off x="310261" y="1427582"/>
          <a:ext cx="11227435" cy="3949068"/>
        </p:xfrm>
        <a:graphic>
          <a:graphicData uri="http://schemas.openxmlformats.org/drawingml/2006/table">
            <a:tbl>
              <a:tblPr/>
              <a:tblGrid>
                <a:gridCol w="1104900"/>
                <a:gridCol w="4315459"/>
                <a:gridCol w="4314825"/>
                <a:gridCol w="1492251"/>
              </a:tblGrid>
              <a:tr h="323851">
                <a:tc gridSpan="4">
                  <a:txBody>
                    <a:bodyPr/>
                    <a:lstStyle/>
                    <a:p>
                      <a:pPr algn="l" rtl="0" eaLnBrk="0">
                        <a:lnSpc>
                          <a:spcPct val="102000"/>
                        </a:lnSpc>
                      </a:pPr>
                      <a:endParaRPr lang="en-US" altLang="en-US" sz="700" dirty="0"/>
                    </a:p>
                    <a:p>
                      <a:pPr marL="276860" algn="l" rtl="0" eaLnBrk="0">
                        <a:lnSpc>
                          <a:spcPct val="97000"/>
                        </a:lnSpc>
                        <a:spcBef>
                          <a:spcPts val="5"/>
                        </a:spcBef>
                      </a:pPr>
                      <a:r>
                        <a:rPr sz="1100" kern="0" spc="0" dirty="0" err="1">
                          <a:ln w="401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企业类型注册制</a:t>
                      </a:r>
                      <a:r>
                        <a:rPr sz="1100" kern="0" spc="-10" dirty="0" err="1">
                          <a:ln w="4013" cap="flat" cmpd="sng">
                            <a:solidFill>
                              <a:srgbClr val="FFFFFF">
                                <a:alpha val="100000"/>
                              </a:srgbClr>
                            </a:solidFill>
                            <a:prstDash val="solid"/>
                            <a:bevel/>
                          </a:ln>
                          <a:solidFill>
                            <a:srgbClr val="FFFFFF">
                              <a:alpha val="100000"/>
                            </a:srgbClr>
                          </a:solidFill>
                          <a:latin typeface="楷体" panose="02010609060101010101" charset="-122"/>
                          <a:ea typeface="楷体" panose="02010609060101010101" charset="-122"/>
                          <a:cs typeface="楷体" panose="02010609060101010101" charset="-122"/>
                        </a:rPr>
                        <a:t>核准制差异</a:t>
                      </a:r>
                      <a:endParaRPr lang="en-US" altLang="en-US" sz="1100" dirty="0"/>
                    </a:p>
                  </a:txBody>
                  <a:tcPr marL="0" marR="0" marT="0" marB="0">
                    <a:lnL>
                      <a:noFill/>
                    </a:lnL>
                    <a:lnR>
                      <a:noFill/>
                    </a:lnR>
                    <a:lnT w="12700" cap="flat" cmpd="sng" algn="ctr">
                      <a:solidFill>
                        <a:srgbClr val="D66E4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161C"/>
                    </a:solidFill>
                  </a:tcPr>
                </a:tc>
                <a:tc hMerge="1">
                  <a:tcPr marL="0" marR="0" marT="0" marB="0">
                    <a:lnL>
                      <a:noFill/>
                    </a:lnL>
                    <a:lnR>
                      <a:noFill/>
                    </a:lnR>
                    <a:lnT w="12700" cap="flat" cmpd="sng" algn="ctr">
                      <a:solidFill>
                        <a:srgbClr val="D66E4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161C"/>
                    </a:solidFill>
                  </a:tcPr>
                </a:tc>
                <a:tc hMerge="1">
                  <a:tcPr marL="0" marR="0" marT="0" marB="0">
                    <a:lnL>
                      <a:noFill/>
                    </a:lnL>
                    <a:lnR>
                      <a:noFill/>
                    </a:lnR>
                    <a:lnT w="12700" cap="flat" cmpd="sng" algn="ctr">
                      <a:solidFill>
                        <a:srgbClr val="D66E4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161C"/>
                    </a:solidFill>
                  </a:tcPr>
                </a:tc>
                <a:tc hMerge="1">
                  <a:tcPr marL="0" marR="0" marT="0" marB="0">
                    <a:lnL>
                      <a:noFill/>
                    </a:lnL>
                    <a:lnR>
                      <a:noFill/>
                    </a:lnR>
                    <a:lnT w="12700" cap="flat" cmpd="sng" algn="ctr">
                      <a:solidFill>
                        <a:srgbClr val="D66E4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161C"/>
                    </a:solidFill>
                  </a:tcPr>
                </a:tc>
              </a:tr>
              <a:tr h="905511">
                <a:tc>
                  <a:txBody>
                    <a:bodyPr/>
                    <a:lstStyle/>
                    <a:p>
                      <a:pPr algn="l" rtl="0" eaLnBrk="0">
                        <a:lnSpc>
                          <a:spcPct val="185000"/>
                        </a:lnSpc>
                      </a:pPr>
                      <a:endParaRPr lang="en-US" altLang="en-US" sz="1100" dirty="0"/>
                    </a:p>
                    <a:p>
                      <a:pPr algn="l" rtl="0" eaLnBrk="0">
                        <a:lnSpc>
                          <a:spcPct val="9000"/>
                        </a:lnSpc>
                      </a:pPr>
                      <a:endParaRPr lang="en-US" altLang="en-US" sz="100" dirty="0"/>
                    </a:p>
                    <a:p>
                      <a:pPr marL="417195" indent="-294640" algn="l" rtl="0" eaLnBrk="0">
                        <a:lnSpc>
                          <a:spcPct val="99000"/>
                        </a:lnSpc>
                      </a:pPr>
                      <a:r>
                        <a:rPr sz="1200" kern="0" spc="-40" dirty="0" err="1">
                          <a:solidFill>
                            <a:srgbClr val="000000">
                              <a:alpha val="100000"/>
                            </a:srgbClr>
                          </a:solidFill>
                          <a:latin typeface="楷体" panose="02010609060101010101" charset="-122"/>
                          <a:ea typeface="楷体" panose="02010609060101010101" charset="-122"/>
                          <a:cs typeface="楷体" panose="02010609060101010101" charset="-122"/>
                        </a:rPr>
                        <a:t>已在境外上市</a:t>
                      </a:r>
                      <a:r>
                        <a:rPr sz="1200" kern="0" spc="-70" dirty="0" err="1">
                          <a:solidFill>
                            <a:srgbClr val="000000">
                              <a:alpha val="100000"/>
                            </a:srgbClr>
                          </a:solidFill>
                          <a:latin typeface="楷体" panose="02010609060101010101" charset="-122"/>
                          <a:ea typeface="楷体" panose="02010609060101010101" charset="-122"/>
                          <a:cs typeface="楷体" panose="02010609060101010101" charset="-122"/>
                        </a:rPr>
                        <a:t>红筹</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2000"/>
                        </a:lnSpc>
                      </a:pPr>
                      <a:endParaRPr lang="en-US" altLang="en-US" sz="1100" dirty="0"/>
                    </a:p>
                    <a:p>
                      <a:pPr marL="275590" indent="-171450" algn="l" rtl="0" eaLnBrk="0">
                        <a:lnSpc>
                          <a:spcPct val="98000"/>
                        </a:lnSpc>
                        <a:spcBef>
                          <a:spcPts val="5"/>
                        </a:spcBef>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标准一：市值不低于</a:t>
                      </a:r>
                      <a:r>
                        <a:rPr sz="1200" kern="0" spc="10" dirty="0">
                          <a:solidFill>
                            <a:srgbClr val="000000">
                              <a:alpha val="100000"/>
                            </a:srgbClr>
                          </a:solidFill>
                          <a:latin typeface="Times New Roman" panose="02020603050405020304"/>
                          <a:ea typeface="Times New Roman" panose="02020603050405020304"/>
                          <a:cs typeface="Times New Roman" panose="02020603050405020304"/>
                        </a:rPr>
                        <a:t>2,000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a:t>
                      </a:r>
                      <a:r>
                        <a:rPr sz="1200" kern="0" spc="0" dirty="0">
                          <a:solidFill>
                            <a:srgbClr val="000000">
                              <a:alpha val="100000"/>
                            </a:srgbClr>
                          </a:solidFill>
                          <a:latin typeface="楷体" panose="02010609060101010101" charset="-122"/>
                          <a:ea typeface="楷体" panose="02010609060101010101" charset="-122"/>
                          <a:cs typeface="楷体" panose="02010609060101010101" charset="-122"/>
                        </a:rPr>
                        <a:t>元</a:t>
                      </a:r>
                      <a:endParaRPr lang="en-US" altLang="en-US" sz="1200" dirty="0"/>
                    </a:p>
                    <a:p>
                      <a:pPr marL="275590" indent="-171450" algn="l" rtl="0" eaLnBrk="0">
                        <a:lnSpc>
                          <a:spcPct val="99000"/>
                        </a:lnSpc>
                        <a:spcBef>
                          <a:spcPts val="35"/>
                        </a:spcBef>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标准二：市值</a:t>
                      </a:r>
                      <a:r>
                        <a:rPr sz="1200" kern="0" spc="10" dirty="0">
                          <a:solidFill>
                            <a:srgbClr val="000000">
                              <a:alpha val="100000"/>
                            </a:srgbClr>
                          </a:solidFill>
                          <a:latin typeface="Times New Roman" panose="02020603050405020304"/>
                          <a:ea typeface="Times New Roman" panose="02020603050405020304"/>
                          <a:cs typeface="Times New Roman" panose="02020603050405020304"/>
                        </a:rPr>
                        <a:t>200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亿元以上且拥</a:t>
                      </a:r>
                      <a:r>
                        <a:rPr sz="1200" kern="0" spc="0" dirty="0">
                          <a:solidFill>
                            <a:srgbClr val="000000">
                              <a:alpha val="100000"/>
                            </a:srgbClr>
                          </a:solidFill>
                          <a:latin typeface="楷体" panose="02010609060101010101" charset="-122"/>
                          <a:ea typeface="楷体" panose="02010609060101010101" charset="-122"/>
                          <a:cs typeface="楷体" panose="02010609060101010101" charset="-122"/>
                        </a:rPr>
                        <a:t>有自主研发、国际领先技术，科技创新能力较强，在同行业竞争中处于相对</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优势地位</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eaLnBrk="0">
                        <a:lnSpc>
                          <a:spcPct val="104000"/>
                        </a:lnSpc>
                      </a:pPr>
                      <a:endParaRPr lang="en-US" altLang="en-US" sz="1100" dirty="0"/>
                    </a:p>
                    <a:p>
                      <a:pPr algn="l" rtl="0" eaLnBrk="0">
                        <a:lnSpc>
                          <a:spcPct val="104000"/>
                        </a:lnSpc>
                      </a:pPr>
                      <a:endParaRPr lang="en-US" altLang="en-US" sz="1100" dirty="0"/>
                    </a:p>
                    <a:p>
                      <a:pPr algn="l" rtl="0" eaLnBrk="0">
                        <a:lnSpc>
                          <a:spcPct val="104000"/>
                        </a:lnSpc>
                      </a:pPr>
                      <a:endParaRPr lang="en-US" altLang="en-US" sz="1100" dirty="0"/>
                    </a:p>
                    <a:p>
                      <a:pPr algn="l" rtl="0" eaLnBrk="0">
                        <a:lnSpc>
                          <a:spcPct val="104000"/>
                        </a:lnSpc>
                      </a:pPr>
                      <a:endParaRPr lang="en-US" altLang="en-US" sz="1100" dirty="0"/>
                    </a:p>
                    <a:p>
                      <a:pPr algn="l" rtl="0" eaLnBrk="0">
                        <a:lnSpc>
                          <a:spcPct val="105000"/>
                        </a:lnSpc>
                      </a:pPr>
                      <a:endParaRPr lang="en-US" altLang="en-US" sz="1100" dirty="0"/>
                    </a:p>
                    <a:p>
                      <a:pPr algn="l" rtl="0" eaLnBrk="0">
                        <a:lnSpc>
                          <a:spcPct val="105000"/>
                        </a:lnSpc>
                      </a:pPr>
                      <a:endParaRPr lang="en-US" altLang="en-US" sz="1100" dirty="0"/>
                    </a:p>
                    <a:p>
                      <a:pPr algn="l" rtl="0" eaLnBrk="0">
                        <a:lnSpc>
                          <a:spcPct val="105000"/>
                        </a:lnSpc>
                      </a:pPr>
                      <a:endParaRPr lang="en-US" altLang="en-US" sz="1100" dirty="0"/>
                    </a:p>
                    <a:p>
                      <a:pPr algn="l" rtl="0" eaLnBrk="0">
                        <a:lnSpc>
                          <a:spcPct val="105000"/>
                        </a:lnSpc>
                      </a:pPr>
                      <a:endParaRPr lang="en-US" altLang="en-US" sz="1100" dirty="0"/>
                    </a:p>
                    <a:p>
                      <a:pPr marL="104140" algn="l" rtl="0" eaLnBrk="0">
                        <a:lnSpc>
                          <a:spcPts val="1480"/>
                        </a:lnSpc>
                        <a:spcBef>
                          <a:spcPts val="0"/>
                        </a:spcBef>
                      </a:pPr>
                      <a:r>
                        <a:rPr sz="1200" kern="0" spc="10" dirty="0" err="1">
                          <a:solidFill>
                            <a:srgbClr val="000000">
                              <a:alpha val="100000"/>
                            </a:srgbClr>
                          </a:solidFill>
                          <a:latin typeface="楷体" panose="02010609060101010101" charset="-122"/>
                          <a:ea typeface="楷体" panose="02010609060101010101" charset="-122"/>
                          <a:cs typeface="楷体" panose="02010609060101010101" charset="-122"/>
                        </a:rPr>
                        <a:t>对存托凭证发行、交易及相关活动</a:t>
                      </a:r>
                      <a:r>
                        <a:rPr sz="1200" kern="0" spc="0" dirty="0" err="1">
                          <a:solidFill>
                            <a:srgbClr val="000000">
                              <a:alpha val="100000"/>
                            </a:srgbClr>
                          </a:solidFill>
                          <a:latin typeface="楷体" panose="02010609060101010101" charset="-122"/>
                          <a:ea typeface="楷体" panose="02010609060101010101" charset="-122"/>
                          <a:cs typeface="楷体" panose="02010609060101010101" charset="-122"/>
                        </a:rPr>
                        <a:t>的基本制度做出了规定</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just" rtl="0" eaLnBrk="0">
                        <a:lnSpc>
                          <a:spcPct val="110000"/>
                        </a:lnSpc>
                      </a:pPr>
                      <a:endParaRPr lang="en-US" altLang="en-US" sz="1100" dirty="0"/>
                    </a:p>
                    <a:p>
                      <a:pPr algn="just" rtl="0" eaLnBrk="0">
                        <a:lnSpc>
                          <a:spcPct val="110000"/>
                        </a:lnSpc>
                      </a:pPr>
                      <a:endParaRPr lang="en-US" altLang="en-US" sz="1100" dirty="0"/>
                    </a:p>
                    <a:p>
                      <a:pPr algn="just" rtl="0" eaLnBrk="0">
                        <a:lnSpc>
                          <a:spcPct val="110000"/>
                        </a:lnSpc>
                      </a:pPr>
                      <a:endParaRPr lang="en-US" altLang="en-US" sz="1100" dirty="0"/>
                    </a:p>
                    <a:p>
                      <a:pPr algn="just" rtl="0" eaLnBrk="0">
                        <a:lnSpc>
                          <a:spcPct val="110000"/>
                        </a:lnSpc>
                      </a:pPr>
                      <a:endParaRPr lang="en-US" altLang="en-US" sz="1100" dirty="0"/>
                    </a:p>
                    <a:p>
                      <a:pPr algn="just" rtl="0" eaLnBrk="0">
                        <a:lnSpc>
                          <a:spcPct val="110000"/>
                        </a:lnSpc>
                      </a:pPr>
                      <a:endParaRPr lang="en-US" altLang="en-US" sz="1100" dirty="0"/>
                    </a:p>
                    <a:p>
                      <a:pPr algn="just" rtl="0" eaLnBrk="0">
                        <a:lnSpc>
                          <a:spcPct val="110000"/>
                        </a:lnSpc>
                      </a:pPr>
                      <a:endParaRPr lang="en-US" altLang="en-US" sz="1100" dirty="0"/>
                    </a:p>
                    <a:p>
                      <a:pPr marL="147955" algn="just" rtl="0" eaLnBrk="0">
                        <a:lnSpc>
                          <a:spcPct val="97000"/>
                        </a:lnSpc>
                        <a:spcBef>
                          <a:spcPts val="5"/>
                        </a:spcBef>
                      </a:pP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注册制整合了</a:t>
                      </a:r>
                      <a:r>
                        <a:rPr lang="zh-CN" altLang="en-US" sz="1200" kern="0" spc="-20" dirty="0">
                          <a:solidFill>
                            <a:srgbClr val="000000">
                              <a:alpha val="100000"/>
                            </a:srgbClr>
                          </a:solidFill>
                          <a:latin typeface="楷体" panose="02010609060101010101" charset="-122"/>
                          <a:ea typeface="楷体" panose="02010609060101010101" charset="-122"/>
                          <a:cs typeface="楷体" panose="02010609060101010101" charset="-122"/>
                        </a:rPr>
                        <a:t>原有</a:t>
                      </a:r>
                      <a:endParaRPr lang="zh-CN" altLang="en-US" sz="1200" dirty="0"/>
                    </a:p>
                    <a:p>
                      <a:pPr marL="220980" algn="just" rtl="0" eaLnBrk="0">
                        <a:lnSpc>
                          <a:spcPct val="98000"/>
                        </a:lnSpc>
                        <a:spcBef>
                          <a:spcPts val="40"/>
                        </a:spcBef>
                      </a:pPr>
                      <a:r>
                        <a:rPr lang="zh-CN" altLang="en-US" sz="1200" kern="0" spc="-20" dirty="0">
                          <a:solidFill>
                            <a:srgbClr val="000000">
                              <a:alpha val="100000"/>
                            </a:srgbClr>
                          </a:solidFill>
                          <a:latin typeface="楷体" panose="02010609060101010101" charset="-122"/>
                          <a:ea typeface="楷体" panose="02010609060101010101" charset="-122"/>
                          <a:cs typeface="楷体" panose="02010609060101010101" charset="-122"/>
                        </a:rPr>
                        <a:t>文件进一步明确</a:t>
                      </a:r>
                      <a:endParaRPr lang="zh-CN" altLang="en-US" sz="1200" dirty="0"/>
                    </a:p>
                    <a:p>
                      <a:pPr marL="160655" algn="just" rtl="0" eaLnBrk="0">
                        <a:lnSpc>
                          <a:spcPct val="98000"/>
                        </a:lnSpc>
                        <a:spcBef>
                          <a:spcPts val="25"/>
                        </a:spcBef>
                      </a:pPr>
                      <a:r>
                        <a:rPr sz="1200" kern="0" spc="-30" dirty="0" err="1">
                          <a:solidFill>
                            <a:srgbClr val="000000">
                              <a:alpha val="100000"/>
                            </a:srgbClr>
                          </a:solidFill>
                          <a:latin typeface="楷体" panose="02010609060101010101" charset="-122"/>
                          <a:ea typeface="楷体" panose="02010609060101010101" charset="-122"/>
                          <a:cs typeface="楷体" panose="02010609060101010101" charset="-122"/>
                        </a:rPr>
                        <a:t>了红筹企业的主板</a:t>
                      </a:r>
                      <a:endParaRPr lang="en-US" altLang="en-US" sz="1200" dirty="0"/>
                    </a:p>
                    <a:p>
                      <a:pPr marL="446405" algn="just" rtl="0" eaLnBrk="0">
                        <a:lnSpc>
                          <a:spcPct val="98000"/>
                        </a:lnSpc>
                        <a:spcBef>
                          <a:spcPts val="35"/>
                        </a:spcBef>
                      </a:pPr>
                      <a:r>
                        <a:rPr sz="1200" kern="0" spc="-20" dirty="0">
                          <a:solidFill>
                            <a:srgbClr val="000000">
                              <a:alpha val="100000"/>
                            </a:srgbClr>
                          </a:solidFill>
                          <a:latin typeface="楷体" panose="02010609060101010101" charset="-122"/>
                          <a:ea typeface="楷体" panose="02010609060101010101" charset="-122"/>
                          <a:cs typeface="楷体" panose="02010609060101010101" charset="-122"/>
                        </a:rPr>
                        <a:t>上市标准</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75">
                <a:tc>
                  <a:txBody>
                    <a:bodyPr/>
                    <a:lstStyle/>
                    <a:p>
                      <a:pPr algn="l" rtl="0" eaLnBrk="0">
                        <a:lnSpc>
                          <a:spcPct val="185000"/>
                        </a:lnSpc>
                      </a:pPr>
                      <a:endParaRPr lang="en-US" altLang="en-US" sz="1100" dirty="0"/>
                    </a:p>
                    <a:p>
                      <a:pPr marL="416560" indent="-307340" algn="l" rtl="0" eaLnBrk="0">
                        <a:lnSpc>
                          <a:spcPct val="99000"/>
                        </a:lnSpc>
                        <a:spcBef>
                          <a:spcPts val="5"/>
                        </a:spcBef>
                      </a:pP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未在境外上市</a:t>
                      </a:r>
                      <a:r>
                        <a:rPr sz="1200" kern="0" spc="-70" dirty="0" err="1">
                          <a:solidFill>
                            <a:srgbClr val="000000">
                              <a:alpha val="100000"/>
                            </a:srgbClr>
                          </a:solidFill>
                          <a:latin typeface="楷体" panose="02010609060101010101" charset="-122"/>
                          <a:ea typeface="楷体" panose="02010609060101010101" charset="-122"/>
                          <a:cs typeface="楷体" panose="02010609060101010101" charset="-122"/>
                        </a:rPr>
                        <a:t>红筹</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171450" algn="l" defTabSz="914400" rtl="0" eaLnBrk="0" latinLnBrk="0" hangingPunct="1">
                        <a:lnSpc>
                          <a:spcPct val="180000"/>
                        </a:lnSpc>
                        <a:buClr>
                          <a:srgbClr val="FF0000"/>
                        </a:buClr>
                        <a:buFont typeface="Wingdings" panose="05000000000000000000" pitchFamily="2" charset="2"/>
                        <a:buChar char="Ø"/>
                      </a:pPr>
                      <a:endParaRPr lang="en-US" altLang="en-US" sz="1200" kern="0" spc="10" dirty="0">
                        <a:solidFill>
                          <a:srgbClr val="000000">
                            <a:alpha val="100000"/>
                          </a:srgbClr>
                        </a:solidFill>
                        <a:latin typeface="楷体" panose="02010609060101010101" charset="-122"/>
                        <a:ea typeface="楷体" panose="02010609060101010101" charset="-122"/>
                      </a:endParaRPr>
                    </a:p>
                    <a:p>
                      <a:pPr marL="276225" indent="-171450" algn="l" defTabSz="914400" rtl="0" eaLnBrk="0" latinLnBrk="0" hangingPunct="1">
                        <a:lnSpc>
                          <a:spcPct val="98000"/>
                        </a:lnSpc>
                        <a:spcBef>
                          <a:spcPts val="5"/>
                        </a:spcBef>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预计市值不低于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200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亿元，且最近一年营业收入不低于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30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kern="0" spc="10" dirty="0">
                        <a:solidFill>
                          <a:srgbClr val="000000">
                            <a:alpha val="100000"/>
                          </a:srgbClr>
                        </a:solidFill>
                        <a:latin typeface="楷体" panose="02010609060101010101" charset="-122"/>
                        <a:ea typeface="楷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5511">
                <a:tc>
                  <a:txBody>
                    <a:bodyPr/>
                    <a:lstStyle/>
                    <a:p>
                      <a:pPr algn="l" rtl="0" eaLnBrk="0">
                        <a:lnSpc>
                          <a:spcPct val="185000"/>
                        </a:lnSpc>
                      </a:pPr>
                      <a:endParaRPr lang="en-US" altLang="en-US" sz="1100" dirty="0"/>
                    </a:p>
                    <a:p>
                      <a:pPr algn="l" rtl="0" eaLnBrk="0">
                        <a:lnSpc>
                          <a:spcPct val="9000"/>
                        </a:lnSpc>
                      </a:pPr>
                      <a:endParaRPr lang="en-US" altLang="en-US" sz="100" dirty="0"/>
                    </a:p>
                    <a:p>
                      <a:pPr marL="111125" indent="-1905" algn="l" rtl="0" eaLnBrk="0">
                        <a:lnSpc>
                          <a:spcPct val="99000"/>
                        </a:lnSpc>
                      </a:pP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未在境外上市</a:t>
                      </a:r>
                      <a:r>
                        <a:rPr sz="1200" kern="0" spc="-30" dirty="0" err="1">
                          <a:solidFill>
                            <a:srgbClr val="000000">
                              <a:alpha val="100000"/>
                            </a:srgbClr>
                          </a:solidFill>
                          <a:latin typeface="楷体" panose="02010609060101010101" charset="-122"/>
                          <a:ea typeface="楷体" panose="02010609060101010101" charset="-122"/>
                          <a:cs typeface="楷体" panose="02010609060101010101" charset="-122"/>
                        </a:rPr>
                        <a:t>的高增长红筹</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171450" algn="l" defTabSz="914400" rtl="0" eaLnBrk="0" latinLnBrk="0" hangingPunct="1">
                        <a:lnSpc>
                          <a:spcPct val="121000"/>
                        </a:lnSpc>
                        <a:buClr>
                          <a:srgbClr val="FF0000"/>
                        </a:buClr>
                        <a:buFont typeface="Wingdings" panose="05000000000000000000" pitchFamily="2" charset="2"/>
                        <a:buChar char="Ø"/>
                      </a:pPr>
                      <a:endParaRPr lang="en-US" altLang="en-US" sz="1200" kern="0" spc="10" dirty="0">
                        <a:solidFill>
                          <a:srgbClr val="000000">
                            <a:alpha val="100000"/>
                          </a:srgbClr>
                        </a:solidFill>
                        <a:latin typeface="楷体" panose="02010609060101010101" charset="-122"/>
                        <a:ea typeface="楷体" panose="02010609060101010101" charset="-122"/>
                      </a:endParaRPr>
                    </a:p>
                    <a:p>
                      <a:pPr indent="-171450" algn="l" defTabSz="914400" rtl="0" eaLnBrk="0" latinLnBrk="0" hangingPunct="1">
                        <a:lnSpc>
                          <a:spcPct val="9000"/>
                        </a:lnSpc>
                        <a:buClr>
                          <a:srgbClr val="FF0000"/>
                        </a:buClr>
                        <a:buFont typeface="Wingdings" panose="05000000000000000000" pitchFamily="2" charset="2"/>
                        <a:buChar char="Ø"/>
                      </a:pPr>
                      <a:endParaRPr lang="en-US" altLang="en-US" sz="1200" kern="0" spc="10" dirty="0">
                        <a:solidFill>
                          <a:srgbClr val="000000">
                            <a:alpha val="100000"/>
                          </a:srgbClr>
                        </a:solidFill>
                        <a:latin typeface="楷体" panose="02010609060101010101" charset="-122"/>
                        <a:ea typeface="楷体" panose="02010609060101010101" charset="-122"/>
                      </a:endParaRPr>
                    </a:p>
                    <a:p>
                      <a:pPr marL="104140" indent="-171450" algn="l" defTabSz="914400" rtl="0" eaLnBrk="0" latinLnBrk="0" hangingPunct="1">
                        <a:lnSpc>
                          <a:spcPct val="100000"/>
                        </a:lnSpc>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标准一：预计市值不低于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100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sz="1200" kern="0" spc="10" dirty="0">
                        <a:solidFill>
                          <a:srgbClr val="000000">
                            <a:alpha val="100000"/>
                          </a:srgbClr>
                        </a:solidFill>
                        <a:latin typeface="楷体" panose="02010609060101010101" charset="-122"/>
                        <a:ea typeface="楷体" panose="02010609060101010101" charset="-122"/>
                        <a:cs typeface="+mn-cs"/>
                      </a:endParaRPr>
                    </a:p>
                    <a:p>
                      <a:pPr marL="104140" indent="-171450" algn="l" defTabSz="914400" rtl="0" eaLnBrk="0" latinLnBrk="0" hangingPunct="1">
                        <a:lnSpc>
                          <a:spcPct val="100000"/>
                        </a:lnSpc>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标准二：预计市值不低于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50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亿元，且最近一年收入不低于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5</a:t>
                      </a:r>
                      <a:r>
                        <a:rPr lang="zh-CN" altLang="en-US" sz="1200" kern="0" spc="10" dirty="0">
                          <a:solidFill>
                            <a:srgbClr val="000000">
                              <a:alpha val="100000"/>
                            </a:srgbClr>
                          </a:solidFill>
                          <a:latin typeface="楷体" panose="02010609060101010101" charset="-122"/>
                          <a:ea typeface="楷体" panose="02010609060101010101" charset="-122"/>
                          <a:cs typeface="Times New Roman" panose="02020603050405020304"/>
                        </a:rPr>
                        <a:t>亿</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元</a:t>
                      </a:r>
                      <a:endParaRPr lang="en-US" altLang="en-US" sz="1200" kern="0" spc="10" dirty="0">
                        <a:solidFill>
                          <a:srgbClr val="000000">
                            <a:alpha val="100000"/>
                          </a:srgbClr>
                        </a:solidFill>
                        <a:latin typeface="楷体" panose="02010609060101010101" charset="-122"/>
                        <a:ea typeface="楷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9320">
                <a:tc>
                  <a:txBody>
                    <a:bodyPr/>
                    <a:lstStyle/>
                    <a:p>
                      <a:pPr algn="l" rtl="0" eaLnBrk="0">
                        <a:lnSpc>
                          <a:spcPct val="185000"/>
                        </a:lnSpc>
                      </a:pPr>
                      <a:endParaRPr lang="en-US" altLang="en-US" sz="1100" dirty="0"/>
                    </a:p>
                    <a:p>
                      <a:pPr marL="251460" indent="-148590" algn="l" rtl="0" eaLnBrk="0">
                        <a:lnSpc>
                          <a:spcPct val="100000"/>
                        </a:lnSpc>
                        <a:spcBef>
                          <a:spcPts val="0"/>
                        </a:spcBef>
                      </a:pPr>
                      <a:r>
                        <a:rPr sz="1200" kern="0" spc="-10" dirty="0" err="1">
                          <a:solidFill>
                            <a:srgbClr val="000000">
                              <a:alpha val="100000"/>
                            </a:srgbClr>
                          </a:solidFill>
                          <a:latin typeface="楷体" panose="02010609060101010101" charset="-122"/>
                          <a:ea typeface="楷体" panose="02010609060101010101" charset="-122"/>
                          <a:cs typeface="楷体" panose="02010609060101010101" charset="-122"/>
                        </a:rPr>
                        <a:t>设置差异表决权的企业</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171450" algn="l" defTabSz="914400" rtl="0" eaLnBrk="0" latinLnBrk="0" hangingPunct="1">
                        <a:lnSpc>
                          <a:spcPct val="121000"/>
                        </a:lnSpc>
                        <a:buClr>
                          <a:srgbClr val="FF0000"/>
                        </a:buClr>
                        <a:buFont typeface="Wingdings" panose="05000000000000000000" pitchFamily="2" charset="2"/>
                        <a:buChar char="Ø"/>
                      </a:pPr>
                      <a:endParaRPr lang="en-US" altLang="en-US" sz="1200" kern="0" spc="10" dirty="0">
                        <a:solidFill>
                          <a:srgbClr val="000000">
                            <a:alpha val="100000"/>
                          </a:srgbClr>
                        </a:solidFill>
                        <a:latin typeface="楷体" panose="02010609060101010101" charset="-122"/>
                        <a:ea typeface="楷体" panose="02010609060101010101" charset="-122"/>
                      </a:endParaRPr>
                    </a:p>
                    <a:p>
                      <a:pPr indent="-171450" algn="l" defTabSz="914400" rtl="0" eaLnBrk="0" latinLnBrk="0" hangingPunct="1">
                        <a:lnSpc>
                          <a:spcPct val="9000"/>
                        </a:lnSpc>
                        <a:buClr>
                          <a:srgbClr val="FF0000"/>
                        </a:buClr>
                        <a:buFont typeface="Wingdings" panose="05000000000000000000" pitchFamily="2" charset="2"/>
                        <a:buChar char="Ø"/>
                      </a:pPr>
                      <a:endParaRPr lang="en-US" altLang="en-US" sz="1200" kern="0" spc="10" dirty="0">
                        <a:solidFill>
                          <a:srgbClr val="000000">
                            <a:alpha val="100000"/>
                          </a:srgbClr>
                        </a:solidFill>
                        <a:latin typeface="楷体" panose="02010609060101010101" charset="-122"/>
                        <a:ea typeface="楷体" panose="02010609060101010101" charset="-122"/>
                      </a:endParaRPr>
                    </a:p>
                    <a:p>
                      <a:pPr marL="104140" indent="-171450" algn="l" defTabSz="914400" rtl="0" eaLnBrk="0" latinLnBrk="0" hangingPunct="1">
                        <a:lnSpc>
                          <a:spcPct val="100000"/>
                        </a:lnSpc>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标准一：预计市值不低于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200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亿元且最近一年净利润为正</a:t>
                      </a:r>
                      <a:endParaRPr lang="en-US" sz="1200" kern="0" spc="10" dirty="0">
                        <a:solidFill>
                          <a:srgbClr val="000000">
                            <a:alpha val="100000"/>
                          </a:srgbClr>
                        </a:solidFill>
                        <a:latin typeface="楷体" panose="02010609060101010101" charset="-122"/>
                        <a:ea typeface="楷体" panose="02010609060101010101" charset="-122"/>
                        <a:cs typeface="+mn-cs"/>
                      </a:endParaRPr>
                    </a:p>
                    <a:p>
                      <a:pPr marL="104140" indent="-171450" algn="l" defTabSz="914400" rtl="0" eaLnBrk="0" latinLnBrk="0" hangingPunct="1">
                        <a:lnSpc>
                          <a:spcPct val="100000"/>
                        </a:lnSpc>
                        <a:buClr>
                          <a:srgbClr val="FF0000"/>
                        </a:buClr>
                        <a:buFont typeface="Wingdings" panose="05000000000000000000" pitchFamily="2" charset="2"/>
                        <a:buChar char="Ø"/>
                      </a:pP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标准二：预计市值不低于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100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亿元且最近一年净利润为正，最近一年营业收入不低于</a:t>
                      </a:r>
                      <a:r>
                        <a:rPr sz="1200" kern="0" spc="10" dirty="0">
                          <a:solidFill>
                            <a:srgbClr val="000000">
                              <a:alpha val="100000"/>
                            </a:srgbClr>
                          </a:solidFill>
                          <a:latin typeface="楷体" panose="02010609060101010101" charset="-122"/>
                          <a:ea typeface="楷体" panose="02010609060101010101" charset="-122"/>
                          <a:cs typeface="Times New Roman" panose="02020603050405020304"/>
                        </a:rPr>
                        <a:t>10</a:t>
                      </a:r>
                      <a:r>
                        <a:rPr sz="1200" kern="0" spc="10" dirty="0">
                          <a:solidFill>
                            <a:srgbClr val="000000">
                              <a:alpha val="100000"/>
                            </a:srgbClr>
                          </a:solidFill>
                          <a:latin typeface="楷体" panose="02010609060101010101" charset="-122"/>
                          <a:ea typeface="楷体" panose="02010609060101010101" charset="-122"/>
                          <a:cs typeface="楷体" panose="02010609060101010101" charset="-122"/>
                        </a:rPr>
                        <a:t>亿元</a:t>
                      </a:r>
                      <a:endParaRPr lang="en-US" altLang="en-US" sz="1200" kern="0" spc="10" dirty="0">
                        <a:solidFill>
                          <a:srgbClr val="000000">
                            <a:alpha val="100000"/>
                          </a:srgbClr>
                        </a:solidFill>
                        <a:latin typeface="楷体" panose="02010609060101010101" charset="-122"/>
                        <a:ea typeface="楷体" panose="020106090601010101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1000"/>
                        </a:lnSpc>
                      </a:pPr>
                      <a:endParaRPr lang="en-US" altLang="en-US" sz="1100" dirty="0"/>
                    </a:p>
                    <a:p>
                      <a:pPr algn="l" rtl="0" eaLnBrk="0">
                        <a:lnSpc>
                          <a:spcPct val="121000"/>
                        </a:lnSpc>
                      </a:pPr>
                      <a:endParaRPr lang="en-US" altLang="en-US" sz="1100" dirty="0"/>
                    </a:p>
                    <a:p>
                      <a:pPr marL="104140" algn="l" rtl="0" eaLnBrk="0">
                        <a:lnSpc>
                          <a:spcPts val="1465"/>
                        </a:lnSpc>
                        <a:spcBef>
                          <a:spcPts val="5"/>
                        </a:spcBef>
                      </a:pPr>
                      <a:r>
                        <a:rPr sz="1200" kern="0" spc="10" dirty="0" err="1">
                          <a:solidFill>
                            <a:srgbClr val="000000">
                              <a:alpha val="100000"/>
                            </a:srgbClr>
                          </a:solidFill>
                          <a:latin typeface="楷体" panose="02010609060101010101" charset="-122"/>
                          <a:ea typeface="楷体" panose="02010609060101010101" charset="-122"/>
                          <a:cs typeface="楷体" panose="02010609060101010101" charset="-122"/>
                        </a:rPr>
                        <a:t>不允许同股不同权</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eaLnBrk="0">
                        <a:lnSpc>
                          <a:spcPct val="127000"/>
                        </a:lnSpc>
                      </a:pPr>
                      <a:endParaRPr lang="en-US" altLang="en-US" sz="1100" dirty="0"/>
                    </a:p>
                    <a:p>
                      <a:pPr marL="136525" indent="10795" algn="just" rtl="0" eaLnBrk="0">
                        <a:lnSpc>
                          <a:spcPct val="99000"/>
                        </a:lnSpc>
                        <a:spcBef>
                          <a:spcPts val="5"/>
                        </a:spcBef>
                      </a:pPr>
                      <a:r>
                        <a:rPr sz="1200" kern="0" spc="-20" dirty="0" err="1">
                          <a:solidFill>
                            <a:srgbClr val="000000">
                              <a:alpha val="100000"/>
                            </a:srgbClr>
                          </a:solidFill>
                          <a:latin typeface="楷体" panose="02010609060101010101" charset="-122"/>
                          <a:ea typeface="楷体" panose="02010609060101010101" charset="-122"/>
                          <a:cs typeface="楷体" panose="02010609060101010101" charset="-122"/>
                        </a:rPr>
                        <a:t>注册制放开了存在</a:t>
                      </a:r>
                      <a:r>
                        <a:rPr sz="1200" kern="0" spc="-10" dirty="0" err="1">
                          <a:solidFill>
                            <a:srgbClr val="000000">
                              <a:alpha val="100000"/>
                            </a:srgbClr>
                          </a:solidFill>
                          <a:latin typeface="楷体" panose="02010609060101010101" charset="-122"/>
                          <a:ea typeface="楷体" panose="02010609060101010101" charset="-122"/>
                          <a:cs typeface="楷体" panose="02010609060101010101" charset="-122"/>
                        </a:rPr>
                        <a:t>表决权差异安排的</a:t>
                      </a:r>
                      <a:r>
                        <a:rPr sz="1200" kern="0" spc="80" dirty="0" err="1">
                          <a:solidFill>
                            <a:srgbClr val="000000">
                              <a:alpha val="100000"/>
                            </a:srgbClr>
                          </a:solidFill>
                          <a:latin typeface="楷体" panose="02010609060101010101" charset="-122"/>
                          <a:ea typeface="楷体" panose="02010609060101010101" charset="-122"/>
                          <a:cs typeface="楷体" panose="02010609060101010101" charset="-122"/>
                        </a:rPr>
                        <a:t>企业在主板上市</a:t>
                      </a:r>
                      <a:endParaRPr lang="en-US"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14" name="textbox 214"/>
          <p:cNvSpPr/>
          <p:nvPr/>
        </p:nvSpPr>
        <p:spPr>
          <a:xfrm>
            <a:off x="228166" y="245791"/>
            <a:ext cx="6616700" cy="356871"/>
          </a:xfrm>
          <a:prstGeom prst="rect">
            <a:avLst/>
          </a:prstGeom>
        </p:spPr>
        <p:txBody>
          <a:bodyPr vert="horz" wrap="square" lIns="0" tIns="0" rIns="0" bIns="0"/>
          <a:lstStyle/>
          <a:p>
            <a:pPr algn="l" rtl="0" eaLnBrk="0">
              <a:lnSpc>
                <a:spcPct val="83000"/>
              </a:lnSpc>
            </a:pPr>
            <a:endParaRPr lang="en-US" altLang="en-US" sz="135" dirty="0"/>
          </a:p>
          <a:p>
            <a:pPr eaLnBrk="0">
              <a:lnSpc>
                <a:spcPts val="2610"/>
              </a:lnSpc>
            </a:pPr>
            <a:r>
              <a:rPr sz="2000" kern="0" spc="-6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1.3.</a:t>
            </a:r>
            <a:r>
              <a:rPr lang="en-US" sz="2000" kern="0" spc="-6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3</a:t>
            </a:r>
            <a:r>
              <a:rPr sz="2000" kern="0" spc="-60" dirty="0">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全面注册制下关于首发的主要调整内容——</a:t>
            </a:r>
            <a:r>
              <a:rPr sz="2000" kern="0" spc="-60" dirty="0" err="1">
                <a:ln w="7282" cap="flat" cmpd="sng">
                  <a:solidFill>
                    <a:srgbClr val="000000">
                      <a:alpha val="100000"/>
                    </a:srgbClr>
                  </a:solidFill>
                  <a:prstDash val="solid"/>
                  <a:bevel/>
                </a:ln>
                <a:solidFill>
                  <a:srgbClr val="000000">
                    <a:alpha val="100000"/>
                  </a:srgbClr>
                </a:solidFill>
                <a:latin typeface="华文楷体" panose="02010600040101010101" charset="-122"/>
                <a:ea typeface="华文楷体" panose="02010600040101010101" charset="-122"/>
                <a:cs typeface="华文楷体" panose="02010600040101010101" charset="-122"/>
              </a:rPr>
              <a:t>主板</a:t>
            </a:r>
            <a:endParaRPr lang="en-US" altLang="en-US" sz="2000" dirty="0"/>
          </a:p>
        </p:txBody>
      </p:sp>
      <p:pic>
        <p:nvPicPr>
          <p:cNvPr id="216" name="picture 216"/>
          <p:cNvPicPr>
            <a:picLocks noChangeAspect="1"/>
          </p:cNvPicPr>
          <p:nvPr/>
        </p:nvPicPr>
        <p:blipFill>
          <a:blip r:embed="rId1"/>
          <a:stretch>
            <a:fillRect/>
          </a:stretch>
        </p:blipFill>
        <p:spPr>
          <a:xfrm rot="21600000">
            <a:off x="8836155" y="6109715"/>
            <a:ext cx="2712719" cy="748284"/>
          </a:xfrm>
          <a:prstGeom prst="rect">
            <a:avLst/>
          </a:prstGeom>
        </p:spPr>
      </p:pic>
      <p:sp>
        <p:nvSpPr>
          <p:cNvPr id="218" name="textbox 218"/>
          <p:cNvSpPr/>
          <p:nvPr/>
        </p:nvSpPr>
        <p:spPr>
          <a:xfrm>
            <a:off x="486706" y="1066824"/>
            <a:ext cx="9578975" cy="255904"/>
          </a:xfrm>
          <a:prstGeom prst="rect">
            <a:avLst/>
          </a:prstGeom>
        </p:spPr>
        <p:txBody>
          <a:bodyPr vert="horz" wrap="square" lIns="0" tIns="0" rIns="0" bIns="0"/>
          <a:lstStyle/>
          <a:p>
            <a:pPr algn="l" rtl="0" eaLnBrk="0">
              <a:lnSpc>
                <a:spcPct val="83000"/>
              </a:lnSpc>
            </a:pPr>
            <a:endParaRPr lang="en-US" altLang="en-US" sz="135" dirty="0"/>
          </a:p>
          <a:p>
            <a:pPr algn="r" eaLnBrk="0">
              <a:lnSpc>
                <a:spcPts val="1810"/>
              </a:lnSpc>
            </a:pPr>
            <a:r>
              <a:rPr sz="1500" kern="0" spc="91" dirty="0">
                <a:ln w="5793" cap="flat" cmpd="sng">
                  <a:solidFill>
                    <a:srgbClr val="BE384B">
                      <a:alpha val="100000"/>
                    </a:srgbClr>
                  </a:solidFill>
                  <a:prstDash val="solid"/>
                  <a:bevel/>
                </a:ln>
                <a:solidFill>
                  <a:srgbClr val="BE384B">
                    <a:alpha val="100000"/>
                  </a:srgbClr>
                </a:solidFill>
                <a:latin typeface="楷体" panose="02010609060101010101" charset="-122"/>
                <a:ea typeface="楷体" panose="02010609060101010101" charset="-122"/>
                <a:cs typeface="楷体" panose="02010609060101010101" charset="-122"/>
              </a:rPr>
              <a:t>本次注册制改革在主板发行上市条件和</a:t>
            </a:r>
            <a:r>
              <a:rPr sz="1500" kern="0" spc="80" dirty="0">
                <a:ln w="5793" cap="flat" cmpd="sng">
                  <a:solidFill>
                    <a:srgbClr val="BE384B">
                      <a:alpha val="100000"/>
                    </a:srgbClr>
                  </a:solidFill>
                  <a:prstDash val="solid"/>
                  <a:bevel/>
                </a:ln>
                <a:solidFill>
                  <a:srgbClr val="BE384B">
                    <a:alpha val="100000"/>
                  </a:srgbClr>
                </a:solidFill>
                <a:latin typeface="楷体" panose="02010609060101010101" charset="-122"/>
                <a:ea typeface="楷体" panose="02010609060101010101" charset="-122"/>
                <a:cs typeface="楷体" panose="02010609060101010101" charset="-122"/>
              </a:rPr>
              <a:t>财务指标上进行了修订，对于红筹和设置差异表决权企业具体如下：</a:t>
            </a:r>
            <a:endParaRPr lang="en-US" altLang="en-US" sz="1500" dirty="0"/>
          </a:p>
        </p:txBody>
      </p:sp>
      <p:pic>
        <p:nvPicPr>
          <p:cNvPr id="220" name="picture 220"/>
          <p:cNvPicPr>
            <a:picLocks noChangeAspect="1"/>
          </p:cNvPicPr>
          <p:nvPr/>
        </p:nvPicPr>
        <p:blipFill>
          <a:blip r:embed="rId2"/>
          <a:stretch>
            <a:fillRect/>
          </a:stretch>
        </p:blipFill>
        <p:spPr>
          <a:xfrm rot="21600000">
            <a:off x="220739" y="665265"/>
            <a:ext cx="11406619" cy="66052"/>
          </a:xfrm>
          <a:prstGeom prst="rect">
            <a:avLst/>
          </a:prstGeom>
        </p:spPr>
      </p:pic>
      <p:sp>
        <p:nvSpPr>
          <p:cNvPr id="222" name="textbox 222"/>
          <p:cNvSpPr/>
          <p:nvPr/>
        </p:nvSpPr>
        <p:spPr>
          <a:xfrm>
            <a:off x="403867" y="6615914"/>
            <a:ext cx="6824344" cy="142239"/>
          </a:xfrm>
          <a:prstGeom prst="rect">
            <a:avLst/>
          </a:prstGeom>
        </p:spPr>
        <p:txBody>
          <a:bodyPr vert="horz" wrap="square" lIns="0" tIns="0" rIns="0" bIns="0"/>
          <a:lstStyle/>
          <a:p>
            <a:pPr algn="l" rtl="0" eaLnBrk="0">
              <a:lnSpc>
                <a:spcPct val="81000"/>
              </a:lnSpc>
            </a:pPr>
            <a:endParaRPr lang="en-US" altLang="en-US" sz="135" dirty="0"/>
          </a:p>
          <a:p>
            <a:pPr marL="12700" eaLnBrk="0">
              <a:lnSpc>
                <a:spcPct val="96000"/>
              </a:lnSpc>
            </a:pPr>
            <a:r>
              <a:rPr sz="800" kern="0" dirty="0">
                <a:solidFill>
                  <a:srgbClr val="000000">
                    <a:alpha val="100000"/>
                  </a:srgbClr>
                </a:solidFill>
                <a:latin typeface="楷体" panose="02010609060101010101" charset="-122"/>
                <a:ea typeface="楷体" panose="02010609060101010101" charset="-122"/>
                <a:cs typeface="楷体" panose="02010609060101010101" charset="-122"/>
              </a:rPr>
              <a:t>注：尚未在境外上市的高增长型红筹：指营业收入快速增长，拥有自主研发、国际领先技术，同行业竞争中处于相对优势地位的尚未在</a:t>
            </a:r>
            <a:r>
              <a:rPr sz="800" kern="0" spc="-11" dirty="0">
                <a:solidFill>
                  <a:srgbClr val="000000">
                    <a:alpha val="100000"/>
                  </a:srgbClr>
                </a:solidFill>
                <a:latin typeface="楷体" panose="02010609060101010101" charset="-122"/>
                <a:ea typeface="楷体" panose="02010609060101010101" charset="-122"/>
                <a:cs typeface="楷体" panose="02010609060101010101" charset="-122"/>
              </a:rPr>
              <a:t>境外上市红筹企业</a:t>
            </a:r>
            <a:endParaRPr lang="en-US" altLang="en-US" sz="800" dirty="0"/>
          </a:p>
        </p:txBody>
      </p:sp>
      <p:sp>
        <p:nvSpPr>
          <p:cNvPr id="224" name="textbox 224"/>
          <p:cNvSpPr/>
          <p:nvPr/>
        </p:nvSpPr>
        <p:spPr>
          <a:xfrm>
            <a:off x="11736019" y="6538413"/>
            <a:ext cx="88264" cy="147955"/>
          </a:xfrm>
          <a:prstGeom prst="rect">
            <a:avLst/>
          </a:prstGeom>
        </p:spPr>
        <p:txBody>
          <a:bodyPr vert="horz" wrap="square" lIns="0" tIns="0" rIns="0" bIns="0"/>
          <a:lstStyle/>
          <a:p>
            <a:pPr algn="l" rtl="0" eaLnBrk="0">
              <a:lnSpc>
                <a:spcPct val="87000"/>
              </a:lnSpc>
            </a:pPr>
            <a:endParaRPr lang="en-US" altLang="en-US" sz="135" dirty="0"/>
          </a:p>
          <a:p>
            <a:pPr marL="12700" eaLnBrk="0">
              <a:lnSpc>
                <a:spcPct val="80000"/>
              </a:lnSpc>
            </a:pPr>
            <a:r>
              <a:rPr sz="1000" b="1" kern="0" spc="-11" dirty="0">
                <a:solidFill>
                  <a:srgbClr val="7F7F7F">
                    <a:alpha val="100000"/>
                  </a:srgbClr>
                </a:solidFill>
                <a:latin typeface="Times New Roman" panose="02020603050405020304"/>
                <a:ea typeface="Times New Roman" panose="02020603050405020304"/>
                <a:cs typeface="Times New Roman" panose="02020603050405020304"/>
              </a:rPr>
              <a:t>9</a:t>
            </a:r>
            <a:endParaRPr lang="en-US" altLang="en-US" sz="1000" dirty="0"/>
          </a:p>
        </p:txBody>
      </p:sp>
    </p:spTree>
  </p:cSld>
  <p:clrMapOvr>
    <a:masterClrMapping/>
  </p:clrMapOvr>
</p:sld>
</file>

<file path=ppt/tags/tag1.xml><?xml version="1.0" encoding="utf-8"?>
<p:tagLst xmlns:p="http://schemas.openxmlformats.org/presentationml/2006/main">
  <p:tag name="commondata" val="eyJoZGlkIjoiMmIxMGU2MDUzODJlMjE1ZjNjZGZlOTNkN2NiMTYwYjYifQ=="/>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20873</Words>
  <Application>WPS 演示</Application>
  <PresentationFormat>宽屏</PresentationFormat>
  <Paragraphs>1828</Paragraphs>
  <Slides>39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楷体</vt:lpstr>
      <vt:lpstr>华文楷体</vt:lpstr>
      <vt:lpstr>Times New Roman</vt:lpstr>
      <vt:lpstr>Wingdings</vt:lpstr>
      <vt:lpstr>微软雅黑</vt:lpstr>
      <vt:lpstr>Arial Unicode MS</vt:lpstr>
      <vt:lpstr>等线</vt:lpstr>
      <vt:lpstr>Arial</vt:lpstr>
      <vt:lpstr>Times New Roman</vt:lpstr>
      <vt:lpstr>Calibri</vt:lpstr>
      <vt:lpstr>楷体_GB2312</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30</cp:revision>
  <dcterms:created xsi:type="dcterms:W3CDTF">2023-07-31T22:59:00Z</dcterms:created>
  <dcterms:modified xsi:type="dcterms:W3CDTF">2023-10-25T01:33:06Z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2023-10-09T05:17:38Z</vt:filetime>
  </property>
  <property fmtid="{D5CDD505-2E9C-101B-9397-08002B2CF9AE}" pid="4" name="ICV">
    <vt:lpwstr>0529C7A3FB1E44EA9E8D28DB2DCF94DD_13</vt:lpwstr>
  </property>
  <property fmtid="{D5CDD505-2E9C-101B-9397-08002B2CF9AE}" pid="5" name="KSOProductBuildVer">
    <vt:lpwstr>2052-12.1.0.15712</vt:lpwstr>
  </property>
</Properties>
</file>